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63" r:id="rId2"/>
    <p:sldId id="288" r:id="rId3"/>
    <p:sldId id="296" r:id="rId4"/>
    <p:sldId id="299" r:id="rId5"/>
    <p:sldId id="297" r:id="rId6"/>
    <p:sldId id="301" r:id="rId7"/>
    <p:sldId id="302" r:id="rId8"/>
    <p:sldId id="303" r:id="rId9"/>
    <p:sldId id="304" r:id="rId10"/>
    <p:sldId id="306" r:id="rId11"/>
    <p:sldId id="307" r:id="rId12"/>
    <p:sldId id="322" r:id="rId13"/>
    <p:sldId id="295" r:id="rId14"/>
    <p:sldId id="320" r:id="rId15"/>
    <p:sldId id="308" r:id="rId16"/>
    <p:sldId id="321" r:id="rId17"/>
    <p:sldId id="294" r:id="rId18"/>
    <p:sldId id="312" r:id="rId19"/>
    <p:sldId id="313" r:id="rId20"/>
    <p:sldId id="314" r:id="rId21"/>
    <p:sldId id="315" r:id="rId22"/>
    <p:sldId id="309" r:id="rId23"/>
    <p:sldId id="323" r:id="rId24"/>
    <p:sldId id="316" r:id="rId25"/>
    <p:sldId id="318" r:id="rId26"/>
    <p:sldId id="300" r:id="rId27"/>
    <p:sldId id="317" r:id="rId28"/>
    <p:sldId id="290" r:id="rId29"/>
    <p:sldId id="280" r:id="rId30"/>
    <p:sldId id="281" r:id="rId31"/>
    <p:sldId id="267" r:id="rId32"/>
    <p:sldId id="338" r:id="rId33"/>
    <p:sldId id="268" r:id="rId34"/>
    <p:sldId id="282" r:id="rId35"/>
    <p:sldId id="270" r:id="rId36"/>
    <p:sldId id="330" r:id="rId37"/>
    <p:sldId id="269" r:id="rId38"/>
    <p:sldId id="329" r:id="rId39"/>
    <p:sldId id="271" r:id="rId40"/>
    <p:sldId id="284" r:id="rId41"/>
    <p:sldId id="274" r:id="rId42"/>
    <p:sldId id="331" r:id="rId43"/>
    <p:sldId id="275" r:id="rId44"/>
    <p:sldId id="285" r:id="rId45"/>
    <p:sldId id="276" r:id="rId46"/>
    <p:sldId id="332" r:id="rId47"/>
    <p:sldId id="286" r:id="rId48"/>
    <p:sldId id="278" r:id="rId49"/>
    <p:sldId id="333" r:id="rId50"/>
    <p:sldId id="279" r:id="rId51"/>
    <p:sldId id="324" r:id="rId52"/>
    <p:sldId id="259" r:id="rId53"/>
    <p:sldId id="334" r:id="rId54"/>
    <p:sldId id="260" r:id="rId55"/>
    <p:sldId id="335" r:id="rId56"/>
    <p:sldId id="261" r:id="rId57"/>
    <p:sldId id="262" r:id="rId58"/>
    <p:sldId id="325" r:id="rId59"/>
    <p:sldId id="266" r:id="rId60"/>
    <p:sldId id="326" r:id="rId61"/>
    <p:sldId id="287" r:id="rId62"/>
    <p:sldId id="264" r:id="rId63"/>
    <p:sldId id="265" r:id="rId64"/>
    <p:sldId id="336" r:id="rId65"/>
    <p:sldId id="337" r:id="rId66"/>
    <p:sldId id="277" r:id="rId67"/>
    <p:sldId id="327" r:id="rId68"/>
    <p:sldId id="328"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682" autoAdjust="0"/>
    <p:restoredTop sz="76196" autoAdjust="0"/>
  </p:normalViewPr>
  <p:slideViewPr>
    <p:cSldViewPr snapToGrid="0">
      <p:cViewPr>
        <p:scale>
          <a:sx n="50" d="100"/>
          <a:sy n="50" d="100"/>
        </p:scale>
        <p:origin x="956" y="60"/>
      </p:cViewPr>
      <p:guideLst>
        <p:guide orient="horz" pos="2160"/>
        <p:guide pos="3840"/>
      </p:guideLst>
    </p:cSldViewPr>
  </p:slideViewPr>
  <p:notesTextViewPr>
    <p:cViewPr>
      <p:scale>
        <a:sx n="125" d="100"/>
        <a:sy n="125"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BA825E-C29A-40C1-98BB-78A92DBCFA33}" type="datetimeFigureOut">
              <a:rPr lang="en-US" smtClean="0"/>
              <a:t>11/13/2022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3F03E-A969-42AB-B0C2-EB909CE31F08}" type="slidenum">
              <a:rPr lang="en-US" smtClean="0"/>
              <a:t>‹#›</a:t>
            </a:fld>
            <a:endParaRPr lang="en-US"/>
          </a:p>
        </p:txBody>
      </p:sp>
    </p:spTree>
    <p:extLst>
      <p:ext uri="{BB962C8B-B14F-4D97-AF65-F5344CB8AC3E}">
        <p14:creationId xmlns:p14="http://schemas.microsoft.com/office/powerpoint/2010/main" val="285260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internationalcredentialing.or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nternationalcredentialing.org/page-1738918"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nternationalcredentialing.org/page-1738918"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internationalcredentialing.org/reciprocity"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internationalcredentialing.org/memberboards/"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dlr.texas.gov/licenses.htm"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hhs.texas.gov/business/licensing-credentialing-regulation/professional-licensing-certification-compliance/licensed-chemical-dependency-counselor-progra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4</a:t>
            </a:fld>
            <a:endParaRPr lang="en-US"/>
          </a:p>
        </p:txBody>
      </p:sp>
    </p:spTree>
    <p:extLst>
      <p:ext uri="{BB962C8B-B14F-4D97-AF65-F5344CB8AC3E}">
        <p14:creationId xmlns:p14="http://schemas.microsoft.com/office/powerpoint/2010/main" val="2878458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https://internationalcredentialing.org/</a:t>
            </a:r>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23</a:t>
            </a:fld>
            <a:endParaRPr lang="en-US"/>
          </a:p>
        </p:txBody>
      </p:sp>
    </p:spTree>
    <p:extLst>
      <p:ext uri="{BB962C8B-B14F-4D97-AF65-F5344CB8AC3E}">
        <p14:creationId xmlns:p14="http://schemas.microsoft.com/office/powerpoint/2010/main" val="1932166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https://internationalcredentialing.org/page-1738918</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24</a:t>
            </a:fld>
            <a:endParaRPr lang="en-US"/>
          </a:p>
        </p:txBody>
      </p:sp>
    </p:spTree>
    <p:extLst>
      <p:ext uri="{BB962C8B-B14F-4D97-AF65-F5344CB8AC3E}">
        <p14:creationId xmlns:p14="http://schemas.microsoft.com/office/powerpoint/2010/main" val="760978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https://internationalcredentialing.org/page-1738918</a:t>
            </a:r>
            <a:endParaRPr lang="en-US" dirty="0" smtClean="0"/>
          </a:p>
          <a:p>
            <a:endParaRPr lang="en-US" smtClean="0"/>
          </a:p>
          <a:p>
            <a:endParaRPr lang="en-US"/>
          </a:p>
        </p:txBody>
      </p:sp>
      <p:sp>
        <p:nvSpPr>
          <p:cNvPr id="4" name="Slide Number Placeholder 3"/>
          <p:cNvSpPr>
            <a:spLocks noGrp="1"/>
          </p:cNvSpPr>
          <p:nvPr>
            <p:ph type="sldNum" sz="quarter" idx="10"/>
          </p:nvPr>
        </p:nvSpPr>
        <p:spPr/>
        <p:txBody>
          <a:bodyPr/>
          <a:lstStyle/>
          <a:p>
            <a:fld id="{7BB3F03E-A969-42AB-B0C2-EB909CE31F08}" type="slidenum">
              <a:rPr lang="en-US" smtClean="0"/>
              <a:t>25</a:t>
            </a:fld>
            <a:endParaRPr lang="en-US"/>
          </a:p>
        </p:txBody>
      </p:sp>
    </p:spTree>
    <p:extLst>
      <p:ext uri="{BB962C8B-B14F-4D97-AF65-F5344CB8AC3E}">
        <p14:creationId xmlns:p14="http://schemas.microsoft.com/office/powerpoint/2010/main" val="3756854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Professionals that hold eligible certifications or licenses are able to transfer their credentials between jurisdictions that use IC&amp;RC products. </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Boards may offer reciprocity to certified or licensed professionals in other jurisdictions and have the authority to set reciprocity requirements for entry to their jurisdiction.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https://internationalcredentialing.org/reciprocity</a:t>
            </a:r>
            <a:r>
              <a:rPr lang="en-US" dirty="0" smtClean="0"/>
              <a:t>          </a:t>
            </a:r>
            <a:r>
              <a:rPr lang="en-US" dirty="0" smtClean="0">
                <a:hlinkClick r:id="rId4"/>
              </a:rPr>
              <a:t>https://internationalcredentialing.org/memberboards/</a:t>
            </a:r>
            <a:endParaRPr lang="en-US" dirty="0" smtClean="0"/>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26</a:t>
            </a:fld>
            <a:endParaRPr lang="en-US"/>
          </a:p>
        </p:txBody>
      </p:sp>
    </p:spTree>
    <p:extLst>
      <p:ext uri="{BB962C8B-B14F-4D97-AF65-F5344CB8AC3E}">
        <p14:creationId xmlns:p14="http://schemas.microsoft.com/office/powerpoint/2010/main" val="1879167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These credentials upgrade and standardize qualifications of those working in the field of chemical dependency counseling. </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30</a:t>
            </a:fld>
            <a:endParaRPr lang="en-US"/>
          </a:p>
        </p:txBody>
      </p:sp>
    </p:spTree>
    <p:extLst>
      <p:ext uri="{BB962C8B-B14F-4D97-AF65-F5344CB8AC3E}">
        <p14:creationId xmlns:p14="http://schemas.microsoft.com/office/powerpoint/2010/main" val="1009559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$140 Application fee + optional $10 for IC&amp;RC endorsement</a:t>
            </a:r>
          </a:p>
          <a:p>
            <a:r>
              <a:rPr lang="en-US" sz="1200" dirty="0" smtClean="0"/>
              <a:t>$100 Recertification fee + optional $10 for IC&amp;RC endorsement</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31</a:t>
            </a:fld>
            <a:endParaRPr lang="en-US"/>
          </a:p>
        </p:txBody>
      </p:sp>
    </p:spTree>
    <p:extLst>
      <p:ext uri="{BB962C8B-B14F-4D97-AF65-F5344CB8AC3E}">
        <p14:creationId xmlns:p14="http://schemas.microsoft.com/office/powerpoint/2010/main" val="33510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These credentials upgrade and standardize qualifications of those working in the field of chemical dependency counseling. </a:t>
            </a:r>
          </a:p>
          <a:p>
            <a:endParaRPr lang="en-US" sz="1200" dirty="0" smtClean="0"/>
          </a:p>
          <a:p>
            <a:r>
              <a:rPr lang="en-US" dirty="0" smtClean="0"/>
              <a:t>(The Texas Health &amp; Human Services uses the ICRC International ADC Written examinations for LCDC licensure.)</a:t>
            </a:r>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32</a:t>
            </a:fld>
            <a:endParaRPr lang="en-US"/>
          </a:p>
        </p:txBody>
      </p:sp>
    </p:spTree>
    <p:extLst>
      <p:ext uri="{BB962C8B-B14F-4D97-AF65-F5344CB8AC3E}">
        <p14:creationId xmlns:p14="http://schemas.microsoft.com/office/powerpoint/2010/main" val="756583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$140 Application fee + optional $10 for IC&amp;RC endorsement </a:t>
            </a:r>
          </a:p>
          <a:p>
            <a:r>
              <a:rPr lang="en-US" sz="1200" dirty="0" smtClean="0"/>
              <a:t>$100 Recertification fee + optional $10 for IC&amp;RC endorsement</a:t>
            </a:r>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33</a:t>
            </a:fld>
            <a:endParaRPr lang="en-US"/>
          </a:p>
        </p:txBody>
      </p:sp>
    </p:spTree>
    <p:extLst>
      <p:ext uri="{BB962C8B-B14F-4D97-AF65-F5344CB8AC3E}">
        <p14:creationId xmlns:p14="http://schemas.microsoft.com/office/powerpoint/2010/main" val="2879538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$140 Application fee + optional $10 for IC&amp;RC endorsement</a:t>
            </a:r>
          </a:p>
          <a:p>
            <a:r>
              <a:rPr lang="en-US" sz="1200" dirty="0" smtClean="0"/>
              <a:t>$100 Recertification fee + optional $10 for IC&amp;RC endorsement</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35</a:t>
            </a:fld>
            <a:endParaRPr lang="en-US"/>
          </a:p>
        </p:txBody>
      </p:sp>
    </p:spTree>
    <p:extLst>
      <p:ext uri="{BB962C8B-B14F-4D97-AF65-F5344CB8AC3E}">
        <p14:creationId xmlns:p14="http://schemas.microsoft.com/office/powerpoint/2010/main" val="1552286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$140 Application fee + optional $10 for IC&amp;RC endorsement</a:t>
            </a:r>
          </a:p>
          <a:p>
            <a:r>
              <a:rPr lang="en-US" sz="1200" dirty="0" smtClean="0"/>
              <a:t>$100 Recertification fee + optional $10 for IC&amp;RC endorsement</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37</a:t>
            </a:fld>
            <a:endParaRPr lang="en-US"/>
          </a:p>
        </p:txBody>
      </p:sp>
    </p:spTree>
    <p:extLst>
      <p:ext uri="{BB962C8B-B14F-4D97-AF65-F5344CB8AC3E}">
        <p14:creationId xmlns:p14="http://schemas.microsoft.com/office/powerpoint/2010/main" val="54207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Certification is often provided for the purpose of providing the public protection on those individuals who have successfully met all requirements for the credential and demonstrated their ability to perform their profession competently. </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13</a:t>
            </a:fld>
            <a:endParaRPr lang="en-US"/>
          </a:p>
        </p:txBody>
      </p:sp>
    </p:spTree>
    <p:extLst>
      <p:ext uri="{BB962C8B-B14F-4D97-AF65-F5344CB8AC3E}">
        <p14:creationId xmlns:p14="http://schemas.microsoft.com/office/powerpoint/2010/main" val="2743204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$100 Application fee</a:t>
            </a:r>
          </a:p>
          <a:p>
            <a:r>
              <a:rPr lang="en-US" sz="1200" dirty="0" smtClean="0"/>
              <a:t>$100 Recertification fee</a:t>
            </a:r>
            <a:endParaRPr lang="en-US" dirty="0" smtClean="0"/>
          </a:p>
          <a:p>
            <a:r>
              <a:rPr lang="en-US" b="1" dirty="0" smtClean="0"/>
              <a:t> No exam</a:t>
            </a:r>
            <a:endParaRPr lang="en-US" b="1" dirty="0"/>
          </a:p>
        </p:txBody>
      </p:sp>
      <p:sp>
        <p:nvSpPr>
          <p:cNvPr id="4" name="Slide Number Placeholder 3"/>
          <p:cNvSpPr>
            <a:spLocks noGrp="1"/>
          </p:cNvSpPr>
          <p:nvPr>
            <p:ph type="sldNum" sz="quarter" idx="10"/>
          </p:nvPr>
        </p:nvSpPr>
        <p:spPr/>
        <p:txBody>
          <a:bodyPr/>
          <a:lstStyle/>
          <a:p>
            <a:fld id="{7BB3F03E-A969-42AB-B0C2-EB909CE31F08}" type="slidenum">
              <a:rPr lang="en-US" smtClean="0"/>
              <a:t>39</a:t>
            </a:fld>
            <a:endParaRPr lang="en-US"/>
          </a:p>
        </p:txBody>
      </p:sp>
    </p:spTree>
    <p:extLst>
      <p:ext uri="{BB962C8B-B14F-4D97-AF65-F5344CB8AC3E}">
        <p14:creationId xmlns:p14="http://schemas.microsoft.com/office/powerpoint/2010/main" val="3244165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r>
              <a:rPr lang="en-US" sz="2000" dirty="0" smtClean="0"/>
              <a:t>$250 Application fee (includes ADC Exam fee)</a:t>
            </a:r>
          </a:p>
          <a:p>
            <a:pPr marL="342900" lvl="1" indent="-342900"/>
            <a:r>
              <a:rPr lang="en-US" sz="2000" dirty="0" smtClean="0"/>
              <a:t>$50 Recertification fee (One-time renewal)</a:t>
            </a:r>
            <a:endParaRPr lang="en-US" sz="2000" dirty="0"/>
          </a:p>
        </p:txBody>
      </p:sp>
      <p:sp>
        <p:nvSpPr>
          <p:cNvPr id="4" name="Slide Number Placeholder 3"/>
          <p:cNvSpPr>
            <a:spLocks noGrp="1"/>
          </p:cNvSpPr>
          <p:nvPr>
            <p:ph type="sldNum" sz="quarter" idx="10"/>
          </p:nvPr>
        </p:nvSpPr>
        <p:spPr/>
        <p:txBody>
          <a:bodyPr/>
          <a:lstStyle/>
          <a:p>
            <a:fld id="{7BB3F03E-A969-42AB-B0C2-EB909CE31F08}" type="slidenum">
              <a:rPr lang="en-US" smtClean="0"/>
              <a:t>41</a:t>
            </a:fld>
            <a:endParaRPr lang="en-US"/>
          </a:p>
        </p:txBody>
      </p:sp>
    </p:spTree>
    <p:extLst>
      <p:ext uri="{BB962C8B-B14F-4D97-AF65-F5344CB8AC3E}">
        <p14:creationId xmlns:p14="http://schemas.microsoft.com/office/powerpoint/2010/main" val="2528941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$140 Application fee + optional $10 for IC&amp;RC endorsement</a:t>
            </a:r>
          </a:p>
          <a:p>
            <a:r>
              <a:rPr lang="en-US" sz="1200" dirty="0" smtClean="0"/>
              <a:t>$100 Recertification fee + optional $10 for IC&amp;RC endorsement</a:t>
            </a:r>
            <a:endParaRPr lang="en-US" sz="1200" i="1" dirty="0" smtClean="0"/>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43</a:t>
            </a:fld>
            <a:endParaRPr lang="en-US"/>
          </a:p>
        </p:txBody>
      </p:sp>
    </p:spTree>
    <p:extLst>
      <p:ext uri="{BB962C8B-B14F-4D97-AF65-F5344CB8AC3E}">
        <p14:creationId xmlns:p14="http://schemas.microsoft.com/office/powerpoint/2010/main" val="2201927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$140 Application fee + optional $10 for IC&amp;RC endorsement</a:t>
            </a:r>
          </a:p>
          <a:p>
            <a:r>
              <a:rPr lang="en-US" sz="1200" dirty="0" smtClean="0"/>
              <a:t>$100 Recertification fee + optional $10 for IC&amp;RC endorsement</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45</a:t>
            </a:fld>
            <a:endParaRPr lang="en-US"/>
          </a:p>
        </p:txBody>
      </p:sp>
    </p:spTree>
    <p:extLst>
      <p:ext uri="{BB962C8B-B14F-4D97-AF65-F5344CB8AC3E}">
        <p14:creationId xmlns:p14="http://schemas.microsoft.com/office/powerpoint/2010/main" val="902711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$60 Application fee + $10 optional IC&amp;RC endorsement</a:t>
            </a:r>
          </a:p>
          <a:p>
            <a:r>
              <a:rPr lang="en-US" sz="1200" dirty="0" smtClean="0"/>
              <a:t>$60 Recertification fee + $10 optional IC&amp;RC endorsement</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48</a:t>
            </a:fld>
            <a:endParaRPr lang="en-US"/>
          </a:p>
        </p:txBody>
      </p:sp>
    </p:spTree>
    <p:extLst>
      <p:ext uri="{BB962C8B-B14F-4D97-AF65-F5344CB8AC3E}">
        <p14:creationId xmlns:p14="http://schemas.microsoft.com/office/powerpoint/2010/main" val="14453587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$60 Application fee</a:t>
            </a:r>
          </a:p>
          <a:p>
            <a:r>
              <a:rPr lang="en-US" sz="1200" dirty="0" smtClean="0"/>
              <a:t>$60 Recertification fee</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50</a:t>
            </a:fld>
            <a:endParaRPr lang="en-US"/>
          </a:p>
        </p:txBody>
      </p:sp>
    </p:spTree>
    <p:extLst>
      <p:ext uri="{BB962C8B-B14F-4D97-AF65-F5344CB8AC3E}">
        <p14:creationId xmlns:p14="http://schemas.microsoft.com/office/powerpoint/2010/main" val="4074171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$60 Application fee</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52</a:t>
            </a:fld>
            <a:endParaRPr lang="en-US"/>
          </a:p>
        </p:txBody>
      </p:sp>
    </p:spTree>
    <p:extLst>
      <p:ext uri="{BB962C8B-B14F-4D97-AF65-F5344CB8AC3E}">
        <p14:creationId xmlns:p14="http://schemas.microsoft.com/office/powerpoint/2010/main" val="432409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$60 Recertification fee</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54</a:t>
            </a:fld>
            <a:endParaRPr lang="en-US"/>
          </a:p>
        </p:txBody>
      </p:sp>
    </p:spTree>
    <p:extLst>
      <p:ext uri="{BB962C8B-B14F-4D97-AF65-F5344CB8AC3E}">
        <p14:creationId xmlns:p14="http://schemas.microsoft.com/office/powerpoint/2010/main" val="3081382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$60 Application fee</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56</a:t>
            </a:fld>
            <a:endParaRPr lang="en-US"/>
          </a:p>
        </p:txBody>
      </p:sp>
    </p:spTree>
    <p:extLst>
      <p:ext uri="{BB962C8B-B14F-4D97-AF65-F5344CB8AC3E}">
        <p14:creationId xmlns:p14="http://schemas.microsoft.com/office/powerpoint/2010/main" val="31507628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1"/>
            <a:r>
              <a:rPr lang="en-US" sz="2400" dirty="0" smtClean="0"/>
              <a:t>$60 Recertification fee</a:t>
            </a:r>
            <a:endParaRPr lang="en-US" sz="2400" dirty="0"/>
          </a:p>
        </p:txBody>
      </p:sp>
      <p:sp>
        <p:nvSpPr>
          <p:cNvPr id="4" name="Slide Number Placeholder 3"/>
          <p:cNvSpPr>
            <a:spLocks noGrp="1"/>
          </p:cNvSpPr>
          <p:nvPr>
            <p:ph type="sldNum" sz="quarter" idx="10"/>
          </p:nvPr>
        </p:nvSpPr>
        <p:spPr/>
        <p:txBody>
          <a:bodyPr/>
          <a:lstStyle/>
          <a:p>
            <a:fld id="{7BB3F03E-A969-42AB-B0C2-EB909CE31F08}" type="slidenum">
              <a:rPr lang="en-US" smtClean="0"/>
              <a:t>57</a:t>
            </a:fld>
            <a:endParaRPr lang="en-US"/>
          </a:p>
        </p:txBody>
      </p:sp>
    </p:spTree>
    <p:extLst>
      <p:ext uri="{BB962C8B-B14F-4D97-AF65-F5344CB8AC3E}">
        <p14:creationId xmlns:p14="http://schemas.microsoft.com/office/powerpoint/2010/main" val="3532555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Like a license, certification requirements can and do vary from state to state, but IC&amp;RC ensures that its boards adhere to a set of minimum standards of competency. Regulators and community treatment agencies have long required substance use disorder treatment professionals to hold a professional certification. With the advance of managed healthcare over the past several years, many governments have now adopted standards that parallel certification requirements for substance use disorder practitioners.</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14</a:t>
            </a:fld>
            <a:endParaRPr lang="en-US"/>
          </a:p>
        </p:txBody>
      </p:sp>
    </p:spTree>
    <p:extLst>
      <p:ext uri="{BB962C8B-B14F-4D97-AF65-F5344CB8AC3E}">
        <p14:creationId xmlns:p14="http://schemas.microsoft.com/office/powerpoint/2010/main" val="29576042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Peer Specialist Supervisor credential standardizes qualifications of those working in Recovery Support Peer within the field of chemical dependency, mental health, and/or co-occurring disorders. This certification is intended for providing peer specialist services through Medicaid and applies only to peer specialist services that are Medicaid reimbursable.</a:t>
            </a:r>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58</a:t>
            </a:fld>
            <a:endParaRPr lang="en-US"/>
          </a:p>
        </p:txBody>
      </p:sp>
    </p:spTree>
    <p:extLst>
      <p:ext uri="{BB962C8B-B14F-4D97-AF65-F5344CB8AC3E}">
        <p14:creationId xmlns:p14="http://schemas.microsoft.com/office/powerpoint/2010/main" val="1615000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$60 Application fee</a:t>
            </a:r>
          </a:p>
          <a:p>
            <a:r>
              <a:rPr lang="en-US" sz="1200" dirty="0" smtClean="0"/>
              <a:t>$60 Recertification fee </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59</a:t>
            </a:fld>
            <a:endParaRPr lang="en-US"/>
          </a:p>
        </p:txBody>
      </p:sp>
    </p:spTree>
    <p:extLst>
      <p:ext uri="{BB962C8B-B14F-4D97-AF65-F5344CB8AC3E}">
        <p14:creationId xmlns:p14="http://schemas.microsoft.com/office/powerpoint/2010/main" val="35522542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$200 Application fee</a:t>
            </a:r>
          </a:p>
          <a:p>
            <a:r>
              <a:rPr lang="en-US" sz="1200" dirty="0" smtClean="0"/>
              <a:t>$200 Recertification fee</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63</a:t>
            </a:fld>
            <a:endParaRPr lang="en-US"/>
          </a:p>
        </p:txBody>
      </p:sp>
    </p:spTree>
    <p:extLst>
      <p:ext uri="{BB962C8B-B14F-4D97-AF65-F5344CB8AC3E}">
        <p14:creationId xmlns:p14="http://schemas.microsoft.com/office/powerpoint/2010/main" val="37790138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i="1" kern="1200" dirty="0" smtClean="0">
                <a:solidFill>
                  <a:schemeClr val="tx1"/>
                </a:solidFill>
                <a:effectLst/>
                <a:latin typeface="+mn-lt"/>
                <a:ea typeface="+mn-ea"/>
                <a:cs typeface="+mn-cs"/>
              </a:rPr>
              <a:t>Under Review - not accepting applications at this time</a:t>
            </a:r>
            <a:endParaRPr lang="en-US" sz="2000" b="1" dirty="0"/>
          </a:p>
        </p:txBody>
      </p:sp>
      <p:sp>
        <p:nvSpPr>
          <p:cNvPr id="4" name="Slide Number Placeholder 3"/>
          <p:cNvSpPr>
            <a:spLocks noGrp="1"/>
          </p:cNvSpPr>
          <p:nvPr>
            <p:ph type="sldNum" sz="quarter" idx="10"/>
          </p:nvPr>
        </p:nvSpPr>
        <p:spPr/>
        <p:txBody>
          <a:bodyPr/>
          <a:lstStyle/>
          <a:p>
            <a:fld id="{7BB3F03E-A969-42AB-B0C2-EB909CE31F08}" type="slidenum">
              <a:rPr lang="en-US" smtClean="0"/>
              <a:t>67</a:t>
            </a:fld>
            <a:endParaRPr lang="en-US"/>
          </a:p>
        </p:txBody>
      </p:sp>
    </p:spTree>
    <p:extLst>
      <p:ext uri="{BB962C8B-B14F-4D97-AF65-F5344CB8AC3E}">
        <p14:creationId xmlns:p14="http://schemas.microsoft.com/office/powerpoint/2010/main" val="294313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i="1" kern="1200" dirty="0" smtClean="0">
                <a:solidFill>
                  <a:srgbClr val="FF0000"/>
                </a:solidFill>
                <a:effectLst/>
                <a:latin typeface="+mn-lt"/>
                <a:ea typeface="+mn-ea"/>
                <a:cs typeface="+mn-cs"/>
              </a:rPr>
              <a:t>Under Review - not accepting applications at this time</a:t>
            </a:r>
            <a:endParaRPr lang="en-US" sz="2000" b="1" dirty="0">
              <a:solidFill>
                <a:srgbClr val="FF0000"/>
              </a:solidFill>
            </a:endParaRPr>
          </a:p>
        </p:txBody>
      </p:sp>
      <p:sp>
        <p:nvSpPr>
          <p:cNvPr id="4" name="Slide Number Placeholder 3"/>
          <p:cNvSpPr>
            <a:spLocks noGrp="1"/>
          </p:cNvSpPr>
          <p:nvPr>
            <p:ph type="sldNum" sz="quarter" idx="10"/>
          </p:nvPr>
        </p:nvSpPr>
        <p:spPr/>
        <p:txBody>
          <a:bodyPr/>
          <a:lstStyle/>
          <a:p>
            <a:fld id="{7BB3F03E-A969-42AB-B0C2-EB909CE31F08}" type="slidenum">
              <a:rPr lang="en-US" smtClean="0"/>
              <a:t>68</a:t>
            </a:fld>
            <a:endParaRPr lang="en-US"/>
          </a:p>
        </p:txBody>
      </p:sp>
    </p:spTree>
    <p:extLst>
      <p:ext uri="{BB962C8B-B14F-4D97-AF65-F5344CB8AC3E}">
        <p14:creationId xmlns:p14="http://schemas.microsoft.com/office/powerpoint/2010/main" val="1249960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majority, if not all, of U.S. states require individuals to meet a set of minimum standards of practice to work as a substance use disorder counselor or clinical supervisor. These requirements are in place because substance use disorder counselors and clinical supervisors have a unique relationship with their clients. Substance use disorder clients bring multiple health, economic, and family concerns into the treatment setting, requiring counselors and, by extension, their clinical supervisors to address many personal and confidential issues. Without demonstrated practice competencies and adherence to a code of professional ethics, such relationships have the potential to become harmful or inappropriate.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15</a:t>
            </a:fld>
            <a:endParaRPr lang="en-US"/>
          </a:p>
        </p:txBody>
      </p:sp>
    </p:spTree>
    <p:extLst>
      <p:ext uri="{BB962C8B-B14F-4D97-AF65-F5344CB8AC3E}">
        <p14:creationId xmlns:p14="http://schemas.microsoft.com/office/powerpoint/2010/main" val="1886892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https://www.tdlr.texas.gov/licenses.htm</a:t>
            </a:r>
            <a:endParaRPr lang="en-US" dirty="0" smtClean="0"/>
          </a:p>
          <a:p>
            <a:endParaRPr lang="en-US" dirty="0" smtClean="0"/>
          </a:p>
          <a:p>
            <a:r>
              <a:rPr lang="en-US" dirty="0" smtClean="0">
                <a:hlinkClick r:id="rId4"/>
              </a:rPr>
              <a:t>https://www.hhs.texas.gov/business/licensing-credentialing-regulation/professional-licensing-certification-compliance/licensed-chemical-dependency-counselor-program</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16</a:t>
            </a:fld>
            <a:endParaRPr lang="en-US"/>
          </a:p>
        </p:txBody>
      </p:sp>
    </p:spTree>
    <p:extLst>
      <p:ext uri="{BB962C8B-B14F-4D97-AF65-F5344CB8AC3E}">
        <p14:creationId xmlns:p14="http://schemas.microsoft.com/office/powerpoint/2010/main" val="3238418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 compelling reason to certify professionals is to ensure public safety. Qualified staff are an essential part of quality programs. Government agencies and community-based organizations that adopt and enforce practice standards through the requirement of credentialing assure appropriate and effective service delivery for the recipients of substance use disorder services.</a:t>
            </a:r>
          </a:p>
          <a:p>
            <a:r>
              <a:rPr lang="en-US" dirty="0" smtClean="0"/>
              <a:t>Further, IC&amp;RC credentials establish a strong ethical code among prevention, substance use treatment, and recovery professionals. This protects consumers of services from other forms of professional misconduct, such as misappropriation of funds, misrepresentation of credentials, conflicts of interest, and discrimination. IC&amp;RC requires all certified professionals obtain ethics-specific training and agree to adhere to a code of ethics.  </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19</a:t>
            </a:fld>
            <a:endParaRPr lang="en-US"/>
          </a:p>
        </p:txBody>
      </p:sp>
    </p:spTree>
    <p:extLst>
      <p:ext uri="{BB962C8B-B14F-4D97-AF65-F5344CB8AC3E}">
        <p14:creationId xmlns:p14="http://schemas.microsoft.com/office/powerpoint/2010/main" val="560090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Ethical practice demands accountability for public expenditures, and accountability dictates that governments and their programs utilize staff who demonstrate proficiency with competency-based standards. This increases the likelihood that public funds spent in service delivery will be used for programming that is research- and evidence-based and that offer reasonable hope of affecting the populations being served in a positive way.</a:t>
            </a:r>
          </a:p>
          <a:p>
            <a:r>
              <a:rPr lang="en-US" dirty="0" smtClean="0"/>
              <a:t>Credentialing aligns practice with the rapid advancements in the field, keeping pace with newly available data. As the professions have grown, training requirements for certification have become more rigorous. Meeting standards for certification insures that practitioners meet competency benchmarks. Substance abuse is widespread and costly to society, so the credentialing of professionals who work in the field is critically important.</a:t>
            </a:r>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20</a:t>
            </a:fld>
            <a:endParaRPr lang="en-US"/>
          </a:p>
        </p:txBody>
      </p:sp>
    </p:spTree>
    <p:extLst>
      <p:ext uri="{BB962C8B-B14F-4D97-AF65-F5344CB8AC3E}">
        <p14:creationId xmlns:p14="http://schemas.microsoft.com/office/powerpoint/2010/main" val="2671049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Prevention, substance use treatment, and recovery professionals also gain significant benefits by achieving and maintaining a practice credential. Not only are they able to demonstrate practice competencies in their daily work, but they become part of an international cadre of advocates for quality service delivery.</a:t>
            </a:r>
            <a:br>
              <a:rPr lang="en-US" dirty="0" smtClean="0"/>
            </a:br>
            <a:endParaRPr lang="en-US" dirty="0" smtClean="0"/>
          </a:p>
          <a:p>
            <a:r>
              <a:rPr lang="en-US" dirty="0" smtClean="0"/>
              <a:t>Through the continuing education required for renewal of certification, practitioners are able to maintain their knowledge, skills and abilities while staying abreast of new and emerging trends in the field. Continued skill development often leads to an enhanced career standing and the potential for greater advancement.</a:t>
            </a:r>
          </a:p>
          <a:p>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21</a:t>
            </a:fld>
            <a:endParaRPr lang="en-US"/>
          </a:p>
        </p:txBody>
      </p:sp>
    </p:spTree>
    <p:extLst>
      <p:ext uri="{BB962C8B-B14F-4D97-AF65-F5344CB8AC3E}">
        <p14:creationId xmlns:p14="http://schemas.microsoft.com/office/powerpoint/2010/main" val="370085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smtClean="0"/>
              <a:t>Example: ADC &amp; LCDC</a:t>
            </a:r>
          </a:p>
          <a:p>
            <a:pPr marL="0" indent="0">
              <a:buNone/>
            </a:pPr>
            <a:r>
              <a:rPr lang="en-US" sz="1100" dirty="0" smtClean="0"/>
              <a:t>The </a:t>
            </a:r>
            <a:r>
              <a:rPr lang="en-US" sz="1100" dirty="0" smtClean="0"/>
              <a:t>state licensing entity contracts with the credentialing board to administer the credential and the examination. </a:t>
            </a:r>
          </a:p>
          <a:p>
            <a:pPr marL="0" indent="0">
              <a:buNone/>
            </a:pPr>
            <a:r>
              <a:rPr lang="en-US" sz="1100" dirty="0" smtClean="0"/>
              <a:t>Once a candidate completes the credentialing process, the certification board transfers that information to the licensing entity who then issues the license. </a:t>
            </a:r>
          </a:p>
          <a:p>
            <a:pPr marL="0" indent="0">
              <a:buNone/>
            </a:pPr>
            <a:r>
              <a:rPr lang="en-US" sz="1100" dirty="0" smtClean="0"/>
              <a:t>The licensing standards match the certification standards and the license is predicated on the professional first obtaining the certification and passing the examination followed by the issuance of the license by the state licensing entity. </a:t>
            </a:r>
          </a:p>
          <a:p>
            <a:pPr marL="0" indent="0">
              <a:buNone/>
            </a:pPr>
            <a:r>
              <a:rPr lang="en-US" sz="1100" dirty="0" smtClean="0"/>
              <a:t>In this scenario, the certification process and licensing process are </a:t>
            </a:r>
            <a:r>
              <a:rPr lang="en-US" sz="1100" dirty="0" err="1" smtClean="0"/>
              <a:t>syncronized</a:t>
            </a:r>
            <a:r>
              <a:rPr lang="en-US" sz="1100" dirty="0" smtClean="0"/>
              <a:t>; it reduces costs to the state government entity that issues the license; and both the certification and the license provide the ultimate in public protection.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Example: ADC &amp; LCDC</a:t>
            </a:r>
          </a:p>
          <a:p>
            <a:pPr marL="0" indent="0">
              <a:buNone/>
            </a:pPr>
            <a:endParaRPr lang="en-US" dirty="0"/>
          </a:p>
        </p:txBody>
      </p:sp>
      <p:sp>
        <p:nvSpPr>
          <p:cNvPr id="4" name="Slide Number Placeholder 3"/>
          <p:cNvSpPr>
            <a:spLocks noGrp="1"/>
          </p:cNvSpPr>
          <p:nvPr>
            <p:ph type="sldNum" sz="quarter" idx="10"/>
          </p:nvPr>
        </p:nvSpPr>
        <p:spPr/>
        <p:txBody>
          <a:bodyPr/>
          <a:lstStyle/>
          <a:p>
            <a:fld id="{7BB3F03E-A969-42AB-B0C2-EB909CE31F08}" type="slidenum">
              <a:rPr lang="en-US" smtClean="0"/>
              <a:t>22</a:t>
            </a:fld>
            <a:endParaRPr lang="en-US"/>
          </a:p>
        </p:txBody>
      </p:sp>
    </p:spTree>
    <p:extLst>
      <p:ext uri="{BB962C8B-B14F-4D97-AF65-F5344CB8AC3E}">
        <p14:creationId xmlns:p14="http://schemas.microsoft.com/office/powerpoint/2010/main" val="4269251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395304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1391311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17116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2481651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9038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2607869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475060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38186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79526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AE906-7E7D-4276-90AD-59EE3F660544}" type="datetimeFigureOut">
              <a:rPr lang="en-US" smtClean="0"/>
              <a:t>11/13/2022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348051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3AE906-7E7D-4276-90AD-59EE3F660544}" type="datetimeFigureOut">
              <a:rPr lang="en-US" smtClean="0"/>
              <a:t>11/13/2022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3785448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3AE906-7E7D-4276-90AD-59EE3F660544}" type="datetimeFigureOut">
              <a:rPr lang="en-US" smtClean="0"/>
              <a:t>11/13/2022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136242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3AE906-7E7D-4276-90AD-59EE3F660544}" type="datetimeFigureOut">
              <a:rPr lang="en-US" smtClean="0"/>
              <a:t>11/13/2022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532549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AE906-7E7D-4276-90AD-59EE3F660544}" type="datetimeFigureOut">
              <a:rPr lang="en-US" smtClean="0"/>
              <a:t>11/13/2022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3754628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AE906-7E7D-4276-90AD-59EE3F660544}" type="datetimeFigureOut">
              <a:rPr lang="en-US" smtClean="0"/>
              <a:t>11/13/2022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4211372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3AE906-7E7D-4276-90AD-59EE3F660544}" type="datetimeFigureOut">
              <a:rPr lang="en-US" smtClean="0"/>
              <a:t>11/13/2022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2AD355-9596-443F-83B2-4BB64A427318}" type="slidenum">
              <a:rPr lang="en-US" smtClean="0"/>
              <a:t>‹#›</a:t>
            </a:fld>
            <a:endParaRPr lang="en-US"/>
          </a:p>
        </p:txBody>
      </p:sp>
    </p:spTree>
    <p:extLst>
      <p:ext uri="{BB962C8B-B14F-4D97-AF65-F5344CB8AC3E}">
        <p14:creationId xmlns:p14="http://schemas.microsoft.com/office/powerpoint/2010/main" val="39572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33AE906-7E7D-4276-90AD-59EE3F660544}" type="datetimeFigureOut">
              <a:rPr lang="en-US" smtClean="0"/>
              <a:t>11/13/2022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92AD355-9596-443F-83B2-4BB64A427318}" type="slidenum">
              <a:rPr lang="en-US" smtClean="0"/>
              <a:t>‹#›</a:t>
            </a:fld>
            <a:endParaRPr lang="en-US"/>
          </a:p>
        </p:txBody>
      </p:sp>
    </p:spTree>
    <p:extLst>
      <p:ext uri="{BB962C8B-B14F-4D97-AF65-F5344CB8AC3E}">
        <p14:creationId xmlns:p14="http://schemas.microsoft.com/office/powerpoint/2010/main" val="657582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internationalcredentialing.org/lic-cer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hyperlink" Target="https://internationalcredentialing.org/lic-cer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internationalcredentialing.org/valuecred"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internationalcredentialing.org/valuecre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internationalcredentialing.org/valuecre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hyperlink" Target="https://internationalcredentialing.org/valuecred"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hyperlink" Target="https://internationalcredentialing.org/lic-cer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internationalcredentialing.org/page-1738918"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internationalcredentialing.org/page-1738918"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internationalcredentialing.org/memberboard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2" Type="http://schemas.openxmlformats.org/officeDocument/2006/relationships/hyperlink" Target="https://internationalcredentialing.org/certifiedprofessional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tcbap.org/page/certification"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ctrTitle"/>
          </p:nvPr>
        </p:nvSpPr>
        <p:spPr>
          <a:xfrm>
            <a:off x="568739" y="3429000"/>
            <a:ext cx="8121064" cy="1646302"/>
          </a:xfrm>
        </p:spPr>
        <p:txBody>
          <a:bodyPr/>
          <a:lstStyle/>
          <a:p>
            <a:pPr algn="ctr"/>
            <a:r>
              <a:rPr lang="en-US" sz="8000" b="1" i="1" dirty="0" smtClean="0">
                <a:solidFill>
                  <a:schemeClr val="accent1">
                    <a:lumMod val="75000"/>
                  </a:schemeClr>
                </a:solidFill>
              </a:rPr>
              <a:t>Welcome</a:t>
            </a:r>
            <a:endParaRPr lang="en-US" sz="4800" b="1" i="1" dirty="0">
              <a:solidFill>
                <a:schemeClr val="accent1">
                  <a:lumMod val="75000"/>
                </a:schemeClr>
              </a:solidFill>
            </a:endParaRPr>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0731" y="603238"/>
            <a:ext cx="5502711" cy="1801296"/>
          </a:xfrm>
          <a:prstGeom prst="rect">
            <a:avLst/>
          </a:prstGeom>
        </p:spPr>
      </p:pic>
      <p:sp>
        <p:nvSpPr>
          <p:cNvPr id="5" name="Text Box 3"/>
          <p:cNvSpPr txBox="1">
            <a:spLocks noChangeArrowheads="1" noChangeShapeType="1"/>
          </p:cNvSpPr>
          <p:nvPr/>
        </p:nvSpPr>
        <p:spPr bwMode="auto">
          <a:xfrm>
            <a:off x="4537182" y="2512901"/>
            <a:ext cx="3645535" cy="512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algn="ctr" eaLnBrk="0" fontAlgn="base" hangingPunct="0">
              <a:spcBef>
                <a:spcPts val="0"/>
              </a:spcBef>
              <a:spcAft>
                <a:spcPts val="0"/>
              </a:spcAft>
            </a:pPr>
            <a:r>
              <a:rPr lang="en-US" sz="1400" b="1"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“Committed to the setting of standards and protection of the public good.”</a:t>
            </a:r>
            <a:r>
              <a:rPr lang="en-US" sz="1400"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5110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179734" cy="1320800"/>
          </a:xfrm>
        </p:spPr>
        <p:txBody>
          <a:bodyPr>
            <a:normAutofit/>
          </a:bodyPr>
          <a:lstStyle/>
          <a:p>
            <a:pPr algn="ctr"/>
            <a:r>
              <a:rPr lang="en-US" sz="4800" dirty="0" smtClean="0">
                <a:solidFill>
                  <a:schemeClr val="accent1">
                    <a:lumMod val="75000"/>
                  </a:schemeClr>
                </a:solidFill>
              </a:rPr>
              <a:t>Peer Support Committee</a:t>
            </a:r>
            <a:endParaRPr lang="en-US" sz="4800" dirty="0">
              <a:solidFill>
                <a:schemeClr val="accent1">
                  <a:lumMod val="75000"/>
                </a:schemeClr>
              </a:solidFill>
            </a:endParaRPr>
          </a:p>
        </p:txBody>
      </p:sp>
      <p:sp>
        <p:nvSpPr>
          <p:cNvPr id="3" name="Content Placeholder 2"/>
          <p:cNvSpPr>
            <a:spLocks noGrp="1"/>
          </p:cNvSpPr>
          <p:nvPr>
            <p:ph idx="1"/>
          </p:nvPr>
        </p:nvSpPr>
        <p:spPr>
          <a:xfrm>
            <a:off x="375677" y="1085933"/>
            <a:ext cx="8596668" cy="4541869"/>
          </a:xfrm>
        </p:spPr>
        <p:txBody>
          <a:bodyPr>
            <a:normAutofit fontScale="92500" lnSpcReduction="20000"/>
          </a:bodyPr>
          <a:lstStyle/>
          <a:p>
            <a:pPr marL="0" lvl="0" indent="0">
              <a:buNone/>
            </a:pPr>
            <a:r>
              <a:rPr lang="en-US" sz="2500" dirty="0"/>
              <a:t>The Peer Support </a:t>
            </a:r>
            <a:r>
              <a:rPr lang="en-US" sz="2500" dirty="0" smtClean="0"/>
              <a:t>Commi</a:t>
            </a:r>
            <a:r>
              <a:rPr lang="en-US" sz="2500" dirty="0"/>
              <a:t>ttee </a:t>
            </a:r>
            <a:r>
              <a:rPr lang="en-US" sz="2500" dirty="0" smtClean="0"/>
              <a:t>assists Peer </a:t>
            </a:r>
            <a:r>
              <a:rPr lang="en-US" sz="2500" dirty="0"/>
              <a:t>Specialist in their efforts to meet Texas Administration </a:t>
            </a:r>
            <a:r>
              <a:rPr lang="en-US" sz="2500" dirty="0" smtClean="0"/>
              <a:t>Codes and </a:t>
            </a:r>
            <a:r>
              <a:rPr lang="en-US" sz="2500" dirty="0"/>
              <a:t>TCB requirements. </a:t>
            </a:r>
            <a:endParaRPr lang="en-US" sz="2500" dirty="0" smtClean="0"/>
          </a:p>
          <a:p>
            <a:pPr marL="0" lvl="0" indent="0">
              <a:buNone/>
            </a:pPr>
            <a:endParaRPr lang="en-US" sz="2500" dirty="0"/>
          </a:p>
          <a:p>
            <a:pPr marL="0" lvl="0" indent="0">
              <a:buNone/>
            </a:pPr>
            <a:r>
              <a:rPr lang="en-US" sz="2500" dirty="0" smtClean="0"/>
              <a:t>The Committee:</a:t>
            </a:r>
            <a:endParaRPr lang="en-US" sz="2500" dirty="0"/>
          </a:p>
          <a:p>
            <a:pPr lvl="0">
              <a:buFont typeface="Wingdings" panose="05000000000000000000" pitchFamily="2" charset="2"/>
              <a:buChar char="Ø"/>
            </a:pPr>
            <a:r>
              <a:rPr lang="en-US" sz="2500" dirty="0" smtClean="0"/>
              <a:t>Reviews </a:t>
            </a:r>
            <a:r>
              <a:rPr lang="en-US" sz="2500" dirty="0"/>
              <a:t>and </a:t>
            </a:r>
            <a:r>
              <a:rPr lang="en-US" sz="2500" dirty="0" smtClean="0"/>
              <a:t>updates </a:t>
            </a:r>
            <a:r>
              <a:rPr lang="en-US" sz="2500" dirty="0"/>
              <a:t>Peer Credential requirements and policies to ensure consistent compliance with the Texas Administrative Code Codes and TCB </a:t>
            </a:r>
            <a:r>
              <a:rPr lang="en-US" sz="2500" dirty="0" smtClean="0"/>
              <a:t>standards</a:t>
            </a:r>
            <a:r>
              <a:rPr lang="en-US" sz="2500" dirty="0"/>
              <a:t>.</a:t>
            </a:r>
            <a:endParaRPr lang="en-US" sz="2500" dirty="0" smtClean="0"/>
          </a:p>
          <a:p>
            <a:pPr>
              <a:buFont typeface="Wingdings" panose="05000000000000000000" pitchFamily="2" charset="2"/>
              <a:buChar char="Ø"/>
            </a:pPr>
            <a:r>
              <a:rPr lang="en-US" sz="2500" dirty="0" smtClean="0"/>
              <a:t>Provides </a:t>
            </a:r>
            <a:r>
              <a:rPr lang="en-US" sz="2500" dirty="0"/>
              <a:t>guidance and assistance to Peer Specialist and training entities as it relates to credential </a:t>
            </a:r>
            <a:r>
              <a:rPr lang="en-US" sz="2500" dirty="0" smtClean="0"/>
              <a:t>compliance. </a:t>
            </a:r>
            <a:endParaRPr lang="en-US" sz="2500" dirty="0" smtClean="0"/>
          </a:p>
          <a:p>
            <a:pPr lvl="0">
              <a:buFont typeface="Wingdings" panose="05000000000000000000" pitchFamily="2" charset="2"/>
              <a:buChar char="Ø"/>
            </a:pPr>
            <a:r>
              <a:rPr lang="en-US" sz="2500" dirty="0" smtClean="0"/>
              <a:t>Assists </a:t>
            </a:r>
            <a:r>
              <a:rPr lang="en-US" sz="2500" dirty="0"/>
              <a:t>with any trainings or audits of organizations responsible for providing services to the peer credentialed </a:t>
            </a:r>
            <a:r>
              <a:rPr lang="en-US" sz="2500" dirty="0" smtClean="0"/>
              <a:t>population.</a:t>
            </a:r>
            <a:endParaRPr lang="en-US" sz="25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42831663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179734" cy="1320800"/>
          </a:xfrm>
        </p:spPr>
        <p:txBody>
          <a:bodyPr>
            <a:normAutofit/>
          </a:bodyPr>
          <a:lstStyle/>
          <a:p>
            <a:pPr algn="ctr"/>
            <a:r>
              <a:rPr lang="en-US" sz="4800" dirty="0" smtClean="0">
                <a:solidFill>
                  <a:schemeClr val="accent1">
                    <a:lumMod val="75000"/>
                  </a:schemeClr>
                </a:solidFill>
              </a:rPr>
              <a:t>Marketing Committee</a:t>
            </a:r>
            <a:endParaRPr lang="en-US" sz="4800" dirty="0">
              <a:solidFill>
                <a:schemeClr val="accent1">
                  <a:lumMod val="75000"/>
                </a:schemeClr>
              </a:solidFill>
            </a:endParaRPr>
          </a:p>
        </p:txBody>
      </p:sp>
      <p:sp>
        <p:nvSpPr>
          <p:cNvPr id="3" name="Content Placeholder 2"/>
          <p:cNvSpPr>
            <a:spLocks noGrp="1"/>
          </p:cNvSpPr>
          <p:nvPr>
            <p:ph idx="1"/>
          </p:nvPr>
        </p:nvSpPr>
        <p:spPr>
          <a:xfrm>
            <a:off x="328543" y="1158065"/>
            <a:ext cx="8624957" cy="4541869"/>
          </a:xfrm>
        </p:spPr>
        <p:txBody>
          <a:bodyPr>
            <a:normAutofit/>
          </a:bodyPr>
          <a:lstStyle/>
          <a:p>
            <a:pPr marL="0" indent="0">
              <a:buNone/>
            </a:pPr>
            <a:r>
              <a:rPr lang="en-US" sz="2400" dirty="0" smtClean="0"/>
              <a:t>The Marketing </a:t>
            </a:r>
            <a:r>
              <a:rPr lang="en-US" sz="2400" dirty="0"/>
              <a:t>Committee </a:t>
            </a:r>
            <a:r>
              <a:rPr lang="en-US" sz="2400" dirty="0" smtClean="0"/>
              <a:t>works to </a:t>
            </a:r>
            <a:r>
              <a:rPr lang="en-US" sz="2400" dirty="0"/>
              <a:t>promote </a:t>
            </a:r>
            <a:r>
              <a:rPr lang="en-US" sz="2400" dirty="0" smtClean="0"/>
              <a:t>all the certifications offered through TCB. </a:t>
            </a:r>
          </a:p>
          <a:p>
            <a:pPr marL="0" indent="0">
              <a:buNone/>
            </a:pPr>
            <a:endParaRPr lang="en-US" sz="2400" dirty="0" smtClean="0"/>
          </a:p>
          <a:p>
            <a:pPr marL="0" indent="0">
              <a:buNone/>
            </a:pPr>
            <a:r>
              <a:rPr lang="en-US" sz="2400" dirty="0" smtClean="0"/>
              <a:t>The Committee:</a:t>
            </a:r>
          </a:p>
          <a:p>
            <a:pPr>
              <a:buFont typeface="Wingdings" panose="05000000000000000000" pitchFamily="2" charset="2"/>
              <a:buChar char="Ø"/>
            </a:pPr>
            <a:r>
              <a:rPr lang="en-US" sz="2400" dirty="0" smtClean="0"/>
              <a:t>Creates a state-wide marketing </a:t>
            </a:r>
            <a:r>
              <a:rPr lang="en-US" sz="2400" dirty="0" smtClean="0"/>
              <a:t>plan</a:t>
            </a:r>
            <a:r>
              <a:rPr lang="en-US" sz="2400" dirty="0" smtClean="0"/>
              <a:t>.</a:t>
            </a:r>
          </a:p>
          <a:p>
            <a:pPr>
              <a:buFont typeface="Wingdings" panose="05000000000000000000" pitchFamily="2" charset="2"/>
              <a:buChar char="Ø"/>
            </a:pPr>
            <a:r>
              <a:rPr lang="en-US" sz="2400" dirty="0" smtClean="0"/>
              <a:t> Creates </a:t>
            </a:r>
            <a:r>
              <a:rPr lang="en-US" sz="2400" dirty="0" smtClean="0"/>
              <a:t>informational materials about each </a:t>
            </a:r>
            <a:r>
              <a:rPr lang="en-US" sz="2400" dirty="0" smtClean="0"/>
              <a:t>certification.</a:t>
            </a:r>
            <a:endParaRPr lang="en-US" sz="2400" dirty="0" smtClean="0"/>
          </a:p>
          <a:p>
            <a:pPr>
              <a:buFont typeface="Wingdings" panose="05000000000000000000" pitchFamily="2" charset="2"/>
              <a:buChar char="Ø"/>
            </a:pPr>
            <a:r>
              <a:rPr lang="en-US" sz="2400" dirty="0" smtClean="0"/>
              <a:t>Educates people about </a:t>
            </a:r>
            <a:r>
              <a:rPr lang="en-US" sz="2400" dirty="0" smtClean="0"/>
              <a:t>Texas Certifications.</a:t>
            </a:r>
            <a:endParaRPr lang="en-US" sz="2400" dirty="0" smtClean="0"/>
          </a:p>
          <a:p>
            <a:pPr marL="0" indent="0">
              <a:buNone/>
            </a:pPr>
            <a:endParaRPr lang="en-US" sz="2800" dirty="0" smtClean="0"/>
          </a:p>
          <a:p>
            <a:pPr>
              <a:buFont typeface="Wingdings" panose="05000000000000000000" pitchFamily="2" charset="2"/>
              <a:buChar char="Ø"/>
            </a:pPr>
            <a:endParaRPr lang="en-US" sz="2800" dirty="0"/>
          </a:p>
          <a:p>
            <a:pPr marL="0" indent="0">
              <a:buNone/>
            </a:pPr>
            <a:endParaRPr lang="en-US" sz="25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97582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ctrTitle"/>
          </p:nvPr>
        </p:nvSpPr>
        <p:spPr>
          <a:xfrm>
            <a:off x="0" y="2769123"/>
            <a:ext cx="10515600" cy="1646302"/>
          </a:xfrm>
        </p:spPr>
        <p:txBody>
          <a:bodyPr/>
          <a:lstStyle/>
          <a:p>
            <a:pPr algn="ctr"/>
            <a:r>
              <a:rPr lang="en-US" sz="6000" b="1" i="1" dirty="0" smtClean="0">
                <a:solidFill>
                  <a:schemeClr val="accent1">
                    <a:lumMod val="75000"/>
                  </a:schemeClr>
                </a:solidFill>
              </a:rPr>
              <a:t>Certification &amp; Licensure</a:t>
            </a:r>
            <a:endParaRPr lang="en-US" sz="6000" b="1" i="1" dirty="0">
              <a:solidFill>
                <a:schemeClr val="accent1">
                  <a:lumMod val="75000"/>
                </a:schemeClr>
              </a:solidFill>
            </a:endParaRPr>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0731" y="603238"/>
            <a:ext cx="5502711" cy="1801296"/>
          </a:xfrm>
          <a:prstGeom prst="rect">
            <a:avLst/>
          </a:prstGeom>
        </p:spPr>
      </p:pic>
      <p:sp>
        <p:nvSpPr>
          <p:cNvPr id="5" name="Text Box 3"/>
          <p:cNvSpPr txBox="1">
            <a:spLocks noChangeArrowheads="1" noChangeShapeType="1"/>
          </p:cNvSpPr>
          <p:nvPr/>
        </p:nvSpPr>
        <p:spPr bwMode="auto">
          <a:xfrm>
            <a:off x="4537182" y="2512901"/>
            <a:ext cx="3645535" cy="512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algn="ctr" eaLnBrk="0" fontAlgn="base" hangingPunct="0">
              <a:spcBef>
                <a:spcPts val="0"/>
              </a:spcBef>
              <a:spcAft>
                <a:spcPts val="0"/>
              </a:spcAft>
            </a:pPr>
            <a:r>
              <a:rPr lang="en-US" sz="1400" b="1"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“Committed to the setting of standards and protection of the public good.”</a:t>
            </a:r>
            <a:r>
              <a:rPr lang="en-US" sz="1400"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5291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8596668" cy="1320800"/>
          </a:xfrm>
        </p:spPr>
        <p:txBody>
          <a:bodyPr/>
          <a:lstStyle/>
          <a:p>
            <a:pPr algn="ctr"/>
            <a:r>
              <a:rPr lang="en-US" sz="4800" dirty="0" smtClean="0">
                <a:solidFill>
                  <a:schemeClr val="accent1">
                    <a:lumMod val="75000"/>
                  </a:schemeClr>
                </a:solidFill>
              </a:rPr>
              <a:t>What is Certification?</a:t>
            </a:r>
            <a:endParaRPr lang="en-US" sz="4800" dirty="0">
              <a:solidFill>
                <a:schemeClr val="accent1">
                  <a:lumMod val="75000"/>
                </a:schemeClr>
              </a:solidFill>
            </a:endParaRPr>
          </a:p>
        </p:txBody>
      </p:sp>
      <p:sp>
        <p:nvSpPr>
          <p:cNvPr id="3" name="Content Placeholder 2"/>
          <p:cNvSpPr>
            <a:spLocks noGrp="1"/>
          </p:cNvSpPr>
          <p:nvPr>
            <p:ph idx="1"/>
          </p:nvPr>
        </p:nvSpPr>
        <p:spPr>
          <a:xfrm>
            <a:off x="397318" y="1930400"/>
            <a:ext cx="9156700" cy="3880773"/>
          </a:xfrm>
        </p:spPr>
        <p:txBody>
          <a:bodyPr>
            <a:normAutofit/>
          </a:bodyPr>
          <a:lstStyle/>
          <a:p>
            <a:pPr marL="0" indent="0">
              <a:buNone/>
            </a:pPr>
            <a:r>
              <a:rPr lang="en-US" sz="2400" b="1" i="1" dirty="0"/>
              <a:t>Certification</a:t>
            </a:r>
            <a:r>
              <a:rPr lang="en-US" sz="2400" b="1" dirty="0"/>
              <a:t> </a:t>
            </a:r>
            <a:r>
              <a:rPr lang="en-US" sz="2400" dirty="0"/>
              <a:t>is a process by which a non-governmental organization grants recognition to an individual who has met predetermined qualifications and has demonstrated a level of knowledge and skill required in a </a:t>
            </a:r>
            <a:r>
              <a:rPr lang="en-US" sz="2400" dirty="0" smtClean="0"/>
              <a:t>profession specified </a:t>
            </a:r>
            <a:r>
              <a:rPr lang="en-US" sz="2400" dirty="0"/>
              <a:t>by that organization. </a:t>
            </a:r>
            <a:endParaRPr lang="en-US" sz="2400" dirty="0" smtClean="0"/>
          </a:p>
          <a:p>
            <a:pPr marL="0" indent="0">
              <a:buNone/>
            </a:pPr>
            <a:endParaRPr lang="en-US" sz="2400" dirty="0"/>
          </a:p>
          <a:p>
            <a:pPr marL="0" indent="0">
              <a:buNone/>
            </a:pPr>
            <a:r>
              <a:rPr lang="en-US" sz="2400" dirty="0" smtClean="0"/>
              <a:t>Certification </a:t>
            </a:r>
            <a:r>
              <a:rPr lang="en-US" sz="2400" dirty="0"/>
              <a:t>is typically a voluntary </a:t>
            </a:r>
            <a:r>
              <a:rPr lang="en-US" sz="2400" dirty="0" smtClean="0"/>
              <a:t>process.</a:t>
            </a:r>
            <a:endParaRPr lang="en-US" sz="2400" dirty="0"/>
          </a:p>
          <a:p>
            <a:pPr marL="0" indent="0">
              <a:buNone/>
            </a:pP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1516091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sz="4800" dirty="0" smtClean="0">
                <a:solidFill>
                  <a:schemeClr val="accent1">
                    <a:lumMod val="75000"/>
                  </a:schemeClr>
                </a:solidFill>
              </a:rPr>
              <a:t>Certification</a:t>
            </a:r>
            <a:endParaRPr lang="en-US" dirty="0"/>
          </a:p>
        </p:txBody>
      </p:sp>
      <p:sp>
        <p:nvSpPr>
          <p:cNvPr id="3" name="Content Placeholder 2"/>
          <p:cNvSpPr>
            <a:spLocks noGrp="1"/>
          </p:cNvSpPr>
          <p:nvPr>
            <p:ph idx="1"/>
          </p:nvPr>
        </p:nvSpPr>
        <p:spPr>
          <a:xfrm>
            <a:off x="596900" y="1151268"/>
            <a:ext cx="8956502" cy="5038063"/>
          </a:xfrm>
        </p:spPr>
        <p:txBody>
          <a:bodyPr>
            <a:noAutofit/>
          </a:bodyPr>
          <a:lstStyle/>
          <a:p>
            <a:pPr>
              <a:buFont typeface="Wingdings" panose="05000000000000000000" pitchFamily="2" charset="2"/>
              <a:buChar char="Ø"/>
            </a:pPr>
            <a:r>
              <a:rPr lang="en-US" sz="2400" dirty="0"/>
              <a:t>R</a:t>
            </a:r>
            <a:r>
              <a:rPr lang="en-US" sz="2400" dirty="0" smtClean="0"/>
              <a:t>epresents </a:t>
            </a:r>
            <a:r>
              <a:rPr lang="en-US" sz="2400" dirty="0"/>
              <a:t>the achievement of a level of professional competency agreed by the international community as qualified to practice effectively. </a:t>
            </a:r>
            <a:endParaRPr lang="en-US" sz="2400" dirty="0" smtClean="0"/>
          </a:p>
          <a:p>
            <a:pPr marL="0" indent="0">
              <a:buNone/>
            </a:pPr>
            <a:endParaRPr lang="en-US" sz="2400" dirty="0"/>
          </a:p>
          <a:p>
            <a:pPr>
              <a:buFont typeface="Wingdings" panose="05000000000000000000" pitchFamily="2" charset="2"/>
              <a:buChar char="Ø"/>
            </a:pPr>
            <a:r>
              <a:rPr lang="en-US" sz="2400" dirty="0" smtClean="0"/>
              <a:t>Can </a:t>
            </a:r>
            <a:r>
              <a:rPr lang="en-US" sz="2400" dirty="0"/>
              <a:t>help a professional obtain a </a:t>
            </a:r>
            <a:r>
              <a:rPr lang="en-US" sz="2400" dirty="0" smtClean="0"/>
              <a:t>license in some states. </a:t>
            </a:r>
          </a:p>
          <a:p>
            <a:pPr>
              <a:buFont typeface="Wingdings" panose="05000000000000000000" pitchFamily="2" charset="2"/>
              <a:buChar char="Ø"/>
            </a:pPr>
            <a:endParaRPr lang="en-US" sz="2400" dirty="0"/>
          </a:p>
          <a:p>
            <a:pPr>
              <a:buFont typeface="Wingdings" panose="05000000000000000000" pitchFamily="2" charset="2"/>
              <a:buChar char="Ø"/>
            </a:pPr>
            <a:r>
              <a:rPr lang="en-US" sz="2400" dirty="0" smtClean="0"/>
              <a:t>Can </a:t>
            </a:r>
            <a:r>
              <a:rPr lang="en-US" sz="2400" dirty="0"/>
              <a:t>also allow a professional to more easily relocate to </a:t>
            </a:r>
            <a:r>
              <a:rPr lang="en-US" sz="2400" dirty="0" smtClean="0"/>
              <a:t>another state, territory </a:t>
            </a:r>
            <a:r>
              <a:rPr lang="en-US" sz="2400" dirty="0"/>
              <a:t>or jurisdiction. </a:t>
            </a:r>
          </a:p>
        </p:txBody>
      </p:sp>
      <p:sp>
        <p:nvSpPr>
          <p:cNvPr id="4" name="TextBox 3"/>
          <p:cNvSpPr txBox="1"/>
          <p:nvPr/>
        </p:nvSpPr>
        <p:spPr>
          <a:xfrm>
            <a:off x="2111604" y="6488668"/>
            <a:ext cx="3975768" cy="246221"/>
          </a:xfrm>
          <a:prstGeom prst="rect">
            <a:avLst/>
          </a:prstGeom>
          <a:noFill/>
        </p:spPr>
        <p:txBody>
          <a:bodyPr wrap="none" rtlCol="0">
            <a:spAutoFit/>
          </a:bodyPr>
          <a:lstStyle/>
          <a:p>
            <a:r>
              <a:rPr lang="en-US" sz="1000" dirty="0">
                <a:hlinkClick r:id="rId3"/>
              </a:rPr>
              <a:t>https://</a:t>
            </a:r>
            <a:r>
              <a:rPr lang="en-US" sz="1000" dirty="0" smtClean="0">
                <a:hlinkClick r:id="rId3"/>
              </a:rPr>
              <a:t>internationalcredentialing.org/lic-cert</a:t>
            </a:r>
            <a:r>
              <a:rPr lang="en-US" sz="1000" dirty="0" smtClean="0"/>
              <a:t>     November 2022</a:t>
            </a:r>
            <a:endParaRPr lang="en-US" sz="1000"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727133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8596668" cy="1320800"/>
          </a:xfrm>
        </p:spPr>
        <p:txBody>
          <a:bodyPr/>
          <a:lstStyle/>
          <a:p>
            <a:pPr algn="ctr"/>
            <a:r>
              <a:rPr lang="en-US" sz="4800" dirty="0" smtClean="0">
                <a:solidFill>
                  <a:schemeClr val="accent1">
                    <a:lumMod val="75000"/>
                  </a:schemeClr>
                </a:solidFill>
              </a:rPr>
              <a:t>What is Licensure?</a:t>
            </a:r>
            <a:endParaRPr lang="en-US" sz="4800" dirty="0">
              <a:solidFill>
                <a:schemeClr val="accent1">
                  <a:lumMod val="75000"/>
                </a:schemeClr>
              </a:solidFill>
            </a:endParaRPr>
          </a:p>
        </p:txBody>
      </p:sp>
      <p:sp>
        <p:nvSpPr>
          <p:cNvPr id="3" name="Content Placeholder 2"/>
          <p:cNvSpPr>
            <a:spLocks noGrp="1"/>
          </p:cNvSpPr>
          <p:nvPr>
            <p:ph idx="1"/>
          </p:nvPr>
        </p:nvSpPr>
        <p:spPr>
          <a:xfrm>
            <a:off x="537634" y="1320800"/>
            <a:ext cx="8596668" cy="5003800"/>
          </a:xfrm>
        </p:spPr>
        <p:txBody>
          <a:bodyPr>
            <a:normAutofit/>
          </a:bodyPr>
          <a:lstStyle/>
          <a:p>
            <a:pPr marL="0" indent="0">
              <a:buNone/>
            </a:pPr>
            <a:r>
              <a:rPr lang="en-US" sz="2400" b="1" i="1" dirty="0"/>
              <a:t>Licensure</a:t>
            </a:r>
            <a:r>
              <a:rPr lang="en-US" sz="2400" b="1" dirty="0"/>
              <a:t> </a:t>
            </a:r>
            <a:r>
              <a:rPr lang="en-US" sz="2400" dirty="0"/>
              <a:t>is a governmental grant of </a:t>
            </a:r>
            <a:r>
              <a:rPr lang="en-US" sz="2400" dirty="0" smtClean="0"/>
              <a:t>legal authority to </a:t>
            </a:r>
            <a:r>
              <a:rPr lang="en-US" sz="2400" dirty="0"/>
              <a:t>practice a profession within a particular scope of </a:t>
            </a:r>
            <a:r>
              <a:rPr lang="en-US" sz="2400" dirty="0" smtClean="0"/>
              <a:t>practice</a:t>
            </a:r>
            <a:r>
              <a:rPr lang="en-US" sz="2400" dirty="0"/>
              <a:t>. </a:t>
            </a:r>
            <a:endParaRPr lang="en-US" sz="2400" dirty="0" smtClean="0"/>
          </a:p>
          <a:p>
            <a:pPr marL="0" indent="0">
              <a:buNone/>
            </a:pPr>
            <a:endParaRPr lang="en-US" sz="2400" dirty="0"/>
          </a:p>
          <a:p>
            <a:pPr marL="0" indent="0">
              <a:buNone/>
            </a:pPr>
            <a:r>
              <a:rPr lang="en-US" sz="2400" dirty="0" smtClean="0"/>
              <a:t>Under </a:t>
            </a:r>
            <a:r>
              <a:rPr lang="en-US" sz="2400" dirty="0"/>
              <a:t>a licensure system, a government will define by statute the tasks and function or scope of practice of a profession and these tasks may be </a:t>
            </a:r>
            <a:r>
              <a:rPr lang="en-US" sz="2400" dirty="0" smtClean="0"/>
              <a:t>legally </a:t>
            </a:r>
            <a:r>
              <a:rPr lang="en-US" sz="2400" dirty="0"/>
              <a:t>performed only by those holding that license</a:t>
            </a:r>
            <a:r>
              <a:rPr lang="en-US" sz="2400" dirty="0" smtClean="0"/>
              <a:t>.</a:t>
            </a:r>
          </a:p>
          <a:p>
            <a:pPr marL="0" indent="0">
              <a:buNone/>
            </a:pPr>
            <a:endParaRPr lang="en-US" sz="2400" dirty="0"/>
          </a:p>
          <a:p>
            <a:pPr marL="0" indent="0">
              <a:buNone/>
            </a:pPr>
            <a:r>
              <a:rPr lang="en-US" sz="2400" b="1" i="1" dirty="0"/>
              <a:t>It is required in order to practice or to call oneself a licensed professional.</a:t>
            </a:r>
          </a:p>
          <a:p>
            <a:pPr marL="0" indent="0">
              <a:buNone/>
            </a:pPr>
            <a:r>
              <a:rPr lang="en-US" dirty="0"/>
              <a:t> </a:t>
            </a:r>
          </a:p>
          <a:p>
            <a:pPr marL="0" indent="0">
              <a:buNone/>
            </a:pPr>
            <a:endParaRPr lang="en-US" dirty="0"/>
          </a:p>
        </p:txBody>
      </p:sp>
      <p:sp>
        <p:nvSpPr>
          <p:cNvPr id="4" name="TextBox 3"/>
          <p:cNvSpPr txBox="1"/>
          <p:nvPr/>
        </p:nvSpPr>
        <p:spPr>
          <a:xfrm>
            <a:off x="2111604" y="6488668"/>
            <a:ext cx="3975768" cy="246221"/>
          </a:xfrm>
          <a:prstGeom prst="rect">
            <a:avLst/>
          </a:prstGeom>
          <a:noFill/>
        </p:spPr>
        <p:txBody>
          <a:bodyPr wrap="none" rtlCol="0">
            <a:spAutoFit/>
          </a:bodyPr>
          <a:lstStyle/>
          <a:p>
            <a:r>
              <a:rPr lang="en-US" sz="1000" dirty="0">
                <a:hlinkClick r:id="rId3"/>
              </a:rPr>
              <a:t>https://</a:t>
            </a:r>
            <a:r>
              <a:rPr lang="en-US" sz="1000" dirty="0" smtClean="0">
                <a:hlinkClick r:id="rId3"/>
              </a:rPr>
              <a:t>internationalcredentialing.org/lic-cert</a:t>
            </a:r>
            <a:r>
              <a:rPr lang="en-US" sz="1000" dirty="0" smtClean="0"/>
              <a:t>     November 2022</a:t>
            </a:r>
            <a:endParaRPr lang="en-US" sz="1000"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6082715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normAutofit fontScale="90000"/>
          </a:bodyPr>
          <a:lstStyle/>
          <a:p>
            <a:pPr algn="ctr"/>
            <a:r>
              <a:rPr lang="en-US" sz="4800" dirty="0">
                <a:solidFill>
                  <a:schemeClr val="accent1">
                    <a:lumMod val="75000"/>
                  </a:schemeClr>
                </a:solidFill>
              </a:rPr>
              <a:t>Examples of </a:t>
            </a:r>
            <a:r>
              <a:rPr lang="en-US" sz="4800" dirty="0" smtClean="0">
                <a:solidFill>
                  <a:schemeClr val="accent1">
                    <a:lumMod val="75000"/>
                  </a:schemeClr>
                </a:solidFill>
              </a:rPr>
              <a:t>Licensure</a:t>
            </a:r>
            <a:r>
              <a:rPr lang="en-US" sz="4800" dirty="0" smtClean="0"/>
              <a:t> </a:t>
            </a:r>
            <a:r>
              <a:rPr lang="en-US" sz="4800" dirty="0" smtClean="0">
                <a:solidFill>
                  <a:schemeClr val="accent1">
                    <a:lumMod val="75000"/>
                  </a:schemeClr>
                </a:solidFill>
              </a:rPr>
              <a:t>in </a:t>
            </a:r>
            <a:r>
              <a:rPr lang="en-US" sz="4800" dirty="0">
                <a:solidFill>
                  <a:schemeClr val="accent1">
                    <a:lumMod val="75000"/>
                  </a:schemeClr>
                </a:solidFill>
              </a:rPr>
              <a:t>Texas</a:t>
            </a:r>
          </a:p>
        </p:txBody>
      </p:sp>
      <p:sp>
        <p:nvSpPr>
          <p:cNvPr id="3" name="Content Placeholder 2"/>
          <p:cNvSpPr>
            <a:spLocks noGrp="1"/>
          </p:cNvSpPr>
          <p:nvPr>
            <p:ph sz="half" idx="1"/>
          </p:nvPr>
        </p:nvSpPr>
        <p:spPr>
          <a:xfrm>
            <a:off x="381000" y="1054100"/>
            <a:ext cx="6248400" cy="5308600"/>
          </a:xfrm>
        </p:spPr>
        <p:txBody>
          <a:bodyPr>
            <a:normAutofit fontScale="85000" lnSpcReduction="20000"/>
          </a:bodyPr>
          <a:lstStyle/>
          <a:p>
            <a:pPr marL="0" indent="0">
              <a:buNone/>
            </a:pPr>
            <a:r>
              <a:rPr lang="en-US" sz="2800" b="1" dirty="0"/>
              <a:t>Programs </a:t>
            </a:r>
            <a:r>
              <a:rPr lang="en-US" sz="2800" b="1" dirty="0" smtClean="0"/>
              <a:t>Licensed </a:t>
            </a:r>
            <a:r>
              <a:rPr lang="en-US" sz="2800" b="1" dirty="0"/>
              <a:t>by TDLR</a:t>
            </a:r>
          </a:p>
          <a:p>
            <a:pPr marL="0" indent="0">
              <a:buNone/>
            </a:pPr>
            <a:r>
              <a:rPr lang="en-US" sz="2800" dirty="0" smtClean="0"/>
              <a:t>Cosmetologists</a:t>
            </a:r>
          </a:p>
          <a:p>
            <a:pPr marL="0" indent="0">
              <a:buNone/>
            </a:pPr>
            <a:r>
              <a:rPr lang="en-US" sz="2800" dirty="0" smtClean="0"/>
              <a:t>Auctioneers</a:t>
            </a:r>
          </a:p>
          <a:p>
            <a:pPr marL="0" indent="0">
              <a:buNone/>
            </a:pPr>
            <a:r>
              <a:rPr lang="en-US" sz="2800" dirty="0" smtClean="0"/>
              <a:t>Barbers</a:t>
            </a:r>
          </a:p>
          <a:p>
            <a:pPr marL="0" indent="0">
              <a:buNone/>
            </a:pPr>
            <a:r>
              <a:rPr lang="en-US" sz="2800" dirty="0" smtClean="0"/>
              <a:t>Electricians</a:t>
            </a:r>
          </a:p>
          <a:p>
            <a:pPr marL="0" indent="0">
              <a:buNone/>
            </a:pPr>
            <a:r>
              <a:rPr lang="en-US" sz="2800" dirty="0" smtClean="0"/>
              <a:t>Massage Therapy</a:t>
            </a:r>
          </a:p>
          <a:p>
            <a:pPr marL="0" indent="0">
              <a:buNone/>
            </a:pPr>
            <a:r>
              <a:rPr lang="en-US" sz="2800" dirty="0" smtClean="0"/>
              <a:t>Midwives</a:t>
            </a:r>
          </a:p>
          <a:p>
            <a:pPr marL="0" indent="0">
              <a:buNone/>
            </a:pPr>
            <a:r>
              <a:rPr lang="en-US" sz="2800" dirty="0" smtClean="0"/>
              <a:t>Tow truck operators</a:t>
            </a:r>
          </a:p>
          <a:p>
            <a:pPr marL="0" indent="0">
              <a:buNone/>
            </a:pPr>
            <a:endParaRPr lang="en-US" sz="2800" dirty="0" smtClean="0"/>
          </a:p>
          <a:p>
            <a:pPr marL="0" indent="0">
              <a:buNone/>
            </a:pPr>
            <a:r>
              <a:rPr lang="en-US" sz="2800" b="1" dirty="0"/>
              <a:t>Programs Licensed </a:t>
            </a:r>
            <a:r>
              <a:rPr lang="en-US" sz="2800" b="1" dirty="0" smtClean="0"/>
              <a:t>by </a:t>
            </a:r>
            <a:r>
              <a:rPr lang="en-US" sz="2800" b="1" dirty="0" err="1" smtClean="0"/>
              <a:t>TxHHSC</a:t>
            </a:r>
            <a:endParaRPr lang="en-US" sz="2800" b="1" dirty="0"/>
          </a:p>
          <a:p>
            <a:pPr marL="0" indent="0">
              <a:buNone/>
            </a:pPr>
            <a:r>
              <a:rPr lang="en-US" sz="2800" dirty="0"/>
              <a:t>Chemical Dependency </a:t>
            </a:r>
            <a:r>
              <a:rPr lang="en-US" sz="2800" dirty="0" smtClean="0"/>
              <a:t>Counselors</a:t>
            </a:r>
          </a:p>
          <a:p>
            <a:pPr marL="0" indent="0">
              <a:buNone/>
            </a:pPr>
            <a:r>
              <a:rPr lang="en-US" sz="2800" dirty="0"/>
              <a:t>Chemical Dependency Treatment Facilities</a:t>
            </a:r>
          </a:p>
          <a:p>
            <a:pPr marL="0" indent="0">
              <a:buNone/>
            </a:pPr>
            <a:endParaRPr lang="en-US" dirty="0"/>
          </a:p>
          <a:p>
            <a:pPr marL="0" indent="0">
              <a:buNone/>
            </a:pPr>
            <a:endParaRPr lang="en-US" dirty="0"/>
          </a:p>
        </p:txBody>
      </p:sp>
      <p:sp>
        <p:nvSpPr>
          <p:cNvPr id="5" name="Content Placeholder 4"/>
          <p:cNvSpPr>
            <a:spLocks noGrp="1"/>
          </p:cNvSpPr>
          <p:nvPr>
            <p:ph sz="half" idx="2"/>
          </p:nvPr>
        </p:nvSpPr>
        <p:spPr>
          <a:xfrm>
            <a:off x="4822787" y="2073749"/>
            <a:ext cx="4943030" cy="3083717"/>
          </a:xfrm>
        </p:spPr>
        <p:txBody>
          <a:bodyPr>
            <a:normAutofit fontScale="85000" lnSpcReduction="20000"/>
          </a:bodyPr>
          <a:lstStyle/>
          <a:p>
            <a:pPr marL="0" indent="0">
              <a:buNone/>
            </a:pPr>
            <a:r>
              <a:rPr lang="en-US" sz="2800" b="1" dirty="0"/>
              <a:t>Programs Licensed </a:t>
            </a:r>
            <a:r>
              <a:rPr lang="en-US" sz="2800" b="1" dirty="0" smtClean="0"/>
              <a:t>by </a:t>
            </a:r>
            <a:r>
              <a:rPr lang="en-US" sz="2800" b="1" dirty="0" err="1" smtClean="0"/>
              <a:t>Tx</a:t>
            </a:r>
            <a:r>
              <a:rPr lang="en-US" sz="2800" b="1" dirty="0"/>
              <a:t> BHEC</a:t>
            </a:r>
          </a:p>
          <a:p>
            <a:pPr marL="0" indent="0">
              <a:lnSpc>
                <a:spcPct val="80000"/>
              </a:lnSpc>
              <a:buNone/>
            </a:pPr>
            <a:endParaRPr lang="en-US" sz="2800" dirty="0" smtClean="0"/>
          </a:p>
          <a:p>
            <a:pPr marL="0" indent="0">
              <a:lnSpc>
                <a:spcPct val="80000"/>
              </a:lnSpc>
              <a:buNone/>
            </a:pPr>
            <a:r>
              <a:rPr lang="en-US" sz="2800" dirty="0" smtClean="0"/>
              <a:t>Licensed </a:t>
            </a:r>
            <a:r>
              <a:rPr lang="en-US" sz="2800" dirty="0"/>
              <a:t>Professional </a:t>
            </a:r>
            <a:r>
              <a:rPr lang="en-US" sz="2800" dirty="0" smtClean="0"/>
              <a:t>Counselors</a:t>
            </a:r>
          </a:p>
          <a:p>
            <a:pPr marL="0" indent="0">
              <a:lnSpc>
                <a:spcPct val="80000"/>
              </a:lnSpc>
              <a:buNone/>
            </a:pPr>
            <a:r>
              <a:rPr lang="en-US" sz="2800" dirty="0"/>
              <a:t> </a:t>
            </a:r>
            <a:br>
              <a:rPr lang="en-US" sz="2800" dirty="0"/>
            </a:br>
            <a:r>
              <a:rPr lang="en-US" sz="2800" dirty="0"/>
              <a:t>Marriage and Family Therapists </a:t>
            </a:r>
            <a:endParaRPr lang="en-US" sz="2800" dirty="0" smtClean="0"/>
          </a:p>
          <a:p>
            <a:pPr marL="0" indent="0">
              <a:lnSpc>
                <a:spcPct val="80000"/>
              </a:lnSpc>
              <a:buNone/>
            </a:pPr>
            <a:r>
              <a:rPr lang="en-US" sz="2800" dirty="0"/>
              <a:t/>
            </a:r>
            <a:br>
              <a:rPr lang="en-US" sz="2800" dirty="0"/>
            </a:br>
            <a:r>
              <a:rPr lang="en-US" sz="2800" dirty="0"/>
              <a:t>Social Workers </a:t>
            </a:r>
          </a:p>
          <a:p>
            <a:pPr marL="0" indent="0">
              <a:buNone/>
            </a:pPr>
            <a:endParaRPr lang="en-US" dirty="0"/>
          </a:p>
        </p:txBody>
      </p:sp>
      <p:pic>
        <p:nvPicPr>
          <p:cNvPr id="7" name="Picture 6">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954640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8596668" cy="1320800"/>
          </a:xfrm>
        </p:spPr>
        <p:txBody>
          <a:bodyPr>
            <a:normAutofit/>
          </a:bodyPr>
          <a:lstStyle/>
          <a:p>
            <a:pPr algn="ctr"/>
            <a:r>
              <a:rPr lang="en-US" sz="4800" dirty="0" smtClean="0">
                <a:solidFill>
                  <a:schemeClr val="accent1">
                    <a:lumMod val="75000"/>
                  </a:schemeClr>
                </a:solidFill>
              </a:rPr>
              <a:t>Why get certified?</a:t>
            </a:r>
            <a:endParaRPr lang="en-US" sz="4800" dirty="0">
              <a:solidFill>
                <a:schemeClr val="accent1">
                  <a:lumMod val="75000"/>
                </a:schemeClr>
              </a:solidFill>
            </a:endParaRPr>
          </a:p>
        </p:txBody>
      </p:sp>
      <p:sp>
        <p:nvSpPr>
          <p:cNvPr id="3" name="Content Placeholder 2"/>
          <p:cNvSpPr>
            <a:spLocks noGrp="1"/>
          </p:cNvSpPr>
          <p:nvPr>
            <p:ph idx="1"/>
          </p:nvPr>
        </p:nvSpPr>
        <p:spPr>
          <a:xfrm>
            <a:off x="220134" y="2211389"/>
            <a:ext cx="9596966" cy="3880773"/>
          </a:xfrm>
        </p:spPr>
        <p:txBody>
          <a:bodyPr/>
          <a:lstStyle/>
          <a:p>
            <a:pPr lvl="0"/>
            <a:r>
              <a:rPr lang="en-US" sz="2400" dirty="0" smtClean="0"/>
              <a:t>Ability </a:t>
            </a:r>
            <a:r>
              <a:rPr lang="en-US" sz="2400" dirty="0"/>
              <a:t>to transfer certification to other states and jurisdictions</a:t>
            </a:r>
            <a:r>
              <a:rPr lang="en-US" sz="2400" dirty="0" smtClean="0"/>
              <a:t>.</a:t>
            </a:r>
          </a:p>
          <a:p>
            <a:pPr marL="0" lvl="0" indent="0">
              <a:buNone/>
            </a:pPr>
            <a:endParaRPr lang="en-US" sz="2400" dirty="0"/>
          </a:p>
          <a:p>
            <a:pPr lvl="0"/>
            <a:r>
              <a:rPr lang="en-US" sz="2400" dirty="0"/>
              <a:t>International recognition of a competency based certification</a:t>
            </a:r>
            <a:r>
              <a:rPr lang="en-US" sz="2400" dirty="0" smtClean="0"/>
              <a:t>.</a:t>
            </a:r>
          </a:p>
          <a:p>
            <a:pPr lvl="0"/>
            <a:endParaRPr lang="en-US" sz="2400" dirty="0"/>
          </a:p>
          <a:p>
            <a:pPr lvl="0"/>
            <a:r>
              <a:rPr lang="en-US" sz="2400" dirty="0" smtClean="0"/>
              <a:t>Recognition </a:t>
            </a:r>
            <a:r>
              <a:rPr lang="en-US" sz="2400" dirty="0"/>
              <a:t>of a specific area of practice and higher level of education.</a:t>
            </a:r>
          </a:p>
          <a:p>
            <a:pPr marL="0" indent="0">
              <a:buNone/>
            </a:pP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5997062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b="1" dirty="0"/>
              <a:t>The Value of </a:t>
            </a:r>
            <a:r>
              <a:rPr lang="en-US" b="1" dirty="0" smtClean="0"/>
              <a:t>Credentialing</a:t>
            </a:r>
            <a:endParaRPr lang="en-US" dirty="0"/>
          </a:p>
        </p:txBody>
      </p:sp>
      <p:sp>
        <p:nvSpPr>
          <p:cNvPr id="3" name="Content Placeholder 2"/>
          <p:cNvSpPr>
            <a:spLocks noGrp="1"/>
          </p:cNvSpPr>
          <p:nvPr>
            <p:ph idx="1"/>
          </p:nvPr>
        </p:nvSpPr>
        <p:spPr>
          <a:xfrm>
            <a:off x="423334" y="1541839"/>
            <a:ext cx="8596668" cy="3880773"/>
          </a:xfrm>
        </p:spPr>
        <p:txBody>
          <a:bodyPr>
            <a:normAutofit/>
          </a:bodyPr>
          <a:lstStyle/>
          <a:p>
            <a:pPr marL="457200" indent="-457200">
              <a:buFont typeface="+mj-lt"/>
              <a:buAutoNum type="arabicPeriod"/>
            </a:pPr>
            <a:r>
              <a:rPr lang="en-US" sz="2400" dirty="0" smtClean="0"/>
              <a:t>Ensuring the publics safety</a:t>
            </a:r>
            <a:r>
              <a:rPr lang="en-US" sz="2400" dirty="0" smtClean="0"/>
              <a:t>.</a:t>
            </a:r>
            <a:endParaRPr lang="en-US" sz="2400" dirty="0" smtClean="0"/>
          </a:p>
          <a:p>
            <a:pPr marL="457200" indent="-457200">
              <a:buFont typeface="+mj-lt"/>
              <a:buAutoNum type="arabicPeriod"/>
            </a:pPr>
            <a:r>
              <a:rPr lang="en-US" sz="2400" dirty="0"/>
              <a:t>Enhancing Public Funds </a:t>
            </a:r>
            <a:r>
              <a:rPr lang="en-US" sz="2400" dirty="0" smtClean="0"/>
              <a:t>Accountability</a:t>
            </a:r>
            <a:endParaRPr lang="en-US" sz="2400" dirty="0" smtClean="0"/>
          </a:p>
          <a:p>
            <a:pPr marL="457200" indent="-457200">
              <a:buFont typeface="+mj-lt"/>
              <a:buAutoNum type="arabicPeriod"/>
            </a:pPr>
            <a:r>
              <a:rPr lang="en-US" sz="2400" dirty="0"/>
              <a:t>Providing Practitioner Benefits</a:t>
            </a:r>
            <a:endParaRPr lang="en-US" sz="2400" dirty="0" smtClean="0"/>
          </a:p>
          <a:p>
            <a:pPr>
              <a:buFont typeface="Wingdings" panose="05000000000000000000" pitchFamily="2" charset="2"/>
              <a:buChar char="Ø"/>
            </a:pPr>
            <a:endParaRPr lang="en-US" sz="2400" dirty="0"/>
          </a:p>
        </p:txBody>
      </p:sp>
      <p:sp>
        <p:nvSpPr>
          <p:cNvPr id="4" name="TextBox 3"/>
          <p:cNvSpPr txBox="1"/>
          <p:nvPr/>
        </p:nvSpPr>
        <p:spPr>
          <a:xfrm>
            <a:off x="2111604" y="6488668"/>
            <a:ext cx="4004622" cy="246221"/>
          </a:xfrm>
          <a:prstGeom prst="rect">
            <a:avLst/>
          </a:prstGeom>
          <a:noFill/>
        </p:spPr>
        <p:txBody>
          <a:bodyPr wrap="none" rtlCol="0">
            <a:spAutoFit/>
          </a:bodyPr>
          <a:lstStyle/>
          <a:p>
            <a:r>
              <a:rPr lang="en-US" sz="1000" dirty="0">
                <a:hlinkClick r:id="rId2"/>
              </a:rPr>
              <a:t>https://internationalcredentialing.org/valuecred</a:t>
            </a:r>
            <a:r>
              <a:rPr lang="en-US" sz="1000" dirty="0" smtClean="0"/>
              <a:t>  November 2022</a:t>
            </a:r>
            <a:endParaRPr lang="en-US" sz="1000" dirty="0"/>
          </a:p>
        </p:txBody>
      </p:sp>
      <p:sp>
        <p:nvSpPr>
          <p:cNvPr id="5" name="TextBox 4"/>
          <p:cNvSpPr txBox="1"/>
          <p:nvPr/>
        </p:nvSpPr>
        <p:spPr>
          <a:xfrm>
            <a:off x="4013200" y="5067300"/>
            <a:ext cx="5144357" cy="1200329"/>
          </a:xfrm>
          <a:prstGeom prst="rect">
            <a:avLst/>
          </a:prstGeom>
          <a:noFill/>
        </p:spPr>
        <p:txBody>
          <a:bodyPr wrap="none" rtlCol="0">
            <a:spAutoFit/>
          </a:bodyPr>
          <a:lstStyle/>
          <a:p>
            <a:r>
              <a:rPr lang="en-US" b="1" dirty="0"/>
              <a:t>Quality care requires a competent workforce </a:t>
            </a:r>
            <a:endParaRPr lang="en-US" b="1" dirty="0" smtClean="0"/>
          </a:p>
          <a:p>
            <a:r>
              <a:rPr lang="en-US" b="1" dirty="0" smtClean="0"/>
              <a:t>that </a:t>
            </a:r>
            <a:r>
              <a:rPr lang="en-US" b="1" dirty="0"/>
              <a:t>is well trained, educated, and skilled in </a:t>
            </a:r>
            <a:endParaRPr lang="en-US" b="1" dirty="0" smtClean="0"/>
          </a:p>
          <a:p>
            <a:r>
              <a:rPr lang="en-US" b="1" dirty="0" smtClean="0"/>
              <a:t>providing </a:t>
            </a:r>
            <a:r>
              <a:rPr lang="en-US" b="1" dirty="0"/>
              <a:t>appropriate services. </a:t>
            </a:r>
          </a:p>
          <a:p>
            <a:endParaRPr lang="en-US" dirty="0"/>
          </a:p>
        </p:txBody>
      </p:sp>
      <p:pic>
        <p:nvPicPr>
          <p:cNvPr id="7" name="Picture 6">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367277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419" y="0"/>
            <a:ext cx="8596668" cy="1320800"/>
          </a:xfrm>
        </p:spPr>
        <p:txBody>
          <a:bodyPr/>
          <a:lstStyle/>
          <a:p>
            <a:pPr algn="ctr"/>
            <a:r>
              <a:rPr lang="en-US" b="1" dirty="0" smtClean="0"/>
              <a:t>1. Ensuring </a:t>
            </a:r>
            <a:r>
              <a:rPr lang="en-US" b="1" dirty="0"/>
              <a:t>the Public's Safety</a:t>
            </a:r>
          </a:p>
        </p:txBody>
      </p:sp>
      <p:sp>
        <p:nvSpPr>
          <p:cNvPr id="3" name="Content Placeholder 2"/>
          <p:cNvSpPr>
            <a:spLocks noGrp="1"/>
          </p:cNvSpPr>
          <p:nvPr>
            <p:ph idx="1"/>
          </p:nvPr>
        </p:nvSpPr>
        <p:spPr>
          <a:xfrm>
            <a:off x="423334" y="1093789"/>
            <a:ext cx="8596668" cy="3880773"/>
          </a:xfrm>
        </p:spPr>
        <p:txBody>
          <a:bodyPr>
            <a:normAutofit/>
          </a:bodyPr>
          <a:lstStyle/>
          <a:p>
            <a:r>
              <a:rPr lang="en-US" sz="2400" dirty="0" smtClean="0"/>
              <a:t>Government </a:t>
            </a:r>
            <a:r>
              <a:rPr lang="en-US" sz="2400" dirty="0"/>
              <a:t>agencies and community-based organizations that adopt and enforce practice standards through the requirement of credentialing assure appropriate and effective service delivery for the recipients of substance use disorder services</a:t>
            </a:r>
            <a:r>
              <a:rPr lang="en-US" sz="2400" dirty="0" smtClean="0"/>
              <a:t>.</a:t>
            </a:r>
          </a:p>
          <a:p>
            <a:pPr marL="0" indent="0">
              <a:buNone/>
            </a:pPr>
            <a:endParaRPr lang="en-US" sz="2400" dirty="0"/>
          </a:p>
          <a:p>
            <a:r>
              <a:rPr lang="en-US" sz="2400" dirty="0" smtClean="0"/>
              <a:t>A </a:t>
            </a:r>
            <a:r>
              <a:rPr lang="en-US" sz="2400" dirty="0"/>
              <a:t>strong ethical code among prevention, substance use treatment, and recovery </a:t>
            </a:r>
            <a:r>
              <a:rPr lang="en-US" sz="2400" dirty="0" smtClean="0"/>
              <a:t>professionals </a:t>
            </a:r>
            <a:r>
              <a:rPr lang="en-US" sz="2400" dirty="0"/>
              <a:t>protects consumers of services from other forms of professional </a:t>
            </a:r>
            <a:r>
              <a:rPr lang="en-US" sz="2400" dirty="0" smtClean="0"/>
              <a:t>misconduct</a:t>
            </a:r>
            <a:r>
              <a:rPr lang="en-US" sz="2400" dirty="0"/>
              <a:t>.</a:t>
            </a:r>
          </a:p>
        </p:txBody>
      </p:sp>
      <p:sp>
        <p:nvSpPr>
          <p:cNvPr id="4" name="TextBox 3"/>
          <p:cNvSpPr txBox="1"/>
          <p:nvPr/>
        </p:nvSpPr>
        <p:spPr>
          <a:xfrm>
            <a:off x="2111604" y="6488668"/>
            <a:ext cx="4004622" cy="246221"/>
          </a:xfrm>
          <a:prstGeom prst="rect">
            <a:avLst/>
          </a:prstGeom>
          <a:noFill/>
        </p:spPr>
        <p:txBody>
          <a:bodyPr wrap="none" rtlCol="0">
            <a:spAutoFit/>
          </a:bodyPr>
          <a:lstStyle/>
          <a:p>
            <a:r>
              <a:rPr lang="en-US" sz="1000" dirty="0">
                <a:hlinkClick r:id="rId3"/>
              </a:rPr>
              <a:t>https://internationalcredentialing.org/valuecred</a:t>
            </a:r>
            <a:r>
              <a:rPr lang="en-US" sz="1000" dirty="0" smtClean="0"/>
              <a:t>  November 2022</a:t>
            </a:r>
            <a:endParaRPr lang="en-US" sz="1000"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61616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8596668" cy="1320800"/>
          </a:xfrm>
        </p:spPr>
        <p:txBody>
          <a:bodyPr>
            <a:normAutofit fontScale="90000"/>
          </a:bodyPr>
          <a:lstStyle/>
          <a:p>
            <a:pPr algn="ctr"/>
            <a:r>
              <a:rPr lang="en-US" sz="4800" dirty="0" smtClean="0">
                <a:solidFill>
                  <a:schemeClr val="accent1">
                    <a:lumMod val="75000"/>
                  </a:schemeClr>
                </a:solidFill>
              </a:rPr>
              <a:t>What is the </a:t>
            </a:r>
            <a:br>
              <a:rPr lang="en-US" sz="4800" dirty="0" smtClean="0">
                <a:solidFill>
                  <a:schemeClr val="accent1">
                    <a:lumMod val="75000"/>
                  </a:schemeClr>
                </a:solidFill>
              </a:rPr>
            </a:br>
            <a:r>
              <a:rPr lang="en-US" sz="4800" dirty="0" smtClean="0">
                <a:solidFill>
                  <a:schemeClr val="accent1">
                    <a:lumMod val="75000"/>
                  </a:schemeClr>
                </a:solidFill>
              </a:rPr>
              <a:t>Texas Certification Board ?</a:t>
            </a:r>
            <a:endParaRPr lang="en-US" sz="4800" dirty="0">
              <a:solidFill>
                <a:schemeClr val="accent1">
                  <a:lumMod val="75000"/>
                </a:schemeClr>
              </a:solidFill>
            </a:endParaRPr>
          </a:p>
        </p:txBody>
      </p:sp>
      <p:sp>
        <p:nvSpPr>
          <p:cNvPr id="3" name="Content Placeholder 2"/>
          <p:cNvSpPr>
            <a:spLocks noGrp="1"/>
          </p:cNvSpPr>
          <p:nvPr>
            <p:ph idx="1"/>
          </p:nvPr>
        </p:nvSpPr>
        <p:spPr>
          <a:xfrm>
            <a:off x="528206" y="1774090"/>
            <a:ext cx="9212693" cy="4541869"/>
          </a:xfrm>
        </p:spPr>
        <p:txBody>
          <a:bodyPr>
            <a:normAutofit fontScale="92500" lnSpcReduction="10000"/>
          </a:bodyPr>
          <a:lstStyle/>
          <a:p>
            <a:pPr marL="0" indent="0">
              <a:buNone/>
            </a:pPr>
            <a:r>
              <a:rPr lang="en-US" sz="2800" dirty="0"/>
              <a:t> </a:t>
            </a:r>
            <a:r>
              <a:rPr lang="en-US" sz="2800" dirty="0" smtClean="0"/>
              <a:t>The </a:t>
            </a:r>
            <a:r>
              <a:rPr lang="en-US" sz="2800" dirty="0"/>
              <a:t>Certification Board </a:t>
            </a:r>
          </a:p>
          <a:p>
            <a:pPr>
              <a:buFont typeface="Wingdings" panose="05000000000000000000" pitchFamily="2" charset="2"/>
              <a:buChar char="Ø"/>
            </a:pPr>
            <a:r>
              <a:rPr lang="en-US" sz="2800" dirty="0"/>
              <a:t>A</a:t>
            </a:r>
            <a:r>
              <a:rPr lang="en-US" sz="2800" dirty="0" smtClean="0"/>
              <a:t>dministers </a:t>
            </a:r>
            <a:r>
              <a:rPr lang="en-US" sz="2800" dirty="0"/>
              <a:t>the certification system; </a:t>
            </a:r>
          </a:p>
          <a:p>
            <a:pPr>
              <a:buFont typeface="Wingdings" panose="05000000000000000000" pitchFamily="2" charset="2"/>
              <a:buChar char="Ø"/>
            </a:pPr>
            <a:r>
              <a:rPr lang="en-US" sz="2800" dirty="0"/>
              <a:t>P</a:t>
            </a:r>
            <a:r>
              <a:rPr lang="en-US" sz="2800" dirty="0" smtClean="0"/>
              <a:t>articipates </a:t>
            </a:r>
            <a:r>
              <a:rPr lang="en-US" sz="2800" dirty="0"/>
              <a:t>in the administration and enforcement </a:t>
            </a:r>
            <a:r>
              <a:rPr lang="en-US" sz="2800" dirty="0" smtClean="0"/>
              <a:t>of </a:t>
            </a:r>
            <a:r>
              <a:rPr lang="en-US" sz="2800" dirty="0"/>
              <a:t>Professional </a:t>
            </a:r>
            <a:r>
              <a:rPr lang="en-US" sz="2800" dirty="0" smtClean="0"/>
              <a:t>Codes </a:t>
            </a:r>
            <a:r>
              <a:rPr lang="en-US" sz="2800" dirty="0"/>
              <a:t>of Ethics; </a:t>
            </a:r>
          </a:p>
          <a:p>
            <a:pPr>
              <a:buFont typeface="Wingdings" panose="05000000000000000000" pitchFamily="2" charset="2"/>
              <a:buChar char="Ø"/>
            </a:pPr>
            <a:r>
              <a:rPr lang="en-US" sz="2800" dirty="0"/>
              <a:t>R</a:t>
            </a:r>
            <a:r>
              <a:rPr lang="en-US" sz="2800" dirty="0" smtClean="0"/>
              <a:t>eviews </a:t>
            </a:r>
            <a:r>
              <a:rPr lang="en-US" sz="2800" dirty="0"/>
              <a:t>the Standards of Examination and </a:t>
            </a:r>
            <a:r>
              <a:rPr lang="en-US" sz="2800" dirty="0" smtClean="0"/>
              <a:t>revises </a:t>
            </a:r>
            <a:r>
              <a:rPr lang="en-US" sz="2800" dirty="0"/>
              <a:t>where appropriate; </a:t>
            </a:r>
          </a:p>
          <a:p>
            <a:pPr>
              <a:buFont typeface="Wingdings" panose="05000000000000000000" pitchFamily="2" charset="2"/>
              <a:buChar char="Ø"/>
            </a:pPr>
            <a:r>
              <a:rPr lang="en-US" sz="2800" dirty="0"/>
              <a:t>S</a:t>
            </a:r>
            <a:r>
              <a:rPr lang="en-US" sz="2800" dirty="0" smtClean="0"/>
              <a:t>ets </a:t>
            </a:r>
            <a:r>
              <a:rPr lang="en-US" sz="2800" dirty="0"/>
              <a:t>testing, certification and designation fees </a:t>
            </a:r>
            <a:r>
              <a:rPr lang="en-US" sz="2800" dirty="0" smtClean="0"/>
              <a:t>and </a:t>
            </a:r>
            <a:r>
              <a:rPr lang="en-US" sz="2800" dirty="0" smtClean="0"/>
              <a:t>rates; </a:t>
            </a:r>
            <a:endParaRPr lang="en-US" sz="2800" dirty="0"/>
          </a:p>
          <a:p>
            <a:pPr>
              <a:buFont typeface="Wingdings" panose="05000000000000000000" pitchFamily="2" charset="2"/>
              <a:buChar char="Ø"/>
            </a:pPr>
            <a:r>
              <a:rPr lang="en-US" sz="2800" dirty="0"/>
              <a:t>N</a:t>
            </a:r>
            <a:r>
              <a:rPr lang="en-US" sz="2800" dirty="0" smtClean="0"/>
              <a:t>egotiates </a:t>
            </a:r>
            <a:r>
              <a:rPr lang="en-US" sz="2800" dirty="0"/>
              <a:t>for recognition of certification and reciprocity agreements with other certifying associations, agencies, boards and professional </a:t>
            </a:r>
            <a:r>
              <a:rPr lang="en-US" sz="2800" dirty="0" smtClean="0"/>
              <a:t>organizations</a:t>
            </a:r>
            <a:r>
              <a:rPr lang="en-US" sz="2800" dirty="0"/>
              <a:t>.</a:t>
            </a:r>
          </a:p>
          <a:p>
            <a:pPr>
              <a:buFont typeface="Wingdings" panose="05000000000000000000" pitchFamily="2" charset="2"/>
              <a:buChar char="Ø"/>
            </a:pPr>
            <a:endParaRPr lang="en-US" sz="2500" dirty="0" smtClean="0"/>
          </a:p>
          <a:p>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795737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264"/>
            <a:ext cx="8596668" cy="1320800"/>
          </a:xfrm>
        </p:spPr>
        <p:txBody>
          <a:bodyPr/>
          <a:lstStyle/>
          <a:p>
            <a:pPr algn="ctr"/>
            <a:r>
              <a:rPr lang="en-US" b="1" dirty="0" smtClean="0"/>
              <a:t>2. Enhancing </a:t>
            </a:r>
            <a:r>
              <a:rPr lang="en-US" b="1" dirty="0"/>
              <a:t>Public Funds Accountability</a:t>
            </a:r>
          </a:p>
        </p:txBody>
      </p:sp>
      <p:sp>
        <p:nvSpPr>
          <p:cNvPr id="3" name="Content Placeholder 2"/>
          <p:cNvSpPr>
            <a:spLocks noGrp="1"/>
          </p:cNvSpPr>
          <p:nvPr>
            <p:ph idx="1"/>
          </p:nvPr>
        </p:nvSpPr>
        <p:spPr>
          <a:xfrm>
            <a:off x="512234" y="1276536"/>
            <a:ext cx="8596668" cy="3880773"/>
          </a:xfrm>
        </p:spPr>
        <p:txBody>
          <a:bodyPr>
            <a:normAutofit/>
          </a:bodyPr>
          <a:lstStyle/>
          <a:p>
            <a:r>
              <a:rPr lang="en-US" sz="2400" dirty="0"/>
              <a:t>Ethical practice demands accountability for public expenditures, and accountability dictates that governments and their programs utilize staff who demonstrate proficiency with competency-based standards. </a:t>
            </a:r>
            <a:endParaRPr lang="en-US" sz="2400" dirty="0" smtClean="0"/>
          </a:p>
          <a:p>
            <a:pPr marL="0" indent="0">
              <a:buNone/>
            </a:pPr>
            <a:endParaRPr lang="en-US" sz="2400" dirty="0" smtClean="0"/>
          </a:p>
          <a:p>
            <a:r>
              <a:rPr lang="en-US" sz="2400" dirty="0" smtClean="0"/>
              <a:t>Credentialing </a:t>
            </a:r>
            <a:r>
              <a:rPr lang="en-US" sz="2400" dirty="0"/>
              <a:t>aligns practice with the rapid advancements in the field, keeping pace with newly available data. </a:t>
            </a:r>
          </a:p>
        </p:txBody>
      </p:sp>
      <p:sp>
        <p:nvSpPr>
          <p:cNvPr id="4" name="TextBox 3"/>
          <p:cNvSpPr txBox="1"/>
          <p:nvPr/>
        </p:nvSpPr>
        <p:spPr>
          <a:xfrm>
            <a:off x="2111604" y="6488668"/>
            <a:ext cx="4004622" cy="246221"/>
          </a:xfrm>
          <a:prstGeom prst="rect">
            <a:avLst/>
          </a:prstGeom>
          <a:noFill/>
        </p:spPr>
        <p:txBody>
          <a:bodyPr wrap="none" rtlCol="0">
            <a:spAutoFit/>
          </a:bodyPr>
          <a:lstStyle/>
          <a:p>
            <a:r>
              <a:rPr lang="en-US" sz="1000" dirty="0">
                <a:hlinkClick r:id="rId3"/>
              </a:rPr>
              <a:t>https://internationalcredentialing.org/valuecred</a:t>
            </a:r>
            <a:r>
              <a:rPr lang="en-US" sz="1000" dirty="0" smtClean="0"/>
              <a:t>  November 2022</a:t>
            </a:r>
            <a:endParaRPr lang="en-US" sz="1000"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401234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normAutofit fontScale="90000"/>
          </a:bodyPr>
          <a:lstStyle/>
          <a:p>
            <a:pPr algn="ctr"/>
            <a:r>
              <a:rPr lang="en-US" sz="4800" dirty="0" smtClean="0"/>
              <a:t>3. Providing </a:t>
            </a:r>
            <a:r>
              <a:rPr lang="en-US" sz="4800" dirty="0"/>
              <a:t>Practitioner Benefits</a:t>
            </a:r>
          </a:p>
        </p:txBody>
      </p:sp>
      <p:sp>
        <p:nvSpPr>
          <p:cNvPr id="3" name="Content Placeholder 2"/>
          <p:cNvSpPr>
            <a:spLocks noGrp="1"/>
          </p:cNvSpPr>
          <p:nvPr>
            <p:ph idx="1"/>
          </p:nvPr>
        </p:nvSpPr>
        <p:spPr>
          <a:xfrm>
            <a:off x="575734" y="1093789"/>
            <a:ext cx="8596668" cy="3880773"/>
          </a:xfrm>
        </p:spPr>
        <p:txBody>
          <a:bodyPr>
            <a:noAutofit/>
          </a:bodyPr>
          <a:lstStyle/>
          <a:p>
            <a:r>
              <a:rPr lang="en-US" sz="2400" dirty="0"/>
              <a:t>Prevention, substance use treatment, and recovery professionals </a:t>
            </a:r>
            <a:r>
              <a:rPr lang="en-US" sz="2400" dirty="0" smtClean="0"/>
              <a:t>are </a:t>
            </a:r>
            <a:r>
              <a:rPr lang="en-US" sz="2400" dirty="0"/>
              <a:t>able to demonstrate practice competencies in their daily </a:t>
            </a:r>
            <a:r>
              <a:rPr lang="en-US" sz="2400" dirty="0" smtClean="0"/>
              <a:t>work.</a:t>
            </a:r>
          </a:p>
          <a:p>
            <a:pPr marL="0" indent="0">
              <a:buNone/>
            </a:pPr>
            <a:endParaRPr lang="en-US" sz="2400" dirty="0"/>
          </a:p>
          <a:p>
            <a:r>
              <a:rPr lang="en-US" sz="2400" dirty="0"/>
              <a:t>Through the continuing education required for renewal of certification, practitioners are able to maintain their knowledge, skills and abilities while staying abreast of new and emerging trends in the field. </a:t>
            </a:r>
            <a:endParaRPr lang="en-US" sz="2400" dirty="0" smtClean="0"/>
          </a:p>
          <a:p>
            <a:pPr marL="0" indent="0">
              <a:buNone/>
            </a:pPr>
            <a:endParaRPr lang="en-US" sz="2400" dirty="0"/>
          </a:p>
        </p:txBody>
      </p:sp>
      <p:sp>
        <p:nvSpPr>
          <p:cNvPr id="4" name="TextBox 3"/>
          <p:cNvSpPr txBox="1"/>
          <p:nvPr/>
        </p:nvSpPr>
        <p:spPr>
          <a:xfrm>
            <a:off x="2111604" y="6488668"/>
            <a:ext cx="4004622" cy="246221"/>
          </a:xfrm>
          <a:prstGeom prst="rect">
            <a:avLst/>
          </a:prstGeom>
          <a:noFill/>
        </p:spPr>
        <p:txBody>
          <a:bodyPr wrap="none" rtlCol="0">
            <a:spAutoFit/>
          </a:bodyPr>
          <a:lstStyle/>
          <a:p>
            <a:r>
              <a:rPr lang="en-US" sz="1000" dirty="0">
                <a:hlinkClick r:id="rId3"/>
              </a:rPr>
              <a:t>https://internationalcredentialing.org/valuecred</a:t>
            </a:r>
            <a:r>
              <a:rPr lang="en-US" sz="1000" dirty="0" smtClean="0"/>
              <a:t>  November 2022</a:t>
            </a:r>
            <a:endParaRPr lang="en-US" sz="1000"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086178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8596668" cy="1320800"/>
          </a:xfrm>
        </p:spPr>
        <p:txBody>
          <a:bodyPr>
            <a:normAutofit/>
          </a:bodyPr>
          <a:lstStyle/>
          <a:p>
            <a:pPr algn="ctr"/>
            <a:r>
              <a:rPr lang="en-US" sz="4800" dirty="0" smtClean="0">
                <a:solidFill>
                  <a:schemeClr val="accent1">
                    <a:lumMod val="75000"/>
                  </a:schemeClr>
                </a:solidFill>
              </a:rPr>
              <a:t>Complimentary Processes</a:t>
            </a:r>
            <a:endParaRPr lang="en-US" sz="4800" dirty="0">
              <a:solidFill>
                <a:schemeClr val="accent1">
                  <a:lumMod val="75000"/>
                </a:schemeClr>
              </a:solidFill>
            </a:endParaRPr>
          </a:p>
        </p:txBody>
      </p:sp>
      <p:sp>
        <p:nvSpPr>
          <p:cNvPr id="3" name="Content Placeholder 2"/>
          <p:cNvSpPr>
            <a:spLocks noGrp="1"/>
          </p:cNvSpPr>
          <p:nvPr>
            <p:ph idx="1"/>
          </p:nvPr>
        </p:nvSpPr>
        <p:spPr>
          <a:xfrm>
            <a:off x="423334" y="1227469"/>
            <a:ext cx="8596668" cy="4403062"/>
          </a:xfrm>
        </p:spPr>
        <p:txBody>
          <a:bodyPr>
            <a:noAutofit/>
          </a:bodyPr>
          <a:lstStyle/>
          <a:p>
            <a:pPr marL="0" indent="0">
              <a:buNone/>
            </a:pPr>
            <a:r>
              <a:rPr lang="en-US" sz="2400" dirty="0"/>
              <a:t>Licensing and certification processes often co-exist in a single jurisdiction and complement one another.  </a:t>
            </a:r>
            <a:endParaRPr lang="en-US" sz="2400" dirty="0" smtClean="0"/>
          </a:p>
          <a:p>
            <a:pPr marL="0" indent="0">
              <a:buNone/>
            </a:pPr>
            <a:endParaRPr lang="en-US" sz="2400" dirty="0"/>
          </a:p>
          <a:p>
            <a:pPr marL="0" indent="0">
              <a:buNone/>
            </a:pPr>
            <a:r>
              <a:rPr lang="en-US" sz="2400" dirty="0" smtClean="0"/>
              <a:t>One </a:t>
            </a:r>
            <a:r>
              <a:rPr lang="en-US" sz="2400" dirty="0"/>
              <a:t>example of this is when a state recognizes the existing credentialing organization that provides a stringent, legally defensible, reliable and valid credentialing process. </a:t>
            </a:r>
            <a:endParaRPr lang="en-US" sz="2400" dirty="0" smtClean="0"/>
          </a:p>
          <a:p>
            <a:pPr marL="0" indent="0">
              <a:buNone/>
            </a:pPr>
            <a:endParaRPr lang="en-US" sz="2400" dirty="0"/>
          </a:p>
          <a:p>
            <a:pPr marL="0" indent="0">
              <a:buNone/>
            </a:pPr>
            <a:endParaRPr lang="en-US" sz="2400" dirty="0"/>
          </a:p>
        </p:txBody>
      </p:sp>
      <p:sp>
        <p:nvSpPr>
          <p:cNvPr id="4" name="TextBox 3"/>
          <p:cNvSpPr txBox="1"/>
          <p:nvPr/>
        </p:nvSpPr>
        <p:spPr>
          <a:xfrm>
            <a:off x="2111604" y="6488668"/>
            <a:ext cx="3975768" cy="246221"/>
          </a:xfrm>
          <a:prstGeom prst="rect">
            <a:avLst/>
          </a:prstGeom>
          <a:noFill/>
        </p:spPr>
        <p:txBody>
          <a:bodyPr wrap="none" rtlCol="0">
            <a:spAutoFit/>
          </a:bodyPr>
          <a:lstStyle/>
          <a:p>
            <a:r>
              <a:rPr lang="en-US" sz="1000" dirty="0">
                <a:hlinkClick r:id="rId3"/>
              </a:rPr>
              <a:t>https://</a:t>
            </a:r>
            <a:r>
              <a:rPr lang="en-US" sz="1000" dirty="0" smtClean="0">
                <a:hlinkClick r:id="rId3"/>
              </a:rPr>
              <a:t>internationalcredentialing.org/lic-cert</a:t>
            </a:r>
            <a:r>
              <a:rPr lang="en-US" sz="1000" dirty="0" smtClean="0"/>
              <a:t>     November 2022</a:t>
            </a:r>
            <a:endParaRPr lang="en-US" sz="1000"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7591549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ctrTitle"/>
          </p:nvPr>
        </p:nvSpPr>
        <p:spPr>
          <a:xfrm>
            <a:off x="860839" y="4106465"/>
            <a:ext cx="8121064" cy="1646302"/>
          </a:xfrm>
        </p:spPr>
        <p:txBody>
          <a:bodyPr/>
          <a:lstStyle/>
          <a:p>
            <a:pPr algn="ctr"/>
            <a:r>
              <a:rPr lang="en-US" sz="6000" b="1" i="1" dirty="0" smtClean="0">
                <a:solidFill>
                  <a:schemeClr val="accent1">
                    <a:lumMod val="75000"/>
                  </a:schemeClr>
                </a:solidFill>
              </a:rPr>
              <a:t>IC&amp;RC</a:t>
            </a:r>
            <a:r>
              <a:rPr lang="en-US" sz="4800" dirty="0" smtClean="0">
                <a:solidFill>
                  <a:schemeClr val="accent1">
                    <a:lumMod val="75000"/>
                  </a:schemeClr>
                </a:solidFill>
              </a:rPr>
              <a:t/>
            </a:r>
            <a:br>
              <a:rPr lang="en-US" sz="4800" dirty="0" smtClean="0">
                <a:solidFill>
                  <a:schemeClr val="accent1">
                    <a:lumMod val="75000"/>
                  </a:schemeClr>
                </a:solidFill>
              </a:rPr>
            </a:br>
            <a:r>
              <a:rPr lang="en-US" sz="4800" dirty="0" smtClean="0">
                <a:solidFill>
                  <a:schemeClr val="accent1">
                    <a:lumMod val="75000"/>
                  </a:schemeClr>
                </a:solidFill>
              </a:rPr>
              <a:t>International Certification and Reciprocity Consortium </a:t>
            </a:r>
            <a:endParaRPr lang="en-US" sz="4800" dirty="0">
              <a:solidFill>
                <a:schemeClr val="accent1">
                  <a:lumMod val="75000"/>
                </a:schemeClr>
              </a:solidFill>
            </a:endParaRPr>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0731" y="603238"/>
            <a:ext cx="5502711" cy="1801296"/>
          </a:xfrm>
          <a:prstGeom prst="rect">
            <a:avLst/>
          </a:prstGeom>
        </p:spPr>
      </p:pic>
      <p:sp>
        <p:nvSpPr>
          <p:cNvPr id="5" name="Text Box 3"/>
          <p:cNvSpPr txBox="1">
            <a:spLocks noChangeArrowheads="1" noChangeShapeType="1"/>
          </p:cNvSpPr>
          <p:nvPr/>
        </p:nvSpPr>
        <p:spPr bwMode="auto">
          <a:xfrm>
            <a:off x="4537182" y="2512901"/>
            <a:ext cx="3645535" cy="512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algn="ctr" eaLnBrk="0" fontAlgn="base" hangingPunct="0">
              <a:spcBef>
                <a:spcPts val="0"/>
              </a:spcBef>
              <a:spcAft>
                <a:spcPts val="0"/>
              </a:spcAft>
            </a:pPr>
            <a:r>
              <a:rPr lang="en-US" sz="1400" b="1"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“Committed to the setting of standards and protection of the public good.”</a:t>
            </a:r>
            <a:r>
              <a:rPr lang="en-US" sz="1400"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11493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029700" cy="1320800"/>
          </a:xfrm>
        </p:spPr>
        <p:txBody>
          <a:bodyPr>
            <a:normAutofit fontScale="90000"/>
          </a:bodyPr>
          <a:lstStyle/>
          <a:p>
            <a:pPr algn="ctr"/>
            <a:r>
              <a:rPr lang="en-US" sz="4800" dirty="0" smtClean="0"/>
              <a:t>IC&amp;RC- </a:t>
            </a:r>
            <a:r>
              <a:rPr lang="en-US" cap="all" dirty="0"/>
              <a:t>INTERNATIONAL CERTIFICATION &amp; RECIPROCITY CONSORTIUM</a:t>
            </a:r>
            <a:br>
              <a:rPr lang="en-US" cap="all" dirty="0"/>
            </a:br>
            <a:endParaRPr lang="en-US" sz="4800" dirty="0"/>
          </a:p>
        </p:txBody>
      </p:sp>
      <p:sp>
        <p:nvSpPr>
          <p:cNvPr id="3" name="Content Placeholder 2"/>
          <p:cNvSpPr>
            <a:spLocks noGrp="1"/>
          </p:cNvSpPr>
          <p:nvPr>
            <p:ph idx="1"/>
          </p:nvPr>
        </p:nvSpPr>
        <p:spPr>
          <a:xfrm>
            <a:off x="672556" y="1402018"/>
            <a:ext cx="8596668" cy="5065043"/>
          </a:xfrm>
        </p:spPr>
        <p:txBody>
          <a:bodyPr>
            <a:normAutofit/>
          </a:bodyPr>
          <a:lstStyle/>
          <a:p>
            <a:pPr marL="0" indent="0">
              <a:buNone/>
            </a:pPr>
            <a:r>
              <a:rPr lang="en-US" sz="2800" dirty="0"/>
              <a:t>IC&amp;RC is an international non-profit organization that promotes public protection by developing internationally recognized credentials and examinations for prevention, substance use disorder treatment, and recovery professionals</a:t>
            </a:r>
            <a:r>
              <a:rPr lang="en-US" sz="2800" dirty="0" smtClean="0"/>
              <a:t>.</a:t>
            </a:r>
          </a:p>
          <a:p>
            <a:pPr marL="0" indent="0">
              <a:buNone/>
            </a:pPr>
            <a:endParaRPr lang="en-US" sz="2800" dirty="0"/>
          </a:p>
          <a:p>
            <a:pPr marL="0" indent="0">
              <a:buNone/>
            </a:pPr>
            <a:r>
              <a:rPr lang="en-US" sz="2800" dirty="0"/>
              <a:t>The Texas Certification Board is a proud member of IC&amp;RC, the global leader in the credentialing of substance use disorder prevention, treatment and recovery professionals. </a:t>
            </a:r>
            <a:endParaRPr lang="en-US" dirty="0"/>
          </a:p>
        </p:txBody>
      </p:sp>
      <p:sp>
        <p:nvSpPr>
          <p:cNvPr id="4" name="TextBox 3"/>
          <p:cNvSpPr txBox="1"/>
          <p:nvPr/>
        </p:nvSpPr>
        <p:spPr>
          <a:xfrm>
            <a:off x="3140173" y="6548279"/>
            <a:ext cx="4269117" cy="246221"/>
          </a:xfrm>
          <a:prstGeom prst="rect">
            <a:avLst/>
          </a:prstGeom>
          <a:noFill/>
        </p:spPr>
        <p:txBody>
          <a:bodyPr wrap="none" rtlCol="0">
            <a:spAutoFit/>
          </a:bodyPr>
          <a:lstStyle/>
          <a:p>
            <a:r>
              <a:rPr lang="en-US" sz="1000" dirty="0">
                <a:hlinkClick r:id="rId3"/>
              </a:rPr>
              <a:t>https://internationalcredentialing.org/page-1738918</a:t>
            </a:r>
            <a:r>
              <a:rPr lang="en-US" sz="1000" dirty="0" smtClean="0"/>
              <a:t>   November 2022</a:t>
            </a:r>
            <a:endParaRPr lang="en-US" sz="1000" dirty="0"/>
          </a:p>
        </p:txBody>
      </p:sp>
    </p:spTree>
    <p:extLst>
      <p:ext uri="{BB962C8B-B14F-4D97-AF65-F5344CB8AC3E}">
        <p14:creationId xmlns:p14="http://schemas.microsoft.com/office/powerpoint/2010/main" val="12190261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022" y="1312960"/>
            <a:ext cx="9782178" cy="5065043"/>
          </a:xfrm>
        </p:spPr>
        <p:txBody>
          <a:bodyPr>
            <a:normAutofit/>
          </a:bodyPr>
          <a:lstStyle/>
          <a:p>
            <a:pPr marL="0" indent="0">
              <a:buNone/>
            </a:pPr>
            <a:r>
              <a:rPr lang="en-US" sz="2800" dirty="0" smtClean="0"/>
              <a:t>IC&amp;RC </a:t>
            </a:r>
            <a:r>
              <a:rPr lang="en-US" sz="2800" dirty="0"/>
              <a:t>develops examinations, sets minimum </a:t>
            </a:r>
            <a:r>
              <a:rPr lang="en-US" sz="2800" dirty="0" smtClean="0"/>
              <a:t>   credentialing </a:t>
            </a:r>
            <a:r>
              <a:rPr lang="en-US" sz="2800" dirty="0"/>
              <a:t>standards, and facilitates </a:t>
            </a:r>
            <a:r>
              <a:rPr lang="en-US" sz="2800" dirty="0" smtClean="0"/>
              <a:t>reciprocity</a:t>
            </a:r>
            <a:r>
              <a:rPr lang="en-US" sz="2800" dirty="0"/>
              <a:t> </a:t>
            </a:r>
            <a:r>
              <a:rPr lang="en-US" sz="2800" dirty="0" smtClean="0"/>
              <a:t>for </a:t>
            </a:r>
            <a:r>
              <a:rPr lang="en-US" sz="2800" dirty="0"/>
              <a:t>certified professionals for the following credentials:</a:t>
            </a:r>
          </a:p>
          <a:p>
            <a:pPr marL="0" indent="0">
              <a:buNone/>
            </a:pPr>
            <a:endParaRPr lang="en-US" sz="2400" b="1" dirty="0" smtClean="0"/>
          </a:p>
          <a:p>
            <a:pPr marL="457200" indent="-457200">
              <a:buFont typeface="+mj-lt"/>
              <a:buAutoNum type="arabicPeriod"/>
            </a:pPr>
            <a:r>
              <a:rPr lang="en-US" sz="2400" dirty="0" smtClean="0"/>
              <a:t>ALCOHOL</a:t>
            </a:r>
            <a:r>
              <a:rPr lang="en-US" sz="2400" dirty="0"/>
              <a:t> &amp; DRUG COUNSELOR (ADC)</a:t>
            </a:r>
          </a:p>
          <a:p>
            <a:pPr marL="457200" indent="-457200">
              <a:buFont typeface="+mj-lt"/>
              <a:buAutoNum type="arabicPeriod"/>
            </a:pPr>
            <a:r>
              <a:rPr lang="en-US" sz="2400" dirty="0" smtClean="0"/>
              <a:t>ADVANCED</a:t>
            </a:r>
            <a:r>
              <a:rPr lang="en-US" sz="2400" dirty="0"/>
              <a:t> ALCOHOL &amp; DRUG COUNSELOR (AADC)</a:t>
            </a:r>
          </a:p>
          <a:p>
            <a:pPr marL="457200" indent="-457200">
              <a:buFont typeface="+mj-lt"/>
              <a:buAutoNum type="arabicPeriod"/>
            </a:pPr>
            <a:r>
              <a:rPr lang="en-US" sz="2400" dirty="0" smtClean="0"/>
              <a:t>CLINICAL</a:t>
            </a:r>
            <a:r>
              <a:rPr lang="en-US" sz="2400" dirty="0"/>
              <a:t> SUPERVISOR (CS)</a:t>
            </a:r>
          </a:p>
          <a:p>
            <a:pPr marL="457200" indent="-457200">
              <a:buFont typeface="+mj-lt"/>
              <a:buAutoNum type="arabicPeriod"/>
            </a:pPr>
            <a:r>
              <a:rPr lang="en-US" sz="2400" dirty="0" smtClean="0"/>
              <a:t>PREVENTION</a:t>
            </a:r>
            <a:r>
              <a:rPr lang="en-US" sz="2400" dirty="0"/>
              <a:t> SPECIALIST (PS)</a:t>
            </a:r>
          </a:p>
          <a:p>
            <a:pPr marL="457200" indent="-457200">
              <a:buFont typeface="+mj-lt"/>
              <a:buAutoNum type="arabicPeriod"/>
            </a:pPr>
            <a:r>
              <a:rPr lang="en-US" sz="2400" dirty="0" smtClean="0"/>
              <a:t>CERTIFIED</a:t>
            </a:r>
            <a:r>
              <a:rPr lang="en-US" sz="2400" dirty="0"/>
              <a:t> CRIMINAL JUSTICE ADDICTIONS PROFESSIONAL (CCJP)</a:t>
            </a:r>
          </a:p>
          <a:p>
            <a:pPr marL="457200" indent="-457200">
              <a:buFont typeface="+mj-lt"/>
              <a:buAutoNum type="arabicPeriod"/>
            </a:pPr>
            <a:r>
              <a:rPr lang="en-US" sz="2400" dirty="0" smtClean="0"/>
              <a:t>PEER</a:t>
            </a:r>
            <a:r>
              <a:rPr lang="en-US" sz="2400" dirty="0"/>
              <a:t> RECOVERY (PR)</a:t>
            </a:r>
          </a:p>
          <a:p>
            <a:pPr>
              <a:buFont typeface="+mj-lt"/>
              <a:buAutoNum type="arabicPeriod"/>
            </a:pPr>
            <a:endParaRPr lang="en-US" dirty="0"/>
          </a:p>
        </p:txBody>
      </p:sp>
      <p:sp>
        <p:nvSpPr>
          <p:cNvPr id="4" name="TextBox 3"/>
          <p:cNvSpPr txBox="1"/>
          <p:nvPr/>
        </p:nvSpPr>
        <p:spPr>
          <a:xfrm>
            <a:off x="3203673" y="6598763"/>
            <a:ext cx="4269117" cy="246221"/>
          </a:xfrm>
          <a:prstGeom prst="rect">
            <a:avLst/>
          </a:prstGeom>
          <a:noFill/>
        </p:spPr>
        <p:txBody>
          <a:bodyPr wrap="none" rtlCol="0">
            <a:spAutoFit/>
          </a:bodyPr>
          <a:lstStyle/>
          <a:p>
            <a:r>
              <a:rPr lang="en-US" sz="1000" dirty="0">
                <a:hlinkClick r:id="rId3"/>
              </a:rPr>
              <a:t>https://internationalcredentialing.org/page-1738918</a:t>
            </a:r>
            <a:r>
              <a:rPr lang="en-US" sz="1000" dirty="0" smtClean="0"/>
              <a:t>   November 2022</a:t>
            </a:r>
            <a:endParaRPr lang="en-US" sz="1000" dirty="0"/>
          </a:p>
        </p:txBody>
      </p:sp>
      <p:sp>
        <p:nvSpPr>
          <p:cNvPr id="6"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029700" cy="1320800"/>
          </a:xfrm>
        </p:spPr>
        <p:txBody>
          <a:bodyPr>
            <a:normAutofit fontScale="90000"/>
          </a:bodyPr>
          <a:lstStyle/>
          <a:p>
            <a:pPr algn="ctr"/>
            <a:r>
              <a:rPr lang="en-US" sz="4800" dirty="0" smtClean="0"/>
              <a:t>IC&amp;RC- </a:t>
            </a:r>
            <a:r>
              <a:rPr lang="en-US" cap="all" dirty="0"/>
              <a:t>INTERNATIONAL CERTIFICATION &amp; RECIPROCITY CONSORTIUM</a:t>
            </a:r>
            <a:br>
              <a:rPr lang="en-US" cap="all" dirty="0"/>
            </a:br>
            <a:r>
              <a:rPr lang="en-US" cap="all" dirty="0" smtClean="0"/>
              <a:t> </a:t>
            </a:r>
            <a:endParaRPr lang="en-US" sz="4800" dirty="0"/>
          </a:p>
        </p:txBody>
      </p:sp>
    </p:spTree>
    <p:extLst>
      <p:ext uri="{BB962C8B-B14F-4D97-AF65-F5344CB8AC3E}">
        <p14:creationId xmlns:p14="http://schemas.microsoft.com/office/powerpoint/2010/main" val="17194425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622300" y="-8239"/>
            <a:ext cx="8596668" cy="1320800"/>
          </a:xfrm>
        </p:spPr>
        <p:txBody>
          <a:bodyPr>
            <a:normAutofit/>
          </a:bodyPr>
          <a:lstStyle/>
          <a:p>
            <a:r>
              <a:rPr lang="en-US" sz="4800" dirty="0"/>
              <a:t>Reciprocity</a:t>
            </a:r>
          </a:p>
        </p:txBody>
      </p:sp>
      <p:sp>
        <p:nvSpPr>
          <p:cNvPr id="4" name="TextBox 3"/>
          <p:cNvSpPr txBox="1"/>
          <p:nvPr/>
        </p:nvSpPr>
        <p:spPr>
          <a:xfrm>
            <a:off x="3140173" y="6611779"/>
            <a:ext cx="4400564" cy="246221"/>
          </a:xfrm>
          <a:prstGeom prst="rect">
            <a:avLst/>
          </a:prstGeom>
          <a:noFill/>
        </p:spPr>
        <p:txBody>
          <a:bodyPr wrap="none" rtlCol="0">
            <a:spAutoFit/>
          </a:bodyPr>
          <a:lstStyle/>
          <a:p>
            <a:r>
              <a:rPr lang="en-US" sz="1000" dirty="0">
                <a:hlinkClick r:id="rId3"/>
              </a:rPr>
              <a:t>https://internationalcredentialing.org/memberboards</a:t>
            </a:r>
            <a:r>
              <a:rPr lang="en-US" sz="1000" dirty="0" smtClean="0">
                <a:hlinkClick r:id="rId3"/>
              </a:rPr>
              <a:t>/</a:t>
            </a:r>
            <a:r>
              <a:rPr lang="en-US" sz="1000" dirty="0" smtClean="0"/>
              <a:t>   November 2022</a:t>
            </a:r>
            <a:endParaRPr lang="en-US" sz="10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947" y="864665"/>
            <a:ext cx="4512733" cy="2473228"/>
          </a:xfrm>
          <a:prstGeom prst="rect">
            <a:avLst/>
          </a:prstGeom>
        </p:spPr>
      </p:pic>
      <p:pic>
        <p:nvPicPr>
          <p:cNvPr id="7" name="Picture 2" descr="https://internationalcredentialing.org/Resources/Pictures/IC_RCWorldMemberMap_v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76627" y="326720"/>
            <a:ext cx="4422020" cy="24235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21717" y="3702779"/>
            <a:ext cx="9252854" cy="2308324"/>
          </a:xfrm>
          <a:prstGeom prst="rect">
            <a:avLst/>
          </a:prstGeom>
          <a:noFill/>
        </p:spPr>
        <p:txBody>
          <a:bodyPr wrap="none" rtlCol="0">
            <a:spAutoFit/>
          </a:bodyPr>
          <a:lstStyle/>
          <a:p>
            <a:r>
              <a:rPr lang="en-US" sz="2400" dirty="0"/>
              <a:t>Professionals that hold eligible </a:t>
            </a:r>
            <a:r>
              <a:rPr lang="en-US" sz="2400" dirty="0" smtClean="0"/>
              <a:t>certifications </a:t>
            </a:r>
            <a:r>
              <a:rPr lang="en-US" sz="2400" dirty="0"/>
              <a:t>are </a:t>
            </a:r>
            <a:r>
              <a:rPr lang="en-US" sz="2400" dirty="0" smtClean="0"/>
              <a:t>able </a:t>
            </a:r>
            <a:r>
              <a:rPr lang="en-US" sz="2400" dirty="0"/>
              <a:t>to transfer </a:t>
            </a:r>
            <a:endParaRPr lang="en-US" sz="2400" dirty="0" smtClean="0"/>
          </a:p>
          <a:p>
            <a:r>
              <a:rPr lang="en-US" sz="2400" dirty="0" smtClean="0"/>
              <a:t>their </a:t>
            </a:r>
            <a:r>
              <a:rPr lang="en-US" sz="2400" dirty="0"/>
              <a:t>credentials </a:t>
            </a:r>
            <a:r>
              <a:rPr lang="en-US" sz="2400" dirty="0" smtClean="0"/>
              <a:t>between IC&amp;RC Member Boards.</a:t>
            </a:r>
          </a:p>
          <a:p>
            <a:endParaRPr lang="en-US" sz="2400" dirty="0"/>
          </a:p>
          <a:p>
            <a:r>
              <a:rPr lang="en-US" sz="2400" dirty="0" smtClean="0"/>
              <a:t>IC&amp;RC </a:t>
            </a:r>
            <a:r>
              <a:rPr lang="en-US" sz="2400" dirty="0"/>
              <a:t>certification boards are in 49 U.S. states and territories, </a:t>
            </a:r>
            <a:endParaRPr lang="en-US" sz="2400" dirty="0" smtClean="0"/>
          </a:p>
          <a:p>
            <a:r>
              <a:rPr lang="en-US" sz="2400" dirty="0" smtClean="0"/>
              <a:t>three </a:t>
            </a:r>
            <a:r>
              <a:rPr lang="en-US" sz="2400" dirty="0"/>
              <a:t>Native American regions, all branches of the </a:t>
            </a:r>
            <a:endParaRPr lang="en-US" sz="2400" dirty="0" smtClean="0"/>
          </a:p>
          <a:p>
            <a:r>
              <a:rPr lang="en-US" sz="2400" dirty="0" smtClean="0"/>
              <a:t>U.S</a:t>
            </a:r>
            <a:r>
              <a:rPr lang="en-US" sz="2400" dirty="0"/>
              <a:t>. military and </a:t>
            </a:r>
            <a:r>
              <a:rPr lang="en-US" sz="2400" dirty="0" smtClean="0"/>
              <a:t>11 </a:t>
            </a:r>
            <a:r>
              <a:rPr lang="en-US" sz="2400" dirty="0"/>
              <a:t>international regions.</a:t>
            </a:r>
          </a:p>
        </p:txBody>
      </p:sp>
    </p:spTree>
    <p:extLst>
      <p:ext uri="{BB962C8B-B14F-4D97-AF65-F5344CB8AC3E}">
        <p14:creationId xmlns:p14="http://schemas.microsoft.com/office/powerpoint/2010/main" val="19994715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noAutofit/>
          </a:bodyPr>
          <a:lstStyle/>
          <a:p>
            <a:pPr algn="ctr"/>
            <a:r>
              <a:rPr lang="en-US" sz="4800" dirty="0" smtClean="0"/>
              <a:t>International </a:t>
            </a:r>
            <a:r>
              <a:rPr lang="en-US" sz="4800" dirty="0" smtClean="0"/>
              <a:t>Certificate</a:t>
            </a:r>
            <a:endParaRPr lang="en-US" sz="4800" dirty="0"/>
          </a:p>
        </p:txBody>
      </p:sp>
      <p:sp>
        <p:nvSpPr>
          <p:cNvPr id="3" name="Content Placeholder 2"/>
          <p:cNvSpPr>
            <a:spLocks noGrp="1"/>
          </p:cNvSpPr>
          <p:nvPr>
            <p:ph idx="1"/>
          </p:nvPr>
        </p:nvSpPr>
        <p:spPr>
          <a:xfrm>
            <a:off x="410634" y="2022055"/>
            <a:ext cx="9139766" cy="3880773"/>
          </a:xfrm>
        </p:spPr>
        <p:txBody>
          <a:bodyPr>
            <a:noAutofit/>
          </a:bodyPr>
          <a:lstStyle/>
          <a:p>
            <a:pPr marL="0" indent="0">
              <a:buNone/>
            </a:pPr>
            <a:r>
              <a:rPr lang="en-US" sz="2800" dirty="0"/>
              <a:t>Holding an IC&amp;RC recognized credential through an IC&amp;RC Member Board </a:t>
            </a:r>
            <a:r>
              <a:rPr lang="en-US" sz="2800" b="1" i="1" dirty="0"/>
              <a:t>can entitle you to an International Certificate. </a:t>
            </a:r>
            <a:endParaRPr lang="en-US" sz="2800" b="1" i="1" dirty="0" smtClean="0"/>
          </a:p>
          <a:p>
            <a:pPr marL="0" indent="0">
              <a:buNone/>
            </a:pPr>
            <a:endParaRPr lang="en-US" sz="2800" dirty="0"/>
          </a:p>
          <a:p>
            <a:pPr marL="0" indent="0">
              <a:buNone/>
            </a:pPr>
            <a:r>
              <a:rPr lang="en-US" sz="2800" dirty="0" smtClean="0"/>
              <a:t>International </a:t>
            </a:r>
            <a:r>
              <a:rPr lang="en-US" sz="2800" dirty="0"/>
              <a:t>Certificates can be used by professionals to signify their international, reciprocal status and gain greater professional recognition. </a:t>
            </a:r>
            <a:endParaRPr lang="en-US" sz="2800" dirty="0" smtClean="0"/>
          </a:p>
        </p:txBody>
      </p:sp>
      <p:sp>
        <p:nvSpPr>
          <p:cNvPr id="4" name="TextBox 3"/>
          <p:cNvSpPr txBox="1"/>
          <p:nvPr/>
        </p:nvSpPr>
        <p:spPr>
          <a:xfrm>
            <a:off x="2530968" y="6604084"/>
            <a:ext cx="4899098" cy="253916"/>
          </a:xfrm>
          <a:prstGeom prst="rect">
            <a:avLst/>
          </a:prstGeom>
          <a:noFill/>
        </p:spPr>
        <p:txBody>
          <a:bodyPr wrap="none" rtlCol="0">
            <a:spAutoFit/>
          </a:bodyPr>
          <a:lstStyle/>
          <a:p>
            <a:r>
              <a:rPr lang="en-US" sz="1050" dirty="0">
                <a:hlinkClick r:id="rId2"/>
              </a:rPr>
              <a:t>https://</a:t>
            </a:r>
            <a:r>
              <a:rPr lang="en-US" sz="1050" dirty="0" smtClean="0">
                <a:hlinkClick r:id="rId2"/>
              </a:rPr>
              <a:t>internationalcredentialing.org/certifiedprofessionals</a:t>
            </a:r>
            <a:r>
              <a:rPr lang="en-US" sz="1050" dirty="0" smtClean="0"/>
              <a:t>  November 2022</a:t>
            </a:r>
            <a:endParaRPr lang="en-US" sz="1050" dirty="0"/>
          </a:p>
        </p:txBody>
      </p:sp>
    </p:spTree>
    <p:extLst>
      <p:ext uri="{BB962C8B-B14F-4D97-AF65-F5344CB8AC3E}">
        <p14:creationId xmlns:p14="http://schemas.microsoft.com/office/powerpoint/2010/main" val="24582060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ctrTitle"/>
          </p:nvPr>
        </p:nvSpPr>
        <p:spPr>
          <a:xfrm>
            <a:off x="292100" y="2769123"/>
            <a:ext cx="9728199" cy="1646302"/>
          </a:xfrm>
        </p:spPr>
        <p:txBody>
          <a:bodyPr/>
          <a:lstStyle/>
          <a:p>
            <a:pPr algn="ctr"/>
            <a:r>
              <a:rPr lang="en-US" b="1" i="1" dirty="0" smtClean="0">
                <a:solidFill>
                  <a:schemeClr val="accent1">
                    <a:lumMod val="75000"/>
                  </a:schemeClr>
                </a:solidFill>
              </a:rPr>
              <a:t>Current Texas Certifications</a:t>
            </a:r>
            <a:endParaRPr lang="en-US" b="1" i="1" dirty="0">
              <a:solidFill>
                <a:schemeClr val="accent1">
                  <a:lumMod val="75000"/>
                </a:schemeClr>
              </a:solidFill>
            </a:endParaRPr>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0731" y="603238"/>
            <a:ext cx="5502711" cy="1801296"/>
          </a:xfrm>
          <a:prstGeom prst="rect">
            <a:avLst/>
          </a:prstGeom>
        </p:spPr>
      </p:pic>
      <p:sp>
        <p:nvSpPr>
          <p:cNvPr id="5" name="Text Box 3"/>
          <p:cNvSpPr txBox="1">
            <a:spLocks noChangeArrowheads="1" noChangeShapeType="1"/>
          </p:cNvSpPr>
          <p:nvPr/>
        </p:nvSpPr>
        <p:spPr bwMode="auto">
          <a:xfrm>
            <a:off x="4537182" y="2512901"/>
            <a:ext cx="3645535" cy="512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algn="ctr" eaLnBrk="0" fontAlgn="base" hangingPunct="0">
              <a:spcBef>
                <a:spcPts val="0"/>
              </a:spcBef>
              <a:spcAft>
                <a:spcPts val="0"/>
              </a:spcAft>
            </a:pPr>
            <a:r>
              <a:rPr lang="en-US" sz="1400" b="1"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“Committed to the setting of standards and protection of the public good.”</a:t>
            </a:r>
            <a:r>
              <a:rPr lang="en-US" sz="1400"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
        <p:nvSpPr>
          <p:cNvPr id="3" name="TextBox 2"/>
          <p:cNvSpPr txBox="1"/>
          <p:nvPr/>
        </p:nvSpPr>
        <p:spPr>
          <a:xfrm>
            <a:off x="1139932" y="6388101"/>
            <a:ext cx="6794500" cy="276999"/>
          </a:xfrm>
          <a:prstGeom prst="rect">
            <a:avLst/>
          </a:prstGeom>
          <a:noFill/>
        </p:spPr>
        <p:txBody>
          <a:bodyPr wrap="square" rtlCol="0">
            <a:spAutoFit/>
          </a:bodyPr>
          <a:lstStyle/>
          <a:p>
            <a:r>
              <a:rPr lang="en-US" sz="1200" dirty="0">
                <a:hlinkClick r:id="rId3"/>
              </a:rPr>
              <a:t>https://</a:t>
            </a:r>
            <a:r>
              <a:rPr lang="en-US" sz="1200" dirty="0" smtClean="0">
                <a:hlinkClick r:id="rId3"/>
              </a:rPr>
              <a:t>www.tcbap.org/page/certification</a:t>
            </a:r>
            <a:r>
              <a:rPr lang="en-US" sz="1200" dirty="0" smtClean="0"/>
              <a:t>  November 2022</a:t>
            </a:r>
            <a:endParaRPr lang="en-US" sz="1200" dirty="0"/>
          </a:p>
        </p:txBody>
      </p:sp>
    </p:spTree>
    <p:extLst>
      <p:ext uri="{BB962C8B-B14F-4D97-AF65-F5344CB8AC3E}">
        <p14:creationId xmlns:p14="http://schemas.microsoft.com/office/powerpoint/2010/main" val="28313124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3035" y="203200"/>
            <a:ext cx="8596668" cy="1320800"/>
          </a:xfrm>
        </p:spPr>
        <p:txBody>
          <a:bodyPr/>
          <a:lstStyle/>
          <a:p>
            <a:r>
              <a:rPr lang="en-US" dirty="0">
                <a:solidFill>
                  <a:schemeClr val="accent1">
                    <a:lumMod val="75000"/>
                  </a:schemeClr>
                </a:solidFill>
              </a:rPr>
              <a:t>Current </a:t>
            </a:r>
            <a:r>
              <a:rPr lang="en-US" dirty="0" smtClean="0">
                <a:solidFill>
                  <a:schemeClr val="accent1">
                    <a:lumMod val="75000"/>
                  </a:schemeClr>
                </a:solidFill>
              </a:rPr>
              <a:t>Texas Certifications</a:t>
            </a:r>
            <a:endParaRPr lang="en-US" dirty="0"/>
          </a:p>
        </p:txBody>
      </p:sp>
      <p:sp>
        <p:nvSpPr>
          <p:cNvPr id="5" name="Content Placeholder 4"/>
          <p:cNvSpPr>
            <a:spLocks noGrp="1"/>
          </p:cNvSpPr>
          <p:nvPr>
            <p:ph sz="half" idx="1"/>
          </p:nvPr>
        </p:nvSpPr>
        <p:spPr>
          <a:xfrm>
            <a:off x="256674" y="1088571"/>
            <a:ext cx="4604695" cy="5573486"/>
          </a:xfrm>
        </p:spPr>
        <p:txBody>
          <a:bodyPr>
            <a:normAutofit/>
          </a:bodyPr>
          <a:lstStyle/>
          <a:p>
            <a:pPr marL="0" indent="0">
              <a:buNone/>
            </a:pPr>
            <a:r>
              <a:rPr lang="en-US" dirty="0"/>
              <a:t>Advanced Alcohol and Drug Counselor </a:t>
            </a:r>
            <a:r>
              <a:rPr lang="en-US" b="1" dirty="0"/>
              <a:t>(AADC) </a:t>
            </a:r>
            <a:r>
              <a:rPr lang="en-US" b="1" dirty="0" smtClean="0"/>
              <a:t>*</a:t>
            </a:r>
            <a:endParaRPr lang="en-US" b="1" dirty="0"/>
          </a:p>
          <a:p>
            <a:pPr marL="0" indent="0">
              <a:buNone/>
            </a:pPr>
            <a:r>
              <a:rPr lang="en-US" dirty="0"/>
              <a:t>Alcohol and Other Drug Abuse Counselor </a:t>
            </a:r>
            <a:r>
              <a:rPr lang="en-US" b="1" dirty="0"/>
              <a:t>(ADC) </a:t>
            </a:r>
            <a:r>
              <a:rPr lang="en-US" b="1" dirty="0" smtClean="0"/>
              <a:t>*</a:t>
            </a:r>
            <a:endParaRPr lang="en-US" b="1" dirty="0"/>
          </a:p>
          <a:p>
            <a:pPr marL="0" indent="0">
              <a:buNone/>
            </a:pPr>
            <a:r>
              <a:rPr lang="en-US" dirty="0"/>
              <a:t> </a:t>
            </a:r>
          </a:p>
          <a:p>
            <a:pPr marL="0" indent="0">
              <a:buNone/>
            </a:pPr>
            <a:endParaRPr lang="en-US" dirty="0" smtClean="0"/>
          </a:p>
          <a:p>
            <a:pPr marL="0" indent="0">
              <a:buNone/>
            </a:pPr>
            <a:r>
              <a:rPr lang="en-US" dirty="0" smtClean="0"/>
              <a:t>Advanced </a:t>
            </a:r>
            <a:r>
              <a:rPr lang="en-US" dirty="0"/>
              <a:t>Certified Prevention Specialist </a:t>
            </a:r>
            <a:r>
              <a:rPr lang="en-US" b="1" dirty="0"/>
              <a:t>(ACPS)</a:t>
            </a:r>
            <a:r>
              <a:rPr lang="en-US" dirty="0"/>
              <a:t> </a:t>
            </a:r>
            <a:r>
              <a:rPr lang="en-US" b="1" dirty="0" smtClean="0"/>
              <a:t>*</a:t>
            </a:r>
            <a:endParaRPr lang="en-US" b="1" dirty="0"/>
          </a:p>
          <a:p>
            <a:pPr marL="0" indent="0">
              <a:buNone/>
            </a:pPr>
            <a:r>
              <a:rPr lang="en-US" dirty="0"/>
              <a:t>Certified Prevention Specialist </a:t>
            </a:r>
            <a:r>
              <a:rPr lang="en-US" b="1" dirty="0"/>
              <a:t>(CPS)</a:t>
            </a:r>
            <a:r>
              <a:rPr lang="en-US" dirty="0"/>
              <a:t> </a:t>
            </a:r>
            <a:r>
              <a:rPr lang="en-US" b="1" dirty="0" smtClean="0"/>
              <a:t>*</a:t>
            </a:r>
            <a:endParaRPr lang="en-US" b="1" dirty="0"/>
          </a:p>
          <a:p>
            <a:pPr marL="0" indent="0">
              <a:buNone/>
            </a:pPr>
            <a:r>
              <a:rPr lang="en-US" dirty="0"/>
              <a:t>Associate Prevention Specialist (APS</a:t>
            </a:r>
            <a:r>
              <a:rPr lang="en-US" dirty="0" smtClean="0"/>
              <a:t>)</a:t>
            </a:r>
          </a:p>
          <a:p>
            <a:pPr marL="0" indent="0">
              <a:buNone/>
            </a:pPr>
            <a:endParaRPr lang="en-US" dirty="0"/>
          </a:p>
          <a:p>
            <a:pPr marL="0" indent="0">
              <a:buNone/>
            </a:pPr>
            <a:r>
              <a:rPr lang="en-US" dirty="0"/>
              <a:t>Certified Clinical Supervisor </a:t>
            </a:r>
            <a:r>
              <a:rPr lang="en-US" b="1" dirty="0"/>
              <a:t>(CCS) </a:t>
            </a:r>
            <a:r>
              <a:rPr lang="en-US" b="1" dirty="0" smtClean="0"/>
              <a:t>*</a:t>
            </a:r>
            <a:endParaRPr lang="en-US" b="1" dirty="0"/>
          </a:p>
          <a:p>
            <a:pPr marL="0" indent="0">
              <a:buNone/>
            </a:pPr>
            <a:r>
              <a:rPr lang="en-US" dirty="0"/>
              <a:t>Clinical Supervisor Designation (CSD)</a:t>
            </a:r>
          </a:p>
          <a:p>
            <a:pPr marL="0" indent="0">
              <a:buNone/>
            </a:pPr>
            <a:r>
              <a:rPr lang="en-US" dirty="0" smtClean="0"/>
              <a:t> </a:t>
            </a:r>
            <a:endParaRPr lang="en-US" dirty="0"/>
          </a:p>
          <a:p>
            <a:pPr marL="0" indent="0">
              <a:buNone/>
            </a:pPr>
            <a:endParaRPr lang="en-US" dirty="0"/>
          </a:p>
        </p:txBody>
      </p:sp>
      <p:sp>
        <p:nvSpPr>
          <p:cNvPr id="6" name="Content Placeholder 5"/>
          <p:cNvSpPr>
            <a:spLocks noGrp="1"/>
          </p:cNvSpPr>
          <p:nvPr>
            <p:ph sz="half" idx="2"/>
          </p:nvPr>
        </p:nvSpPr>
        <p:spPr>
          <a:xfrm>
            <a:off x="5089970" y="1088571"/>
            <a:ext cx="4679672" cy="5573486"/>
          </a:xfrm>
        </p:spPr>
        <p:txBody>
          <a:bodyPr>
            <a:normAutofit/>
          </a:bodyPr>
          <a:lstStyle/>
          <a:p>
            <a:pPr marL="0" indent="0">
              <a:buNone/>
            </a:pPr>
            <a:r>
              <a:rPr lang="en-US" dirty="0"/>
              <a:t>Certified Criminal Justice Addictions Professional Applicant Status (CCJP-A) </a:t>
            </a:r>
          </a:p>
          <a:p>
            <a:pPr marL="0" indent="0">
              <a:buNone/>
            </a:pPr>
            <a:r>
              <a:rPr lang="en-US" dirty="0"/>
              <a:t>Certified Criminal Justice Addictions Professionals </a:t>
            </a:r>
            <a:r>
              <a:rPr lang="en-US" b="1" dirty="0"/>
              <a:t>(CCJP) </a:t>
            </a:r>
            <a:r>
              <a:rPr lang="en-US" b="1" dirty="0" smtClean="0"/>
              <a:t>*</a:t>
            </a:r>
            <a:endParaRPr lang="en-US" b="1" dirty="0"/>
          </a:p>
          <a:p>
            <a:pPr marL="0" indent="0">
              <a:buNone/>
            </a:pPr>
            <a:endParaRPr lang="en-US" dirty="0" smtClean="0"/>
          </a:p>
          <a:p>
            <a:pPr marL="0" indent="0">
              <a:buNone/>
            </a:pPr>
            <a:r>
              <a:rPr lang="en-US" dirty="0"/>
              <a:t>Peer Recovery Support Specialist </a:t>
            </a:r>
            <a:r>
              <a:rPr lang="en-US" b="1" dirty="0"/>
              <a:t>(PRSS</a:t>
            </a:r>
            <a:r>
              <a:rPr lang="en-US" b="1" dirty="0" smtClean="0"/>
              <a:t>) * </a:t>
            </a:r>
            <a:endParaRPr lang="en-US" b="1" dirty="0"/>
          </a:p>
          <a:p>
            <a:pPr marL="0" indent="0">
              <a:buNone/>
            </a:pPr>
            <a:r>
              <a:rPr lang="en-US" dirty="0"/>
              <a:t>Re-Entry Peer Specialist (JI-RPS) </a:t>
            </a:r>
          </a:p>
          <a:p>
            <a:pPr marL="0" indent="0">
              <a:buNone/>
            </a:pPr>
            <a:r>
              <a:rPr lang="en-US" dirty="0"/>
              <a:t>Mental Health Peer Specialist (MHPS) </a:t>
            </a:r>
          </a:p>
          <a:p>
            <a:pPr marL="0" indent="0">
              <a:buNone/>
            </a:pPr>
            <a:r>
              <a:rPr lang="en-US" dirty="0"/>
              <a:t>Recovery Support Peer Specialist (RSPS) </a:t>
            </a:r>
          </a:p>
          <a:p>
            <a:pPr marL="0" indent="0">
              <a:buNone/>
            </a:pPr>
            <a:r>
              <a:rPr lang="en-US" dirty="0"/>
              <a:t>Peer Specialist Supervisor (PSS) </a:t>
            </a:r>
          </a:p>
          <a:p>
            <a:pPr marL="0" indent="0">
              <a:buNone/>
            </a:pPr>
            <a:endParaRPr lang="en-US" dirty="0"/>
          </a:p>
        </p:txBody>
      </p:sp>
      <p:sp>
        <p:nvSpPr>
          <p:cNvPr id="2" name="TextBox 1"/>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8" name="Picture 7">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40006150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8596668" cy="1320800"/>
          </a:xfrm>
        </p:spPr>
        <p:txBody>
          <a:bodyPr>
            <a:normAutofit fontScale="90000"/>
          </a:bodyPr>
          <a:lstStyle/>
          <a:p>
            <a:pPr algn="ctr"/>
            <a:r>
              <a:rPr lang="en-US" sz="4800" dirty="0" smtClean="0">
                <a:solidFill>
                  <a:schemeClr val="accent1">
                    <a:lumMod val="75000"/>
                  </a:schemeClr>
                </a:solidFill>
              </a:rPr>
              <a:t>What does the </a:t>
            </a:r>
            <a:br>
              <a:rPr lang="en-US" sz="4800" dirty="0" smtClean="0">
                <a:solidFill>
                  <a:schemeClr val="accent1">
                    <a:lumMod val="75000"/>
                  </a:schemeClr>
                </a:solidFill>
              </a:rPr>
            </a:br>
            <a:r>
              <a:rPr lang="en-US" sz="4800" dirty="0" smtClean="0">
                <a:solidFill>
                  <a:schemeClr val="accent1">
                    <a:lumMod val="75000"/>
                  </a:schemeClr>
                </a:solidFill>
              </a:rPr>
              <a:t>Texas Certification Board do?</a:t>
            </a:r>
            <a:endParaRPr lang="en-US" sz="4800" dirty="0">
              <a:solidFill>
                <a:schemeClr val="accent1">
                  <a:lumMod val="75000"/>
                </a:schemeClr>
              </a:solidFill>
            </a:endParaRPr>
          </a:p>
        </p:txBody>
      </p:sp>
      <p:sp>
        <p:nvSpPr>
          <p:cNvPr id="3" name="Content Placeholder 2"/>
          <p:cNvSpPr>
            <a:spLocks noGrp="1"/>
          </p:cNvSpPr>
          <p:nvPr>
            <p:ph idx="1"/>
          </p:nvPr>
        </p:nvSpPr>
        <p:spPr>
          <a:xfrm>
            <a:off x="526503" y="1623262"/>
            <a:ext cx="8630197" cy="4541869"/>
          </a:xfrm>
        </p:spPr>
        <p:txBody>
          <a:bodyPr>
            <a:normAutofit fontScale="92500" lnSpcReduction="20000"/>
          </a:bodyPr>
          <a:lstStyle/>
          <a:p>
            <a:pPr marL="0" indent="0">
              <a:buNone/>
            </a:pPr>
            <a:r>
              <a:rPr lang="en-US" sz="2600" dirty="0"/>
              <a:t>Upgrades and standardizes the qualifications of those working in areas related to substance use disorder counseling, clinical supervision, prevention, peer support and other health professions throughout Texas.  </a:t>
            </a:r>
          </a:p>
          <a:p>
            <a:pPr marL="0" indent="0">
              <a:buNone/>
            </a:pPr>
            <a:r>
              <a:rPr lang="en-US" sz="2600" dirty="0"/>
              <a:t> </a:t>
            </a:r>
          </a:p>
          <a:p>
            <a:pPr marL="0" indent="0">
              <a:buNone/>
            </a:pPr>
            <a:r>
              <a:rPr lang="en-US" sz="2600" dirty="0"/>
              <a:t>A</a:t>
            </a:r>
            <a:r>
              <a:rPr lang="en-US" sz="2600" dirty="0" smtClean="0"/>
              <a:t>dministers </a:t>
            </a:r>
            <a:r>
              <a:rPr lang="en-US" sz="2600" dirty="0"/>
              <a:t>professional certification exams and </a:t>
            </a:r>
            <a:r>
              <a:rPr lang="en-US" sz="2600" dirty="0" smtClean="0"/>
              <a:t>provides </a:t>
            </a:r>
            <a:r>
              <a:rPr lang="en-US" sz="2600" dirty="0"/>
              <a:t>supporting </a:t>
            </a:r>
            <a:r>
              <a:rPr lang="en-US" sz="2600" dirty="0" smtClean="0"/>
              <a:t>materials. </a:t>
            </a:r>
            <a:endParaRPr lang="en-US" sz="2600" dirty="0"/>
          </a:p>
          <a:p>
            <a:pPr marL="0" indent="0">
              <a:buNone/>
            </a:pPr>
            <a:r>
              <a:rPr lang="en-US" sz="2600" dirty="0"/>
              <a:t> </a:t>
            </a:r>
          </a:p>
          <a:p>
            <a:pPr marL="0" indent="0">
              <a:buNone/>
            </a:pPr>
            <a:r>
              <a:rPr lang="en-US" sz="2600" dirty="0"/>
              <a:t>S</a:t>
            </a:r>
            <a:r>
              <a:rPr lang="en-US" sz="2600" dirty="0" smtClean="0"/>
              <a:t>ets </a:t>
            </a:r>
            <a:r>
              <a:rPr lang="en-US" sz="2600" dirty="0"/>
              <a:t>the standards and guidelines for continuing education providers.</a:t>
            </a:r>
          </a:p>
          <a:p>
            <a:pPr marL="0" indent="0">
              <a:buNone/>
            </a:pPr>
            <a:r>
              <a:rPr lang="en-US" sz="2600" dirty="0"/>
              <a:t> </a:t>
            </a:r>
          </a:p>
          <a:p>
            <a:pPr marL="0" indent="0">
              <a:buNone/>
            </a:pPr>
            <a:r>
              <a:rPr lang="en-US" sz="2600" dirty="0" smtClean="0"/>
              <a:t>Updates</a:t>
            </a:r>
            <a:r>
              <a:rPr lang="en-US" sz="2600" dirty="0"/>
              <a:t>, monitors and enforces professional </a:t>
            </a:r>
            <a:r>
              <a:rPr lang="en-US" sz="2600" dirty="0" smtClean="0"/>
              <a:t>ethics.</a:t>
            </a:r>
            <a:endParaRPr lang="en-US" sz="2600" dirty="0"/>
          </a:p>
          <a:p>
            <a:pPr marL="0" indent="0">
              <a:buNone/>
            </a:pPr>
            <a:endParaRPr lang="en-US" sz="2500"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9788077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Alcohol and Drug Counselor</a:t>
            </a:r>
            <a:endParaRPr lang="en-US" dirty="0"/>
          </a:p>
        </p:txBody>
      </p:sp>
      <p:sp>
        <p:nvSpPr>
          <p:cNvPr id="3" name="Content Placeholder 2"/>
          <p:cNvSpPr>
            <a:spLocks noGrp="1"/>
          </p:cNvSpPr>
          <p:nvPr>
            <p:ph idx="1"/>
          </p:nvPr>
        </p:nvSpPr>
        <p:spPr>
          <a:xfrm>
            <a:off x="359834" y="992189"/>
            <a:ext cx="8784166" cy="5300536"/>
          </a:xfrm>
        </p:spPr>
        <p:txBody>
          <a:bodyPr>
            <a:normAutofit/>
          </a:bodyPr>
          <a:lstStyle/>
          <a:p>
            <a:pPr marL="0" indent="0">
              <a:buNone/>
            </a:pPr>
            <a:r>
              <a:rPr lang="en-US" sz="2400" b="1" u="sng" dirty="0"/>
              <a:t>Advanced Alcohol and Drug Counselor (AADC)</a:t>
            </a:r>
            <a:r>
              <a:rPr lang="en-US" sz="2400" b="1" dirty="0"/>
              <a:t> </a:t>
            </a:r>
            <a:r>
              <a:rPr lang="en-US" sz="2400" b="1" dirty="0" smtClean="0"/>
              <a:t>*</a:t>
            </a:r>
            <a:endParaRPr lang="en-US" sz="2400" dirty="0"/>
          </a:p>
          <a:p>
            <a:pPr marL="0" indent="0">
              <a:buNone/>
            </a:pPr>
            <a:endParaRPr lang="en-US" sz="2400" dirty="0" smtClean="0"/>
          </a:p>
          <a:p>
            <a:pPr marL="0" indent="0">
              <a:buNone/>
            </a:pPr>
            <a:r>
              <a:rPr lang="en-US" sz="2400" dirty="0" smtClean="0"/>
              <a:t>The </a:t>
            </a:r>
            <a:r>
              <a:rPr lang="en-US" sz="2400" dirty="0"/>
              <a:t>AADC credential will separate those counselors who are content with a status quo existence from those who continue to achieve a higher level of excellence within the addiction profession.</a:t>
            </a:r>
          </a:p>
          <a:p>
            <a:pPr marL="0" indent="0">
              <a:buNone/>
            </a:pPr>
            <a:r>
              <a:rPr lang="fr-FR" sz="2400" dirty="0"/>
              <a:t> </a:t>
            </a:r>
            <a:endParaRPr lang="en-US" sz="2400" dirty="0"/>
          </a:p>
          <a:p>
            <a:pPr marL="0" indent="0">
              <a:buNone/>
            </a:pPr>
            <a:endParaRPr lang="en-US"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1140008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5FE2EB-7DBB-4118-85E4-9501EAB002E3}"/>
              </a:ext>
            </a:extLst>
          </p:cNvPr>
          <p:cNvSpPr>
            <a:spLocks noGrp="1"/>
          </p:cNvSpPr>
          <p:nvPr>
            <p:ph type="title"/>
          </p:nvPr>
        </p:nvSpPr>
        <p:spPr>
          <a:xfrm>
            <a:off x="0" y="0"/>
            <a:ext cx="9652000" cy="1320800"/>
          </a:xfrm>
        </p:spPr>
        <p:txBody>
          <a:bodyPr/>
          <a:lstStyle/>
          <a:p>
            <a:pPr algn="ctr"/>
            <a:r>
              <a:rPr lang="en-US" dirty="0"/>
              <a:t>Advanced Alcohol and Drug </a:t>
            </a:r>
            <a:r>
              <a:rPr lang="en-US" dirty="0" smtClean="0"/>
              <a:t>Counselor </a:t>
            </a:r>
            <a:br>
              <a:rPr lang="en-US" dirty="0" smtClean="0"/>
            </a:br>
            <a:r>
              <a:rPr lang="en-US" dirty="0" smtClean="0"/>
              <a:t>(AADC) *</a:t>
            </a:r>
            <a:endParaRPr lang="en-US" dirty="0"/>
          </a:p>
        </p:txBody>
      </p:sp>
      <p:sp>
        <p:nvSpPr>
          <p:cNvPr id="3" name="Content Placeholder 2">
            <a:extLst>
              <a:ext uri="{FF2B5EF4-FFF2-40B4-BE49-F238E27FC236}">
                <a16:creationId xmlns:a16="http://schemas.microsoft.com/office/drawing/2014/main" xmlns="" id="{57D97DC3-F1D9-43E3-BB2D-F0609CBA0B97}"/>
              </a:ext>
            </a:extLst>
          </p:cNvPr>
          <p:cNvSpPr>
            <a:spLocks noGrp="1"/>
          </p:cNvSpPr>
          <p:nvPr>
            <p:ph idx="1"/>
          </p:nvPr>
        </p:nvSpPr>
        <p:spPr>
          <a:xfrm>
            <a:off x="715434" y="1488613"/>
            <a:ext cx="8596668" cy="3880773"/>
          </a:xfrm>
        </p:spPr>
        <p:txBody>
          <a:bodyPr>
            <a:normAutofit/>
          </a:bodyPr>
          <a:lstStyle/>
          <a:p>
            <a:r>
              <a:rPr lang="en-US" sz="2400" b="1" dirty="0"/>
              <a:t>Master’s degree </a:t>
            </a:r>
            <a:r>
              <a:rPr lang="en-US" sz="2400" dirty="0"/>
              <a:t>- Human Services Behavioral Sciences field with clinical application.</a:t>
            </a:r>
          </a:p>
          <a:p>
            <a:r>
              <a:rPr lang="en-US" sz="2400" dirty="0"/>
              <a:t>180 AOD Specific course work - 6 </a:t>
            </a:r>
            <a:r>
              <a:rPr lang="en-US" sz="2400" dirty="0" err="1"/>
              <a:t>hrs</a:t>
            </a:r>
            <a:r>
              <a:rPr lang="en-US" sz="2400" dirty="0"/>
              <a:t> Ethics &amp; 6 </a:t>
            </a:r>
            <a:r>
              <a:rPr lang="en-US" sz="2400" dirty="0" err="1"/>
              <a:t>hrs</a:t>
            </a:r>
            <a:r>
              <a:rPr lang="en-US" sz="2400" dirty="0"/>
              <a:t> HIV/AIDS, STD’s and Hepatitis. </a:t>
            </a:r>
          </a:p>
          <a:p>
            <a:r>
              <a:rPr lang="en-US" sz="2400" dirty="0"/>
              <a:t>2,000 hours supervised work experience in Alcoholism and Drug Abuse counseling field.</a:t>
            </a:r>
          </a:p>
          <a:p>
            <a:r>
              <a:rPr lang="en-US" sz="2400" dirty="0"/>
              <a:t>300 hour Chemical Dependency Counseling Practicum. </a:t>
            </a:r>
          </a:p>
          <a:p>
            <a:r>
              <a:rPr lang="en-US" sz="2400" dirty="0"/>
              <a:t>Passing score on the ICRC AADC Exam.</a:t>
            </a:r>
          </a:p>
          <a:p>
            <a:endParaRPr lang="en-US" dirty="0"/>
          </a:p>
        </p:txBody>
      </p:sp>
      <p:sp>
        <p:nvSpPr>
          <p:cNvPr id="5" name="TextBox 4"/>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7" name="Picture 6">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9283984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Alcohol and Drug Counselor</a:t>
            </a:r>
            <a:endParaRPr lang="en-US" dirty="0"/>
          </a:p>
        </p:txBody>
      </p:sp>
      <p:sp>
        <p:nvSpPr>
          <p:cNvPr id="3" name="Content Placeholder 2"/>
          <p:cNvSpPr>
            <a:spLocks noGrp="1"/>
          </p:cNvSpPr>
          <p:nvPr>
            <p:ph idx="1"/>
          </p:nvPr>
        </p:nvSpPr>
        <p:spPr>
          <a:xfrm>
            <a:off x="528206" y="1236244"/>
            <a:ext cx="9085694" cy="5300536"/>
          </a:xfrm>
        </p:spPr>
        <p:txBody>
          <a:bodyPr>
            <a:normAutofit/>
          </a:bodyPr>
          <a:lstStyle/>
          <a:p>
            <a:pPr marL="0" indent="0">
              <a:buNone/>
            </a:pPr>
            <a:r>
              <a:rPr lang="en-US" sz="2400" b="1" u="sng" dirty="0" smtClean="0"/>
              <a:t>Alcohol </a:t>
            </a:r>
            <a:r>
              <a:rPr lang="en-US" sz="2400" b="1" u="sng" dirty="0"/>
              <a:t>and Other Drug Abuse Counselor (ADC)</a:t>
            </a:r>
            <a:r>
              <a:rPr lang="en-US" sz="2400" b="1" dirty="0"/>
              <a:t> </a:t>
            </a:r>
            <a:r>
              <a:rPr lang="en-US" sz="2400" b="1" dirty="0" smtClean="0"/>
              <a:t>*</a:t>
            </a:r>
            <a:endParaRPr lang="en-US" sz="2400" dirty="0"/>
          </a:p>
          <a:p>
            <a:pPr marL="0" indent="0">
              <a:buNone/>
            </a:pPr>
            <a:endParaRPr lang="en-US" sz="2400" dirty="0" smtClean="0"/>
          </a:p>
          <a:p>
            <a:pPr marL="0" indent="0">
              <a:buNone/>
            </a:pPr>
            <a:r>
              <a:rPr lang="en-US" sz="2400" dirty="0" smtClean="0"/>
              <a:t>The </a:t>
            </a:r>
            <a:r>
              <a:rPr lang="en-US" sz="2400" dirty="0"/>
              <a:t>primary purpose of the credential is to raise the standards of education and experience levels so that individual counselors with exceptional experience or education can be duly recognized by their peers and professional organizations, statewide and nationally. </a:t>
            </a:r>
          </a:p>
          <a:p>
            <a:pPr marL="0" indent="0">
              <a:buNone/>
            </a:pPr>
            <a:endParaRPr lang="en-US"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4535213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5BBFB9-5AC1-4700-8A2D-5C43C38F652E}"/>
              </a:ext>
            </a:extLst>
          </p:cNvPr>
          <p:cNvSpPr>
            <a:spLocks noGrp="1"/>
          </p:cNvSpPr>
          <p:nvPr>
            <p:ph type="title"/>
          </p:nvPr>
        </p:nvSpPr>
        <p:spPr>
          <a:xfrm>
            <a:off x="0" y="0"/>
            <a:ext cx="8596668" cy="1320800"/>
          </a:xfrm>
        </p:spPr>
        <p:txBody>
          <a:bodyPr/>
          <a:lstStyle/>
          <a:p>
            <a:pPr algn="ctr"/>
            <a:r>
              <a:rPr lang="en-US" dirty="0"/>
              <a:t>Alcohol Drug </a:t>
            </a:r>
            <a:r>
              <a:rPr lang="en-US" dirty="0" smtClean="0"/>
              <a:t>Counselors </a:t>
            </a:r>
            <a:br>
              <a:rPr lang="en-US" dirty="0" smtClean="0"/>
            </a:br>
            <a:r>
              <a:rPr lang="en-US" dirty="0" smtClean="0"/>
              <a:t>(ADC) *</a:t>
            </a:r>
            <a:endParaRPr lang="en-US" dirty="0"/>
          </a:p>
        </p:txBody>
      </p:sp>
      <p:sp>
        <p:nvSpPr>
          <p:cNvPr id="3" name="Content Placeholder 2">
            <a:extLst>
              <a:ext uri="{FF2B5EF4-FFF2-40B4-BE49-F238E27FC236}">
                <a16:creationId xmlns:a16="http://schemas.microsoft.com/office/drawing/2014/main" xmlns="" id="{71D536FC-D1B9-4FD3-BC52-1AA75AA97590}"/>
              </a:ext>
            </a:extLst>
          </p:cNvPr>
          <p:cNvSpPr>
            <a:spLocks noGrp="1"/>
          </p:cNvSpPr>
          <p:nvPr>
            <p:ph idx="1"/>
          </p:nvPr>
        </p:nvSpPr>
        <p:spPr>
          <a:xfrm>
            <a:off x="791634" y="1488613"/>
            <a:ext cx="8596668" cy="3880773"/>
          </a:xfrm>
        </p:spPr>
        <p:txBody>
          <a:bodyPr>
            <a:normAutofit/>
          </a:bodyPr>
          <a:lstStyle/>
          <a:p>
            <a:r>
              <a:rPr lang="en-US" sz="2400" dirty="0"/>
              <a:t>300 hour Chemical Dependency Counseling Practicum. </a:t>
            </a:r>
          </a:p>
          <a:p>
            <a:r>
              <a:rPr lang="en-US" sz="2400" dirty="0"/>
              <a:t>270 education hours </a:t>
            </a:r>
            <a:r>
              <a:rPr lang="en-US" sz="2400" dirty="0" smtClean="0"/>
              <a:t>– (135 </a:t>
            </a:r>
            <a:r>
              <a:rPr lang="en-US" sz="2400" dirty="0"/>
              <a:t>AOD, 6 HIV/AIDS, 6  </a:t>
            </a:r>
            <a:r>
              <a:rPr lang="en-US" sz="2400" dirty="0" smtClean="0"/>
              <a:t>Ethics</a:t>
            </a:r>
            <a:r>
              <a:rPr lang="en-US" sz="2400" dirty="0" smtClean="0"/>
              <a:t>).</a:t>
            </a:r>
            <a:endParaRPr lang="en-US" sz="2400" dirty="0"/>
          </a:p>
          <a:p>
            <a:r>
              <a:rPr lang="en-US" sz="2400" dirty="0"/>
              <a:t>6,000 </a:t>
            </a:r>
            <a:r>
              <a:rPr lang="en-US" sz="2400" dirty="0" err="1"/>
              <a:t>hrs</a:t>
            </a:r>
            <a:r>
              <a:rPr lang="en-US" sz="2400" dirty="0"/>
              <a:t> of chemical dependency counseling experience (associate’s substitutes for 1,000 hours; </a:t>
            </a:r>
            <a:r>
              <a:rPr lang="en-US" sz="2400" dirty="0" smtClean="0"/>
              <a:t>a </a:t>
            </a:r>
            <a:r>
              <a:rPr lang="en-US" sz="2400" dirty="0"/>
              <a:t>bachelor’s for 2,000 hours; a master’s for 4,000 hours). Degree must be in behavioral science.</a:t>
            </a:r>
          </a:p>
          <a:p>
            <a:r>
              <a:rPr lang="en-US" sz="2400" dirty="0"/>
              <a:t>Passing score on ICRC ADC exam.</a:t>
            </a:r>
          </a:p>
          <a:p>
            <a:pPr marL="0" indent="0">
              <a:buNone/>
            </a:pPr>
            <a:endParaRPr lang="en-US" sz="2400" dirty="0"/>
          </a:p>
        </p:txBody>
      </p:sp>
      <p:sp>
        <p:nvSpPr>
          <p:cNvPr id="5" name="TextBox 4"/>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7" name="Picture 6">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7837029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Prevention Specialist</a:t>
            </a:r>
            <a:endParaRPr lang="en-US" dirty="0"/>
          </a:p>
        </p:txBody>
      </p:sp>
      <p:sp>
        <p:nvSpPr>
          <p:cNvPr id="3" name="Content Placeholder 2"/>
          <p:cNvSpPr>
            <a:spLocks noGrp="1"/>
          </p:cNvSpPr>
          <p:nvPr>
            <p:ph idx="1"/>
          </p:nvPr>
        </p:nvSpPr>
        <p:spPr>
          <a:xfrm>
            <a:off x="419100" y="894252"/>
            <a:ext cx="9144000" cy="5767805"/>
          </a:xfrm>
        </p:spPr>
        <p:txBody>
          <a:bodyPr>
            <a:normAutofit/>
          </a:bodyPr>
          <a:lstStyle/>
          <a:p>
            <a:pPr marL="0" indent="0">
              <a:buNone/>
            </a:pPr>
            <a:r>
              <a:rPr lang="en-US" sz="2400" b="1" u="sng" dirty="0" smtClean="0"/>
              <a:t>Certified </a:t>
            </a:r>
            <a:r>
              <a:rPr lang="en-US" sz="2400" b="1" u="sng" dirty="0"/>
              <a:t>Prevention Specialist (CPS) </a:t>
            </a:r>
            <a:r>
              <a:rPr lang="en-US" sz="2400" b="1" u="sng" dirty="0" smtClean="0"/>
              <a:t>*</a:t>
            </a:r>
            <a:endParaRPr lang="en-US" sz="2400" dirty="0"/>
          </a:p>
          <a:p>
            <a:pPr marL="0" indent="0">
              <a:buNone/>
            </a:pPr>
            <a:r>
              <a:rPr lang="en-US" sz="2400" dirty="0" smtClean="0"/>
              <a:t>The </a:t>
            </a:r>
            <a:r>
              <a:rPr lang="en-US" sz="2400" dirty="0"/>
              <a:t>CPS shall be viewed as a fully qualified specialist in the area of prevention and able to provide these services independently or with minimal supervision, to the degree allowed by applicable laws, statutes and regulations. </a:t>
            </a:r>
            <a:endParaRPr lang="en-US" sz="2400" dirty="0" smtClean="0"/>
          </a:p>
          <a:p>
            <a:pPr marL="0" indent="0">
              <a:buNone/>
            </a:pPr>
            <a:endParaRPr lang="en-US" sz="2400" dirty="0"/>
          </a:p>
          <a:p>
            <a:pPr marL="0" indent="0">
              <a:buNone/>
            </a:pPr>
            <a:r>
              <a:rPr lang="en-US" sz="2400" dirty="0" smtClean="0"/>
              <a:t>The </a:t>
            </a:r>
            <a:r>
              <a:rPr lang="en-US" sz="2400" dirty="0"/>
              <a:t>CPS is designed to be appropriate for those professionals currently practicing in the prevention field. </a:t>
            </a:r>
            <a:endParaRPr lang="en-US" sz="2400" dirty="0" smtClean="0"/>
          </a:p>
          <a:p>
            <a:pPr marL="0" indent="0">
              <a:buNone/>
            </a:pPr>
            <a:endParaRPr lang="en-US" sz="2400" dirty="0"/>
          </a:p>
          <a:p>
            <a:pPr marL="0" indent="0">
              <a:buNone/>
            </a:pPr>
            <a:r>
              <a:rPr lang="en-US" sz="2400" dirty="0" smtClean="0"/>
              <a:t>A </a:t>
            </a:r>
            <a:r>
              <a:rPr lang="en-US" sz="2400" dirty="0"/>
              <a:t>CPS is a health care professional who has been certified by TCB as having been adequately trained to provide prevention education training</a:t>
            </a:r>
            <a:r>
              <a:rPr lang="en-US" sz="2400" dirty="0" smtClean="0"/>
              <a:t>.</a:t>
            </a:r>
            <a:endParaRPr lang="en-US" sz="2400"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3345109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A2C36E-88B6-4A5A-B89C-B6F49A19EF3A}"/>
              </a:ext>
            </a:extLst>
          </p:cNvPr>
          <p:cNvSpPr>
            <a:spLocks noGrp="1"/>
          </p:cNvSpPr>
          <p:nvPr>
            <p:ph type="title"/>
          </p:nvPr>
        </p:nvSpPr>
        <p:spPr>
          <a:xfrm>
            <a:off x="0" y="0"/>
            <a:ext cx="8596668" cy="1320800"/>
          </a:xfrm>
        </p:spPr>
        <p:txBody>
          <a:bodyPr/>
          <a:lstStyle/>
          <a:p>
            <a:pPr algn="ctr"/>
            <a:r>
              <a:rPr lang="en-US" dirty="0"/>
              <a:t>Certified Prevention Specialist</a:t>
            </a:r>
            <a:br>
              <a:rPr lang="en-US" dirty="0"/>
            </a:br>
            <a:r>
              <a:rPr lang="en-US" dirty="0"/>
              <a:t>(CPS</a:t>
            </a:r>
            <a:r>
              <a:rPr lang="en-US" dirty="0" smtClean="0"/>
              <a:t>) *</a:t>
            </a:r>
            <a:endParaRPr lang="en-US" dirty="0"/>
          </a:p>
        </p:txBody>
      </p:sp>
      <p:sp>
        <p:nvSpPr>
          <p:cNvPr id="3" name="Content Placeholder 2">
            <a:extLst>
              <a:ext uri="{FF2B5EF4-FFF2-40B4-BE49-F238E27FC236}">
                <a16:creationId xmlns:a16="http://schemas.microsoft.com/office/drawing/2014/main" xmlns="" id="{2C8D9460-E2A5-445D-BEBE-7992EC089489}"/>
              </a:ext>
            </a:extLst>
          </p:cNvPr>
          <p:cNvSpPr>
            <a:spLocks noGrp="1"/>
          </p:cNvSpPr>
          <p:nvPr>
            <p:ph idx="1"/>
          </p:nvPr>
        </p:nvSpPr>
        <p:spPr>
          <a:xfrm>
            <a:off x="528206" y="1601789"/>
            <a:ext cx="8596668" cy="3880773"/>
          </a:xfrm>
        </p:spPr>
        <p:txBody>
          <a:bodyPr>
            <a:normAutofit/>
          </a:bodyPr>
          <a:lstStyle/>
          <a:p>
            <a:r>
              <a:rPr lang="en-US" sz="2400" dirty="0"/>
              <a:t>120 prevention continuing education hours </a:t>
            </a:r>
            <a:r>
              <a:rPr lang="en-US" sz="2400" dirty="0" smtClean="0"/>
              <a:t>–                  (90 </a:t>
            </a:r>
            <a:r>
              <a:rPr lang="en-US" sz="2400" dirty="0"/>
              <a:t>Prevention </a:t>
            </a:r>
            <a:r>
              <a:rPr lang="en-US" sz="2400" dirty="0" err="1"/>
              <a:t>hrs</a:t>
            </a:r>
            <a:r>
              <a:rPr lang="en-US" sz="2400" dirty="0"/>
              <a:t>, 24 AOD </a:t>
            </a:r>
            <a:r>
              <a:rPr lang="en-US" sz="2400" dirty="0" err="1"/>
              <a:t>hrs</a:t>
            </a:r>
            <a:r>
              <a:rPr lang="en-US" sz="2400" dirty="0"/>
              <a:t>, 6 Prevention Ethics </a:t>
            </a:r>
            <a:r>
              <a:rPr lang="en-US" sz="2400" dirty="0" err="1" smtClean="0"/>
              <a:t>hrs</a:t>
            </a:r>
            <a:r>
              <a:rPr lang="en-US" sz="2400" dirty="0" smtClean="0"/>
              <a:t>).</a:t>
            </a:r>
            <a:endParaRPr lang="en-US" sz="2400" dirty="0"/>
          </a:p>
          <a:p>
            <a:r>
              <a:rPr lang="en-US" sz="2400" dirty="0"/>
              <a:t>120 hour supervised Practicum.</a:t>
            </a:r>
          </a:p>
          <a:p>
            <a:r>
              <a:rPr lang="en-US" sz="2400" dirty="0"/>
              <a:t>2,000 hours Alcohol, Tobacco and Other Drug (ATOD) prevention work experience. </a:t>
            </a:r>
          </a:p>
          <a:p>
            <a:r>
              <a:rPr lang="en-US" sz="2400" dirty="0"/>
              <a:t>Passing score on the IC&amp;RC Prevention Specialist (PS) Examination.</a:t>
            </a:r>
          </a:p>
          <a:p>
            <a:endParaRPr lang="en-US" sz="2400" dirty="0"/>
          </a:p>
          <a:p>
            <a:endParaRPr lang="en-US" dirty="0"/>
          </a:p>
          <a:p>
            <a:endParaRPr lang="en-US" dirty="0"/>
          </a:p>
        </p:txBody>
      </p:sp>
      <p:sp>
        <p:nvSpPr>
          <p:cNvPr id="6" name="TextBox 5"/>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8" name="Picture 7">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1123676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Prevention Specialist</a:t>
            </a:r>
            <a:endParaRPr lang="en-US" dirty="0"/>
          </a:p>
        </p:txBody>
      </p:sp>
      <p:sp>
        <p:nvSpPr>
          <p:cNvPr id="3" name="Content Placeholder 2"/>
          <p:cNvSpPr>
            <a:spLocks noGrp="1"/>
          </p:cNvSpPr>
          <p:nvPr>
            <p:ph idx="1"/>
          </p:nvPr>
        </p:nvSpPr>
        <p:spPr>
          <a:xfrm>
            <a:off x="419100" y="894252"/>
            <a:ext cx="9144000" cy="5767805"/>
          </a:xfrm>
        </p:spPr>
        <p:txBody>
          <a:bodyPr>
            <a:normAutofit/>
          </a:bodyPr>
          <a:lstStyle/>
          <a:p>
            <a:pPr marL="0" indent="0">
              <a:buNone/>
            </a:pPr>
            <a:r>
              <a:rPr lang="en-US" sz="2400" b="1" u="sng" dirty="0"/>
              <a:t>Advanced Certified Prevention Specialist (ACPS)</a:t>
            </a:r>
            <a:r>
              <a:rPr lang="en-US" sz="2400" dirty="0"/>
              <a:t> </a:t>
            </a:r>
            <a:r>
              <a:rPr lang="en-US" sz="2400" dirty="0" smtClean="0"/>
              <a:t>*</a:t>
            </a:r>
            <a:endParaRPr lang="en-US" sz="2400" dirty="0"/>
          </a:p>
          <a:p>
            <a:pPr marL="0" indent="0">
              <a:buNone/>
            </a:pPr>
            <a:endParaRPr lang="en-US" sz="2400" dirty="0" smtClean="0"/>
          </a:p>
          <a:p>
            <a:pPr marL="0" indent="0">
              <a:buNone/>
            </a:pPr>
            <a:r>
              <a:rPr lang="en-US" sz="2400" dirty="0" smtClean="0"/>
              <a:t>The </a:t>
            </a:r>
            <a:r>
              <a:rPr lang="en-US" sz="2400" dirty="0"/>
              <a:t>ACPS is a TCB credential to recognize prevention specialists who have completed additional degree work. </a:t>
            </a:r>
            <a:endParaRPr lang="en-US" sz="2400" dirty="0" smtClean="0"/>
          </a:p>
          <a:p>
            <a:pPr marL="0" indent="0">
              <a:buNone/>
            </a:pPr>
            <a:endParaRPr lang="en-US" sz="2400" dirty="0"/>
          </a:p>
          <a:p>
            <a:pPr marL="0" indent="0">
              <a:buNone/>
            </a:pPr>
            <a:r>
              <a:rPr lang="en-US" sz="2400" dirty="0" smtClean="0"/>
              <a:t>The </a:t>
            </a:r>
            <a:r>
              <a:rPr lang="en-US" sz="2400" dirty="0"/>
              <a:t>ACPS shall be viewed as a fully qualified specialist in the area of prevention and able to provide these services independently or with minimal supervision, to the degree allowed by applicable laws, statutes and regulations. </a:t>
            </a:r>
          </a:p>
          <a:p>
            <a:pPr marL="0" indent="0">
              <a:buNone/>
            </a:pPr>
            <a:r>
              <a:rPr lang="fr-FR" sz="2400" dirty="0"/>
              <a:t> </a:t>
            </a:r>
            <a:endParaRPr lang="en-US" sz="2400"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6683252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7CC417-3FEA-423B-AB83-A5DB0CCC9249}"/>
              </a:ext>
            </a:extLst>
          </p:cNvPr>
          <p:cNvSpPr>
            <a:spLocks noGrp="1"/>
          </p:cNvSpPr>
          <p:nvPr>
            <p:ph type="title"/>
          </p:nvPr>
        </p:nvSpPr>
        <p:spPr>
          <a:xfrm>
            <a:off x="0" y="0"/>
            <a:ext cx="8596668" cy="1320800"/>
          </a:xfrm>
        </p:spPr>
        <p:txBody>
          <a:bodyPr/>
          <a:lstStyle/>
          <a:p>
            <a:pPr algn="ctr"/>
            <a:r>
              <a:rPr lang="en-US" sz="3400" dirty="0"/>
              <a:t>Advanced Certified Prevention Specialists</a:t>
            </a:r>
            <a:r>
              <a:rPr lang="en-US" dirty="0"/>
              <a:t> (ACPS)</a:t>
            </a:r>
          </a:p>
        </p:txBody>
      </p:sp>
      <p:sp>
        <p:nvSpPr>
          <p:cNvPr id="3" name="Content Placeholder 2">
            <a:extLst>
              <a:ext uri="{FF2B5EF4-FFF2-40B4-BE49-F238E27FC236}">
                <a16:creationId xmlns:a16="http://schemas.microsoft.com/office/drawing/2014/main" xmlns="" id="{F3B7C8F5-88E4-4C91-819A-9F7641A4B9A8}"/>
              </a:ext>
            </a:extLst>
          </p:cNvPr>
          <p:cNvSpPr>
            <a:spLocks noGrp="1"/>
          </p:cNvSpPr>
          <p:nvPr>
            <p:ph idx="1"/>
          </p:nvPr>
        </p:nvSpPr>
        <p:spPr>
          <a:xfrm>
            <a:off x="533392" y="1740694"/>
            <a:ext cx="8596668" cy="3880773"/>
          </a:xfrm>
        </p:spPr>
        <p:txBody>
          <a:bodyPr>
            <a:normAutofit/>
          </a:bodyPr>
          <a:lstStyle/>
          <a:p>
            <a:r>
              <a:rPr lang="en-US" sz="2400" dirty="0"/>
              <a:t>200 Prevention, 24 hours Alcohol and Other Drug (AOD), </a:t>
            </a:r>
            <a:r>
              <a:rPr lang="en-US" sz="2400" dirty="0" smtClean="0"/>
              <a:t>  6 </a:t>
            </a:r>
            <a:r>
              <a:rPr lang="en-US" sz="2400" dirty="0"/>
              <a:t>Prevention Ethics education </a:t>
            </a:r>
            <a:r>
              <a:rPr lang="en-US" sz="2400" dirty="0" smtClean="0"/>
              <a:t>hours.</a:t>
            </a:r>
            <a:endParaRPr lang="en-US" sz="2400" dirty="0"/>
          </a:p>
          <a:p>
            <a:r>
              <a:rPr lang="en-US" sz="2400" dirty="0"/>
              <a:t>AOD Work Experience - Associates Degree + 10,000 hours OR </a:t>
            </a:r>
            <a:r>
              <a:rPr lang="en-US" sz="2400" dirty="0" smtClean="0"/>
              <a:t>Bachelor’s</a:t>
            </a:r>
            <a:r>
              <a:rPr lang="en-US" sz="2400" dirty="0"/>
              <a:t>, Master’s or Doctoral Degree + 4,000 hours. </a:t>
            </a:r>
          </a:p>
          <a:p>
            <a:r>
              <a:rPr lang="en-US" sz="2400" dirty="0"/>
              <a:t>120 hour supervised </a:t>
            </a:r>
            <a:r>
              <a:rPr lang="en-US" sz="2400" dirty="0" smtClean="0"/>
              <a:t>Practicum.</a:t>
            </a:r>
            <a:endParaRPr lang="en-US" sz="2400" dirty="0"/>
          </a:p>
          <a:p>
            <a:r>
              <a:rPr lang="en-US" sz="2400" dirty="0"/>
              <a:t>Passing score on ICRC Prevention Specialist (PS) Exam</a:t>
            </a:r>
            <a:r>
              <a:rPr lang="en-US" sz="2400" dirty="0" smtClean="0"/>
              <a:t>.</a:t>
            </a:r>
            <a:endParaRPr lang="en-US" sz="2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6764986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Prevention Specialist</a:t>
            </a:r>
            <a:endParaRPr lang="en-US" dirty="0"/>
          </a:p>
        </p:txBody>
      </p:sp>
      <p:sp>
        <p:nvSpPr>
          <p:cNvPr id="3" name="Content Placeholder 2"/>
          <p:cNvSpPr>
            <a:spLocks noGrp="1"/>
          </p:cNvSpPr>
          <p:nvPr>
            <p:ph idx="1"/>
          </p:nvPr>
        </p:nvSpPr>
        <p:spPr>
          <a:xfrm>
            <a:off x="419100" y="894252"/>
            <a:ext cx="9144000" cy="5767805"/>
          </a:xfrm>
        </p:spPr>
        <p:txBody>
          <a:bodyPr>
            <a:normAutofit/>
          </a:bodyPr>
          <a:lstStyle/>
          <a:p>
            <a:pPr marL="0" indent="0">
              <a:buNone/>
            </a:pPr>
            <a:r>
              <a:rPr lang="fr-FR" sz="2400" dirty="0"/>
              <a:t> </a:t>
            </a:r>
            <a:r>
              <a:rPr lang="en-US" sz="2400" b="1" u="sng" dirty="0" smtClean="0"/>
              <a:t>Associate </a:t>
            </a:r>
            <a:r>
              <a:rPr lang="en-US" sz="2400" b="1" u="sng" dirty="0"/>
              <a:t>Prevention Specialist (APS) </a:t>
            </a:r>
            <a:endParaRPr lang="en-US" sz="2400" dirty="0"/>
          </a:p>
          <a:p>
            <a:pPr marL="0" indent="0">
              <a:buNone/>
            </a:pPr>
            <a:endParaRPr lang="en-US" sz="2400" dirty="0" smtClean="0"/>
          </a:p>
          <a:p>
            <a:pPr marL="0" indent="0">
              <a:buNone/>
            </a:pPr>
            <a:r>
              <a:rPr lang="en-US" sz="2400" dirty="0" smtClean="0"/>
              <a:t>The </a:t>
            </a:r>
            <a:r>
              <a:rPr lang="en-US" sz="2400" dirty="0"/>
              <a:t>APS designation is intended for individuals pursuing competency in the field of substance abuse prevention or those with sustained employment in the field. </a:t>
            </a:r>
            <a:endParaRPr lang="en-US" sz="2400" dirty="0" smtClean="0"/>
          </a:p>
          <a:p>
            <a:pPr marL="0" indent="0">
              <a:buNone/>
            </a:pPr>
            <a:endParaRPr lang="en-US" sz="2400" dirty="0"/>
          </a:p>
          <a:p>
            <a:pPr marL="0" indent="0">
              <a:buNone/>
            </a:pPr>
            <a:r>
              <a:rPr lang="en-US" sz="2400" dirty="0" smtClean="0"/>
              <a:t>APS </a:t>
            </a:r>
            <a:r>
              <a:rPr lang="en-US" sz="2400" dirty="0"/>
              <a:t>designation is available for current prevention staff who are interested in pursuing this designation including staff currently employed at a substance abuse prevention entity. </a:t>
            </a:r>
          </a:p>
          <a:p>
            <a:pPr marL="0" indent="0">
              <a:buNone/>
            </a:pPr>
            <a:r>
              <a:rPr lang="fr-FR" dirty="0"/>
              <a:t> </a:t>
            </a: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712459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164ECD-3518-49E2-BCB1-52AFFA638901}"/>
              </a:ext>
            </a:extLst>
          </p:cNvPr>
          <p:cNvSpPr>
            <a:spLocks noGrp="1"/>
          </p:cNvSpPr>
          <p:nvPr>
            <p:ph type="title"/>
          </p:nvPr>
        </p:nvSpPr>
        <p:spPr>
          <a:xfrm>
            <a:off x="0" y="142443"/>
            <a:ext cx="8596668" cy="1320800"/>
          </a:xfrm>
        </p:spPr>
        <p:txBody>
          <a:bodyPr/>
          <a:lstStyle/>
          <a:p>
            <a:pPr algn="ctr"/>
            <a:r>
              <a:rPr lang="en-US" dirty="0"/>
              <a:t>Associate Prevention Specialist</a:t>
            </a:r>
            <a:br>
              <a:rPr lang="en-US" dirty="0"/>
            </a:br>
            <a:r>
              <a:rPr lang="en-US" dirty="0"/>
              <a:t>(APS)</a:t>
            </a:r>
          </a:p>
        </p:txBody>
      </p:sp>
      <p:sp>
        <p:nvSpPr>
          <p:cNvPr id="3" name="Content Placeholder 2">
            <a:extLst>
              <a:ext uri="{FF2B5EF4-FFF2-40B4-BE49-F238E27FC236}">
                <a16:creationId xmlns:a16="http://schemas.microsoft.com/office/drawing/2014/main" xmlns="" id="{5E58863F-3A6E-41FF-AB8D-5CA53A9877E0}"/>
              </a:ext>
            </a:extLst>
          </p:cNvPr>
          <p:cNvSpPr>
            <a:spLocks noGrp="1"/>
          </p:cNvSpPr>
          <p:nvPr>
            <p:ph idx="1"/>
          </p:nvPr>
        </p:nvSpPr>
        <p:spPr>
          <a:xfrm>
            <a:off x="1045634" y="1488613"/>
            <a:ext cx="8596668" cy="3880773"/>
          </a:xfrm>
        </p:spPr>
        <p:txBody>
          <a:bodyPr>
            <a:normAutofit/>
          </a:bodyPr>
          <a:lstStyle/>
          <a:p>
            <a:r>
              <a:rPr lang="en-US" sz="2400" dirty="0"/>
              <a:t>120 prevention continuing education hours - 90 Prevention, 24 AOD, 6 Prevention </a:t>
            </a:r>
            <a:r>
              <a:rPr lang="en-US" sz="2400" dirty="0" smtClean="0"/>
              <a:t>Ethics.</a:t>
            </a:r>
            <a:endParaRPr lang="en-US" sz="2400" dirty="0"/>
          </a:p>
          <a:p>
            <a:r>
              <a:rPr lang="en-US" sz="2400" dirty="0"/>
              <a:t>120 hour supervised Practicum.</a:t>
            </a:r>
          </a:p>
          <a:p>
            <a:r>
              <a:rPr lang="en-US" sz="2400" dirty="0"/>
              <a:t>3,000 hours of substance abuse prevention work experience. </a:t>
            </a:r>
          </a:p>
          <a:p>
            <a:r>
              <a:rPr lang="en-US" sz="2400" dirty="0"/>
              <a:t>Supervisor’s competency </a:t>
            </a:r>
            <a:r>
              <a:rPr lang="en-US" sz="2400" dirty="0" smtClean="0"/>
              <a:t>evaluation.</a:t>
            </a:r>
            <a:endParaRPr lang="en-US" sz="2400" dirty="0"/>
          </a:p>
          <a:p>
            <a:r>
              <a:rPr lang="en-US" sz="2400" dirty="0"/>
              <a:t>A minimum of a High School Diploma or GED.</a:t>
            </a:r>
          </a:p>
          <a:p>
            <a:pPr marL="0" indent="0">
              <a:buNone/>
            </a:pP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313865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8596668" cy="1320800"/>
          </a:xfrm>
        </p:spPr>
        <p:txBody>
          <a:bodyPr>
            <a:normAutofit fontScale="90000"/>
          </a:bodyPr>
          <a:lstStyle/>
          <a:p>
            <a:pPr algn="ctr"/>
            <a:r>
              <a:rPr lang="en-US" sz="4800" dirty="0" smtClean="0">
                <a:solidFill>
                  <a:schemeClr val="accent1">
                    <a:lumMod val="75000"/>
                  </a:schemeClr>
                </a:solidFill>
              </a:rPr>
              <a:t>Who is on </a:t>
            </a:r>
            <a:br>
              <a:rPr lang="en-US" sz="4800" dirty="0" smtClean="0">
                <a:solidFill>
                  <a:schemeClr val="accent1">
                    <a:lumMod val="75000"/>
                  </a:schemeClr>
                </a:solidFill>
              </a:rPr>
            </a:br>
            <a:r>
              <a:rPr lang="en-US" sz="4800" dirty="0" smtClean="0">
                <a:solidFill>
                  <a:schemeClr val="accent1">
                    <a:lumMod val="75000"/>
                  </a:schemeClr>
                </a:solidFill>
              </a:rPr>
              <a:t>Texas Certification Board ?</a:t>
            </a:r>
            <a:endParaRPr lang="en-US" sz="4800" dirty="0">
              <a:solidFill>
                <a:schemeClr val="accent1">
                  <a:lumMod val="75000"/>
                </a:schemeClr>
              </a:solidFill>
            </a:endParaRPr>
          </a:p>
        </p:txBody>
      </p:sp>
      <p:sp>
        <p:nvSpPr>
          <p:cNvPr id="3" name="Content Placeholder 2"/>
          <p:cNvSpPr>
            <a:spLocks noGrp="1"/>
          </p:cNvSpPr>
          <p:nvPr>
            <p:ph idx="1"/>
          </p:nvPr>
        </p:nvSpPr>
        <p:spPr>
          <a:xfrm>
            <a:off x="554786" y="1642115"/>
            <a:ext cx="8596668" cy="4541869"/>
          </a:xfrm>
        </p:spPr>
        <p:txBody>
          <a:bodyPr>
            <a:normAutofit/>
          </a:bodyPr>
          <a:lstStyle/>
          <a:p>
            <a:pPr marL="0" indent="0">
              <a:buNone/>
            </a:pPr>
            <a:r>
              <a:rPr lang="en-US" sz="2400" dirty="0" smtClean="0"/>
              <a:t>The </a:t>
            </a:r>
            <a:r>
              <a:rPr lang="en-US" sz="2400" dirty="0"/>
              <a:t>TCB is composed of nine </a:t>
            </a:r>
            <a:r>
              <a:rPr lang="en-US" sz="2400" dirty="0" smtClean="0"/>
              <a:t>elected volunteers who </a:t>
            </a:r>
            <a:r>
              <a:rPr lang="en-US" sz="2400" dirty="0"/>
              <a:t>represent a diversity of prevention, treatment, and recovery services, functions, geographical areas, ethnicity and gender.  </a:t>
            </a:r>
            <a:endParaRPr lang="en-US" sz="2400" dirty="0" smtClean="0"/>
          </a:p>
          <a:p>
            <a:pPr marL="0" indent="0">
              <a:buNone/>
            </a:pPr>
            <a:endParaRPr lang="en-US" sz="2400" dirty="0"/>
          </a:p>
          <a:p>
            <a:pPr marL="0" indent="0">
              <a:buNone/>
            </a:pPr>
            <a:r>
              <a:rPr lang="en-US" sz="2400" dirty="0" smtClean="0"/>
              <a:t>Additional Allied Health Professionals also volunteer to serve on various committees.</a:t>
            </a:r>
          </a:p>
          <a:p>
            <a:pPr marL="0" indent="0">
              <a:buNone/>
            </a:pPr>
            <a:r>
              <a:rPr lang="en-US" sz="2400" dirty="0" smtClean="0"/>
              <a:t>These committees include Standards, Ethics</a:t>
            </a:r>
            <a:r>
              <a:rPr lang="en-US" sz="2400" dirty="0" smtClean="0"/>
              <a:t>,           Diversity</a:t>
            </a:r>
            <a:r>
              <a:rPr lang="en-US" sz="2400" dirty="0" smtClean="0"/>
              <a:t>, Equity &amp; Inclusion</a:t>
            </a:r>
            <a:r>
              <a:rPr lang="en-US" sz="2400" dirty="0" smtClean="0"/>
              <a:t>, Prevention, </a:t>
            </a:r>
            <a:r>
              <a:rPr lang="en-US" sz="2400" dirty="0" smtClean="0"/>
              <a:t>Criminal Involved, </a:t>
            </a:r>
            <a:r>
              <a:rPr lang="en-US" sz="2400" dirty="0" smtClean="0"/>
              <a:t>          Peer </a:t>
            </a:r>
            <a:r>
              <a:rPr lang="en-US" sz="2400" dirty="0" smtClean="0"/>
              <a:t>Support and Marketing.</a:t>
            </a:r>
            <a:endParaRPr lang="en-US" sz="2500" dirty="0"/>
          </a:p>
          <a:p>
            <a:pPr marL="0" indent="0">
              <a:buNone/>
            </a:pPr>
            <a:endParaRPr lang="en-US" sz="2500" dirty="0" smtClean="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2077303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Criminal Justice</a:t>
            </a:r>
            <a:endParaRPr lang="en-US" dirty="0"/>
          </a:p>
        </p:txBody>
      </p:sp>
      <p:sp>
        <p:nvSpPr>
          <p:cNvPr id="3" name="Content Placeholder 2"/>
          <p:cNvSpPr>
            <a:spLocks noGrp="1"/>
          </p:cNvSpPr>
          <p:nvPr>
            <p:ph idx="1"/>
          </p:nvPr>
        </p:nvSpPr>
        <p:spPr>
          <a:xfrm>
            <a:off x="528206" y="1011569"/>
            <a:ext cx="8996794" cy="4834862"/>
          </a:xfrm>
        </p:spPr>
        <p:txBody>
          <a:bodyPr>
            <a:normAutofit/>
          </a:bodyPr>
          <a:lstStyle/>
          <a:p>
            <a:pPr marL="0" indent="0">
              <a:buNone/>
            </a:pPr>
            <a:r>
              <a:rPr lang="en-US" sz="2400" b="1" u="sng" dirty="0"/>
              <a:t>Certified Criminal Justice Addictions Professional Applicant Status (CCJP-A) </a:t>
            </a:r>
            <a:endParaRPr lang="en-US" sz="2400" dirty="0"/>
          </a:p>
          <a:p>
            <a:pPr marL="0" indent="0">
              <a:buNone/>
            </a:pPr>
            <a:endParaRPr lang="en-US" sz="2400" dirty="0" smtClean="0"/>
          </a:p>
          <a:p>
            <a:pPr marL="0" indent="0">
              <a:buNone/>
            </a:pPr>
            <a:r>
              <a:rPr lang="en-US" sz="2400" dirty="0" smtClean="0"/>
              <a:t>A </a:t>
            </a:r>
            <a:r>
              <a:rPr lang="en-US" sz="2400" dirty="0"/>
              <a:t>CCJP-A status may be issued to an individual who has met the educational and practicum requirements for the Texas CCJP, but has not yet passed the exam and may still be working on direct service/work experience hours. </a:t>
            </a:r>
            <a:endParaRPr lang="en-US" sz="2400" dirty="0" smtClean="0"/>
          </a:p>
          <a:p>
            <a:pPr marL="0" indent="0">
              <a:buNone/>
            </a:pPr>
            <a:endParaRPr lang="en-US" sz="2400" dirty="0"/>
          </a:p>
          <a:p>
            <a:pPr marL="0" indent="0">
              <a:buNone/>
            </a:pPr>
            <a:r>
              <a:rPr lang="en-US" sz="2400" dirty="0" smtClean="0"/>
              <a:t>The </a:t>
            </a:r>
            <a:r>
              <a:rPr lang="en-US" sz="2400" dirty="0"/>
              <a:t>CCJP-A applicant status will be issued for a period of five (5) years, in which time you must meet the requirements for and pass the written IC&amp;RC CCJP exam for the full Texas CCJP. </a:t>
            </a:r>
          </a:p>
          <a:p>
            <a:pPr marL="0" indent="0">
              <a:buNone/>
            </a:pPr>
            <a:endParaRPr lang="en-US" sz="2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8668079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1546A4-8DAA-406C-83BC-9AB3874ED4C2}"/>
              </a:ext>
            </a:extLst>
          </p:cNvPr>
          <p:cNvSpPr>
            <a:spLocks noGrp="1"/>
          </p:cNvSpPr>
          <p:nvPr>
            <p:ph type="title"/>
          </p:nvPr>
        </p:nvSpPr>
        <p:spPr>
          <a:xfrm>
            <a:off x="0" y="0"/>
            <a:ext cx="9613900" cy="1320800"/>
          </a:xfrm>
        </p:spPr>
        <p:txBody>
          <a:bodyPr/>
          <a:lstStyle/>
          <a:p>
            <a:pPr algn="ctr"/>
            <a:r>
              <a:rPr lang="en-US" dirty="0"/>
              <a:t>Certified Criminal Justice Addictions Professional Applicant </a:t>
            </a:r>
            <a:r>
              <a:rPr lang="en-US" sz="3200" dirty="0"/>
              <a:t>(CCJP-A)</a:t>
            </a:r>
          </a:p>
        </p:txBody>
      </p:sp>
      <p:sp>
        <p:nvSpPr>
          <p:cNvPr id="3" name="Content Placeholder 2">
            <a:extLst>
              <a:ext uri="{FF2B5EF4-FFF2-40B4-BE49-F238E27FC236}">
                <a16:creationId xmlns:a16="http://schemas.microsoft.com/office/drawing/2014/main" xmlns="" id="{43193D67-4DC1-48A5-B687-2CE56A8290AC}"/>
              </a:ext>
            </a:extLst>
          </p:cNvPr>
          <p:cNvSpPr>
            <a:spLocks noGrp="1"/>
          </p:cNvSpPr>
          <p:nvPr>
            <p:ph idx="1"/>
          </p:nvPr>
        </p:nvSpPr>
        <p:spPr>
          <a:xfrm>
            <a:off x="640726" y="1488613"/>
            <a:ext cx="8596668" cy="3880773"/>
          </a:xfrm>
        </p:spPr>
        <p:txBody>
          <a:bodyPr>
            <a:normAutofit/>
          </a:bodyPr>
          <a:lstStyle/>
          <a:p>
            <a:r>
              <a:rPr lang="en-US" sz="2400" dirty="0"/>
              <a:t>Training/education hours – </a:t>
            </a:r>
            <a:r>
              <a:rPr lang="en-US" sz="2400" i="1" dirty="0"/>
              <a:t>Doctoral/AAC (60+); Master’s/CCS/MAC/NASW (100+); Bachelor’s/ADC/LCDC (150+); Associate’s (200+); HS Diploma (270+).</a:t>
            </a:r>
          </a:p>
          <a:p>
            <a:r>
              <a:rPr lang="en-US" sz="2400" dirty="0"/>
              <a:t>Practicum hours – </a:t>
            </a:r>
            <a:r>
              <a:rPr lang="en-US" sz="2400" i="1" dirty="0"/>
              <a:t>Doctoral/AAC (N/A); Master’s/CCS/MAC/NASW (80); Bachelor’s/ADC/LCDC (150); HS Diploma (200).</a:t>
            </a:r>
          </a:p>
          <a:p>
            <a:r>
              <a:rPr lang="en-US" sz="2400" dirty="0"/>
              <a:t>Passing score on IC&amp;RC ADC Exam</a:t>
            </a:r>
          </a:p>
          <a:p>
            <a:pPr lvl="1"/>
            <a:r>
              <a:rPr lang="en-US" sz="2400" dirty="0"/>
              <a:t>Must attempt the supplemental IC&amp;RC CCJP exam within the first 2 years</a:t>
            </a:r>
            <a:r>
              <a:rPr lang="en-US" sz="2400" dirty="0" smtClean="0"/>
              <a:t>.</a:t>
            </a:r>
            <a:endParaRPr lang="en-US" sz="2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3674749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Criminal Justice</a:t>
            </a:r>
            <a:endParaRPr lang="en-US" dirty="0"/>
          </a:p>
        </p:txBody>
      </p:sp>
      <p:sp>
        <p:nvSpPr>
          <p:cNvPr id="3" name="Content Placeholder 2"/>
          <p:cNvSpPr>
            <a:spLocks noGrp="1"/>
          </p:cNvSpPr>
          <p:nvPr>
            <p:ph idx="1"/>
          </p:nvPr>
        </p:nvSpPr>
        <p:spPr>
          <a:xfrm>
            <a:off x="677334" y="1206501"/>
            <a:ext cx="9000066" cy="4834862"/>
          </a:xfrm>
        </p:spPr>
        <p:txBody>
          <a:bodyPr>
            <a:normAutofit/>
          </a:bodyPr>
          <a:lstStyle/>
          <a:p>
            <a:pPr marL="0" indent="0">
              <a:buNone/>
            </a:pPr>
            <a:r>
              <a:rPr lang="en-US" sz="2400" b="1" u="sng" dirty="0" smtClean="0"/>
              <a:t>Certified </a:t>
            </a:r>
            <a:r>
              <a:rPr lang="en-US" sz="2400" b="1" u="sng" dirty="0"/>
              <a:t>Criminal Justice Addictions Professionals (CCJP) </a:t>
            </a:r>
            <a:r>
              <a:rPr lang="en-US" sz="2400" b="1" dirty="0" smtClean="0"/>
              <a:t>*</a:t>
            </a:r>
          </a:p>
          <a:p>
            <a:pPr marL="0" indent="0">
              <a:buNone/>
            </a:pPr>
            <a:endParaRPr lang="en-US" sz="2400" dirty="0" smtClean="0"/>
          </a:p>
          <a:p>
            <a:pPr marL="0" indent="0">
              <a:buNone/>
            </a:pPr>
            <a:r>
              <a:rPr lang="en-US" sz="2400" dirty="0" smtClean="0"/>
              <a:t>This </a:t>
            </a:r>
            <a:r>
              <a:rPr lang="en-US" sz="2400" dirty="0"/>
              <a:t>credential was designed in close collaboration with TCB and Criminal Justice Professionals to meet their specific and unique needs. </a:t>
            </a:r>
            <a:endParaRPr lang="en-US" sz="2400" dirty="0" smtClean="0"/>
          </a:p>
          <a:p>
            <a:pPr marL="0" indent="0">
              <a:buNone/>
            </a:pPr>
            <a:endParaRPr lang="en-US" sz="2400" dirty="0"/>
          </a:p>
          <a:p>
            <a:pPr marL="0" indent="0">
              <a:buNone/>
            </a:pPr>
            <a:r>
              <a:rPr lang="en-US" sz="2400" dirty="0" smtClean="0"/>
              <a:t>It </a:t>
            </a:r>
            <a:r>
              <a:rPr lang="en-US" sz="2400" dirty="0"/>
              <a:t>is our hope that this certification will allow employers and those they serve to recognize those professionals whose expertise includes the unique blend of substance abuse issues and those related more specifically to criminal justice. </a:t>
            </a:r>
          </a:p>
          <a:p>
            <a:pPr marL="0" indent="0">
              <a:buNone/>
            </a:pPr>
            <a:endParaRPr lang="en-US"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76546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EAF732-A0E7-4368-9E84-CCDD1E335006}"/>
              </a:ext>
            </a:extLst>
          </p:cNvPr>
          <p:cNvSpPr>
            <a:spLocks noGrp="1"/>
          </p:cNvSpPr>
          <p:nvPr>
            <p:ph type="title"/>
          </p:nvPr>
        </p:nvSpPr>
        <p:spPr>
          <a:xfrm>
            <a:off x="0" y="0"/>
            <a:ext cx="8596668" cy="1320800"/>
          </a:xfrm>
        </p:spPr>
        <p:txBody>
          <a:bodyPr>
            <a:normAutofit/>
          </a:bodyPr>
          <a:lstStyle/>
          <a:p>
            <a:pPr algn="ctr"/>
            <a:r>
              <a:rPr lang="en-US" sz="4000" dirty="0"/>
              <a:t>Certified Criminal Justice </a:t>
            </a:r>
            <a:r>
              <a:rPr lang="en-US" sz="4000" dirty="0" smtClean="0"/>
              <a:t/>
            </a:r>
            <a:br>
              <a:rPr lang="en-US" sz="4000" dirty="0" smtClean="0"/>
            </a:br>
            <a:r>
              <a:rPr lang="en-US" sz="4000" dirty="0" smtClean="0"/>
              <a:t>Addictions Professional  </a:t>
            </a:r>
            <a:r>
              <a:rPr lang="en-US" sz="3200" dirty="0" smtClean="0"/>
              <a:t>(CCJP</a:t>
            </a:r>
            <a:r>
              <a:rPr lang="en-US" sz="3200" dirty="0" smtClean="0"/>
              <a:t>) *</a:t>
            </a:r>
            <a:endParaRPr lang="en-US" sz="3200" dirty="0"/>
          </a:p>
        </p:txBody>
      </p:sp>
      <p:sp>
        <p:nvSpPr>
          <p:cNvPr id="3" name="Content Placeholder 2">
            <a:extLst>
              <a:ext uri="{FF2B5EF4-FFF2-40B4-BE49-F238E27FC236}">
                <a16:creationId xmlns:a16="http://schemas.microsoft.com/office/drawing/2014/main" xmlns="" id="{A4D096FB-591C-4DFE-A8E5-340B17306FB0}"/>
              </a:ext>
            </a:extLst>
          </p:cNvPr>
          <p:cNvSpPr>
            <a:spLocks noGrp="1"/>
          </p:cNvSpPr>
          <p:nvPr>
            <p:ph idx="1"/>
          </p:nvPr>
        </p:nvSpPr>
        <p:spPr>
          <a:xfrm>
            <a:off x="533392" y="1615013"/>
            <a:ext cx="9207508" cy="3880773"/>
          </a:xfrm>
        </p:spPr>
        <p:txBody>
          <a:bodyPr>
            <a:noAutofit/>
          </a:bodyPr>
          <a:lstStyle/>
          <a:p>
            <a:r>
              <a:rPr lang="en-US" sz="2400" dirty="0"/>
              <a:t>Training/education hours – </a:t>
            </a:r>
            <a:r>
              <a:rPr lang="en-US" sz="2400" i="1" dirty="0"/>
              <a:t>Doctoral/AAC (60+); Master’s/CCS/MAC/NASW (100+); Bachelor’s/ADC/LCDC (150+); Associate’s (200+); HS Diploma (270+).</a:t>
            </a:r>
          </a:p>
          <a:p>
            <a:r>
              <a:rPr lang="en-US" sz="2400" dirty="0"/>
              <a:t>Practicum hours – </a:t>
            </a:r>
            <a:r>
              <a:rPr lang="en-US" sz="2400" i="1" dirty="0"/>
              <a:t>Doctoral/AAC (N/A); Master’s/CCS/MAC/NASW (80); Bachelor’s/ADC/LCDC (150); HS Diploma (200).</a:t>
            </a:r>
          </a:p>
          <a:p>
            <a:r>
              <a:rPr lang="en-US" sz="2400" dirty="0"/>
              <a:t>Work experience hours – Doctoral/AAC (1,000); </a:t>
            </a:r>
            <a:r>
              <a:rPr lang="en-US" sz="2400" i="1" dirty="0"/>
              <a:t>Master’s/CCS/MAC/NASW (2,000); Bachelor’s/ADC/LCDC (4,000); Associate’s (5,000); HS Diploma (6,000).</a:t>
            </a:r>
          </a:p>
          <a:p>
            <a:r>
              <a:rPr lang="en-US" sz="2400" i="1" dirty="0"/>
              <a:t>Passing score on the ICRC ADC Exam and ICRC CCJP Supplemental </a:t>
            </a:r>
            <a:r>
              <a:rPr lang="en-US" sz="2400" i="1" dirty="0" smtClean="0"/>
              <a:t>Exam</a:t>
            </a:r>
            <a:endParaRPr lang="en-US" sz="2400" i="1" dirty="0"/>
          </a:p>
        </p:txBody>
      </p:sp>
      <p:sp>
        <p:nvSpPr>
          <p:cNvPr id="5" name="TextBox 4"/>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8068201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Clinical Supervisor</a:t>
            </a:r>
            <a:endParaRPr lang="en-US" dirty="0"/>
          </a:p>
        </p:txBody>
      </p:sp>
      <p:sp>
        <p:nvSpPr>
          <p:cNvPr id="3" name="Content Placeholder 2"/>
          <p:cNvSpPr>
            <a:spLocks noGrp="1"/>
          </p:cNvSpPr>
          <p:nvPr>
            <p:ph idx="1"/>
          </p:nvPr>
        </p:nvSpPr>
        <p:spPr>
          <a:xfrm>
            <a:off x="677334" y="1041401"/>
            <a:ext cx="8596668" cy="4999962"/>
          </a:xfrm>
        </p:spPr>
        <p:txBody>
          <a:bodyPr>
            <a:normAutofit/>
          </a:bodyPr>
          <a:lstStyle/>
          <a:p>
            <a:pPr marL="0" indent="0">
              <a:buNone/>
            </a:pPr>
            <a:r>
              <a:rPr lang="en-US" sz="2400" b="1" u="sng" dirty="0"/>
              <a:t>Certified Clinical Supervisor (CCS) </a:t>
            </a:r>
            <a:r>
              <a:rPr lang="en-US" sz="2400" b="1" u="sng" dirty="0" smtClean="0"/>
              <a:t>*</a:t>
            </a:r>
            <a:endParaRPr lang="en-US" sz="2400" dirty="0"/>
          </a:p>
          <a:p>
            <a:pPr marL="0" indent="0">
              <a:buNone/>
            </a:pPr>
            <a:r>
              <a:rPr lang="fr-FR" sz="2400" dirty="0"/>
              <a:t>T</a:t>
            </a:r>
            <a:r>
              <a:rPr lang="en-US" sz="2400" dirty="0"/>
              <a:t>he CCS credential upgrades and standardizes qualifications of those working in the field of supervision. </a:t>
            </a:r>
            <a:endParaRPr lang="en-US" sz="2400" dirty="0" smtClean="0"/>
          </a:p>
          <a:p>
            <a:pPr marL="0" indent="0">
              <a:buNone/>
            </a:pPr>
            <a:endParaRPr lang="en-US" sz="2400" dirty="0"/>
          </a:p>
          <a:p>
            <a:pPr marL="0" indent="0">
              <a:buNone/>
            </a:pPr>
            <a:r>
              <a:rPr lang="en-US" sz="2400" dirty="0" smtClean="0"/>
              <a:t>In </a:t>
            </a:r>
            <a:r>
              <a:rPr lang="en-US" sz="2400" dirty="0"/>
              <a:t>a treatment setting, the CCS shall improve the quality of supervision of interns, enhance the credibility of the practicum experience and provide greater relevance for certification. </a:t>
            </a:r>
            <a:endParaRPr lang="en-US" sz="2400" dirty="0" smtClean="0"/>
          </a:p>
          <a:p>
            <a:pPr marL="0" indent="0">
              <a:buNone/>
            </a:pPr>
            <a:endParaRPr lang="en-US" sz="2400" dirty="0"/>
          </a:p>
          <a:p>
            <a:pPr marL="0" indent="0">
              <a:buNone/>
            </a:pPr>
            <a:r>
              <a:rPr lang="en-US" sz="2400" dirty="0" smtClean="0"/>
              <a:t>The </a:t>
            </a:r>
            <a:r>
              <a:rPr lang="en-US" sz="2400" dirty="0"/>
              <a:t>CCS certification is designed to be appropriate for those individuals who are currently supervising counselor interns</a:t>
            </a:r>
            <a:r>
              <a:rPr lang="en-US" sz="2400" dirty="0" smtClean="0"/>
              <a:t>.</a:t>
            </a:r>
            <a:endParaRPr lang="en-US" sz="2400"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001865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31E561-AC62-4CCB-874D-8843D239786D}"/>
              </a:ext>
            </a:extLst>
          </p:cNvPr>
          <p:cNvSpPr>
            <a:spLocks noGrp="1"/>
          </p:cNvSpPr>
          <p:nvPr>
            <p:ph type="title"/>
          </p:nvPr>
        </p:nvSpPr>
        <p:spPr>
          <a:xfrm>
            <a:off x="0" y="53708"/>
            <a:ext cx="8596668" cy="1320800"/>
          </a:xfrm>
        </p:spPr>
        <p:txBody>
          <a:bodyPr/>
          <a:lstStyle/>
          <a:p>
            <a:pPr algn="ctr"/>
            <a:r>
              <a:rPr lang="en-US" dirty="0"/>
              <a:t>Certified Clinical Supervisors</a:t>
            </a:r>
            <a:br>
              <a:rPr lang="en-US" dirty="0"/>
            </a:br>
            <a:r>
              <a:rPr lang="en-US" dirty="0"/>
              <a:t>(CCS</a:t>
            </a:r>
            <a:r>
              <a:rPr lang="en-US" dirty="0" smtClean="0"/>
              <a:t>) *</a:t>
            </a:r>
            <a:endParaRPr lang="en-US" dirty="0"/>
          </a:p>
        </p:txBody>
      </p:sp>
      <p:sp>
        <p:nvSpPr>
          <p:cNvPr id="3" name="Content Placeholder 2">
            <a:extLst>
              <a:ext uri="{FF2B5EF4-FFF2-40B4-BE49-F238E27FC236}">
                <a16:creationId xmlns:a16="http://schemas.microsoft.com/office/drawing/2014/main" xmlns="" id="{117DF350-EF89-4365-B3F4-4CDBF89BE91D}"/>
              </a:ext>
            </a:extLst>
          </p:cNvPr>
          <p:cNvSpPr>
            <a:spLocks noGrp="1"/>
          </p:cNvSpPr>
          <p:nvPr>
            <p:ph idx="1"/>
          </p:nvPr>
        </p:nvSpPr>
        <p:spPr>
          <a:xfrm>
            <a:off x="817034" y="1641867"/>
            <a:ext cx="8596668" cy="3880773"/>
          </a:xfrm>
        </p:spPr>
        <p:txBody>
          <a:bodyPr>
            <a:normAutofit fontScale="92500" lnSpcReduction="20000"/>
          </a:bodyPr>
          <a:lstStyle/>
          <a:p>
            <a:r>
              <a:rPr lang="en-US" sz="2600" dirty="0"/>
              <a:t>Current certification as an ADC, AADC, or CCJP.</a:t>
            </a:r>
          </a:p>
          <a:p>
            <a:r>
              <a:rPr lang="en-US" sz="2600" dirty="0"/>
              <a:t>10,000 hours Counseling experience in Addiction Counseling field.</a:t>
            </a:r>
          </a:p>
          <a:p>
            <a:r>
              <a:rPr lang="en-US" sz="2600" dirty="0"/>
              <a:t>4,000 hours Supervisory experience after ADC/AADC certification.</a:t>
            </a:r>
          </a:p>
          <a:p>
            <a:r>
              <a:rPr lang="en-US" sz="2600" dirty="0"/>
              <a:t>30 hours Didactic training in clinical supervision.</a:t>
            </a:r>
          </a:p>
          <a:p>
            <a:r>
              <a:rPr lang="en-US" sz="2600" dirty="0"/>
              <a:t>3 letters of reference, including one who supervised the candidate’s clinical supervision.</a:t>
            </a:r>
          </a:p>
          <a:p>
            <a:r>
              <a:rPr lang="en-US" sz="2600" dirty="0"/>
              <a:t>Passing score on the ICRC Clinical Supervision (CS) Examination.</a:t>
            </a:r>
          </a:p>
          <a:p>
            <a:pPr marL="0" indent="0">
              <a:buNone/>
            </a:pPr>
            <a:endParaRPr lang="en-US" sz="2000" dirty="0"/>
          </a:p>
        </p:txBody>
      </p:sp>
      <p:sp>
        <p:nvSpPr>
          <p:cNvPr id="5" name="TextBox 4"/>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043399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Clinical Supervisor</a:t>
            </a:r>
            <a:endParaRPr lang="en-US" dirty="0"/>
          </a:p>
        </p:txBody>
      </p:sp>
      <p:sp>
        <p:nvSpPr>
          <p:cNvPr id="3" name="Content Placeholder 2"/>
          <p:cNvSpPr>
            <a:spLocks noGrp="1"/>
          </p:cNvSpPr>
          <p:nvPr>
            <p:ph idx="1"/>
          </p:nvPr>
        </p:nvSpPr>
        <p:spPr>
          <a:xfrm>
            <a:off x="499534" y="803338"/>
            <a:ext cx="9190566" cy="5251324"/>
          </a:xfrm>
        </p:spPr>
        <p:txBody>
          <a:bodyPr>
            <a:normAutofit lnSpcReduction="10000"/>
          </a:bodyPr>
          <a:lstStyle/>
          <a:p>
            <a:pPr marL="0" indent="0">
              <a:buNone/>
            </a:pPr>
            <a:r>
              <a:rPr lang="en-US" sz="2400" b="1" u="sng" dirty="0" smtClean="0"/>
              <a:t>Clinical </a:t>
            </a:r>
            <a:r>
              <a:rPr lang="en-US" sz="2400" b="1" u="sng" dirty="0"/>
              <a:t>Supervisor Designation (CSD)</a:t>
            </a:r>
            <a:endParaRPr lang="en-US" sz="2400" dirty="0"/>
          </a:p>
          <a:p>
            <a:pPr marL="0" indent="0">
              <a:buNone/>
            </a:pPr>
            <a:r>
              <a:rPr lang="en-US" sz="2400" dirty="0"/>
              <a:t>The Clinical Supervisor Designation credential upgrades and standardizes qualifications of those working in the field of supervision. </a:t>
            </a:r>
            <a:endParaRPr lang="en-US" sz="2400" dirty="0" smtClean="0"/>
          </a:p>
          <a:p>
            <a:pPr marL="0" indent="0">
              <a:buNone/>
            </a:pPr>
            <a:r>
              <a:rPr lang="en-US" sz="2400" dirty="0" smtClean="0"/>
              <a:t>In </a:t>
            </a:r>
            <a:r>
              <a:rPr lang="en-US" sz="2400" dirty="0"/>
              <a:t>a treatment setting, the CSD shall improve the quality of supervision of interns, enhance the credibility of the practicum experience and provide greater relevance for certification. </a:t>
            </a:r>
            <a:endParaRPr lang="en-US" sz="2400" dirty="0" smtClean="0"/>
          </a:p>
          <a:p>
            <a:pPr marL="0" indent="0">
              <a:buNone/>
            </a:pPr>
            <a:r>
              <a:rPr lang="en-US" sz="2400" dirty="0" smtClean="0"/>
              <a:t>The </a:t>
            </a:r>
            <a:r>
              <a:rPr lang="en-US" sz="2400" dirty="0"/>
              <a:t>CS designation is designed to be appropriate for those individuals who are currently, and will be, supervising counselor interns and practicum students. </a:t>
            </a:r>
            <a:endParaRPr lang="en-US" sz="2400" dirty="0" smtClean="0"/>
          </a:p>
          <a:p>
            <a:pPr marL="0" indent="0">
              <a:buNone/>
            </a:pPr>
            <a:r>
              <a:rPr lang="en-US" sz="2400" dirty="0" smtClean="0"/>
              <a:t>The </a:t>
            </a:r>
            <a:r>
              <a:rPr lang="en-US" sz="2400" dirty="0"/>
              <a:t>CSD is a healthcare professional who has been designated by TCB as having been adequately trained to provide supervision for counselor interns and practicum students. </a:t>
            </a:r>
          </a:p>
          <a:p>
            <a:pPr marL="0" indent="0">
              <a:buNone/>
            </a:pPr>
            <a:endParaRPr lang="en-US"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6944753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Peer Support</a:t>
            </a:r>
            <a:endParaRPr lang="en-US" dirty="0"/>
          </a:p>
        </p:txBody>
      </p:sp>
      <p:sp>
        <p:nvSpPr>
          <p:cNvPr id="3" name="Content Placeholder 2"/>
          <p:cNvSpPr>
            <a:spLocks noGrp="1"/>
          </p:cNvSpPr>
          <p:nvPr>
            <p:ph idx="1"/>
          </p:nvPr>
        </p:nvSpPr>
        <p:spPr>
          <a:xfrm>
            <a:off x="778934" y="865189"/>
            <a:ext cx="8596668" cy="6196011"/>
          </a:xfrm>
        </p:spPr>
        <p:txBody>
          <a:bodyPr>
            <a:normAutofit/>
          </a:bodyPr>
          <a:lstStyle/>
          <a:p>
            <a:pPr marL="0" indent="0">
              <a:buNone/>
            </a:pPr>
            <a:r>
              <a:rPr lang="en-US" sz="2400" b="1" u="sng" dirty="0"/>
              <a:t>Peer Recovery Support Specialist (PRSS) </a:t>
            </a:r>
            <a:r>
              <a:rPr lang="en-US" sz="2400" b="1" u="sng" dirty="0" smtClean="0"/>
              <a:t>*</a:t>
            </a:r>
            <a:endParaRPr lang="en-US" sz="2400" dirty="0"/>
          </a:p>
          <a:p>
            <a:pPr marL="0" indent="0">
              <a:buNone/>
            </a:pPr>
            <a:endParaRPr lang="en-US" sz="2400" dirty="0" smtClean="0"/>
          </a:p>
          <a:p>
            <a:pPr marL="0" indent="0">
              <a:buNone/>
            </a:pPr>
            <a:r>
              <a:rPr lang="en-US" sz="2400" dirty="0" smtClean="0"/>
              <a:t>The </a:t>
            </a:r>
            <a:r>
              <a:rPr lang="en-US" sz="2400" dirty="0"/>
              <a:t>PRSS credential standardizes qualifications of those working in peer recovery support within the field chemical dependency, mental health, and/or co-occurring disorders. The credential demonstrates a higher level of competency through the passing of an IC&amp;RC exam.</a:t>
            </a:r>
          </a:p>
          <a:p>
            <a:pPr marL="0" indent="0">
              <a:buNone/>
            </a:pPr>
            <a:r>
              <a:rPr lang="fr-FR" sz="2400" dirty="0"/>
              <a:t> </a:t>
            </a:r>
            <a:endParaRPr lang="en-US" sz="2400" dirty="0"/>
          </a:p>
          <a:p>
            <a:pPr marL="0" indent="0">
              <a:buNone/>
            </a:pPr>
            <a:r>
              <a:rPr lang="fr-FR" sz="3200" dirty="0"/>
              <a:t> </a:t>
            </a:r>
            <a:endParaRPr lang="en-US" sz="3200"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7524110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4078CA-CBC0-4FA5-B243-95FCE67BE50D}"/>
              </a:ext>
            </a:extLst>
          </p:cNvPr>
          <p:cNvSpPr>
            <a:spLocks noGrp="1"/>
          </p:cNvSpPr>
          <p:nvPr>
            <p:ph type="title"/>
          </p:nvPr>
        </p:nvSpPr>
        <p:spPr>
          <a:xfrm>
            <a:off x="0" y="0"/>
            <a:ext cx="8596668" cy="1320800"/>
          </a:xfrm>
        </p:spPr>
        <p:txBody>
          <a:bodyPr/>
          <a:lstStyle/>
          <a:p>
            <a:pPr algn="ctr"/>
            <a:r>
              <a:rPr lang="en-US" dirty="0"/>
              <a:t>Peer Recovery Support Specialist</a:t>
            </a:r>
            <a:br>
              <a:rPr lang="en-US" dirty="0"/>
            </a:br>
            <a:r>
              <a:rPr lang="en-US" dirty="0"/>
              <a:t>(PRSS</a:t>
            </a:r>
            <a:r>
              <a:rPr lang="en-US" dirty="0" smtClean="0"/>
              <a:t>) *</a:t>
            </a:r>
            <a:endParaRPr lang="en-US" dirty="0"/>
          </a:p>
        </p:txBody>
      </p:sp>
      <p:sp>
        <p:nvSpPr>
          <p:cNvPr id="3" name="Content Placeholder 2">
            <a:extLst>
              <a:ext uri="{FF2B5EF4-FFF2-40B4-BE49-F238E27FC236}">
                <a16:creationId xmlns:a16="http://schemas.microsoft.com/office/drawing/2014/main" xmlns="" id="{3602A3B7-F157-4F61-A834-AAC700F1A9D3}"/>
              </a:ext>
            </a:extLst>
          </p:cNvPr>
          <p:cNvSpPr>
            <a:spLocks noGrp="1"/>
          </p:cNvSpPr>
          <p:nvPr>
            <p:ph idx="1"/>
          </p:nvPr>
        </p:nvSpPr>
        <p:spPr>
          <a:xfrm>
            <a:off x="1083734" y="1615013"/>
            <a:ext cx="8596668" cy="3880773"/>
          </a:xfrm>
        </p:spPr>
        <p:txBody>
          <a:bodyPr>
            <a:normAutofit/>
          </a:bodyPr>
          <a:lstStyle/>
          <a:p>
            <a:r>
              <a:rPr lang="en-US" sz="2400" dirty="0"/>
              <a:t>46 education hours specific to the PRS domains.</a:t>
            </a:r>
          </a:p>
          <a:p>
            <a:r>
              <a:rPr lang="en-US" sz="2400" dirty="0"/>
              <a:t>500 hours of volunteer/paid work experience.</a:t>
            </a:r>
          </a:p>
          <a:p>
            <a:r>
              <a:rPr lang="en-US" sz="2400" dirty="0"/>
              <a:t>25 hour supervised practicum.</a:t>
            </a:r>
          </a:p>
          <a:p>
            <a:r>
              <a:rPr lang="en-US" sz="2400" dirty="0"/>
              <a:t>Passing score on the ICRC Peer Recovery exam.</a:t>
            </a:r>
          </a:p>
          <a:p>
            <a:r>
              <a:rPr lang="en-US" sz="2400" dirty="0"/>
              <a:t>Minimum of a high school diploma.</a:t>
            </a:r>
          </a:p>
          <a:p>
            <a:endParaRPr lang="en-US" dirty="0"/>
          </a:p>
        </p:txBody>
      </p:sp>
      <p:sp>
        <p:nvSpPr>
          <p:cNvPr id="5" name="TextBox 4"/>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6" name="Picture 5">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2826036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Peer Support</a:t>
            </a:r>
            <a:endParaRPr lang="en-US" dirty="0"/>
          </a:p>
        </p:txBody>
      </p:sp>
      <p:sp>
        <p:nvSpPr>
          <p:cNvPr id="3" name="Content Placeholder 2"/>
          <p:cNvSpPr>
            <a:spLocks noGrp="1"/>
          </p:cNvSpPr>
          <p:nvPr>
            <p:ph idx="1"/>
          </p:nvPr>
        </p:nvSpPr>
        <p:spPr>
          <a:xfrm>
            <a:off x="778934" y="865189"/>
            <a:ext cx="8596668" cy="6196011"/>
          </a:xfrm>
        </p:spPr>
        <p:txBody>
          <a:bodyPr>
            <a:normAutofit/>
          </a:bodyPr>
          <a:lstStyle/>
          <a:p>
            <a:pPr marL="0" indent="0">
              <a:buNone/>
            </a:pPr>
            <a:r>
              <a:rPr lang="en-US" sz="2400" b="1" u="sng" dirty="0" smtClean="0"/>
              <a:t>Re-Entry </a:t>
            </a:r>
            <a:r>
              <a:rPr lang="en-US" sz="2400" b="1" u="sng" dirty="0"/>
              <a:t>Peer Specialist (JI-RPS) </a:t>
            </a:r>
            <a:endParaRPr lang="en-US" sz="2400" dirty="0"/>
          </a:p>
          <a:p>
            <a:pPr marL="0" indent="0">
              <a:buNone/>
            </a:pPr>
            <a:endParaRPr lang="en-US" sz="2400" dirty="0" smtClean="0"/>
          </a:p>
          <a:p>
            <a:pPr marL="0" indent="0">
              <a:buNone/>
            </a:pPr>
            <a:r>
              <a:rPr lang="en-US" sz="2400" dirty="0" smtClean="0"/>
              <a:t>Re-Entry </a:t>
            </a:r>
            <a:r>
              <a:rPr lang="en-US" sz="2400" dirty="0"/>
              <a:t>Peer Specialists support participants with a mental health and/or substance use challenge that have been incarcerated (jail or prison) toward long-term recovery. </a:t>
            </a:r>
          </a:p>
          <a:p>
            <a:pPr marL="0" indent="0">
              <a:buNone/>
            </a:pPr>
            <a:r>
              <a:rPr lang="fr-FR" sz="3200" dirty="0"/>
              <a:t> </a:t>
            </a:r>
            <a:endParaRPr lang="en-US" sz="3200" dirty="0"/>
          </a:p>
        </p:txBody>
      </p:sp>
      <p:sp>
        <p:nvSpPr>
          <p:cNvPr id="4" name="TextBox 3"/>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038209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179734" cy="1320800"/>
          </a:xfrm>
        </p:spPr>
        <p:txBody>
          <a:bodyPr>
            <a:normAutofit/>
          </a:bodyPr>
          <a:lstStyle/>
          <a:p>
            <a:pPr algn="ctr"/>
            <a:r>
              <a:rPr lang="en-US" sz="4800" dirty="0" smtClean="0">
                <a:solidFill>
                  <a:schemeClr val="accent1">
                    <a:lumMod val="75000"/>
                  </a:schemeClr>
                </a:solidFill>
              </a:rPr>
              <a:t>Standards Committee</a:t>
            </a:r>
            <a:endParaRPr lang="en-US" sz="4800" dirty="0">
              <a:solidFill>
                <a:schemeClr val="accent1">
                  <a:lumMod val="75000"/>
                </a:schemeClr>
              </a:solidFill>
            </a:endParaRPr>
          </a:p>
        </p:txBody>
      </p:sp>
      <p:sp>
        <p:nvSpPr>
          <p:cNvPr id="3" name="Content Placeholder 2"/>
          <p:cNvSpPr>
            <a:spLocks noGrp="1"/>
          </p:cNvSpPr>
          <p:nvPr>
            <p:ph idx="1"/>
          </p:nvPr>
        </p:nvSpPr>
        <p:spPr>
          <a:xfrm>
            <a:off x="375677" y="1085933"/>
            <a:ext cx="8247623" cy="4541869"/>
          </a:xfrm>
        </p:spPr>
        <p:txBody>
          <a:bodyPr>
            <a:normAutofit/>
          </a:bodyPr>
          <a:lstStyle/>
          <a:p>
            <a:pPr marL="0" indent="0">
              <a:buNone/>
            </a:pPr>
            <a:r>
              <a:rPr lang="en-US" sz="2400" dirty="0"/>
              <a:t>The Standards Committee coordinates, reviews and </a:t>
            </a:r>
            <a:r>
              <a:rPr lang="en-US" sz="2400" dirty="0" smtClean="0"/>
              <a:t>makes recommendations </a:t>
            </a:r>
            <a:r>
              <a:rPr lang="en-US" sz="2400" dirty="0"/>
              <a:t>regarding </a:t>
            </a:r>
            <a:r>
              <a:rPr lang="en-US" sz="2400" dirty="0"/>
              <a:t>C</a:t>
            </a:r>
            <a:r>
              <a:rPr lang="en-US" sz="2400" dirty="0" smtClean="0"/>
              <a:t>redential</a:t>
            </a:r>
            <a:r>
              <a:rPr lang="en-US" sz="2400" dirty="0" smtClean="0"/>
              <a:t>, Continuing Education Provider and Peer Training Entity standards for </a:t>
            </a:r>
            <a:r>
              <a:rPr lang="en-US" sz="2400" dirty="0"/>
              <a:t>the purpose of public </a:t>
            </a:r>
            <a:r>
              <a:rPr lang="en-US" sz="2400" dirty="0" smtClean="0"/>
              <a:t>protection.</a:t>
            </a:r>
          </a:p>
          <a:p>
            <a:pPr marL="0" indent="0">
              <a:buNone/>
            </a:pPr>
            <a:endParaRPr lang="en-US" sz="2400" dirty="0"/>
          </a:p>
          <a:p>
            <a:pPr marL="0" indent="0">
              <a:buNone/>
            </a:pPr>
            <a:r>
              <a:rPr lang="en-US" sz="2400" dirty="0" smtClean="0"/>
              <a:t>The Standards Committee also randomly audits </a:t>
            </a:r>
            <a:r>
              <a:rPr lang="en-US" sz="2400" dirty="0" smtClean="0"/>
              <a:t> Continuing </a:t>
            </a:r>
            <a:r>
              <a:rPr lang="en-US" sz="2400" dirty="0" smtClean="0"/>
              <a:t>Education Providers </a:t>
            </a:r>
            <a:r>
              <a:rPr lang="en-US" sz="2400" dirty="0"/>
              <a:t>and </a:t>
            </a:r>
            <a:r>
              <a:rPr lang="en-US" sz="2400" dirty="0" smtClean="0"/>
              <a:t>Peer Training Entities to ensure standards are being adhered to.</a:t>
            </a:r>
          </a:p>
          <a:p>
            <a:pPr marL="0" indent="0">
              <a:buNone/>
            </a:pPr>
            <a:endParaRPr lang="en-US" sz="2500" dirty="0"/>
          </a:p>
          <a:p>
            <a:pPr marL="0" indent="0">
              <a:buNone/>
            </a:pPr>
            <a:endParaRPr lang="en-US" sz="25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7731260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5A7E81-858A-456B-908C-5341BBE03D77}"/>
              </a:ext>
            </a:extLst>
          </p:cNvPr>
          <p:cNvSpPr>
            <a:spLocks noGrp="1"/>
          </p:cNvSpPr>
          <p:nvPr>
            <p:ph type="title"/>
          </p:nvPr>
        </p:nvSpPr>
        <p:spPr>
          <a:xfrm>
            <a:off x="0" y="0"/>
            <a:ext cx="8596668" cy="1320800"/>
          </a:xfrm>
        </p:spPr>
        <p:txBody>
          <a:bodyPr/>
          <a:lstStyle/>
          <a:p>
            <a:pPr algn="ctr"/>
            <a:r>
              <a:rPr lang="en-US" dirty="0"/>
              <a:t>Re-Entry Peer Specialist</a:t>
            </a:r>
            <a:br>
              <a:rPr lang="en-US" dirty="0"/>
            </a:br>
            <a:r>
              <a:rPr lang="en-US" dirty="0"/>
              <a:t>(JI-RPS)</a:t>
            </a:r>
          </a:p>
        </p:txBody>
      </p:sp>
      <p:sp>
        <p:nvSpPr>
          <p:cNvPr id="3" name="Content Placeholder 2">
            <a:extLst>
              <a:ext uri="{FF2B5EF4-FFF2-40B4-BE49-F238E27FC236}">
                <a16:creationId xmlns:a16="http://schemas.microsoft.com/office/drawing/2014/main" xmlns="" id="{DAD93BA5-61C9-4DF5-AC53-DDCD556103B3}"/>
              </a:ext>
            </a:extLst>
          </p:cNvPr>
          <p:cNvSpPr>
            <a:spLocks noGrp="1"/>
          </p:cNvSpPr>
          <p:nvPr>
            <p:ph idx="1"/>
          </p:nvPr>
        </p:nvSpPr>
        <p:spPr>
          <a:xfrm>
            <a:off x="677334" y="1627189"/>
            <a:ext cx="8596668" cy="3880773"/>
          </a:xfrm>
        </p:spPr>
        <p:txBody>
          <a:bodyPr>
            <a:normAutofit/>
          </a:bodyPr>
          <a:lstStyle/>
          <a:p>
            <a:r>
              <a:rPr lang="en-US" sz="2400" dirty="0"/>
              <a:t>Lived experience with incarceration and demonstrate current self-directed recovery.</a:t>
            </a:r>
          </a:p>
          <a:p>
            <a:r>
              <a:rPr lang="en-US" sz="2400" dirty="0"/>
              <a:t>Successful completion of Re-Entry Peer Specialist training.</a:t>
            </a:r>
          </a:p>
          <a:p>
            <a:r>
              <a:rPr lang="en-US" sz="2400" dirty="0"/>
              <a:t>Minimum of a high school diploma.</a:t>
            </a:r>
          </a:p>
          <a:p>
            <a:r>
              <a:rPr lang="en-US" sz="2400" dirty="0"/>
              <a:t>Copy of state-issued </a:t>
            </a:r>
            <a:r>
              <a:rPr lang="en-US" sz="2400" dirty="0" smtClean="0"/>
              <a:t>ID.</a:t>
            </a:r>
            <a:endParaRPr lang="en-US" sz="2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685555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Peer Support</a:t>
            </a:r>
            <a:endParaRPr lang="en-US" dirty="0"/>
          </a:p>
        </p:txBody>
      </p:sp>
      <p:sp>
        <p:nvSpPr>
          <p:cNvPr id="3" name="Content Placeholder 2"/>
          <p:cNvSpPr>
            <a:spLocks noGrp="1"/>
          </p:cNvSpPr>
          <p:nvPr>
            <p:ph idx="1"/>
          </p:nvPr>
        </p:nvSpPr>
        <p:spPr>
          <a:xfrm>
            <a:off x="677334" y="661989"/>
            <a:ext cx="8596668" cy="6196011"/>
          </a:xfrm>
        </p:spPr>
        <p:txBody>
          <a:bodyPr>
            <a:normAutofit/>
          </a:bodyPr>
          <a:lstStyle/>
          <a:p>
            <a:pPr marL="0" indent="0">
              <a:buNone/>
            </a:pPr>
            <a:r>
              <a:rPr lang="fr-FR" sz="3200" dirty="0"/>
              <a:t> </a:t>
            </a:r>
            <a:r>
              <a:rPr lang="en-US" sz="2400" b="1" u="sng" dirty="0" smtClean="0"/>
              <a:t>Mental </a:t>
            </a:r>
            <a:r>
              <a:rPr lang="en-US" sz="2400" b="1" u="sng" dirty="0"/>
              <a:t>Health Peer Specialist (MHPS) </a:t>
            </a:r>
            <a:endParaRPr lang="en-US" sz="2400" dirty="0"/>
          </a:p>
          <a:p>
            <a:pPr marL="0" indent="0">
              <a:buNone/>
            </a:pPr>
            <a:endParaRPr lang="en-US" sz="2400" dirty="0" smtClean="0"/>
          </a:p>
          <a:p>
            <a:pPr marL="0" indent="0">
              <a:buNone/>
            </a:pPr>
            <a:r>
              <a:rPr lang="en-US" sz="2400" dirty="0" smtClean="0"/>
              <a:t>The </a:t>
            </a:r>
            <a:r>
              <a:rPr lang="en-US" sz="2400" dirty="0"/>
              <a:t>MHPS credential standardizes qualifications of those working in Recovery Support within the field of mental health, and/or co-occurring disorders. </a:t>
            </a:r>
            <a:endParaRPr lang="en-US" sz="2400" dirty="0" smtClean="0"/>
          </a:p>
          <a:p>
            <a:pPr marL="0" indent="0">
              <a:buNone/>
            </a:pPr>
            <a:endParaRPr lang="en-US" sz="2400" dirty="0"/>
          </a:p>
          <a:p>
            <a:pPr marL="0" indent="0">
              <a:buNone/>
            </a:pPr>
            <a:r>
              <a:rPr lang="en-US" sz="2400" dirty="0" smtClean="0"/>
              <a:t>This </a:t>
            </a:r>
            <a:r>
              <a:rPr lang="en-US" sz="2400" dirty="0"/>
              <a:t>certification is intended for providing peer specialist services through Medicaid and applies only to peer specialist services that are Medicaid reimbursable. </a:t>
            </a:r>
          </a:p>
          <a:p>
            <a:pPr marL="0" indent="0">
              <a:buNone/>
            </a:pPr>
            <a:r>
              <a:rPr lang="fr-FR" sz="3200" dirty="0"/>
              <a:t> </a:t>
            </a:r>
            <a:endParaRPr lang="en-US" sz="3200" dirty="0"/>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9917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C91A72-7D59-4777-B383-AE70AC2E76EF}"/>
              </a:ext>
            </a:extLst>
          </p:cNvPr>
          <p:cNvSpPr>
            <a:spLocks noGrp="1"/>
          </p:cNvSpPr>
          <p:nvPr>
            <p:ph type="title"/>
          </p:nvPr>
        </p:nvSpPr>
        <p:spPr>
          <a:xfrm>
            <a:off x="0" y="0"/>
            <a:ext cx="8596668" cy="993913"/>
          </a:xfrm>
        </p:spPr>
        <p:txBody>
          <a:bodyPr/>
          <a:lstStyle/>
          <a:p>
            <a:pPr algn="ctr"/>
            <a:r>
              <a:rPr lang="en-US" dirty="0"/>
              <a:t>MHPS Initial Certification</a:t>
            </a:r>
          </a:p>
        </p:txBody>
      </p:sp>
      <p:sp>
        <p:nvSpPr>
          <p:cNvPr id="3" name="Content Placeholder 2">
            <a:extLst>
              <a:ext uri="{FF2B5EF4-FFF2-40B4-BE49-F238E27FC236}">
                <a16:creationId xmlns:a16="http://schemas.microsoft.com/office/drawing/2014/main" xmlns="" id="{3AD443BB-B814-4200-A434-748F9A060A4B}"/>
              </a:ext>
            </a:extLst>
          </p:cNvPr>
          <p:cNvSpPr>
            <a:spLocks noGrp="1"/>
          </p:cNvSpPr>
          <p:nvPr>
            <p:ph idx="1"/>
          </p:nvPr>
        </p:nvSpPr>
        <p:spPr>
          <a:xfrm>
            <a:off x="880534" y="1292020"/>
            <a:ext cx="8596668" cy="3880773"/>
          </a:xfrm>
        </p:spPr>
        <p:txBody>
          <a:bodyPr>
            <a:noAutofit/>
          </a:bodyPr>
          <a:lstStyle/>
          <a:p>
            <a:r>
              <a:rPr lang="en-US" sz="2400" dirty="0"/>
              <a:t>Initial Certification is good for 6 months.</a:t>
            </a:r>
          </a:p>
          <a:p>
            <a:pPr lvl="1"/>
            <a:r>
              <a:rPr lang="en-US" sz="2000" dirty="0"/>
              <a:t>Allows professional time to earn work experience hours AFTER completing training.</a:t>
            </a:r>
          </a:p>
          <a:p>
            <a:r>
              <a:rPr lang="en-US" sz="2400" dirty="0"/>
              <a:t>Signed attestation of initial online assessment. </a:t>
            </a:r>
          </a:p>
          <a:p>
            <a:r>
              <a:rPr lang="en-US" sz="2400" dirty="0"/>
              <a:t>Signed attestation of lived experience. </a:t>
            </a:r>
          </a:p>
          <a:p>
            <a:r>
              <a:rPr lang="en-US" sz="2400" dirty="0"/>
              <a:t>Minimum education level of a high school </a:t>
            </a:r>
            <a:r>
              <a:rPr lang="en-US" sz="2400" dirty="0" smtClean="0"/>
              <a:t>diploma/GED.</a:t>
            </a:r>
            <a:endParaRPr lang="en-US" sz="2400" dirty="0"/>
          </a:p>
          <a:p>
            <a:r>
              <a:rPr lang="en-US" sz="2400" dirty="0"/>
              <a:t>MHPS Training from a certified Training </a:t>
            </a:r>
            <a:r>
              <a:rPr lang="en-US" sz="2400" dirty="0" smtClean="0"/>
              <a:t>Entity. </a:t>
            </a:r>
            <a:endParaRPr lang="en-US" sz="2400" dirty="0"/>
          </a:p>
          <a:p>
            <a:r>
              <a:rPr lang="en-US" sz="2400" dirty="0"/>
              <a:t>Background check through DPS or </a:t>
            </a:r>
            <a:r>
              <a:rPr lang="en-US" sz="2400" dirty="0" err="1"/>
              <a:t>IdentoGO</a:t>
            </a:r>
            <a:r>
              <a:rPr lang="en-US" sz="2400" dirty="0"/>
              <a:t> within 30 days of application </a:t>
            </a:r>
            <a:r>
              <a:rPr lang="en-US" sz="2400" dirty="0" smtClean="0"/>
              <a:t>date.</a:t>
            </a:r>
            <a:endParaRPr lang="en-US" sz="2400" dirty="0"/>
          </a:p>
          <a:p>
            <a:r>
              <a:rPr lang="en-US" sz="2400" dirty="0"/>
              <a:t>Copy of State Issued </a:t>
            </a:r>
            <a:r>
              <a:rPr lang="en-US" sz="2400" dirty="0" smtClean="0"/>
              <a:t>ID.</a:t>
            </a:r>
            <a:endParaRPr lang="en-US" sz="2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40122630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Peer Support</a:t>
            </a:r>
            <a:endParaRPr lang="en-US" dirty="0"/>
          </a:p>
        </p:txBody>
      </p:sp>
      <p:sp>
        <p:nvSpPr>
          <p:cNvPr id="3" name="Content Placeholder 2"/>
          <p:cNvSpPr>
            <a:spLocks noGrp="1"/>
          </p:cNvSpPr>
          <p:nvPr>
            <p:ph idx="1"/>
          </p:nvPr>
        </p:nvSpPr>
        <p:spPr>
          <a:xfrm>
            <a:off x="677334" y="661989"/>
            <a:ext cx="8596668" cy="6196011"/>
          </a:xfrm>
        </p:spPr>
        <p:txBody>
          <a:bodyPr>
            <a:normAutofit/>
          </a:bodyPr>
          <a:lstStyle/>
          <a:p>
            <a:pPr marL="0" indent="0">
              <a:buNone/>
            </a:pPr>
            <a:r>
              <a:rPr lang="fr-FR" sz="3200" dirty="0"/>
              <a:t> </a:t>
            </a:r>
            <a:r>
              <a:rPr lang="en-US" sz="2400" b="1" u="sng" dirty="0" smtClean="0"/>
              <a:t>Mental </a:t>
            </a:r>
            <a:r>
              <a:rPr lang="en-US" sz="2400" b="1" u="sng" dirty="0"/>
              <a:t>Health Peer Specialist (MHPS) </a:t>
            </a:r>
            <a:endParaRPr lang="en-US" sz="2400" dirty="0"/>
          </a:p>
          <a:p>
            <a:pPr marL="0" indent="0">
              <a:buNone/>
            </a:pPr>
            <a:endParaRPr lang="en-US" sz="2400" dirty="0" smtClean="0"/>
          </a:p>
          <a:p>
            <a:pPr marL="0" indent="0">
              <a:buNone/>
            </a:pPr>
            <a:r>
              <a:rPr lang="en-US" sz="2400" dirty="0" smtClean="0"/>
              <a:t>The </a:t>
            </a:r>
            <a:r>
              <a:rPr lang="en-US" sz="2400" dirty="0"/>
              <a:t>MHPS credential standardizes qualifications of those working in Recovery Support within the field of mental health, and/or co-occurring disorders. </a:t>
            </a:r>
            <a:endParaRPr lang="en-US" sz="2400" dirty="0" smtClean="0"/>
          </a:p>
          <a:p>
            <a:pPr marL="0" indent="0">
              <a:buNone/>
            </a:pPr>
            <a:endParaRPr lang="en-US" sz="2400" dirty="0"/>
          </a:p>
          <a:p>
            <a:pPr marL="0" indent="0">
              <a:buNone/>
            </a:pPr>
            <a:r>
              <a:rPr lang="en-US" sz="2400" dirty="0" smtClean="0"/>
              <a:t>This </a:t>
            </a:r>
            <a:r>
              <a:rPr lang="en-US" sz="2400" dirty="0"/>
              <a:t>certification is intended for providing peer specialist services through Medicaid and applies only to peer specialist services that are Medicaid reimbursable. </a:t>
            </a:r>
          </a:p>
          <a:p>
            <a:pPr marL="0" indent="0">
              <a:buNone/>
            </a:pPr>
            <a:r>
              <a:rPr lang="fr-FR" sz="3200" dirty="0"/>
              <a:t> </a:t>
            </a:r>
            <a:endParaRPr lang="en-US" sz="3200" dirty="0"/>
          </a:p>
          <a:p>
            <a:pPr marL="0" indent="0">
              <a:buNone/>
            </a:pPr>
            <a:endParaRPr lang="en-US" dirty="0"/>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0390515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E9CC91-F489-489E-ABB8-1B1376C64C83}"/>
              </a:ext>
            </a:extLst>
          </p:cNvPr>
          <p:cNvSpPr>
            <a:spLocks noGrp="1"/>
          </p:cNvSpPr>
          <p:nvPr>
            <p:ph type="title"/>
          </p:nvPr>
        </p:nvSpPr>
        <p:spPr>
          <a:xfrm>
            <a:off x="0" y="0"/>
            <a:ext cx="8596668" cy="1320800"/>
          </a:xfrm>
        </p:spPr>
        <p:txBody>
          <a:bodyPr/>
          <a:lstStyle/>
          <a:p>
            <a:pPr algn="ctr"/>
            <a:r>
              <a:rPr lang="en-US" dirty="0"/>
              <a:t>MHPS Full Certification</a:t>
            </a:r>
          </a:p>
        </p:txBody>
      </p:sp>
      <p:sp>
        <p:nvSpPr>
          <p:cNvPr id="3" name="Content Placeholder 2">
            <a:extLst>
              <a:ext uri="{FF2B5EF4-FFF2-40B4-BE49-F238E27FC236}">
                <a16:creationId xmlns:a16="http://schemas.microsoft.com/office/drawing/2014/main" xmlns="" id="{A963EAD9-4978-4490-BA02-2666A7B8F7F1}"/>
              </a:ext>
            </a:extLst>
          </p:cNvPr>
          <p:cNvSpPr>
            <a:spLocks noGrp="1"/>
          </p:cNvSpPr>
          <p:nvPr>
            <p:ph idx="1"/>
          </p:nvPr>
        </p:nvSpPr>
        <p:spPr>
          <a:xfrm>
            <a:off x="1083734" y="1320800"/>
            <a:ext cx="8596668" cy="3880773"/>
          </a:xfrm>
        </p:spPr>
        <p:txBody>
          <a:bodyPr>
            <a:noAutofit/>
          </a:bodyPr>
          <a:lstStyle/>
          <a:p>
            <a:r>
              <a:rPr lang="en-US" sz="2400" dirty="0"/>
              <a:t>Minimum of 250 hours of work/volunteer experience specific to </a:t>
            </a:r>
            <a:r>
              <a:rPr lang="en-US" sz="2400" dirty="0" smtClean="0"/>
              <a:t>MHPS.</a:t>
            </a:r>
            <a:endParaRPr lang="en-US" sz="2400" dirty="0"/>
          </a:p>
          <a:p>
            <a:pPr lvl="1"/>
            <a:r>
              <a:rPr lang="en-US" sz="2000" dirty="0"/>
              <a:t>Hours must be earned AFTER initial certification and completed within 6 months.</a:t>
            </a:r>
          </a:p>
          <a:p>
            <a:pPr lvl="1"/>
            <a:r>
              <a:rPr lang="en-US" sz="2000" dirty="0"/>
              <a:t>Hours must be supervised by a certified Peer Specialist Supervisor.</a:t>
            </a:r>
          </a:p>
          <a:p>
            <a:pPr marL="228600" lvl="1">
              <a:spcBef>
                <a:spcPts val="1000"/>
              </a:spcBef>
            </a:pPr>
            <a:r>
              <a:rPr lang="en-US" sz="2400" dirty="0"/>
              <a:t>Supervisor letter of </a:t>
            </a:r>
            <a:r>
              <a:rPr lang="en-US" sz="2400" dirty="0" smtClean="0"/>
              <a:t>recommendation.</a:t>
            </a:r>
            <a:endParaRPr lang="en-US" sz="2400" dirty="0"/>
          </a:p>
          <a:p>
            <a:pPr marL="228600" lvl="1">
              <a:spcBef>
                <a:spcPts val="1000"/>
              </a:spcBef>
            </a:pPr>
            <a:r>
              <a:rPr lang="en-US" sz="2400" dirty="0"/>
              <a:t>No fee for Full Certification after Initial </a:t>
            </a:r>
            <a:r>
              <a:rPr lang="en-US" sz="2400" dirty="0" smtClean="0"/>
              <a:t>Certification.</a:t>
            </a:r>
            <a:endParaRPr lang="en-US" sz="2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0302894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Peer Support</a:t>
            </a:r>
            <a:endParaRPr lang="en-US" dirty="0"/>
          </a:p>
        </p:txBody>
      </p:sp>
      <p:sp>
        <p:nvSpPr>
          <p:cNvPr id="3" name="Content Placeholder 2"/>
          <p:cNvSpPr>
            <a:spLocks noGrp="1"/>
          </p:cNvSpPr>
          <p:nvPr>
            <p:ph idx="1"/>
          </p:nvPr>
        </p:nvSpPr>
        <p:spPr>
          <a:xfrm>
            <a:off x="728134" y="1320800"/>
            <a:ext cx="8596668" cy="6196011"/>
          </a:xfrm>
        </p:spPr>
        <p:txBody>
          <a:bodyPr>
            <a:normAutofit/>
          </a:bodyPr>
          <a:lstStyle/>
          <a:p>
            <a:pPr marL="0" indent="0">
              <a:buNone/>
            </a:pPr>
            <a:r>
              <a:rPr lang="en-US" sz="2400" b="1" u="sng" dirty="0" smtClean="0"/>
              <a:t>Recovery </a:t>
            </a:r>
            <a:r>
              <a:rPr lang="en-US" sz="2400" b="1" u="sng" dirty="0"/>
              <a:t>Support Peer Specialist (RSPS) </a:t>
            </a:r>
            <a:endParaRPr lang="en-US" sz="2400" dirty="0"/>
          </a:p>
          <a:p>
            <a:pPr marL="0" indent="0">
              <a:buNone/>
            </a:pPr>
            <a:endParaRPr lang="en-US" sz="2400" dirty="0" smtClean="0"/>
          </a:p>
          <a:p>
            <a:pPr marL="0" indent="0">
              <a:buNone/>
            </a:pPr>
            <a:r>
              <a:rPr lang="en-US" sz="2400" dirty="0" smtClean="0"/>
              <a:t>The </a:t>
            </a:r>
            <a:r>
              <a:rPr lang="en-US" sz="2400" dirty="0"/>
              <a:t>RSPS credential standardizes qualifications of those working in Recovery Support Peer within the field of chemical dependency, mental health, and/or co-occurring disorders. </a:t>
            </a:r>
            <a:endParaRPr lang="en-US" sz="2400" dirty="0" smtClean="0"/>
          </a:p>
          <a:p>
            <a:pPr marL="0" indent="0">
              <a:buNone/>
            </a:pPr>
            <a:endParaRPr lang="en-US" sz="2400" dirty="0"/>
          </a:p>
          <a:p>
            <a:pPr marL="0" indent="0">
              <a:buNone/>
            </a:pPr>
            <a:r>
              <a:rPr lang="en-US" sz="2400" dirty="0" smtClean="0"/>
              <a:t>This </a:t>
            </a:r>
            <a:r>
              <a:rPr lang="en-US" sz="2400" dirty="0"/>
              <a:t>certification is intended for providing peer specialist services through Medicaid and applies only to peer specialist services that are Medicaid reimbursable. </a:t>
            </a:r>
          </a:p>
          <a:p>
            <a:pPr marL="0" indent="0">
              <a:buNone/>
            </a:pPr>
            <a:r>
              <a:rPr lang="en-US" sz="3200" b="1" dirty="0"/>
              <a:t> </a:t>
            </a:r>
            <a:endParaRPr lang="en-US" sz="3200" dirty="0"/>
          </a:p>
          <a:p>
            <a:pPr marL="0" indent="0">
              <a:buNone/>
            </a:pPr>
            <a:endParaRPr lang="en-US" dirty="0"/>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730761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5B1C61-DB3D-491D-B783-EF1DBC08DB99}"/>
              </a:ext>
            </a:extLst>
          </p:cNvPr>
          <p:cNvSpPr>
            <a:spLocks noGrp="1"/>
          </p:cNvSpPr>
          <p:nvPr>
            <p:ph type="title"/>
          </p:nvPr>
        </p:nvSpPr>
        <p:spPr>
          <a:xfrm>
            <a:off x="0" y="0"/>
            <a:ext cx="8596668" cy="853643"/>
          </a:xfrm>
        </p:spPr>
        <p:txBody>
          <a:bodyPr/>
          <a:lstStyle/>
          <a:p>
            <a:pPr algn="ctr"/>
            <a:r>
              <a:rPr lang="en-US" dirty="0"/>
              <a:t>RSPS Initial Certification</a:t>
            </a:r>
          </a:p>
        </p:txBody>
      </p:sp>
      <p:sp>
        <p:nvSpPr>
          <p:cNvPr id="3" name="Content Placeholder 2">
            <a:extLst>
              <a:ext uri="{FF2B5EF4-FFF2-40B4-BE49-F238E27FC236}">
                <a16:creationId xmlns:a16="http://schemas.microsoft.com/office/drawing/2014/main" xmlns="" id="{7F42D11E-438B-4A5E-AF9E-BF8B44E831B4}"/>
              </a:ext>
            </a:extLst>
          </p:cNvPr>
          <p:cNvSpPr>
            <a:spLocks noGrp="1"/>
          </p:cNvSpPr>
          <p:nvPr>
            <p:ph idx="1"/>
          </p:nvPr>
        </p:nvSpPr>
        <p:spPr>
          <a:xfrm>
            <a:off x="690034" y="698501"/>
            <a:ext cx="8596668" cy="4953000"/>
          </a:xfrm>
        </p:spPr>
        <p:txBody>
          <a:bodyPr>
            <a:noAutofit/>
          </a:bodyPr>
          <a:lstStyle/>
          <a:p>
            <a:r>
              <a:rPr lang="en-US" sz="2400" dirty="0"/>
              <a:t>Initial Certification is good for 6 months.</a:t>
            </a:r>
          </a:p>
          <a:p>
            <a:pPr lvl="1"/>
            <a:r>
              <a:rPr lang="en-US" sz="2000" dirty="0"/>
              <a:t>Allows professional time to earn work experience hours AFTER completing training.</a:t>
            </a:r>
          </a:p>
          <a:p>
            <a:r>
              <a:rPr lang="en-US" sz="2400" dirty="0"/>
              <a:t>Signed attestation of initial online assessment. </a:t>
            </a:r>
          </a:p>
          <a:p>
            <a:r>
              <a:rPr lang="en-US" sz="2400" dirty="0"/>
              <a:t>Signed attestation of lived experience. </a:t>
            </a:r>
          </a:p>
          <a:p>
            <a:r>
              <a:rPr lang="en-US" sz="2400" dirty="0"/>
              <a:t>Verification of a minimum education level of a high school </a:t>
            </a:r>
            <a:r>
              <a:rPr lang="en-US" sz="2400" dirty="0" smtClean="0"/>
              <a:t>diploma.</a:t>
            </a:r>
            <a:endParaRPr lang="en-US" sz="2400" dirty="0"/>
          </a:p>
          <a:p>
            <a:r>
              <a:rPr lang="en-US" sz="2400" dirty="0"/>
              <a:t>Copy of RSPS training certificate from a certified Training Entity. </a:t>
            </a:r>
          </a:p>
          <a:p>
            <a:r>
              <a:rPr lang="en-US" sz="2400" dirty="0"/>
              <a:t>Results of background check through DPS or </a:t>
            </a:r>
            <a:r>
              <a:rPr lang="en-US" sz="2400" dirty="0" err="1"/>
              <a:t>IdentoGO</a:t>
            </a:r>
            <a:r>
              <a:rPr lang="en-US" sz="2400" dirty="0"/>
              <a:t> within 30 days of application date.</a:t>
            </a:r>
          </a:p>
          <a:p>
            <a:r>
              <a:rPr lang="en-US" sz="2400" dirty="0"/>
              <a:t>Copy of State Issued ID.</a:t>
            </a:r>
          </a:p>
          <a:p>
            <a:endParaRPr lang="en-US" sz="1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7756227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B88127-C6F3-4C29-8D5D-5AF37CBCCA39}"/>
              </a:ext>
            </a:extLst>
          </p:cNvPr>
          <p:cNvSpPr>
            <a:spLocks noGrp="1"/>
          </p:cNvSpPr>
          <p:nvPr>
            <p:ph type="title"/>
          </p:nvPr>
        </p:nvSpPr>
        <p:spPr>
          <a:xfrm>
            <a:off x="0" y="0"/>
            <a:ext cx="8596668" cy="1320800"/>
          </a:xfrm>
        </p:spPr>
        <p:txBody>
          <a:bodyPr/>
          <a:lstStyle/>
          <a:p>
            <a:pPr algn="ctr"/>
            <a:r>
              <a:rPr lang="en-US" dirty="0"/>
              <a:t>RSPS Full Certification</a:t>
            </a:r>
          </a:p>
        </p:txBody>
      </p:sp>
      <p:sp>
        <p:nvSpPr>
          <p:cNvPr id="3" name="Content Placeholder 2">
            <a:extLst>
              <a:ext uri="{FF2B5EF4-FFF2-40B4-BE49-F238E27FC236}">
                <a16:creationId xmlns:a16="http://schemas.microsoft.com/office/drawing/2014/main" xmlns="" id="{8367542F-167D-4F33-A35A-94D4A823A9AD}"/>
              </a:ext>
            </a:extLst>
          </p:cNvPr>
          <p:cNvSpPr>
            <a:spLocks noGrp="1"/>
          </p:cNvSpPr>
          <p:nvPr>
            <p:ph idx="1"/>
          </p:nvPr>
        </p:nvSpPr>
        <p:spPr>
          <a:xfrm>
            <a:off x="664634" y="1320800"/>
            <a:ext cx="8596668" cy="3880773"/>
          </a:xfrm>
        </p:spPr>
        <p:txBody>
          <a:bodyPr>
            <a:normAutofit/>
          </a:bodyPr>
          <a:lstStyle/>
          <a:p>
            <a:r>
              <a:rPr lang="en-US" sz="2400" dirty="0"/>
              <a:t>Minimum of 250 hours of work/volunteer experience specific to </a:t>
            </a:r>
            <a:r>
              <a:rPr lang="en-US" sz="2400" dirty="0" smtClean="0"/>
              <a:t>RSPS.</a:t>
            </a:r>
            <a:endParaRPr lang="en-US" sz="2400" dirty="0"/>
          </a:p>
          <a:p>
            <a:pPr lvl="1"/>
            <a:r>
              <a:rPr lang="en-US" sz="2000" dirty="0"/>
              <a:t>Hours must be earned AFTER initial certification and completed within 6 months.</a:t>
            </a:r>
          </a:p>
          <a:p>
            <a:pPr lvl="1"/>
            <a:r>
              <a:rPr lang="en-US" sz="2000" dirty="0"/>
              <a:t>Hours must be supervised by a certified Peer Specialist Supervisor.</a:t>
            </a:r>
          </a:p>
          <a:p>
            <a:pPr marL="228600" lvl="1">
              <a:spcBef>
                <a:spcPts val="1000"/>
              </a:spcBef>
            </a:pPr>
            <a:r>
              <a:rPr lang="en-US" sz="2400" dirty="0"/>
              <a:t>Supervisor letter of </a:t>
            </a:r>
            <a:r>
              <a:rPr lang="en-US" sz="2400" dirty="0" smtClean="0"/>
              <a:t>recommendation.</a:t>
            </a:r>
            <a:endParaRPr lang="en-US" sz="2400" dirty="0"/>
          </a:p>
          <a:p>
            <a:pPr marL="228600" lvl="1"/>
            <a:r>
              <a:rPr lang="en-US" sz="2400" dirty="0"/>
              <a:t>No fee for Full Certification after Initial </a:t>
            </a:r>
            <a:r>
              <a:rPr lang="en-US" sz="2400" dirty="0" smtClean="0"/>
              <a:t>Certification.</a:t>
            </a:r>
            <a:endParaRPr lang="en-US" sz="2400" dirty="0"/>
          </a:p>
          <a:p>
            <a:endParaRPr lang="en-US"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9590857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Peer Support</a:t>
            </a:r>
            <a:endParaRPr lang="en-US" dirty="0"/>
          </a:p>
        </p:txBody>
      </p:sp>
      <p:sp>
        <p:nvSpPr>
          <p:cNvPr id="3" name="Content Placeholder 2"/>
          <p:cNvSpPr>
            <a:spLocks noGrp="1"/>
          </p:cNvSpPr>
          <p:nvPr>
            <p:ph idx="1"/>
          </p:nvPr>
        </p:nvSpPr>
        <p:spPr>
          <a:xfrm>
            <a:off x="528206" y="714551"/>
            <a:ext cx="8596668" cy="6196011"/>
          </a:xfrm>
        </p:spPr>
        <p:txBody>
          <a:bodyPr>
            <a:normAutofit/>
          </a:bodyPr>
          <a:lstStyle/>
          <a:p>
            <a:pPr marL="0" indent="0">
              <a:buNone/>
            </a:pPr>
            <a:r>
              <a:rPr lang="en-US" sz="2400" b="1" u="sng" dirty="0" smtClean="0"/>
              <a:t>Peer </a:t>
            </a:r>
            <a:r>
              <a:rPr lang="en-US" sz="2400" b="1" u="sng" dirty="0"/>
              <a:t>Specialist Supervisor (PSS) </a:t>
            </a:r>
            <a:endParaRPr lang="en-US" sz="2400" b="1" u="sng" dirty="0" smtClean="0"/>
          </a:p>
          <a:p>
            <a:pPr marL="0" indent="0">
              <a:buNone/>
            </a:pPr>
            <a:endParaRPr lang="en-US" sz="2400" dirty="0"/>
          </a:p>
          <a:p>
            <a:pPr marL="0" indent="0">
              <a:buNone/>
            </a:pPr>
            <a:r>
              <a:rPr lang="en-US" sz="2400" dirty="0"/>
              <a:t>The PSS credential standardizes qualifications of those working in Recovery Support Peer within the field of chemical dependency, mental health, and/or co-occurring disorders. </a:t>
            </a:r>
            <a:endParaRPr lang="en-US" sz="2400" dirty="0" smtClean="0"/>
          </a:p>
          <a:p>
            <a:pPr marL="0" indent="0">
              <a:buNone/>
            </a:pPr>
            <a:endParaRPr lang="en-US" sz="2400" dirty="0"/>
          </a:p>
          <a:p>
            <a:pPr marL="0" indent="0">
              <a:buNone/>
            </a:pPr>
            <a:r>
              <a:rPr lang="en-US" sz="2400" dirty="0" smtClean="0"/>
              <a:t>This </a:t>
            </a:r>
            <a:r>
              <a:rPr lang="en-US" sz="2400" dirty="0"/>
              <a:t>certification is intended for providing peer specialist services through Medicaid and applies only to peer specialist services that are Medicaid reimbursable. </a:t>
            </a:r>
          </a:p>
          <a:p>
            <a:pPr marL="0" indent="0">
              <a:buNone/>
            </a:pPr>
            <a:endParaRPr lang="en-US" dirty="0"/>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6259263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57A20F-6D2B-4B3F-8B7C-5D9433DB4A70}"/>
              </a:ext>
            </a:extLst>
          </p:cNvPr>
          <p:cNvSpPr>
            <a:spLocks noGrp="1"/>
          </p:cNvSpPr>
          <p:nvPr>
            <p:ph type="title"/>
          </p:nvPr>
        </p:nvSpPr>
        <p:spPr>
          <a:xfrm>
            <a:off x="0" y="0"/>
            <a:ext cx="8596668" cy="1320800"/>
          </a:xfrm>
        </p:spPr>
        <p:txBody>
          <a:bodyPr/>
          <a:lstStyle/>
          <a:p>
            <a:pPr algn="ctr"/>
            <a:r>
              <a:rPr lang="en-US" dirty="0"/>
              <a:t>PSS Certification</a:t>
            </a:r>
          </a:p>
        </p:txBody>
      </p:sp>
      <p:sp>
        <p:nvSpPr>
          <p:cNvPr id="3" name="Content Placeholder 2">
            <a:extLst>
              <a:ext uri="{FF2B5EF4-FFF2-40B4-BE49-F238E27FC236}">
                <a16:creationId xmlns:a16="http://schemas.microsoft.com/office/drawing/2014/main" xmlns="" id="{89AE8ECA-68FC-4070-91ED-585F55FE869A}"/>
              </a:ext>
            </a:extLst>
          </p:cNvPr>
          <p:cNvSpPr>
            <a:spLocks noGrp="1"/>
          </p:cNvSpPr>
          <p:nvPr>
            <p:ph idx="1"/>
          </p:nvPr>
        </p:nvSpPr>
        <p:spPr>
          <a:xfrm>
            <a:off x="690034" y="917113"/>
            <a:ext cx="8596668" cy="3880773"/>
          </a:xfrm>
        </p:spPr>
        <p:txBody>
          <a:bodyPr>
            <a:noAutofit/>
          </a:bodyPr>
          <a:lstStyle/>
          <a:p>
            <a:r>
              <a:rPr lang="en-US" sz="2400" dirty="0"/>
              <a:t>Minimum education level of a High School Diploma/General Equivalency Diploma (GED). </a:t>
            </a:r>
          </a:p>
          <a:p>
            <a:r>
              <a:rPr lang="en-US" sz="2400" dirty="0"/>
              <a:t>Supervisor Training completion through an approved Training </a:t>
            </a:r>
            <a:r>
              <a:rPr lang="en-US" sz="2400" dirty="0" smtClean="0"/>
              <a:t>Entity. </a:t>
            </a:r>
            <a:endParaRPr lang="en-US" sz="2400" dirty="0"/>
          </a:p>
          <a:p>
            <a:r>
              <a:rPr lang="en-US" sz="2400" dirty="0"/>
              <a:t>Background check through DPS or </a:t>
            </a:r>
            <a:r>
              <a:rPr lang="en-US" sz="2400" dirty="0" err="1"/>
              <a:t>IdentoGO</a:t>
            </a:r>
            <a:r>
              <a:rPr lang="en-US" sz="2400" dirty="0"/>
              <a:t> within 30 days of application date.</a:t>
            </a:r>
          </a:p>
          <a:p>
            <a:r>
              <a:rPr lang="en-US" sz="2400" dirty="0"/>
              <a:t>Copy of State Issued ID. </a:t>
            </a:r>
          </a:p>
          <a:p>
            <a:r>
              <a:rPr lang="en-US" sz="2400" dirty="0"/>
              <a:t>If the applicant is a QPS- must provide record of work experience.</a:t>
            </a:r>
          </a:p>
          <a:p>
            <a:r>
              <a:rPr lang="en-US" sz="2400" dirty="0"/>
              <a:t>If the applicant is a QPS- must provide copy of MHPS or RSPS Certificate. </a:t>
            </a:r>
          </a:p>
          <a:p>
            <a:r>
              <a:rPr lang="en-US" sz="2400" dirty="0"/>
              <a:t>Copy of license depending on </a:t>
            </a:r>
            <a:r>
              <a:rPr lang="en-US" sz="2400" dirty="0" smtClean="0"/>
              <a:t>credentials.</a:t>
            </a:r>
            <a:endParaRPr lang="en-US" sz="2400" dirty="0"/>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228932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179734" cy="1320800"/>
          </a:xfrm>
        </p:spPr>
        <p:txBody>
          <a:bodyPr>
            <a:normAutofit/>
          </a:bodyPr>
          <a:lstStyle/>
          <a:p>
            <a:pPr algn="ctr"/>
            <a:r>
              <a:rPr lang="en-US" sz="4800" dirty="0" smtClean="0">
                <a:solidFill>
                  <a:schemeClr val="accent1">
                    <a:lumMod val="75000"/>
                  </a:schemeClr>
                </a:solidFill>
              </a:rPr>
              <a:t>Ethics Committee</a:t>
            </a:r>
            <a:endParaRPr lang="en-US" sz="4800" dirty="0">
              <a:solidFill>
                <a:schemeClr val="accent1">
                  <a:lumMod val="75000"/>
                </a:schemeClr>
              </a:solidFill>
            </a:endParaRPr>
          </a:p>
        </p:txBody>
      </p:sp>
      <p:sp>
        <p:nvSpPr>
          <p:cNvPr id="3" name="Content Placeholder 2"/>
          <p:cNvSpPr>
            <a:spLocks noGrp="1"/>
          </p:cNvSpPr>
          <p:nvPr>
            <p:ph idx="1"/>
          </p:nvPr>
        </p:nvSpPr>
        <p:spPr>
          <a:xfrm>
            <a:off x="375677" y="1085933"/>
            <a:ext cx="8596668" cy="5250699"/>
          </a:xfrm>
        </p:spPr>
        <p:txBody>
          <a:bodyPr>
            <a:normAutofit/>
          </a:bodyPr>
          <a:lstStyle/>
          <a:p>
            <a:pPr marL="0" indent="0">
              <a:buNone/>
            </a:pPr>
            <a:r>
              <a:rPr lang="en-US" sz="2400" dirty="0" smtClean="0"/>
              <a:t>The Ethics Committee receives all ethical complaints, notifies the credentialed individual or training entity about the complaint against them, conducts a closed door review and reports the final disposition to the TCB and the individual or training entity. </a:t>
            </a:r>
          </a:p>
          <a:p>
            <a:pPr marL="0" indent="0">
              <a:buNone/>
            </a:pPr>
            <a:endParaRPr lang="en-US" sz="2400" dirty="0"/>
          </a:p>
          <a:p>
            <a:pPr marL="0" indent="0">
              <a:buNone/>
            </a:pPr>
            <a:r>
              <a:rPr lang="en-US" sz="2400" dirty="0" smtClean="0"/>
              <a:t>The final disposition may include a dismissal of the complaint, a formal reprimand, a revocation or suspension of the credential, or other corrective action.</a:t>
            </a:r>
          </a:p>
          <a:p>
            <a:pPr marL="0" indent="0">
              <a:buNone/>
            </a:pPr>
            <a:endParaRPr lang="en-US" sz="2400" dirty="0"/>
          </a:p>
          <a:p>
            <a:pPr marL="0" indent="0">
              <a:buNone/>
            </a:pPr>
            <a:r>
              <a:rPr lang="en-US" sz="2400" dirty="0"/>
              <a:t>The committee also </a:t>
            </a:r>
            <a:r>
              <a:rPr lang="en-US" sz="2400" dirty="0" smtClean="0"/>
              <a:t>reports </a:t>
            </a:r>
            <a:r>
              <a:rPr lang="en-US" sz="2400" dirty="0" smtClean="0"/>
              <a:t>the complaint </a:t>
            </a:r>
            <a:r>
              <a:rPr lang="en-US" sz="2400" dirty="0"/>
              <a:t>to the appropriate regulatory agencies as required by law and or </a:t>
            </a:r>
            <a:r>
              <a:rPr lang="en-US" sz="2400" dirty="0" smtClean="0"/>
              <a:t>regulation.</a:t>
            </a:r>
            <a:endParaRPr lang="en-US" sz="2400" dirty="0"/>
          </a:p>
          <a:p>
            <a:pPr marL="0" indent="0">
              <a:buNone/>
            </a:pPr>
            <a:endParaRPr lang="en-US" sz="25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407510689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57A20F-6D2B-4B3F-8B7C-5D9433DB4A70}"/>
              </a:ext>
            </a:extLst>
          </p:cNvPr>
          <p:cNvSpPr>
            <a:spLocks noGrp="1"/>
          </p:cNvSpPr>
          <p:nvPr>
            <p:ph type="title"/>
          </p:nvPr>
        </p:nvSpPr>
        <p:spPr>
          <a:xfrm>
            <a:off x="0" y="0"/>
            <a:ext cx="8596668" cy="1320800"/>
          </a:xfrm>
        </p:spPr>
        <p:txBody>
          <a:bodyPr/>
          <a:lstStyle/>
          <a:p>
            <a:pPr algn="ctr"/>
            <a:r>
              <a:rPr lang="en-US" dirty="0"/>
              <a:t>PSS Certification</a:t>
            </a:r>
          </a:p>
        </p:txBody>
      </p:sp>
      <p:sp>
        <p:nvSpPr>
          <p:cNvPr id="3" name="Content Placeholder 2">
            <a:extLst>
              <a:ext uri="{FF2B5EF4-FFF2-40B4-BE49-F238E27FC236}">
                <a16:creationId xmlns:a16="http://schemas.microsoft.com/office/drawing/2014/main" xmlns="" id="{89AE8ECA-68FC-4070-91ED-585F55FE869A}"/>
              </a:ext>
            </a:extLst>
          </p:cNvPr>
          <p:cNvSpPr>
            <a:spLocks noGrp="1"/>
          </p:cNvSpPr>
          <p:nvPr>
            <p:ph idx="1"/>
          </p:nvPr>
        </p:nvSpPr>
        <p:spPr>
          <a:xfrm>
            <a:off x="690034" y="917113"/>
            <a:ext cx="8596668" cy="3880773"/>
          </a:xfrm>
        </p:spPr>
        <p:txBody>
          <a:bodyPr>
            <a:normAutofit/>
          </a:bodyPr>
          <a:lstStyle/>
          <a:p>
            <a:r>
              <a:rPr lang="en-US" sz="1600" dirty="0"/>
              <a:t>Minimum education level of a High School Diploma/General Equivalency Diploma (GED). </a:t>
            </a:r>
          </a:p>
          <a:p>
            <a:r>
              <a:rPr lang="en-US" sz="1600" dirty="0"/>
              <a:t>Supervisor Training completion through an approved Training Entity </a:t>
            </a:r>
          </a:p>
          <a:p>
            <a:r>
              <a:rPr lang="en-US" sz="1600" dirty="0"/>
              <a:t>Background check through DPS or </a:t>
            </a:r>
            <a:r>
              <a:rPr lang="en-US" sz="1600" dirty="0" err="1"/>
              <a:t>IdentoGO</a:t>
            </a:r>
            <a:r>
              <a:rPr lang="en-US" sz="1600" dirty="0"/>
              <a:t> within 30 days of application date.</a:t>
            </a:r>
          </a:p>
          <a:p>
            <a:r>
              <a:rPr lang="en-US" sz="1600" dirty="0"/>
              <a:t>Copy of State Issued ID. </a:t>
            </a:r>
          </a:p>
          <a:p>
            <a:r>
              <a:rPr lang="en-US" sz="1600" dirty="0"/>
              <a:t>If the applicant is a QPS- must provide record of work experience.</a:t>
            </a:r>
          </a:p>
          <a:p>
            <a:r>
              <a:rPr lang="en-US" sz="1600" dirty="0"/>
              <a:t>If the applicant is a QPS- must provide copy of MHPS or RSPS Certificate. </a:t>
            </a:r>
          </a:p>
          <a:p>
            <a:r>
              <a:rPr lang="en-US" sz="1600" dirty="0"/>
              <a:t>Copy of license depending on credentials (see below)</a:t>
            </a:r>
          </a:p>
          <a:p>
            <a:r>
              <a:rPr lang="en-US" sz="1600" dirty="0"/>
              <a:t>$60 Application fee</a:t>
            </a:r>
          </a:p>
          <a:p>
            <a:r>
              <a:rPr lang="en-US" sz="1600" dirty="0"/>
              <a:t>$60 Recertification fee </a:t>
            </a:r>
          </a:p>
        </p:txBody>
      </p:sp>
      <p:pic>
        <p:nvPicPr>
          <p:cNvPr id="4" name="Picture 3">
            <a:extLst>
              <a:ext uri="{FF2B5EF4-FFF2-40B4-BE49-F238E27FC236}">
                <a16:creationId xmlns:a16="http://schemas.microsoft.com/office/drawing/2014/main" xmlns="" id="{294A4A31-CD04-4DEE-A3B4-64C3CB6630AE}"/>
              </a:ext>
            </a:extLst>
          </p:cNvPr>
          <p:cNvPicPr>
            <a:picLocks noChangeAspect="1"/>
          </p:cNvPicPr>
          <p:nvPr/>
        </p:nvPicPr>
        <p:blipFill>
          <a:blip r:embed="rId2"/>
          <a:stretch>
            <a:fillRect/>
          </a:stretch>
        </p:blipFill>
        <p:spPr>
          <a:xfrm>
            <a:off x="2638558" y="4797886"/>
            <a:ext cx="6223158" cy="1776469"/>
          </a:xfrm>
          <a:prstGeom prst="rect">
            <a:avLst/>
          </a:prstGeom>
        </p:spPr>
      </p:pic>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39039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lstStyle/>
          <a:p>
            <a:pPr algn="ctr"/>
            <a:r>
              <a:rPr lang="en-US" dirty="0" smtClean="0"/>
              <a:t>Peer Services Training</a:t>
            </a:r>
            <a:endParaRPr lang="en-US" dirty="0"/>
          </a:p>
        </p:txBody>
      </p:sp>
      <p:sp>
        <p:nvSpPr>
          <p:cNvPr id="3" name="Content Placeholder 2"/>
          <p:cNvSpPr>
            <a:spLocks noGrp="1"/>
          </p:cNvSpPr>
          <p:nvPr>
            <p:ph idx="1"/>
          </p:nvPr>
        </p:nvSpPr>
        <p:spPr>
          <a:xfrm>
            <a:off x="588434" y="1320800"/>
            <a:ext cx="8596668" cy="4876800"/>
          </a:xfrm>
        </p:spPr>
        <p:txBody>
          <a:bodyPr>
            <a:normAutofit fontScale="92500" lnSpcReduction="10000"/>
          </a:bodyPr>
          <a:lstStyle/>
          <a:p>
            <a:pPr marL="0" indent="0">
              <a:buNone/>
            </a:pPr>
            <a:r>
              <a:rPr lang="en-US" sz="2800" b="1" u="sng" dirty="0"/>
              <a:t>The Training Entity</a:t>
            </a:r>
            <a:endParaRPr lang="en-US" sz="2800" dirty="0"/>
          </a:p>
          <a:p>
            <a:pPr marL="0" indent="0">
              <a:buNone/>
            </a:pPr>
            <a:r>
              <a:rPr lang="en-US" sz="2800" dirty="0"/>
              <a:t>The Training Entity credential standardizes qualifications of those working in Peer Services Training within the field of substance use, mental health, and/or co-occurring disorders. </a:t>
            </a:r>
          </a:p>
          <a:p>
            <a:pPr marL="0" indent="0">
              <a:buNone/>
            </a:pPr>
            <a:r>
              <a:rPr lang="en-US" sz="2800" dirty="0"/>
              <a:t> </a:t>
            </a:r>
          </a:p>
          <a:p>
            <a:pPr marL="0" indent="0">
              <a:buNone/>
            </a:pPr>
            <a:r>
              <a:rPr lang="en-US" sz="2800" b="1" u="sng" dirty="0"/>
              <a:t>Instructor</a:t>
            </a:r>
            <a:endParaRPr lang="en-US" sz="2800" dirty="0"/>
          </a:p>
          <a:p>
            <a:pPr marL="0" indent="0">
              <a:buNone/>
            </a:pPr>
            <a:r>
              <a:rPr lang="en-US" sz="2800" dirty="0"/>
              <a:t>The instructor credential standardizes qualifications of those working in Peer Services Training within the field of substance use, mental health, and/or co-occurring disorders. </a:t>
            </a:r>
          </a:p>
          <a:p>
            <a:pPr marL="0" indent="0">
              <a:buNone/>
            </a:pPr>
            <a:endParaRPr lang="en-US" dirty="0"/>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31422163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6880BE-D2CC-4F01-A70A-39826EEF8454}"/>
              </a:ext>
            </a:extLst>
          </p:cNvPr>
          <p:cNvSpPr>
            <a:spLocks noGrp="1"/>
          </p:cNvSpPr>
          <p:nvPr>
            <p:ph type="title"/>
          </p:nvPr>
        </p:nvSpPr>
        <p:spPr>
          <a:xfrm>
            <a:off x="0" y="0"/>
            <a:ext cx="8596668" cy="690694"/>
          </a:xfrm>
        </p:spPr>
        <p:txBody>
          <a:bodyPr/>
          <a:lstStyle/>
          <a:p>
            <a:pPr algn="ctr"/>
            <a:r>
              <a:rPr lang="en-US" dirty="0"/>
              <a:t>Training Entity Requirements</a:t>
            </a:r>
          </a:p>
        </p:txBody>
      </p:sp>
      <p:sp>
        <p:nvSpPr>
          <p:cNvPr id="3" name="Content Placeholder 2">
            <a:extLst>
              <a:ext uri="{FF2B5EF4-FFF2-40B4-BE49-F238E27FC236}">
                <a16:creationId xmlns:a16="http://schemas.microsoft.com/office/drawing/2014/main" xmlns="" id="{9B44B75A-0848-4676-A43C-AFAF25C50D7B}"/>
              </a:ext>
            </a:extLst>
          </p:cNvPr>
          <p:cNvSpPr>
            <a:spLocks noGrp="1"/>
          </p:cNvSpPr>
          <p:nvPr>
            <p:ph idx="1"/>
          </p:nvPr>
        </p:nvSpPr>
        <p:spPr>
          <a:xfrm>
            <a:off x="677333" y="827715"/>
            <a:ext cx="8596667" cy="5645789"/>
          </a:xfrm>
        </p:spPr>
        <p:txBody>
          <a:bodyPr>
            <a:noAutofit/>
          </a:bodyPr>
          <a:lstStyle/>
          <a:p>
            <a:r>
              <a:rPr lang="en-US" sz="2400" dirty="0"/>
              <a:t>Physical location in </a:t>
            </a:r>
            <a:r>
              <a:rPr lang="en-US" sz="2400" dirty="0" smtClean="0"/>
              <a:t>Texas. </a:t>
            </a:r>
            <a:endParaRPr lang="en-US" sz="2400" dirty="0"/>
          </a:p>
          <a:p>
            <a:r>
              <a:rPr lang="en-US" sz="2400" dirty="0"/>
              <a:t>Experience training or sponsoring training for </a:t>
            </a:r>
            <a:r>
              <a:rPr lang="en-US" sz="2400" dirty="0" smtClean="0"/>
              <a:t>para-professionals. </a:t>
            </a:r>
            <a:endParaRPr lang="en-US" sz="2400" dirty="0"/>
          </a:p>
          <a:p>
            <a:r>
              <a:rPr lang="en-US" sz="2400" dirty="0"/>
              <a:t>Experience training or sponsoring training that uses adult learning </a:t>
            </a:r>
            <a:r>
              <a:rPr lang="en-US" sz="2400" dirty="0" smtClean="0"/>
              <a:t>principles. </a:t>
            </a:r>
            <a:endParaRPr lang="en-US" sz="2400" dirty="0"/>
          </a:p>
          <a:p>
            <a:r>
              <a:rPr lang="en-US" sz="2400" dirty="0"/>
              <a:t>Experience training or sponsoring training related to elements of peer specialist </a:t>
            </a:r>
            <a:r>
              <a:rPr lang="en-US" sz="2400" dirty="0" smtClean="0"/>
              <a:t>services. </a:t>
            </a:r>
            <a:endParaRPr lang="en-US" sz="2400" dirty="0"/>
          </a:p>
          <a:p>
            <a:r>
              <a:rPr lang="en-US" sz="2400" dirty="0"/>
              <a:t>Plan to provide training for peer specialists, including: </a:t>
            </a:r>
          </a:p>
          <a:p>
            <a:pPr>
              <a:buFont typeface="Arial" panose="020B0604020202020204" pitchFamily="34" charset="0"/>
              <a:buChar char="•"/>
            </a:pPr>
            <a:r>
              <a:rPr lang="en-US" sz="2000" dirty="0"/>
              <a:t>Plan to provide training on a regularly scheduled basis, </a:t>
            </a:r>
            <a:endParaRPr lang="en-US" sz="2000" dirty="0" smtClean="0"/>
          </a:p>
          <a:p>
            <a:pPr>
              <a:buFont typeface="Arial" panose="020B0604020202020204" pitchFamily="34" charset="0"/>
              <a:buChar char="•"/>
            </a:pPr>
            <a:r>
              <a:rPr lang="en-US" sz="2000" dirty="0"/>
              <a:t>Documented application process including use of HHSC-approved scoring rubric(s) for peer specialists and peer specialist </a:t>
            </a:r>
            <a:r>
              <a:rPr lang="en-US" sz="2000" dirty="0" smtClean="0"/>
              <a:t>supervisors,</a:t>
            </a:r>
          </a:p>
          <a:p>
            <a:pPr>
              <a:buFont typeface="Arial" panose="020B0604020202020204" pitchFamily="34" charset="0"/>
              <a:buChar char="•"/>
            </a:pPr>
            <a:r>
              <a:rPr lang="en-US" sz="2000" dirty="0"/>
              <a:t>Availability of application materials in prevalent languages, professionally translated. </a:t>
            </a:r>
          </a:p>
          <a:p>
            <a:pPr marL="0" indent="0">
              <a:buNone/>
            </a:pPr>
            <a:endParaRPr lang="en-US" sz="2400" dirty="0"/>
          </a:p>
          <a:p>
            <a:pPr marL="0" indent="0">
              <a:buNone/>
            </a:pPr>
            <a:endParaRPr lang="en-US" sz="2200" dirty="0"/>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263245262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0EEDA5-A702-47D4-926E-B3D1E4A1424D}"/>
              </a:ext>
            </a:extLst>
          </p:cNvPr>
          <p:cNvSpPr>
            <a:spLocks noGrp="1"/>
          </p:cNvSpPr>
          <p:nvPr>
            <p:ph type="title"/>
          </p:nvPr>
        </p:nvSpPr>
        <p:spPr>
          <a:xfrm>
            <a:off x="0" y="0"/>
            <a:ext cx="8596668" cy="1320800"/>
          </a:xfrm>
        </p:spPr>
        <p:txBody>
          <a:bodyPr/>
          <a:lstStyle/>
          <a:p>
            <a:pPr algn="ctr"/>
            <a:r>
              <a:rPr lang="en-US" dirty="0"/>
              <a:t>Training Entity Requirements </a:t>
            </a:r>
            <a:r>
              <a:rPr lang="en-US" sz="2800" dirty="0"/>
              <a:t>(continued)</a:t>
            </a:r>
          </a:p>
        </p:txBody>
      </p:sp>
      <p:sp>
        <p:nvSpPr>
          <p:cNvPr id="3" name="Content Placeholder 2">
            <a:extLst>
              <a:ext uri="{FF2B5EF4-FFF2-40B4-BE49-F238E27FC236}">
                <a16:creationId xmlns:a16="http://schemas.microsoft.com/office/drawing/2014/main" xmlns="" id="{002456F6-51BF-47DF-850A-9E4F15E378C4}"/>
              </a:ext>
            </a:extLst>
          </p:cNvPr>
          <p:cNvSpPr>
            <a:spLocks noGrp="1"/>
          </p:cNvSpPr>
          <p:nvPr>
            <p:ph idx="1"/>
          </p:nvPr>
        </p:nvSpPr>
        <p:spPr>
          <a:xfrm>
            <a:off x="880534" y="1145713"/>
            <a:ext cx="8885766" cy="3880773"/>
          </a:xfrm>
        </p:spPr>
        <p:txBody>
          <a:bodyPr>
            <a:noAutofit/>
          </a:bodyPr>
          <a:lstStyle/>
          <a:p>
            <a:r>
              <a:rPr lang="en-US" sz="2400" dirty="0" smtClean="0"/>
              <a:t>Documented </a:t>
            </a:r>
            <a:r>
              <a:rPr lang="en-US" sz="2400" dirty="0"/>
              <a:t>internal review </a:t>
            </a:r>
            <a:r>
              <a:rPr lang="en-US" sz="2400" dirty="0" smtClean="0"/>
              <a:t>process. </a:t>
            </a:r>
            <a:endParaRPr lang="en-US" sz="2400" dirty="0"/>
          </a:p>
          <a:p>
            <a:r>
              <a:rPr lang="en-US" sz="2400" dirty="0"/>
              <a:t>Documented fee policy.</a:t>
            </a:r>
          </a:p>
          <a:p>
            <a:pPr marL="342900" lvl="1" indent="-342900"/>
            <a:r>
              <a:rPr lang="en-US" sz="2400" dirty="0"/>
              <a:t>Use training curricula pre-approved by HHSC, including the knowledge </a:t>
            </a:r>
            <a:r>
              <a:rPr lang="en-US" sz="2400" dirty="0" smtClean="0"/>
              <a:t>assessment.</a:t>
            </a:r>
            <a:endParaRPr lang="en-US" sz="2400" dirty="0"/>
          </a:p>
          <a:p>
            <a:r>
              <a:rPr lang="en-US" sz="2400" dirty="0"/>
              <a:t>Provide reasonable accommodations for a person with a </a:t>
            </a:r>
            <a:r>
              <a:rPr lang="en-US" sz="2400" dirty="0" smtClean="0"/>
              <a:t>disability.</a:t>
            </a:r>
            <a:endParaRPr lang="en-US" sz="2400" dirty="0"/>
          </a:p>
          <a:p>
            <a:r>
              <a:rPr lang="en-US" sz="2400" dirty="0"/>
              <a:t>Provide reasonable accommodations for a person who speaks a prevalent </a:t>
            </a:r>
            <a:r>
              <a:rPr lang="en-US" sz="2400" dirty="0" smtClean="0"/>
              <a:t>language. </a:t>
            </a:r>
            <a:endParaRPr lang="en-US" sz="2400" dirty="0"/>
          </a:p>
          <a:p>
            <a:r>
              <a:rPr lang="en-US" sz="2400" dirty="0"/>
              <a:t>Be culturally sensitive</a:t>
            </a:r>
            <a:r>
              <a:rPr lang="en-US" sz="2400" dirty="0" smtClean="0"/>
              <a:t>.</a:t>
            </a:r>
            <a:endParaRPr lang="en-US" sz="24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6559253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3035" y="203200"/>
            <a:ext cx="8596668" cy="1320800"/>
          </a:xfrm>
        </p:spPr>
        <p:txBody>
          <a:bodyPr/>
          <a:lstStyle/>
          <a:p>
            <a:r>
              <a:rPr lang="en-US" dirty="0" smtClean="0">
                <a:solidFill>
                  <a:schemeClr val="accent1">
                    <a:lumMod val="75000"/>
                  </a:schemeClr>
                </a:solidFill>
              </a:rPr>
              <a:t>Which Certification is Right For You ?</a:t>
            </a:r>
            <a:endParaRPr lang="en-US" dirty="0"/>
          </a:p>
        </p:txBody>
      </p:sp>
      <p:sp>
        <p:nvSpPr>
          <p:cNvPr id="5" name="Content Placeholder 4"/>
          <p:cNvSpPr>
            <a:spLocks noGrp="1"/>
          </p:cNvSpPr>
          <p:nvPr>
            <p:ph sz="half" idx="1"/>
          </p:nvPr>
        </p:nvSpPr>
        <p:spPr>
          <a:xfrm>
            <a:off x="256674" y="1088571"/>
            <a:ext cx="4604695" cy="5573486"/>
          </a:xfrm>
        </p:spPr>
        <p:txBody>
          <a:bodyPr>
            <a:normAutofit/>
          </a:bodyPr>
          <a:lstStyle/>
          <a:p>
            <a:pPr marL="0" indent="0">
              <a:buNone/>
            </a:pPr>
            <a:r>
              <a:rPr lang="en-US" dirty="0"/>
              <a:t>Advanced Alcohol and Drug Counselor </a:t>
            </a:r>
            <a:r>
              <a:rPr lang="en-US" b="1" dirty="0"/>
              <a:t>(AADC) </a:t>
            </a:r>
            <a:r>
              <a:rPr lang="en-US" b="1" dirty="0" smtClean="0"/>
              <a:t>*</a:t>
            </a:r>
            <a:endParaRPr lang="en-US" b="1" dirty="0"/>
          </a:p>
          <a:p>
            <a:pPr marL="0" indent="0">
              <a:buNone/>
            </a:pPr>
            <a:r>
              <a:rPr lang="en-US" dirty="0"/>
              <a:t>Alcohol and Other Drug Abuse Counselor </a:t>
            </a:r>
            <a:r>
              <a:rPr lang="en-US" b="1" dirty="0"/>
              <a:t>(ADC) </a:t>
            </a:r>
            <a:r>
              <a:rPr lang="en-US" b="1" dirty="0" smtClean="0"/>
              <a:t>*</a:t>
            </a:r>
            <a:endParaRPr lang="en-US" b="1" dirty="0"/>
          </a:p>
          <a:p>
            <a:pPr marL="0" indent="0">
              <a:buNone/>
            </a:pPr>
            <a:r>
              <a:rPr lang="en-US" dirty="0"/>
              <a:t> </a:t>
            </a:r>
          </a:p>
          <a:p>
            <a:pPr marL="0" indent="0">
              <a:buNone/>
            </a:pPr>
            <a:endParaRPr lang="en-US" dirty="0" smtClean="0"/>
          </a:p>
          <a:p>
            <a:pPr marL="0" indent="0">
              <a:buNone/>
            </a:pPr>
            <a:r>
              <a:rPr lang="en-US" dirty="0" smtClean="0"/>
              <a:t>Advanced </a:t>
            </a:r>
            <a:r>
              <a:rPr lang="en-US" dirty="0"/>
              <a:t>Certified Prevention Specialist </a:t>
            </a:r>
            <a:r>
              <a:rPr lang="en-US" b="1" dirty="0"/>
              <a:t>(ACPS)</a:t>
            </a:r>
            <a:r>
              <a:rPr lang="en-US" dirty="0"/>
              <a:t> </a:t>
            </a:r>
            <a:r>
              <a:rPr lang="en-US" b="1" dirty="0" smtClean="0"/>
              <a:t>*</a:t>
            </a:r>
            <a:endParaRPr lang="en-US" b="1" dirty="0"/>
          </a:p>
          <a:p>
            <a:pPr marL="0" indent="0">
              <a:buNone/>
            </a:pPr>
            <a:r>
              <a:rPr lang="en-US" dirty="0"/>
              <a:t>Certified Prevention Specialist </a:t>
            </a:r>
            <a:r>
              <a:rPr lang="en-US" b="1" dirty="0"/>
              <a:t>(CPS)</a:t>
            </a:r>
            <a:r>
              <a:rPr lang="en-US" dirty="0"/>
              <a:t> </a:t>
            </a:r>
            <a:r>
              <a:rPr lang="en-US" b="1" dirty="0" smtClean="0"/>
              <a:t>*</a:t>
            </a:r>
            <a:endParaRPr lang="en-US" b="1" dirty="0"/>
          </a:p>
          <a:p>
            <a:pPr marL="0" indent="0">
              <a:buNone/>
            </a:pPr>
            <a:r>
              <a:rPr lang="en-US" dirty="0"/>
              <a:t>Associate Prevention Specialist (APS</a:t>
            </a:r>
            <a:r>
              <a:rPr lang="en-US" dirty="0" smtClean="0"/>
              <a:t>)</a:t>
            </a:r>
          </a:p>
          <a:p>
            <a:pPr marL="0" indent="0">
              <a:buNone/>
            </a:pPr>
            <a:endParaRPr lang="en-US" dirty="0"/>
          </a:p>
          <a:p>
            <a:pPr marL="0" indent="0">
              <a:buNone/>
            </a:pPr>
            <a:r>
              <a:rPr lang="en-US" dirty="0"/>
              <a:t>Certified Clinical Supervisor </a:t>
            </a:r>
            <a:r>
              <a:rPr lang="en-US" b="1" dirty="0"/>
              <a:t>(CCS) </a:t>
            </a:r>
            <a:r>
              <a:rPr lang="en-US" b="1" dirty="0" smtClean="0"/>
              <a:t>*</a:t>
            </a:r>
            <a:endParaRPr lang="en-US" b="1" dirty="0"/>
          </a:p>
          <a:p>
            <a:pPr marL="0" indent="0">
              <a:buNone/>
            </a:pPr>
            <a:r>
              <a:rPr lang="en-US" dirty="0"/>
              <a:t>Clinical Supervisor Designation (CSD)</a:t>
            </a:r>
          </a:p>
          <a:p>
            <a:pPr marL="0" indent="0">
              <a:buNone/>
            </a:pPr>
            <a:r>
              <a:rPr lang="en-US" dirty="0" smtClean="0"/>
              <a:t> </a:t>
            </a:r>
            <a:endParaRPr lang="en-US" dirty="0"/>
          </a:p>
          <a:p>
            <a:pPr marL="0" indent="0">
              <a:buNone/>
            </a:pPr>
            <a:endParaRPr lang="en-US" dirty="0"/>
          </a:p>
        </p:txBody>
      </p:sp>
      <p:sp>
        <p:nvSpPr>
          <p:cNvPr id="6" name="Content Placeholder 5"/>
          <p:cNvSpPr>
            <a:spLocks noGrp="1"/>
          </p:cNvSpPr>
          <p:nvPr>
            <p:ph sz="half" idx="2"/>
          </p:nvPr>
        </p:nvSpPr>
        <p:spPr>
          <a:xfrm>
            <a:off x="5089970" y="1088571"/>
            <a:ext cx="4679672" cy="5573486"/>
          </a:xfrm>
        </p:spPr>
        <p:txBody>
          <a:bodyPr>
            <a:normAutofit/>
          </a:bodyPr>
          <a:lstStyle/>
          <a:p>
            <a:pPr marL="0" indent="0">
              <a:buNone/>
            </a:pPr>
            <a:r>
              <a:rPr lang="en-US" dirty="0"/>
              <a:t>Certified Criminal Justice Addictions Professional Applicant Status (CCJP-A) </a:t>
            </a:r>
          </a:p>
          <a:p>
            <a:pPr marL="0" indent="0">
              <a:buNone/>
            </a:pPr>
            <a:r>
              <a:rPr lang="en-US" dirty="0"/>
              <a:t>Certified Criminal Justice Addictions Professionals </a:t>
            </a:r>
            <a:r>
              <a:rPr lang="en-US" b="1" dirty="0"/>
              <a:t>(CCJP) </a:t>
            </a:r>
            <a:r>
              <a:rPr lang="en-US" b="1" dirty="0" smtClean="0"/>
              <a:t>*</a:t>
            </a:r>
            <a:endParaRPr lang="en-US" b="1" dirty="0"/>
          </a:p>
          <a:p>
            <a:pPr marL="0" indent="0">
              <a:buNone/>
            </a:pPr>
            <a:endParaRPr lang="en-US" dirty="0" smtClean="0"/>
          </a:p>
          <a:p>
            <a:pPr marL="0" indent="0">
              <a:buNone/>
            </a:pPr>
            <a:r>
              <a:rPr lang="en-US" dirty="0"/>
              <a:t>Peer Recovery Support Specialist </a:t>
            </a:r>
            <a:r>
              <a:rPr lang="en-US" b="1" dirty="0"/>
              <a:t>(PRSS</a:t>
            </a:r>
            <a:r>
              <a:rPr lang="en-US" b="1" dirty="0" smtClean="0"/>
              <a:t>) * </a:t>
            </a:r>
            <a:endParaRPr lang="en-US" b="1" dirty="0"/>
          </a:p>
          <a:p>
            <a:pPr marL="0" indent="0">
              <a:buNone/>
            </a:pPr>
            <a:r>
              <a:rPr lang="en-US" dirty="0"/>
              <a:t>Re-Entry Peer Specialist (JI-RPS) </a:t>
            </a:r>
          </a:p>
          <a:p>
            <a:pPr marL="0" indent="0">
              <a:buNone/>
            </a:pPr>
            <a:r>
              <a:rPr lang="en-US" dirty="0"/>
              <a:t>Mental Health Peer Specialist (MHPS) </a:t>
            </a:r>
          </a:p>
          <a:p>
            <a:pPr marL="0" indent="0">
              <a:buNone/>
            </a:pPr>
            <a:r>
              <a:rPr lang="en-US" dirty="0"/>
              <a:t>Recovery Support Peer Specialist (RSPS) </a:t>
            </a:r>
          </a:p>
          <a:p>
            <a:pPr marL="0" indent="0">
              <a:buNone/>
            </a:pPr>
            <a:r>
              <a:rPr lang="en-US" dirty="0"/>
              <a:t>Peer Specialist Supervisor (PSS) </a:t>
            </a:r>
          </a:p>
          <a:p>
            <a:pPr marL="0" indent="0">
              <a:buNone/>
            </a:pPr>
            <a:endParaRPr lang="en-US" dirty="0"/>
          </a:p>
        </p:txBody>
      </p:sp>
      <p:sp>
        <p:nvSpPr>
          <p:cNvPr id="2" name="TextBox 1"/>
          <p:cNvSpPr txBox="1"/>
          <p:nvPr/>
        </p:nvSpPr>
        <p:spPr>
          <a:xfrm>
            <a:off x="4559300" y="6292725"/>
            <a:ext cx="3692036" cy="369332"/>
          </a:xfrm>
          <a:prstGeom prst="rect">
            <a:avLst/>
          </a:prstGeom>
          <a:noFill/>
        </p:spPr>
        <p:txBody>
          <a:bodyPr wrap="none" rtlCol="0">
            <a:spAutoFit/>
          </a:bodyPr>
          <a:lstStyle/>
          <a:p>
            <a:r>
              <a:rPr lang="en-US" dirty="0" smtClean="0"/>
              <a:t>* Indicates reciprocity with IC&amp;RC</a:t>
            </a:r>
            <a:endParaRPr lang="en-US" dirty="0"/>
          </a:p>
        </p:txBody>
      </p:sp>
      <p:pic>
        <p:nvPicPr>
          <p:cNvPr id="7" name="Picture 6">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0338945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ctrTitle"/>
          </p:nvPr>
        </p:nvSpPr>
        <p:spPr>
          <a:xfrm>
            <a:off x="847832" y="4870287"/>
            <a:ext cx="8121064" cy="1646302"/>
          </a:xfrm>
        </p:spPr>
        <p:txBody>
          <a:bodyPr/>
          <a:lstStyle/>
          <a:p>
            <a:pPr algn="ctr"/>
            <a:r>
              <a:rPr lang="en-US" sz="4800" dirty="0" smtClean="0">
                <a:solidFill>
                  <a:schemeClr val="accent1">
                    <a:lumMod val="75000"/>
                  </a:schemeClr>
                </a:solidFill>
              </a:rPr>
              <a:t>All </a:t>
            </a:r>
            <a:r>
              <a:rPr lang="en-US" sz="4800" dirty="0" smtClean="0">
                <a:solidFill>
                  <a:schemeClr val="accent1">
                    <a:lumMod val="75000"/>
                  </a:schemeClr>
                </a:solidFill>
              </a:rPr>
              <a:t>Texas </a:t>
            </a:r>
            <a:r>
              <a:rPr lang="en-US" sz="4800" dirty="0" smtClean="0">
                <a:solidFill>
                  <a:schemeClr val="accent1">
                    <a:lumMod val="75000"/>
                  </a:schemeClr>
                </a:solidFill>
              </a:rPr>
              <a:t>Certification applications and information can be found at</a:t>
            </a:r>
            <a:br>
              <a:rPr lang="en-US" sz="4800" dirty="0" smtClean="0">
                <a:solidFill>
                  <a:schemeClr val="accent1">
                    <a:lumMod val="75000"/>
                  </a:schemeClr>
                </a:solidFill>
              </a:rPr>
            </a:br>
            <a:r>
              <a:rPr lang="en-US" sz="6000" b="1" dirty="0" smtClean="0">
                <a:solidFill>
                  <a:srgbClr val="FF0000"/>
                </a:solidFill>
              </a:rPr>
              <a:t>tcbap.org</a:t>
            </a:r>
            <a:r>
              <a:rPr lang="en-US" sz="4800" dirty="0" smtClean="0">
                <a:solidFill>
                  <a:schemeClr val="accent1">
                    <a:lumMod val="75000"/>
                  </a:schemeClr>
                </a:solidFill>
              </a:rPr>
              <a:t> </a:t>
            </a:r>
            <a:endParaRPr lang="en-US" sz="4800" dirty="0">
              <a:solidFill>
                <a:schemeClr val="accent1">
                  <a:lumMod val="75000"/>
                </a:schemeClr>
              </a:solidFill>
            </a:endParaRPr>
          </a:p>
        </p:txBody>
      </p:sp>
      <p:pic>
        <p:nvPicPr>
          <p:cNvPr id="4" name="Picture 3">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0731" y="603238"/>
            <a:ext cx="5502711" cy="1801296"/>
          </a:xfrm>
          <a:prstGeom prst="rect">
            <a:avLst/>
          </a:prstGeom>
        </p:spPr>
      </p:pic>
      <p:sp>
        <p:nvSpPr>
          <p:cNvPr id="5" name="Text Box 3"/>
          <p:cNvSpPr txBox="1">
            <a:spLocks noChangeArrowheads="1" noChangeShapeType="1"/>
          </p:cNvSpPr>
          <p:nvPr/>
        </p:nvSpPr>
        <p:spPr bwMode="auto">
          <a:xfrm>
            <a:off x="4537182" y="2512901"/>
            <a:ext cx="3645535" cy="512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algn="ctr" eaLnBrk="0" fontAlgn="base" hangingPunct="0">
              <a:spcBef>
                <a:spcPts val="0"/>
              </a:spcBef>
              <a:spcAft>
                <a:spcPts val="0"/>
              </a:spcAft>
            </a:pPr>
            <a:r>
              <a:rPr lang="en-US" sz="1400" b="1"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“Committed to the setting of standards and protection of the public good.”</a:t>
            </a:r>
            <a:r>
              <a:rPr lang="en-US" sz="1400" i="1" kern="1200">
                <a:solidFill>
                  <a:srgbClr val="03276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5690313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DF5155-6C27-4EAA-A16B-8C2FA6DC4296}"/>
              </a:ext>
            </a:extLst>
          </p:cNvPr>
          <p:cNvSpPr>
            <a:spLocks noGrp="1"/>
          </p:cNvSpPr>
          <p:nvPr>
            <p:ph type="title"/>
          </p:nvPr>
        </p:nvSpPr>
        <p:spPr>
          <a:xfrm>
            <a:off x="0" y="0"/>
            <a:ext cx="8596668" cy="1320800"/>
          </a:xfrm>
        </p:spPr>
        <p:txBody>
          <a:bodyPr/>
          <a:lstStyle/>
          <a:p>
            <a:pPr algn="ctr"/>
            <a:r>
              <a:rPr lang="en-US" dirty="0"/>
              <a:t>Peer Mentor/Peer Recovery Coach</a:t>
            </a:r>
            <a:br>
              <a:rPr lang="en-US" dirty="0"/>
            </a:br>
            <a:r>
              <a:rPr lang="en-US" dirty="0"/>
              <a:t>(PM/PRC)</a:t>
            </a:r>
          </a:p>
        </p:txBody>
      </p:sp>
      <p:sp>
        <p:nvSpPr>
          <p:cNvPr id="3" name="Content Placeholder 2">
            <a:extLst>
              <a:ext uri="{FF2B5EF4-FFF2-40B4-BE49-F238E27FC236}">
                <a16:creationId xmlns:a16="http://schemas.microsoft.com/office/drawing/2014/main" xmlns="" id="{A6446976-903C-46E8-BCE5-D32B5DC8308E}"/>
              </a:ext>
            </a:extLst>
          </p:cNvPr>
          <p:cNvSpPr>
            <a:spLocks noGrp="1"/>
          </p:cNvSpPr>
          <p:nvPr>
            <p:ph idx="1"/>
          </p:nvPr>
        </p:nvSpPr>
        <p:spPr>
          <a:xfrm>
            <a:off x="1058334" y="1601789"/>
            <a:ext cx="8596668" cy="3880773"/>
          </a:xfrm>
        </p:spPr>
        <p:txBody>
          <a:bodyPr>
            <a:normAutofit fontScale="92500" lnSpcReduction="10000"/>
          </a:bodyPr>
          <a:lstStyle/>
          <a:p>
            <a:r>
              <a:rPr lang="en-US" sz="3200" dirty="0"/>
              <a:t>46 education hours specific to the PRS domains.</a:t>
            </a:r>
          </a:p>
          <a:p>
            <a:r>
              <a:rPr lang="en-US" sz="3200" dirty="0"/>
              <a:t>500 hours of volunteer/paid work experience.</a:t>
            </a:r>
          </a:p>
          <a:p>
            <a:r>
              <a:rPr lang="en-US" sz="3200" dirty="0"/>
              <a:t>25 hour supervised practicum.</a:t>
            </a:r>
          </a:p>
          <a:p>
            <a:r>
              <a:rPr lang="en-US" sz="3200" dirty="0"/>
              <a:t>Minimum of a high school diploma.</a:t>
            </a:r>
          </a:p>
          <a:p>
            <a:r>
              <a:rPr lang="en-US" sz="3200" dirty="0"/>
              <a:t>$60 Application fee</a:t>
            </a:r>
          </a:p>
          <a:p>
            <a:r>
              <a:rPr lang="en-US" sz="3200" dirty="0"/>
              <a:t>$60 Recertification fee</a:t>
            </a:r>
          </a:p>
        </p:txBody>
      </p:sp>
    </p:spTree>
    <p:extLst>
      <p:ext uri="{BB962C8B-B14F-4D97-AF65-F5344CB8AC3E}">
        <p14:creationId xmlns:p14="http://schemas.microsoft.com/office/powerpoint/2010/main" val="3390070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8AB041-B141-4A72-9235-3A2DFA572BAB}"/>
              </a:ext>
            </a:extLst>
          </p:cNvPr>
          <p:cNvSpPr>
            <a:spLocks noGrp="1"/>
          </p:cNvSpPr>
          <p:nvPr>
            <p:ph type="title"/>
          </p:nvPr>
        </p:nvSpPr>
        <p:spPr>
          <a:xfrm>
            <a:off x="0" y="142443"/>
            <a:ext cx="8596668" cy="1320800"/>
          </a:xfrm>
        </p:spPr>
        <p:txBody>
          <a:bodyPr>
            <a:normAutofit/>
          </a:bodyPr>
          <a:lstStyle/>
          <a:p>
            <a:pPr algn="ctr"/>
            <a:r>
              <a:rPr lang="en-US" sz="3500" dirty="0"/>
              <a:t>Certified Chemical Dependency Specialist</a:t>
            </a:r>
            <a:br>
              <a:rPr lang="en-US" sz="3500" dirty="0"/>
            </a:br>
            <a:r>
              <a:rPr lang="en-US" sz="3500" dirty="0"/>
              <a:t>(CCDS)</a:t>
            </a:r>
          </a:p>
        </p:txBody>
      </p:sp>
      <p:sp>
        <p:nvSpPr>
          <p:cNvPr id="3" name="Content Placeholder 2">
            <a:extLst>
              <a:ext uri="{FF2B5EF4-FFF2-40B4-BE49-F238E27FC236}">
                <a16:creationId xmlns:a16="http://schemas.microsoft.com/office/drawing/2014/main" xmlns="" id="{0E8F32E3-CCA3-45DB-8CA6-2B898C5731A6}"/>
              </a:ext>
            </a:extLst>
          </p:cNvPr>
          <p:cNvSpPr>
            <a:spLocks noGrp="1"/>
          </p:cNvSpPr>
          <p:nvPr>
            <p:ph idx="1"/>
          </p:nvPr>
        </p:nvSpPr>
        <p:spPr>
          <a:xfrm>
            <a:off x="804334" y="1601789"/>
            <a:ext cx="8596668" cy="3880773"/>
          </a:xfrm>
        </p:spPr>
        <p:txBody>
          <a:bodyPr>
            <a:normAutofit fontScale="92500"/>
          </a:bodyPr>
          <a:lstStyle/>
          <a:p>
            <a:r>
              <a:rPr lang="en-US" sz="2200" dirty="0"/>
              <a:t>Master’s degree in a counseling related area.</a:t>
            </a:r>
          </a:p>
          <a:p>
            <a:r>
              <a:rPr lang="en-US" sz="2200" dirty="0"/>
              <a:t>Licensure or certification in the State of Texas.</a:t>
            </a:r>
          </a:p>
          <a:p>
            <a:r>
              <a:rPr lang="en-US" sz="2200" dirty="0"/>
              <a:t>4,000 hours chemical dependency supervised work experience.</a:t>
            </a:r>
          </a:p>
          <a:p>
            <a:r>
              <a:rPr lang="en-US" sz="2200" dirty="0"/>
              <a:t>135 chemical dependency counseling education hours.</a:t>
            </a:r>
          </a:p>
          <a:p>
            <a:r>
              <a:rPr lang="en-US" sz="2200" dirty="0"/>
              <a:t>Letter of recommendation from a licensed or certified colleague.</a:t>
            </a:r>
          </a:p>
          <a:p>
            <a:pPr lvl="1"/>
            <a:r>
              <a:rPr lang="en-US" sz="2200" dirty="0"/>
              <a:t>Applicants engaged in private practice must have 2 letters of recommendation.</a:t>
            </a:r>
          </a:p>
          <a:p>
            <a:pPr marL="342900" lvl="1" indent="-342900"/>
            <a:r>
              <a:rPr lang="en-US" sz="2200" dirty="0"/>
              <a:t>$140 Application fee</a:t>
            </a:r>
          </a:p>
          <a:p>
            <a:pPr marL="342900" lvl="1" indent="-342900"/>
            <a:r>
              <a:rPr lang="en-US" sz="2200" dirty="0"/>
              <a:t>$100 Recertification fee</a:t>
            </a:r>
            <a:endParaRPr lang="en-US" dirty="0"/>
          </a:p>
        </p:txBody>
      </p:sp>
    </p:spTree>
    <p:extLst>
      <p:ext uri="{BB962C8B-B14F-4D97-AF65-F5344CB8AC3E}">
        <p14:creationId xmlns:p14="http://schemas.microsoft.com/office/powerpoint/2010/main" val="620016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C5B5BF-F62B-4F33-BA64-F1A5A65D8F81}"/>
              </a:ext>
            </a:extLst>
          </p:cNvPr>
          <p:cNvSpPr>
            <a:spLocks noGrp="1"/>
          </p:cNvSpPr>
          <p:nvPr>
            <p:ph type="title"/>
          </p:nvPr>
        </p:nvSpPr>
        <p:spPr>
          <a:xfrm>
            <a:off x="0" y="0"/>
            <a:ext cx="8596668" cy="1320800"/>
          </a:xfrm>
        </p:spPr>
        <p:txBody>
          <a:bodyPr>
            <a:normAutofit/>
          </a:bodyPr>
          <a:lstStyle/>
          <a:p>
            <a:pPr algn="ctr"/>
            <a:r>
              <a:rPr lang="en-US" sz="3500" dirty="0"/>
              <a:t>Certified Compulsive Gambling Counselor</a:t>
            </a:r>
            <a:br>
              <a:rPr lang="en-US" sz="3500" dirty="0"/>
            </a:br>
            <a:r>
              <a:rPr lang="en-US" sz="3500" dirty="0"/>
              <a:t>(CCGC)</a:t>
            </a:r>
          </a:p>
        </p:txBody>
      </p:sp>
      <p:sp>
        <p:nvSpPr>
          <p:cNvPr id="3" name="Content Placeholder 2">
            <a:extLst>
              <a:ext uri="{FF2B5EF4-FFF2-40B4-BE49-F238E27FC236}">
                <a16:creationId xmlns:a16="http://schemas.microsoft.com/office/drawing/2014/main" xmlns="" id="{606A5890-6134-42CD-AE31-116A235F441F}"/>
              </a:ext>
            </a:extLst>
          </p:cNvPr>
          <p:cNvSpPr>
            <a:spLocks noGrp="1"/>
          </p:cNvSpPr>
          <p:nvPr>
            <p:ph idx="1"/>
          </p:nvPr>
        </p:nvSpPr>
        <p:spPr>
          <a:xfrm>
            <a:off x="690034" y="1740694"/>
            <a:ext cx="8596668" cy="3880773"/>
          </a:xfrm>
        </p:spPr>
        <p:txBody>
          <a:bodyPr>
            <a:normAutofit lnSpcReduction="10000"/>
          </a:bodyPr>
          <a:lstStyle/>
          <a:p>
            <a:r>
              <a:rPr lang="en-US" sz="2400" dirty="0"/>
              <a:t>Currently certified - Alcohol Drug Counselor (ADC), Advanced Addiction Counselor (AAC), or Certified Chemical Dependency Specialist(CCDS).</a:t>
            </a:r>
          </a:p>
          <a:p>
            <a:r>
              <a:rPr lang="en-US" sz="2400" dirty="0"/>
              <a:t>30 classroom hours of training - Gambling I/Gambling II domains, with at least fifteen hours in each domain.</a:t>
            </a:r>
          </a:p>
          <a:p>
            <a:r>
              <a:rPr lang="en-US" sz="2400" dirty="0"/>
              <a:t>2 letters of recommendation from a licensed or certified colleague.</a:t>
            </a:r>
          </a:p>
          <a:p>
            <a:r>
              <a:rPr lang="en-US" sz="2400" dirty="0"/>
              <a:t>$140 Application fee</a:t>
            </a:r>
          </a:p>
          <a:p>
            <a:r>
              <a:rPr lang="en-US" sz="2400" dirty="0"/>
              <a:t>$100 Recertification fee</a:t>
            </a:r>
          </a:p>
        </p:txBody>
      </p:sp>
    </p:spTree>
    <p:extLst>
      <p:ext uri="{BB962C8B-B14F-4D97-AF65-F5344CB8AC3E}">
        <p14:creationId xmlns:p14="http://schemas.microsoft.com/office/powerpoint/2010/main" val="9999088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393701" y="0"/>
            <a:ext cx="10162095" cy="1320800"/>
          </a:xfrm>
        </p:spPr>
        <p:txBody>
          <a:bodyPr>
            <a:normAutofit/>
          </a:bodyPr>
          <a:lstStyle/>
          <a:p>
            <a:pPr algn="ctr"/>
            <a:r>
              <a:rPr lang="en-US" sz="4000" dirty="0" smtClean="0">
                <a:solidFill>
                  <a:schemeClr val="accent1">
                    <a:lumMod val="75000"/>
                  </a:schemeClr>
                </a:solidFill>
              </a:rPr>
              <a:t>Diversity, Equity &amp; Inclusion Committee</a:t>
            </a:r>
            <a:endParaRPr lang="en-US" sz="4000" dirty="0">
              <a:solidFill>
                <a:schemeClr val="accent1">
                  <a:lumMod val="75000"/>
                </a:schemeClr>
              </a:solidFill>
            </a:endParaRPr>
          </a:p>
        </p:txBody>
      </p:sp>
      <p:sp>
        <p:nvSpPr>
          <p:cNvPr id="3" name="Content Placeholder 2"/>
          <p:cNvSpPr>
            <a:spLocks noGrp="1"/>
          </p:cNvSpPr>
          <p:nvPr>
            <p:ph idx="1"/>
          </p:nvPr>
        </p:nvSpPr>
        <p:spPr>
          <a:xfrm>
            <a:off x="200026" y="894681"/>
            <a:ext cx="9390568" cy="5409631"/>
          </a:xfrm>
        </p:spPr>
        <p:txBody>
          <a:bodyPr>
            <a:noAutofit/>
          </a:bodyPr>
          <a:lstStyle/>
          <a:p>
            <a:pPr marL="0" indent="0">
              <a:buNone/>
            </a:pPr>
            <a:r>
              <a:rPr lang="en-US" sz="2400" dirty="0"/>
              <a:t>The Diversity, </a:t>
            </a:r>
            <a:r>
              <a:rPr lang="en-US" sz="2400" dirty="0" smtClean="0"/>
              <a:t>Equity </a:t>
            </a:r>
            <a:r>
              <a:rPr lang="en-US" sz="2400" dirty="0"/>
              <a:t>and Inclusion Committee works with all TCB committees to support Diversity, </a:t>
            </a:r>
            <a:r>
              <a:rPr lang="en-US" sz="2400" dirty="0" smtClean="0"/>
              <a:t>Equity </a:t>
            </a:r>
            <a:r>
              <a:rPr lang="en-US" sz="2400" dirty="0"/>
              <a:t>and Inclusion protocols </a:t>
            </a:r>
            <a:r>
              <a:rPr lang="en-US" sz="2400" dirty="0" smtClean="0"/>
              <a:t>with all </a:t>
            </a:r>
            <a:r>
              <a:rPr lang="en-US" sz="2400" dirty="0"/>
              <a:t>credentialed staff, support staff, </a:t>
            </a:r>
            <a:r>
              <a:rPr lang="en-US" sz="2400" dirty="0" smtClean="0"/>
              <a:t>services </a:t>
            </a:r>
            <a:r>
              <a:rPr lang="en-US" sz="2400" dirty="0"/>
              <a:t>and individuals served</a:t>
            </a:r>
            <a:r>
              <a:rPr lang="en-US" sz="2400" dirty="0" smtClean="0"/>
              <a:t>.</a:t>
            </a:r>
            <a:endParaRPr lang="en-US" sz="2400" dirty="0" smtClean="0"/>
          </a:p>
          <a:p>
            <a:pPr marL="0" lvl="0" indent="0">
              <a:buNone/>
            </a:pPr>
            <a:r>
              <a:rPr lang="en-US" sz="2400" dirty="0"/>
              <a:t>The </a:t>
            </a:r>
            <a:r>
              <a:rPr lang="en-US" sz="2400" dirty="0" smtClean="0"/>
              <a:t>Committee: </a:t>
            </a:r>
          </a:p>
          <a:p>
            <a:pPr lvl="0">
              <a:buFont typeface="Wingdings" panose="05000000000000000000" pitchFamily="2" charset="2"/>
              <a:buChar char="Ø"/>
            </a:pPr>
            <a:r>
              <a:rPr lang="en-US" sz="2400" dirty="0"/>
              <a:t>R</a:t>
            </a:r>
            <a:r>
              <a:rPr lang="en-US" sz="2400" dirty="0" smtClean="0"/>
              <a:t>eviews </a:t>
            </a:r>
            <a:r>
              <a:rPr lang="en-US" sz="2400" dirty="0"/>
              <a:t>TCB operations policies and </a:t>
            </a:r>
            <a:r>
              <a:rPr lang="en-US" sz="2400" dirty="0" smtClean="0"/>
              <a:t>procedures. </a:t>
            </a:r>
            <a:endParaRPr lang="en-US" sz="2400" dirty="0" smtClean="0"/>
          </a:p>
          <a:p>
            <a:pPr lvl="0">
              <a:buFont typeface="Wingdings" panose="05000000000000000000" pitchFamily="2" charset="2"/>
              <a:buChar char="Ø"/>
            </a:pPr>
            <a:r>
              <a:rPr lang="en-US" sz="2400" dirty="0"/>
              <a:t>P</a:t>
            </a:r>
            <a:r>
              <a:rPr lang="en-US" sz="2400" dirty="0" smtClean="0"/>
              <a:t>rovides </a:t>
            </a:r>
            <a:r>
              <a:rPr lang="en-US" sz="2400" dirty="0"/>
              <a:t>education and orientation to all new </a:t>
            </a:r>
            <a:r>
              <a:rPr lang="en-US" sz="2400" dirty="0" smtClean="0"/>
              <a:t>Continuing Education Providers</a:t>
            </a:r>
            <a:r>
              <a:rPr lang="en-US" sz="2400" dirty="0"/>
              <a:t>, </a:t>
            </a:r>
            <a:r>
              <a:rPr lang="en-US" sz="2400" dirty="0" smtClean="0"/>
              <a:t>Peer Training Entities</a:t>
            </a:r>
            <a:r>
              <a:rPr lang="en-US" sz="2400" dirty="0"/>
              <a:t>, Trainees, Care and Treatment facilities that partner with or are certified by </a:t>
            </a:r>
            <a:r>
              <a:rPr lang="en-US" sz="2400" dirty="0" smtClean="0"/>
              <a:t>TCB.</a:t>
            </a:r>
            <a:endParaRPr lang="en-US" sz="2400" dirty="0" smtClean="0"/>
          </a:p>
          <a:p>
            <a:pPr lvl="0">
              <a:buFont typeface="Wingdings" panose="05000000000000000000" pitchFamily="2" charset="2"/>
              <a:buChar char="Ø"/>
            </a:pPr>
            <a:r>
              <a:rPr lang="en-US" sz="2400" dirty="0" smtClean="0"/>
              <a:t>Supports </a:t>
            </a:r>
            <a:r>
              <a:rPr lang="en-US" sz="2400" dirty="0"/>
              <a:t>TCB committees when </a:t>
            </a:r>
            <a:r>
              <a:rPr lang="en-US" sz="2400" dirty="0" smtClean="0"/>
              <a:t>investigating </a:t>
            </a:r>
            <a:r>
              <a:rPr lang="en-US" sz="2400" dirty="0"/>
              <a:t>complaints or concerns regarding disparity in the form of discrimination, </a:t>
            </a:r>
            <a:r>
              <a:rPr lang="en-US" sz="2400" dirty="0" smtClean="0"/>
              <a:t>  non-inclusion </a:t>
            </a:r>
            <a:r>
              <a:rPr lang="en-US" sz="2400" dirty="0"/>
              <a:t>or equity.</a:t>
            </a:r>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889164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179734" cy="1320800"/>
          </a:xfrm>
        </p:spPr>
        <p:txBody>
          <a:bodyPr>
            <a:normAutofit/>
          </a:bodyPr>
          <a:lstStyle/>
          <a:p>
            <a:pPr algn="ctr"/>
            <a:r>
              <a:rPr lang="en-US" sz="4800" dirty="0" smtClean="0">
                <a:solidFill>
                  <a:schemeClr val="accent1">
                    <a:lumMod val="75000"/>
                  </a:schemeClr>
                </a:solidFill>
              </a:rPr>
              <a:t>Prevention Committee</a:t>
            </a:r>
            <a:endParaRPr lang="en-US" sz="4800" dirty="0">
              <a:solidFill>
                <a:schemeClr val="accent1">
                  <a:lumMod val="75000"/>
                </a:schemeClr>
              </a:solidFill>
            </a:endParaRPr>
          </a:p>
        </p:txBody>
      </p:sp>
      <p:sp>
        <p:nvSpPr>
          <p:cNvPr id="3" name="Content Placeholder 2"/>
          <p:cNvSpPr>
            <a:spLocks noGrp="1"/>
          </p:cNvSpPr>
          <p:nvPr>
            <p:ph idx="1"/>
          </p:nvPr>
        </p:nvSpPr>
        <p:spPr>
          <a:xfrm>
            <a:off x="375676" y="1085933"/>
            <a:ext cx="9466824" cy="5267733"/>
          </a:xfrm>
        </p:spPr>
        <p:txBody>
          <a:bodyPr>
            <a:normAutofit fontScale="92500" lnSpcReduction="20000"/>
          </a:bodyPr>
          <a:lstStyle/>
          <a:p>
            <a:pPr marL="0" indent="0">
              <a:buNone/>
            </a:pPr>
            <a:r>
              <a:rPr lang="en-US" sz="2600" dirty="0" smtClean="0"/>
              <a:t>The </a:t>
            </a:r>
            <a:r>
              <a:rPr lang="en-US" sz="2600" dirty="0"/>
              <a:t>Prevention Committee supports prevention programs and agencies in their efforts to provide evidence-based prevention strategies to meet </a:t>
            </a:r>
            <a:r>
              <a:rPr lang="en-US" sz="2600" dirty="0" smtClean="0"/>
              <a:t>personnel </a:t>
            </a:r>
            <a:r>
              <a:rPr lang="en-US" sz="2600" dirty="0"/>
              <a:t>requirements and ensure competent prevention </a:t>
            </a:r>
            <a:r>
              <a:rPr lang="en-US" sz="2600" dirty="0" smtClean="0"/>
              <a:t>credentialed </a:t>
            </a:r>
            <a:r>
              <a:rPr lang="en-US" sz="2600" dirty="0"/>
              <a:t>staff. </a:t>
            </a:r>
          </a:p>
          <a:p>
            <a:pPr marL="0" indent="0">
              <a:buNone/>
            </a:pPr>
            <a:r>
              <a:rPr lang="en-US" sz="2600" dirty="0" smtClean="0"/>
              <a:t>The Committee:</a:t>
            </a:r>
          </a:p>
          <a:p>
            <a:pPr lvl="0"/>
            <a:r>
              <a:rPr lang="en-US" sz="2600" dirty="0" smtClean="0"/>
              <a:t>Reviews </a:t>
            </a:r>
            <a:r>
              <a:rPr lang="en-US" sz="2600" dirty="0"/>
              <a:t>and </a:t>
            </a:r>
            <a:r>
              <a:rPr lang="en-US" sz="2600" dirty="0" smtClean="0"/>
              <a:t>clarifies </a:t>
            </a:r>
            <a:r>
              <a:rPr lang="en-US" sz="2600" dirty="0"/>
              <a:t>prevention credential requirements and policies to ensure compliance and alignment with IC&amp;RC prevention credential standards.</a:t>
            </a:r>
          </a:p>
          <a:p>
            <a:pPr lvl="0"/>
            <a:r>
              <a:rPr lang="en-US" sz="2600" dirty="0" smtClean="0"/>
              <a:t>Recommends </a:t>
            </a:r>
            <a:r>
              <a:rPr lang="en-US" sz="2600" dirty="0"/>
              <a:t>revisions of TCB prevention credential requirements based on IC&amp;RC prevention job analyses and </a:t>
            </a:r>
            <a:r>
              <a:rPr lang="en-US" sz="2600" dirty="0" smtClean="0"/>
              <a:t>  Code </a:t>
            </a:r>
            <a:r>
              <a:rPr lang="en-US" sz="2600" dirty="0"/>
              <a:t>of Ethics updates.</a:t>
            </a:r>
          </a:p>
          <a:p>
            <a:pPr lvl="0"/>
            <a:r>
              <a:rPr lang="en-US" sz="2600" dirty="0" smtClean="0"/>
              <a:t>Provides </a:t>
            </a:r>
            <a:r>
              <a:rPr lang="en-US" sz="2600" dirty="0"/>
              <a:t>input to state agency regarding varying levels of prevention credential standards.</a:t>
            </a:r>
          </a:p>
          <a:p>
            <a:pPr lvl="0"/>
            <a:r>
              <a:rPr lang="en-US" sz="2600" dirty="0" smtClean="0"/>
              <a:t>Provides </a:t>
            </a:r>
            <a:r>
              <a:rPr lang="en-US" sz="2600" dirty="0"/>
              <a:t>technical assistance as requested for audits of approved prevention training providers. </a:t>
            </a:r>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04312"/>
            <a:ext cx="1420318" cy="464937"/>
          </a:xfrm>
          <a:prstGeom prst="rect">
            <a:avLst/>
          </a:prstGeom>
        </p:spPr>
      </p:pic>
    </p:spTree>
    <p:extLst>
      <p:ext uri="{BB962C8B-B14F-4D97-AF65-F5344CB8AC3E}">
        <p14:creationId xmlns:p14="http://schemas.microsoft.com/office/powerpoint/2010/main" val="1190583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AE1F00-BD1E-421B-A0B6-4E56DF7C5F9C}"/>
              </a:ext>
            </a:extLst>
          </p:cNvPr>
          <p:cNvSpPr>
            <a:spLocks noGrp="1"/>
          </p:cNvSpPr>
          <p:nvPr>
            <p:ph type="title"/>
          </p:nvPr>
        </p:nvSpPr>
        <p:spPr>
          <a:xfrm>
            <a:off x="0" y="0"/>
            <a:ext cx="9179734" cy="1320800"/>
          </a:xfrm>
        </p:spPr>
        <p:txBody>
          <a:bodyPr>
            <a:normAutofit/>
          </a:bodyPr>
          <a:lstStyle/>
          <a:p>
            <a:pPr algn="ctr"/>
            <a:r>
              <a:rPr lang="en-US" sz="4800" dirty="0" smtClean="0">
                <a:solidFill>
                  <a:schemeClr val="accent1">
                    <a:lumMod val="75000"/>
                  </a:schemeClr>
                </a:solidFill>
              </a:rPr>
              <a:t>Criminal Involved Committee</a:t>
            </a:r>
            <a:endParaRPr lang="en-US" sz="4800" dirty="0">
              <a:solidFill>
                <a:schemeClr val="accent1">
                  <a:lumMod val="75000"/>
                </a:schemeClr>
              </a:solidFill>
            </a:endParaRPr>
          </a:p>
        </p:txBody>
      </p:sp>
      <p:sp>
        <p:nvSpPr>
          <p:cNvPr id="3" name="Content Placeholder 2"/>
          <p:cNvSpPr>
            <a:spLocks noGrp="1"/>
          </p:cNvSpPr>
          <p:nvPr>
            <p:ph idx="1"/>
          </p:nvPr>
        </p:nvSpPr>
        <p:spPr>
          <a:xfrm>
            <a:off x="375677" y="1085933"/>
            <a:ext cx="8596668" cy="4541869"/>
          </a:xfrm>
        </p:spPr>
        <p:txBody>
          <a:bodyPr>
            <a:normAutofit fontScale="77500" lnSpcReduction="20000"/>
          </a:bodyPr>
          <a:lstStyle/>
          <a:p>
            <a:pPr marL="0" indent="0">
              <a:buNone/>
            </a:pPr>
            <a:r>
              <a:rPr lang="en-US" sz="2800" dirty="0"/>
              <a:t>T</a:t>
            </a:r>
            <a:r>
              <a:rPr lang="en-US" sz="2800" dirty="0" smtClean="0"/>
              <a:t>he </a:t>
            </a:r>
            <a:r>
              <a:rPr lang="en-US" sz="2800" dirty="0"/>
              <a:t>Criminal </a:t>
            </a:r>
            <a:r>
              <a:rPr lang="en-US" sz="2800" dirty="0" smtClean="0"/>
              <a:t>Involved Committee assists </a:t>
            </a:r>
            <a:r>
              <a:rPr lang="en-US" sz="2800" dirty="0"/>
              <a:t>in the efforts to support criminal justice agencies in their efforts to meet law requirements as it </a:t>
            </a:r>
            <a:r>
              <a:rPr lang="en-US" sz="2800" dirty="0" smtClean="0"/>
              <a:t>applies </a:t>
            </a:r>
            <a:r>
              <a:rPr lang="en-US" sz="2800" dirty="0"/>
              <a:t>to credentialed staff and support services for the justice-involved population</a:t>
            </a:r>
            <a:r>
              <a:rPr lang="en-US" sz="2800" dirty="0" smtClean="0"/>
              <a:t>.</a:t>
            </a:r>
          </a:p>
          <a:p>
            <a:pPr marL="0" indent="0">
              <a:buNone/>
            </a:pPr>
            <a:endParaRPr lang="en-US" sz="2800" dirty="0"/>
          </a:p>
          <a:p>
            <a:pPr marL="0" indent="0">
              <a:buNone/>
            </a:pPr>
            <a:r>
              <a:rPr lang="en-US" sz="2800" dirty="0"/>
              <a:t>The </a:t>
            </a:r>
            <a:r>
              <a:rPr lang="en-US" sz="2800" dirty="0" smtClean="0"/>
              <a:t>committee:</a:t>
            </a:r>
            <a:endParaRPr lang="en-US" sz="2800" dirty="0"/>
          </a:p>
          <a:p>
            <a:pPr lvl="0">
              <a:buFont typeface="Wingdings" panose="05000000000000000000" pitchFamily="2" charset="2"/>
              <a:buChar char="Ø"/>
            </a:pPr>
            <a:r>
              <a:rPr lang="en-US" sz="2800" dirty="0" smtClean="0"/>
              <a:t>Reviews </a:t>
            </a:r>
            <a:r>
              <a:rPr lang="en-US" sz="2800" dirty="0"/>
              <a:t>and </a:t>
            </a:r>
            <a:r>
              <a:rPr lang="en-US" sz="2800" dirty="0" smtClean="0"/>
              <a:t>updates </a:t>
            </a:r>
            <a:r>
              <a:rPr lang="en-US" sz="2800" dirty="0"/>
              <a:t>criminal justice credential requirements and policies to ensure consistent compliance with laws and </a:t>
            </a:r>
            <a:r>
              <a:rPr lang="en-US" sz="2800" dirty="0" smtClean="0"/>
              <a:t>standards</a:t>
            </a:r>
            <a:r>
              <a:rPr lang="en-US" sz="2800" dirty="0"/>
              <a:t>.</a:t>
            </a:r>
            <a:endParaRPr lang="en-US" sz="2800" dirty="0"/>
          </a:p>
          <a:p>
            <a:pPr lvl="0">
              <a:buFont typeface="Wingdings" panose="05000000000000000000" pitchFamily="2" charset="2"/>
              <a:buChar char="Ø"/>
            </a:pPr>
            <a:r>
              <a:rPr lang="en-US" sz="2800" dirty="0" smtClean="0"/>
              <a:t>Provides </a:t>
            </a:r>
            <a:r>
              <a:rPr lang="en-US" sz="2800" dirty="0"/>
              <a:t>guidance and assistance to criminal justice entities as it relates to credential </a:t>
            </a:r>
            <a:r>
              <a:rPr lang="en-US" sz="2800" dirty="0" smtClean="0"/>
              <a:t>compliance.</a:t>
            </a:r>
            <a:endParaRPr lang="en-US" sz="2800" dirty="0"/>
          </a:p>
          <a:p>
            <a:pPr>
              <a:buFont typeface="Wingdings" panose="05000000000000000000" pitchFamily="2" charset="2"/>
              <a:buChar char="Ø"/>
            </a:pPr>
            <a:r>
              <a:rPr lang="en-US" sz="2800" dirty="0"/>
              <a:t>A</a:t>
            </a:r>
            <a:r>
              <a:rPr lang="en-US" sz="2800" dirty="0" smtClean="0"/>
              <a:t>ssist </a:t>
            </a:r>
            <a:r>
              <a:rPr lang="en-US" sz="2800" dirty="0"/>
              <a:t>with any trainings or audits of organizations responsible for providing services to the justice-involved </a:t>
            </a:r>
            <a:r>
              <a:rPr lang="en-US" sz="2800" dirty="0" smtClean="0"/>
              <a:t>population.</a:t>
            </a:r>
            <a:endParaRPr lang="en-US" sz="2800" dirty="0"/>
          </a:p>
          <a:p>
            <a:pPr marL="0" indent="0">
              <a:buNone/>
            </a:pPr>
            <a:endParaRPr lang="en-US" sz="2800" dirty="0"/>
          </a:p>
          <a:p>
            <a:pPr marL="0" indent="0">
              <a:buNone/>
            </a:pPr>
            <a:endParaRPr lang="en-US" sz="2500" dirty="0"/>
          </a:p>
        </p:txBody>
      </p:sp>
      <p:pic>
        <p:nvPicPr>
          <p:cNvPr id="5" name="Picture 4">
            <a:extLst>
              <a:ext uri="{FF2B5EF4-FFF2-40B4-BE49-F238E27FC236}">
                <a16:creationId xmlns:a16="http://schemas.microsoft.com/office/drawing/2014/main" xmlns="" id="{C6B005A0-4FB1-4BD8-A4B9-F5CFDA015F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06" y="6317012"/>
            <a:ext cx="1420318" cy="464937"/>
          </a:xfrm>
          <a:prstGeom prst="rect">
            <a:avLst/>
          </a:prstGeom>
        </p:spPr>
      </p:pic>
    </p:spTree>
    <p:extLst>
      <p:ext uri="{BB962C8B-B14F-4D97-AF65-F5344CB8AC3E}">
        <p14:creationId xmlns:p14="http://schemas.microsoft.com/office/powerpoint/2010/main" val="1316127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Custom 1">
      <a:dk1>
        <a:sysClr val="windowText" lastClr="000000"/>
      </a:dk1>
      <a:lt1>
        <a:sysClr val="window" lastClr="FFFFFF"/>
      </a:lt1>
      <a:dk2>
        <a:srgbClr val="1F497D"/>
      </a:dk2>
      <a:lt2>
        <a:srgbClr val="EEECE1"/>
      </a:lt2>
      <a:accent1>
        <a:srgbClr val="4F81BD"/>
      </a:accent1>
      <a:accent2>
        <a:srgbClr val="FF0000"/>
      </a:accent2>
      <a:accent3>
        <a:srgbClr val="9BBB59"/>
      </a:accent3>
      <a:accent4>
        <a:srgbClr val="8064A2"/>
      </a:accent4>
      <a:accent5>
        <a:srgbClr val="4BACC6"/>
      </a:accent5>
      <a:accent6>
        <a:srgbClr val="F79646"/>
      </a:accent6>
      <a:hlink>
        <a:srgbClr val="0000FF"/>
      </a:hlink>
      <a:folHlink>
        <a:srgbClr val="80008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881</TotalTime>
  <Words>4725</Words>
  <Application>Microsoft Office PowerPoint</Application>
  <PresentationFormat>Widescreen</PresentationFormat>
  <Paragraphs>568</Paragraphs>
  <Slides>68</Slides>
  <Notes>34</Notes>
  <HiddenSlides>4</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68</vt:i4>
      </vt:variant>
    </vt:vector>
  </HeadingPairs>
  <TitlesOfParts>
    <vt:vector size="75" baseType="lpstr">
      <vt:lpstr>Arial</vt:lpstr>
      <vt:lpstr>Calibri</vt:lpstr>
      <vt:lpstr>Times New Roman</vt:lpstr>
      <vt:lpstr>Trebuchet MS</vt:lpstr>
      <vt:lpstr>Wingdings</vt:lpstr>
      <vt:lpstr>Wingdings 3</vt:lpstr>
      <vt:lpstr>Facet</vt:lpstr>
      <vt:lpstr>Welcome</vt:lpstr>
      <vt:lpstr>What is the  Texas Certification Board ?</vt:lpstr>
      <vt:lpstr>What does the  Texas Certification Board do?</vt:lpstr>
      <vt:lpstr>Who is on  Texas Certification Board ?</vt:lpstr>
      <vt:lpstr>Standards Committee</vt:lpstr>
      <vt:lpstr>Ethics Committee</vt:lpstr>
      <vt:lpstr>Diversity, Equity &amp; Inclusion Committee</vt:lpstr>
      <vt:lpstr>Prevention Committee</vt:lpstr>
      <vt:lpstr>Criminal Involved Committee</vt:lpstr>
      <vt:lpstr>Peer Support Committee</vt:lpstr>
      <vt:lpstr>Marketing Committee</vt:lpstr>
      <vt:lpstr>Certification &amp; Licensure</vt:lpstr>
      <vt:lpstr>What is Certification?</vt:lpstr>
      <vt:lpstr>Certification</vt:lpstr>
      <vt:lpstr>What is Licensure?</vt:lpstr>
      <vt:lpstr>Examples of Licensure in Texas</vt:lpstr>
      <vt:lpstr>Why get certified?</vt:lpstr>
      <vt:lpstr>The Value of Credentialing</vt:lpstr>
      <vt:lpstr>1. Ensuring the Public's Safety</vt:lpstr>
      <vt:lpstr>2. Enhancing Public Funds Accountability</vt:lpstr>
      <vt:lpstr>3. Providing Practitioner Benefits</vt:lpstr>
      <vt:lpstr>Complimentary Processes</vt:lpstr>
      <vt:lpstr>IC&amp;RC International Certification and Reciprocity Consortium </vt:lpstr>
      <vt:lpstr>IC&amp;RC- INTERNATIONAL CERTIFICATION &amp; RECIPROCITY CONSORTIUM </vt:lpstr>
      <vt:lpstr>IC&amp;RC- INTERNATIONAL CERTIFICATION &amp; RECIPROCITY CONSORTIUM  </vt:lpstr>
      <vt:lpstr>Reciprocity</vt:lpstr>
      <vt:lpstr>International Certificate</vt:lpstr>
      <vt:lpstr>Current Texas Certifications</vt:lpstr>
      <vt:lpstr>Current Texas Certifications</vt:lpstr>
      <vt:lpstr>Alcohol and Drug Counselor</vt:lpstr>
      <vt:lpstr>Advanced Alcohol and Drug Counselor  (AADC) *</vt:lpstr>
      <vt:lpstr>Alcohol and Drug Counselor</vt:lpstr>
      <vt:lpstr>Alcohol Drug Counselors  (ADC) *</vt:lpstr>
      <vt:lpstr>Prevention Specialist</vt:lpstr>
      <vt:lpstr>Certified Prevention Specialist (CPS) *</vt:lpstr>
      <vt:lpstr>Prevention Specialist</vt:lpstr>
      <vt:lpstr>Advanced Certified Prevention Specialists (ACPS)</vt:lpstr>
      <vt:lpstr>Prevention Specialist</vt:lpstr>
      <vt:lpstr>Associate Prevention Specialist (APS)</vt:lpstr>
      <vt:lpstr>Criminal Justice</vt:lpstr>
      <vt:lpstr>Certified Criminal Justice Addictions Professional Applicant (CCJP-A)</vt:lpstr>
      <vt:lpstr>Criminal Justice</vt:lpstr>
      <vt:lpstr>Certified Criminal Justice  Addictions Professional  (CCJP) *</vt:lpstr>
      <vt:lpstr>Clinical Supervisor</vt:lpstr>
      <vt:lpstr>Certified Clinical Supervisors (CCS) *</vt:lpstr>
      <vt:lpstr>Clinical Supervisor</vt:lpstr>
      <vt:lpstr>Peer Support</vt:lpstr>
      <vt:lpstr>Peer Recovery Support Specialist (PRSS) *</vt:lpstr>
      <vt:lpstr>Peer Support</vt:lpstr>
      <vt:lpstr>Re-Entry Peer Specialist (JI-RPS)</vt:lpstr>
      <vt:lpstr>Peer Support</vt:lpstr>
      <vt:lpstr>MHPS Initial Certification</vt:lpstr>
      <vt:lpstr>Peer Support</vt:lpstr>
      <vt:lpstr>MHPS Full Certification</vt:lpstr>
      <vt:lpstr>Peer Support</vt:lpstr>
      <vt:lpstr>RSPS Initial Certification</vt:lpstr>
      <vt:lpstr>RSPS Full Certification</vt:lpstr>
      <vt:lpstr>Peer Support</vt:lpstr>
      <vt:lpstr>PSS Certification</vt:lpstr>
      <vt:lpstr>PSS Certification</vt:lpstr>
      <vt:lpstr>Peer Services Training</vt:lpstr>
      <vt:lpstr>Training Entity Requirements</vt:lpstr>
      <vt:lpstr>Training Entity Requirements (continued)</vt:lpstr>
      <vt:lpstr>Which Certification is Right For You ?</vt:lpstr>
      <vt:lpstr>All Texas Certification applications and information can be found at tcbap.org </vt:lpstr>
      <vt:lpstr>Peer Mentor/Peer Recovery Coach (PM/PRC)</vt:lpstr>
      <vt:lpstr>Certified Chemical Dependency Specialist (CCDS)</vt:lpstr>
      <vt:lpstr>Certified Compulsive Gambling Counselor (CCGC)</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Medicaid Certifications</dc:title>
  <dc:creator>Julie Papp</dc:creator>
  <cp:lastModifiedBy>Mitchell</cp:lastModifiedBy>
  <cp:revision>138</cp:revision>
  <dcterms:created xsi:type="dcterms:W3CDTF">2019-07-16T16:38:58Z</dcterms:created>
  <dcterms:modified xsi:type="dcterms:W3CDTF">2022-11-13T21:03:20Z</dcterms:modified>
</cp:coreProperties>
</file>