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622" r:id="rId5"/>
    <p:sldMasterId id="2147485701" r:id="rId6"/>
  </p:sldMasterIdLst>
  <p:notesMasterIdLst>
    <p:notesMasterId r:id="rId65"/>
  </p:notesMasterIdLst>
  <p:handoutMasterIdLst>
    <p:handoutMasterId r:id="rId66"/>
  </p:handoutMasterIdLst>
  <p:sldIdLst>
    <p:sldId id="403" r:id="rId7"/>
    <p:sldId id="474" r:id="rId8"/>
    <p:sldId id="362" r:id="rId9"/>
    <p:sldId id="363" r:id="rId10"/>
    <p:sldId id="480" r:id="rId11"/>
    <p:sldId id="481" r:id="rId12"/>
    <p:sldId id="482" r:id="rId13"/>
    <p:sldId id="483" r:id="rId14"/>
    <p:sldId id="484" r:id="rId15"/>
    <p:sldId id="485" r:id="rId16"/>
    <p:sldId id="486" r:id="rId17"/>
    <p:sldId id="487" r:id="rId18"/>
    <p:sldId id="488" r:id="rId19"/>
    <p:sldId id="489" r:id="rId20"/>
    <p:sldId id="490" r:id="rId21"/>
    <p:sldId id="373" r:id="rId22"/>
    <p:sldId id="374" r:id="rId23"/>
    <p:sldId id="375" r:id="rId24"/>
    <p:sldId id="477" r:id="rId25"/>
    <p:sldId id="377" r:id="rId26"/>
    <p:sldId id="378" r:id="rId27"/>
    <p:sldId id="473" r:id="rId28"/>
    <p:sldId id="464" r:id="rId29"/>
    <p:sldId id="465" r:id="rId30"/>
    <p:sldId id="491" r:id="rId31"/>
    <p:sldId id="390" r:id="rId32"/>
    <p:sldId id="382" r:id="rId33"/>
    <p:sldId id="383" r:id="rId34"/>
    <p:sldId id="470" r:id="rId35"/>
    <p:sldId id="384" r:id="rId36"/>
    <p:sldId id="385" r:id="rId37"/>
    <p:sldId id="386" r:id="rId38"/>
    <p:sldId id="467" r:id="rId39"/>
    <p:sldId id="475" r:id="rId40"/>
    <p:sldId id="468" r:id="rId41"/>
    <p:sldId id="492" r:id="rId42"/>
    <p:sldId id="472" r:id="rId43"/>
    <p:sldId id="493" r:id="rId44"/>
    <p:sldId id="455" r:id="rId45"/>
    <p:sldId id="458" r:id="rId46"/>
    <p:sldId id="447" r:id="rId47"/>
    <p:sldId id="448" r:id="rId48"/>
    <p:sldId id="460" r:id="rId49"/>
    <p:sldId id="450" r:id="rId50"/>
    <p:sldId id="461" r:id="rId51"/>
    <p:sldId id="494" r:id="rId52"/>
    <p:sldId id="411" r:id="rId53"/>
    <p:sldId id="435" r:id="rId54"/>
    <p:sldId id="437" r:id="rId55"/>
    <p:sldId id="438" r:id="rId56"/>
    <p:sldId id="459" r:id="rId57"/>
    <p:sldId id="495" r:id="rId58"/>
    <p:sldId id="396" r:id="rId59"/>
    <p:sldId id="398" r:id="rId60"/>
    <p:sldId id="399" r:id="rId61"/>
    <p:sldId id="404" r:id="rId62"/>
    <p:sldId id="405" r:id="rId63"/>
    <p:sldId id="496" r:id="rId64"/>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Guirk, Julia" initials="MJ" lastIdx="2" clrIdx="0">
    <p:extLst>
      <p:ext uri="{19B8F6BF-5375-455C-9EA6-DF929625EA0E}">
        <p15:presenceInfo xmlns:p15="http://schemas.microsoft.com/office/powerpoint/2012/main" userId="S-1-5-21-1181185089-2005350570-1792151419-47811" providerId="AD"/>
      </p:ext>
    </p:extLst>
  </p:cmAuthor>
  <p:cmAuthor id="2" name="Sandra Del Sesto" initials="SDS" lastIdx="49" clrIdx="1">
    <p:extLst>
      <p:ext uri="{19B8F6BF-5375-455C-9EA6-DF929625EA0E}">
        <p15:presenceInfo xmlns:p15="http://schemas.microsoft.com/office/powerpoint/2012/main" userId="c4af4944131acae2" providerId="Windows Live"/>
      </p:ext>
    </p:extLst>
  </p:cmAuthor>
  <p:cmAuthor id="3" name="Oliver, Carol" initials="OC" lastIdx="21" clrIdx="2">
    <p:extLst>
      <p:ext uri="{19B8F6BF-5375-455C-9EA6-DF929625EA0E}">
        <p15:presenceInfo xmlns:p15="http://schemas.microsoft.com/office/powerpoint/2012/main" userId="S-1-5-21-1181185089-2005350570-1792151419-4270" providerId="AD"/>
      </p:ext>
    </p:extLst>
  </p:cmAuthor>
  <p:cmAuthor id="4" name="Grinbergs, Valda" initials="GV" lastIdx="4" clrIdx="3">
    <p:extLst>
      <p:ext uri="{19B8F6BF-5375-455C-9EA6-DF929625EA0E}">
        <p15:presenceInfo xmlns:p15="http://schemas.microsoft.com/office/powerpoint/2012/main" userId="S-1-5-21-1181185089-2005350570-1792151419-1682" providerId="AD"/>
      </p:ext>
    </p:extLst>
  </p:cmAuthor>
  <p:cmAuthor id="5" name="Szczerepa, Ola" initials="SO" lastIdx="16" clrIdx="4">
    <p:extLst>
      <p:ext uri="{19B8F6BF-5375-455C-9EA6-DF929625EA0E}">
        <p15:presenceInfo xmlns:p15="http://schemas.microsoft.com/office/powerpoint/2012/main" userId="S-1-5-21-1181185089-2005350570-1792151419-53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77785"/>
    <a:srgbClr val="CCCCFF"/>
    <a:srgbClr val="9999FF"/>
    <a:srgbClr val="F6F0D8"/>
    <a:srgbClr val="F7F0D6"/>
    <a:srgbClr val="7CBF33"/>
    <a:srgbClr val="F9F4DE"/>
    <a:srgbClr val="CAD2C4"/>
    <a:srgbClr val="0000FF"/>
    <a:srgbClr val="8C90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48387" autoAdjust="0"/>
  </p:normalViewPr>
  <p:slideViewPr>
    <p:cSldViewPr snapToGrid="0">
      <p:cViewPr varScale="1">
        <p:scale>
          <a:sx n="34" d="100"/>
          <a:sy n="34" d="100"/>
        </p:scale>
        <p:origin x="2088" y="48"/>
      </p:cViewPr>
      <p:guideLst>
        <p:guide orient="horz" pos="2136"/>
        <p:guide pos="2880"/>
      </p:guideLst>
    </p:cSldViewPr>
  </p:slideViewPr>
  <p:notesTextViewPr>
    <p:cViewPr>
      <p:scale>
        <a:sx n="125" d="100"/>
        <a:sy n="125" d="100"/>
      </p:scale>
      <p:origin x="0" y="0"/>
    </p:cViewPr>
  </p:notesTextViewPr>
  <p:sorterViewPr>
    <p:cViewPr>
      <p:scale>
        <a:sx n="100" d="100"/>
        <a:sy n="100" d="100"/>
      </p:scale>
      <p:origin x="0" y="-15816"/>
    </p:cViewPr>
  </p:sorterViewPr>
  <p:notesViewPr>
    <p:cSldViewPr snapToGrid="0">
      <p:cViewPr varScale="1">
        <p:scale>
          <a:sx n="53" d="100"/>
          <a:sy n="53" d="100"/>
        </p:scale>
        <p:origin x="2624" y="5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B1DBB-02C4-464C-A308-242618403CD7}" type="doc">
      <dgm:prSet loTypeId="urn:microsoft.com/office/officeart/2005/8/layout/target1" loCatId="relationship" qsTypeId="urn:microsoft.com/office/officeart/2005/8/quickstyle/3D4" qsCatId="3D" csTypeId="urn:microsoft.com/office/officeart/2005/8/colors/colorful2" csCatId="colorful" phldr="1"/>
      <dgm:spPr/>
    </dgm:pt>
    <dgm:pt modelId="{8D19169A-D5DD-424A-B320-20BDCF46CCCC}">
      <dgm:prSet phldrT="[Text]" custT="1"/>
      <dgm:spPr/>
      <dgm:t>
        <a:bodyPr/>
        <a:lstStyle/>
        <a:p>
          <a:r>
            <a:rPr lang="en-US" sz="2800" b="1" dirty="0">
              <a:solidFill>
                <a:schemeClr val="accent2">
                  <a:lumMod val="75000"/>
                </a:schemeClr>
              </a:solidFill>
              <a:latin typeface="Helvetica" panose="020B0604020202020204" pitchFamily="34" charset="0"/>
              <a:cs typeface="Helvetica" panose="020B0604020202020204" pitchFamily="34" charset="0"/>
            </a:rPr>
            <a:t>Individual</a:t>
          </a:r>
        </a:p>
      </dgm:t>
    </dgm:pt>
    <dgm:pt modelId="{64C2F137-DE68-8240-99E8-087DC50AE99E}" type="parTrans" cxnId="{90FBAFDE-A7AE-7741-8724-7ADBD5CD88AB}">
      <dgm:prSet/>
      <dgm:spPr/>
      <dgm:t>
        <a:bodyPr/>
        <a:lstStyle/>
        <a:p>
          <a:endParaRPr lang="en-US"/>
        </a:p>
      </dgm:t>
    </dgm:pt>
    <dgm:pt modelId="{0FC49228-7BF7-0249-A88A-97523D9C5544}" type="sibTrans" cxnId="{90FBAFDE-A7AE-7741-8724-7ADBD5CD88AB}">
      <dgm:prSet/>
      <dgm:spPr/>
      <dgm:t>
        <a:bodyPr/>
        <a:lstStyle/>
        <a:p>
          <a:endParaRPr lang="en-US"/>
        </a:p>
      </dgm:t>
    </dgm:pt>
    <dgm:pt modelId="{1068E8CC-91FC-F049-8DF5-FAA74FEFA812}">
      <dgm:prSet phldrT="[Text]" custT="1"/>
      <dgm:spPr/>
      <dgm:t>
        <a:bodyPr/>
        <a:lstStyle/>
        <a:p>
          <a:r>
            <a:rPr lang="en-US" sz="2800" b="1" dirty="0">
              <a:solidFill>
                <a:schemeClr val="accent4">
                  <a:lumMod val="75000"/>
                </a:schemeClr>
              </a:solidFill>
              <a:latin typeface="Helvetica" panose="020B0604020202020204" pitchFamily="34" charset="0"/>
              <a:cs typeface="Helvetica" panose="020B0604020202020204" pitchFamily="34" charset="0"/>
            </a:rPr>
            <a:t>Family</a:t>
          </a:r>
        </a:p>
      </dgm:t>
    </dgm:pt>
    <dgm:pt modelId="{087ADC7E-28DF-E74A-A9E2-363E01E2F2C4}" type="parTrans" cxnId="{8C0477B0-5F66-8B47-9851-A8424C8D118B}">
      <dgm:prSet/>
      <dgm:spPr/>
      <dgm:t>
        <a:bodyPr/>
        <a:lstStyle/>
        <a:p>
          <a:endParaRPr lang="en-US"/>
        </a:p>
      </dgm:t>
    </dgm:pt>
    <dgm:pt modelId="{F853C93B-258F-D444-B330-CBF5F5E05D7B}" type="sibTrans" cxnId="{8C0477B0-5F66-8B47-9851-A8424C8D118B}">
      <dgm:prSet/>
      <dgm:spPr/>
      <dgm:t>
        <a:bodyPr/>
        <a:lstStyle/>
        <a:p>
          <a:endParaRPr lang="en-US"/>
        </a:p>
      </dgm:t>
    </dgm:pt>
    <dgm:pt modelId="{1CAC9B64-A211-BB46-A3E2-48D5639DAFD1}">
      <dgm:prSet phldrT="[Text]" custT="1"/>
      <dgm:spPr/>
      <dgm:t>
        <a:bodyPr/>
        <a:lstStyle/>
        <a:p>
          <a:r>
            <a:rPr lang="en-US" sz="2800" b="1" dirty="0">
              <a:solidFill>
                <a:schemeClr val="accent1">
                  <a:lumMod val="75000"/>
                </a:schemeClr>
              </a:solidFill>
              <a:latin typeface="Helvetica" panose="020B0604020202020204" pitchFamily="34" charset="0"/>
              <a:cs typeface="Helvetica" panose="020B0604020202020204" pitchFamily="34" charset="0"/>
            </a:rPr>
            <a:t>Community</a:t>
          </a:r>
        </a:p>
      </dgm:t>
    </dgm:pt>
    <dgm:pt modelId="{38F7BDDC-8BE0-614A-A3D4-CAA370C8D9C4}" type="parTrans" cxnId="{B239BDD1-EDB0-0E49-A3E7-F8E5AB4D1EAA}">
      <dgm:prSet/>
      <dgm:spPr/>
      <dgm:t>
        <a:bodyPr/>
        <a:lstStyle/>
        <a:p>
          <a:endParaRPr lang="en-US"/>
        </a:p>
      </dgm:t>
    </dgm:pt>
    <dgm:pt modelId="{CC621F3E-30C5-C74F-9565-DA591B388507}" type="sibTrans" cxnId="{B239BDD1-EDB0-0E49-A3E7-F8E5AB4D1EAA}">
      <dgm:prSet/>
      <dgm:spPr/>
      <dgm:t>
        <a:bodyPr/>
        <a:lstStyle/>
        <a:p>
          <a:endParaRPr lang="en-US"/>
        </a:p>
      </dgm:t>
    </dgm:pt>
    <dgm:pt modelId="{E14F6C44-4F51-204D-8162-F1087A137E97}">
      <dgm:prSet phldrT="[Text]" custT="1"/>
      <dgm:spPr/>
      <dgm:t>
        <a:bodyPr/>
        <a:lstStyle/>
        <a:p>
          <a:r>
            <a:rPr lang="en-US" sz="2800" b="1" dirty="0">
              <a:solidFill>
                <a:schemeClr val="accent3">
                  <a:lumMod val="50000"/>
                </a:schemeClr>
              </a:solidFill>
              <a:latin typeface="Helvetica" panose="020B0604020202020204" pitchFamily="34" charset="0"/>
              <a:cs typeface="Helvetica" panose="020B0604020202020204" pitchFamily="34" charset="0"/>
            </a:rPr>
            <a:t>Society</a:t>
          </a:r>
        </a:p>
      </dgm:t>
    </dgm:pt>
    <dgm:pt modelId="{A3F10356-59A0-494D-AEC2-E53166CF5682}" type="parTrans" cxnId="{A09028D7-6DB0-B449-856D-CAAE8C9093D0}">
      <dgm:prSet/>
      <dgm:spPr/>
      <dgm:t>
        <a:bodyPr/>
        <a:lstStyle/>
        <a:p>
          <a:endParaRPr lang="en-US"/>
        </a:p>
      </dgm:t>
    </dgm:pt>
    <dgm:pt modelId="{46117E6A-DD59-264A-A7F1-F0382204D37E}" type="sibTrans" cxnId="{A09028D7-6DB0-B449-856D-CAAE8C9093D0}">
      <dgm:prSet/>
      <dgm:spPr/>
      <dgm:t>
        <a:bodyPr/>
        <a:lstStyle/>
        <a:p>
          <a:endParaRPr lang="en-US"/>
        </a:p>
      </dgm:t>
    </dgm:pt>
    <dgm:pt modelId="{9F65C10E-E4F6-9F4F-9410-71CECB8D8B3D}" type="pres">
      <dgm:prSet presAssocID="{EDDB1DBB-02C4-464C-A308-242618403CD7}" presName="composite" presStyleCnt="0">
        <dgm:presLayoutVars>
          <dgm:chMax val="5"/>
          <dgm:dir/>
          <dgm:resizeHandles val="exact"/>
        </dgm:presLayoutVars>
      </dgm:prSet>
      <dgm:spPr/>
    </dgm:pt>
    <dgm:pt modelId="{163B764E-68B4-AE40-AF40-DA3BE929E9FE}" type="pres">
      <dgm:prSet presAssocID="{8D19169A-D5DD-424A-B320-20BDCF46CCCC}" presName="circle1" presStyleLbl="lnNode1" presStyleIdx="0" presStyleCnt="4"/>
      <dgm:spPr>
        <a:solidFill>
          <a:schemeClr val="accent2">
            <a:lumMod val="75000"/>
          </a:schemeClr>
        </a:solidFill>
      </dgm:spPr>
    </dgm:pt>
    <dgm:pt modelId="{549F99A5-A3E8-604D-8C35-EE43F6286F9A}" type="pres">
      <dgm:prSet presAssocID="{8D19169A-D5DD-424A-B320-20BDCF46CCCC}" presName="text1" presStyleLbl="revTx" presStyleIdx="0" presStyleCnt="4" custScaleX="145892" custLinFactNeighborX="17210">
        <dgm:presLayoutVars>
          <dgm:bulletEnabled val="1"/>
        </dgm:presLayoutVars>
      </dgm:prSet>
      <dgm:spPr/>
      <dgm:t>
        <a:bodyPr/>
        <a:lstStyle/>
        <a:p>
          <a:endParaRPr lang="en-US"/>
        </a:p>
      </dgm:t>
    </dgm:pt>
    <dgm:pt modelId="{4D7055FC-60CA-1247-8F53-42A6F1857A2A}" type="pres">
      <dgm:prSet presAssocID="{8D19169A-D5DD-424A-B320-20BDCF46CCCC}" presName="line1" presStyleLbl="callout" presStyleIdx="0" presStyleCnt="8"/>
      <dgm:spPr/>
    </dgm:pt>
    <dgm:pt modelId="{093B4877-3AE6-844B-A848-DCD774559C03}" type="pres">
      <dgm:prSet presAssocID="{8D19169A-D5DD-424A-B320-20BDCF46CCCC}" presName="d1" presStyleLbl="callout" presStyleIdx="1" presStyleCnt="8"/>
      <dgm:spPr/>
    </dgm:pt>
    <dgm:pt modelId="{935B8E89-0104-3D4F-A6D2-36B7524D4441}" type="pres">
      <dgm:prSet presAssocID="{1068E8CC-91FC-F049-8DF5-FAA74FEFA812}" presName="circle2" presStyleLbl="lnNode1" presStyleIdx="1" presStyleCnt="4"/>
      <dgm:spPr>
        <a:solidFill>
          <a:schemeClr val="accent4">
            <a:lumMod val="75000"/>
          </a:schemeClr>
        </a:solidFill>
      </dgm:spPr>
    </dgm:pt>
    <dgm:pt modelId="{1CB85CF3-9D0E-C34B-BC5E-C2DE15043E1C}" type="pres">
      <dgm:prSet presAssocID="{1068E8CC-91FC-F049-8DF5-FAA74FEFA812}" presName="text2" presStyleLbl="revTx" presStyleIdx="1" presStyleCnt="4" custScaleX="131360" custLinFactNeighborX="18739" custLinFactNeighborY="-3159">
        <dgm:presLayoutVars>
          <dgm:bulletEnabled val="1"/>
        </dgm:presLayoutVars>
      </dgm:prSet>
      <dgm:spPr/>
      <dgm:t>
        <a:bodyPr/>
        <a:lstStyle/>
        <a:p>
          <a:endParaRPr lang="en-US"/>
        </a:p>
      </dgm:t>
    </dgm:pt>
    <dgm:pt modelId="{C1B4C59E-9151-BC4B-9CE5-BE5812F37B3C}" type="pres">
      <dgm:prSet presAssocID="{1068E8CC-91FC-F049-8DF5-FAA74FEFA812}" presName="line2" presStyleLbl="callout" presStyleIdx="2" presStyleCnt="8"/>
      <dgm:spPr/>
    </dgm:pt>
    <dgm:pt modelId="{25D4B869-9F9D-3F41-8F1B-28EF9F3D7FAA}" type="pres">
      <dgm:prSet presAssocID="{1068E8CC-91FC-F049-8DF5-FAA74FEFA812}" presName="d2" presStyleLbl="callout" presStyleIdx="3" presStyleCnt="8"/>
      <dgm:spPr/>
    </dgm:pt>
    <dgm:pt modelId="{ACC5AD3D-A3BF-3B4A-BC6B-DDD4D67A2233}" type="pres">
      <dgm:prSet presAssocID="{1CAC9B64-A211-BB46-A3E2-48D5639DAFD1}" presName="circle3" presStyleLbl="lnNode1" presStyleIdx="2" presStyleCnt="4"/>
      <dgm:spPr>
        <a:solidFill>
          <a:schemeClr val="accent1">
            <a:lumMod val="75000"/>
          </a:schemeClr>
        </a:solidFill>
      </dgm:spPr>
    </dgm:pt>
    <dgm:pt modelId="{735A84C0-CC85-FB4D-A171-91E529AD7744}" type="pres">
      <dgm:prSet presAssocID="{1CAC9B64-A211-BB46-A3E2-48D5639DAFD1}" presName="text3" presStyleLbl="revTx" presStyleIdx="2" presStyleCnt="4" custScaleX="168838" custScaleY="81620" custLinFactNeighborX="34443" custLinFactNeighborY="-12064">
        <dgm:presLayoutVars>
          <dgm:bulletEnabled val="1"/>
        </dgm:presLayoutVars>
      </dgm:prSet>
      <dgm:spPr/>
      <dgm:t>
        <a:bodyPr/>
        <a:lstStyle/>
        <a:p>
          <a:endParaRPr lang="en-US"/>
        </a:p>
      </dgm:t>
    </dgm:pt>
    <dgm:pt modelId="{08372418-3082-944A-BEF8-3C266A7F150B}" type="pres">
      <dgm:prSet presAssocID="{1CAC9B64-A211-BB46-A3E2-48D5639DAFD1}" presName="line3" presStyleLbl="callout" presStyleIdx="4" presStyleCnt="8"/>
      <dgm:spPr/>
    </dgm:pt>
    <dgm:pt modelId="{D699F9E4-9226-7444-9BC8-00AB41BA16F4}" type="pres">
      <dgm:prSet presAssocID="{1CAC9B64-A211-BB46-A3E2-48D5639DAFD1}" presName="d3" presStyleLbl="callout" presStyleIdx="5" presStyleCnt="8"/>
      <dgm:spPr/>
    </dgm:pt>
    <dgm:pt modelId="{57595BFF-323F-764B-8F3B-69DA9AEB39DF}" type="pres">
      <dgm:prSet presAssocID="{E14F6C44-4F51-204D-8162-F1087A137E97}" presName="circle4" presStyleLbl="lnNode1" presStyleIdx="3" presStyleCnt="4"/>
      <dgm:spPr>
        <a:solidFill>
          <a:schemeClr val="accent3">
            <a:lumMod val="50000"/>
          </a:schemeClr>
        </a:solidFill>
      </dgm:spPr>
    </dgm:pt>
    <dgm:pt modelId="{D2412B81-8B4A-D742-81F8-2BAB98CEB933}" type="pres">
      <dgm:prSet presAssocID="{E14F6C44-4F51-204D-8162-F1087A137E97}" presName="text4" presStyleLbl="revTx" presStyleIdx="3" presStyleCnt="4">
        <dgm:presLayoutVars>
          <dgm:bulletEnabled val="1"/>
        </dgm:presLayoutVars>
      </dgm:prSet>
      <dgm:spPr/>
      <dgm:t>
        <a:bodyPr/>
        <a:lstStyle/>
        <a:p>
          <a:endParaRPr lang="en-US"/>
        </a:p>
      </dgm:t>
    </dgm:pt>
    <dgm:pt modelId="{1D7730DE-C564-FB4B-AB34-C73A1D87F916}" type="pres">
      <dgm:prSet presAssocID="{E14F6C44-4F51-204D-8162-F1087A137E97}" presName="line4" presStyleLbl="callout" presStyleIdx="6" presStyleCnt="8"/>
      <dgm:spPr/>
    </dgm:pt>
    <dgm:pt modelId="{12391F88-8830-8F43-A20E-5644A7573999}" type="pres">
      <dgm:prSet presAssocID="{E14F6C44-4F51-204D-8162-F1087A137E97}" presName="d4" presStyleLbl="callout" presStyleIdx="7" presStyleCnt="8"/>
      <dgm:spPr/>
    </dgm:pt>
  </dgm:ptLst>
  <dgm:cxnLst>
    <dgm:cxn modelId="{B239BDD1-EDB0-0E49-A3E7-F8E5AB4D1EAA}" srcId="{EDDB1DBB-02C4-464C-A308-242618403CD7}" destId="{1CAC9B64-A211-BB46-A3E2-48D5639DAFD1}" srcOrd="2" destOrd="0" parTransId="{38F7BDDC-8BE0-614A-A3D4-CAA370C8D9C4}" sibTransId="{CC621F3E-30C5-C74F-9565-DA591B388507}"/>
    <dgm:cxn modelId="{AC612F95-AC9F-4E4E-8886-EB6793B3EFFB}" type="presOf" srcId="{1CAC9B64-A211-BB46-A3E2-48D5639DAFD1}" destId="{735A84C0-CC85-FB4D-A171-91E529AD7744}" srcOrd="0" destOrd="0" presId="urn:microsoft.com/office/officeart/2005/8/layout/target1"/>
    <dgm:cxn modelId="{D5697196-A7F9-AF4E-BAC5-C6940E06DC08}" type="presOf" srcId="{EDDB1DBB-02C4-464C-A308-242618403CD7}" destId="{9F65C10E-E4F6-9F4F-9410-71CECB8D8B3D}" srcOrd="0" destOrd="0" presId="urn:microsoft.com/office/officeart/2005/8/layout/target1"/>
    <dgm:cxn modelId="{7B2EA69F-49DC-184E-B284-043E91E7155C}" type="presOf" srcId="{E14F6C44-4F51-204D-8162-F1087A137E97}" destId="{D2412B81-8B4A-D742-81F8-2BAB98CEB933}" srcOrd="0" destOrd="0" presId="urn:microsoft.com/office/officeart/2005/8/layout/target1"/>
    <dgm:cxn modelId="{90FBAFDE-A7AE-7741-8724-7ADBD5CD88AB}" srcId="{EDDB1DBB-02C4-464C-A308-242618403CD7}" destId="{8D19169A-D5DD-424A-B320-20BDCF46CCCC}" srcOrd="0" destOrd="0" parTransId="{64C2F137-DE68-8240-99E8-087DC50AE99E}" sibTransId="{0FC49228-7BF7-0249-A88A-97523D9C5544}"/>
    <dgm:cxn modelId="{C4FFF826-5797-CC45-808E-6681B4DA75A1}" type="presOf" srcId="{1068E8CC-91FC-F049-8DF5-FAA74FEFA812}" destId="{1CB85CF3-9D0E-C34B-BC5E-C2DE15043E1C}" srcOrd="0" destOrd="0" presId="urn:microsoft.com/office/officeart/2005/8/layout/target1"/>
    <dgm:cxn modelId="{E52DBF52-EE6F-E545-952E-23F80B8EF26E}" type="presOf" srcId="{8D19169A-D5DD-424A-B320-20BDCF46CCCC}" destId="{549F99A5-A3E8-604D-8C35-EE43F6286F9A}" srcOrd="0" destOrd="0" presId="urn:microsoft.com/office/officeart/2005/8/layout/target1"/>
    <dgm:cxn modelId="{A09028D7-6DB0-B449-856D-CAAE8C9093D0}" srcId="{EDDB1DBB-02C4-464C-A308-242618403CD7}" destId="{E14F6C44-4F51-204D-8162-F1087A137E97}" srcOrd="3" destOrd="0" parTransId="{A3F10356-59A0-494D-AEC2-E53166CF5682}" sibTransId="{46117E6A-DD59-264A-A7F1-F0382204D37E}"/>
    <dgm:cxn modelId="{8C0477B0-5F66-8B47-9851-A8424C8D118B}" srcId="{EDDB1DBB-02C4-464C-A308-242618403CD7}" destId="{1068E8CC-91FC-F049-8DF5-FAA74FEFA812}" srcOrd="1" destOrd="0" parTransId="{087ADC7E-28DF-E74A-A9E2-363E01E2F2C4}" sibTransId="{F853C93B-258F-D444-B330-CBF5F5E05D7B}"/>
    <dgm:cxn modelId="{3D3369FD-C026-034F-A160-85E48A0D9DCD}" type="presParOf" srcId="{9F65C10E-E4F6-9F4F-9410-71CECB8D8B3D}" destId="{163B764E-68B4-AE40-AF40-DA3BE929E9FE}" srcOrd="0" destOrd="0" presId="urn:microsoft.com/office/officeart/2005/8/layout/target1"/>
    <dgm:cxn modelId="{C39A935A-C8CE-9B4A-A43D-0DA9D3FE0EA3}" type="presParOf" srcId="{9F65C10E-E4F6-9F4F-9410-71CECB8D8B3D}" destId="{549F99A5-A3E8-604D-8C35-EE43F6286F9A}" srcOrd="1" destOrd="0" presId="urn:microsoft.com/office/officeart/2005/8/layout/target1"/>
    <dgm:cxn modelId="{051B9228-E2DA-6247-B73D-156B2CDD19ED}" type="presParOf" srcId="{9F65C10E-E4F6-9F4F-9410-71CECB8D8B3D}" destId="{4D7055FC-60CA-1247-8F53-42A6F1857A2A}" srcOrd="2" destOrd="0" presId="urn:microsoft.com/office/officeart/2005/8/layout/target1"/>
    <dgm:cxn modelId="{D07B7E46-620C-0F49-9BD1-4BF5AF4CC2F8}" type="presParOf" srcId="{9F65C10E-E4F6-9F4F-9410-71CECB8D8B3D}" destId="{093B4877-3AE6-844B-A848-DCD774559C03}" srcOrd="3" destOrd="0" presId="urn:microsoft.com/office/officeart/2005/8/layout/target1"/>
    <dgm:cxn modelId="{FB2F8B65-EC8B-DD42-AAE4-5C0D66191C0C}" type="presParOf" srcId="{9F65C10E-E4F6-9F4F-9410-71CECB8D8B3D}" destId="{935B8E89-0104-3D4F-A6D2-36B7524D4441}" srcOrd="4" destOrd="0" presId="urn:microsoft.com/office/officeart/2005/8/layout/target1"/>
    <dgm:cxn modelId="{8E303305-4269-9740-8AFA-CB84471B2D71}" type="presParOf" srcId="{9F65C10E-E4F6-9F4F-9410-71CECB8D8B3D}" destId="{1CB85CF3-9D0E-C34B-BC5E-C2DE15043E1C}" srcOrd="5" destOrd="0" presId="urn:microsoft.com/office/officeart/2005/8/layout/target1"/>
    <dgm:cxn modelId="{A30EBC05-1578-7147-8FAE-BE60314BBB12}" type="presParOf" srcId="{9F65C10E-E4F6-9F4F-9410-71CECB8D8B3D}" destId="{C1B4C59E-9151-BC4B-9CE5-BE5812F37B3C}" srcOrd="6" destOrd="0" presId="urn:microsoft.com/office/officeart/2005/8/layout/target1"/>
    <dgm:cxn modelId="{AEFB9F8C-9D8D-4447-958B-9DCBC88C104E}" type="presParOf" srcId="{9F65C10E-E4F6-9F4F-9410-71CECB8D8B3D}" destId="{25D4B869-9F9D-3F41-8F1B-28EF9F3D7FAA}" srcOrd="7" destOrd="0" presId="urn:microsoft.com/office/officeart/2005/8/layout/target1"/>
    <dgm:cxn modelId="{F33359F1-5279-BC43-B4C3-A1BB32DBBA5E}" type="presParOf" srcId="{9F65C10E-E4F6-9F4F-9410-71CECB8D8B3D}" destId="{ACC5AD3D-A3BF-3B4A-BC6B-DDD4D67A2233}" srcOrd="8" destOrd="0" presId="urn:microsoft.com/office/officeart/2005/8/layout/target1"/>
    <dgm:cxn modelId="{25D0C2B2-62BE-904D-85E8-B23F8838659E}" type="presParOf" srcId="{9F65C10E-E4F6-9F4F-9410-71CECB8D8B3D}" destId="{735A84C0-CC85-FB4D-A171-91E529AD7744}" srcOrd="9" destOrd="0" presId="urn:microsoft.com/office/officeart/2005/8/layout/target1"/>
    <dgm:cxn modelId="{A9530DB4-EAB6-2649-BC83-7FC6D8B149FE}" type="presParOf" srcId="{9F65C10E-E4F6-9F4F-9410-71CECB8D8B3D}" destId="{08372418-3082-944A-BEF8-3C266A7F150B}" srcOrd="10" destOrd="0" presId="urn:microsoft.com/office/officeart/2005/8/layout/target1"/>
    <dgm:cxn modelId="{64E954C7-4483-3C4F-8602-56CB496F33E8}" type="presParOf" srcId="{9F65C10E-E4F6-9F4F-9410-71CECB8D8B3D}" destId="{D699F9E4-9226-7444-9BC8-00AB41BA16F4}" srcOrd="11" destOrd="0" presId="urn:microsoft.com/office/officeart/2005/8/layout/target1"/>
    <dgm:cxn modelId="{5E2E1BD6-6F4F-5248-85F6-B0D7EA67C435}" type="presParOf" srcId="{9F65C10E-E4F6-9F4F-9410-71CECB8D8B3D}" destId="{57595BFF-323F-764B-8F3B-69DA9AEB39DF}" srcOrd="12" destOrd="0" presId="urn:microsoft.com/office/officeart/2005/8/layout/target1"/>
    <dgm:cxn modelId="{6AAD9657-8FD3-2840-8858-A9AFBCFBAE02}" type="presParOf" srcId="{9F65C10E-E4F6-9F4F-9410-71CECB8D8B3D}" destId="{D2412B81-8B4A-D742-81F8-2BAB98CEB933}" srcOrd="13" destOrd="0" presId="urn:microsoft.com/office/officeart/2005/8/layout/target1"/>
    <dgm:cxn modelId="{B0503DA7-76E1-0140-B104-A341CFB4840C}" type="presParOf" srcId="{9F65C10E-E4F6-9F4F-9410-71CECB8D8B3D}" destId="{1D7730DE-C564-FB4B-AB34-C73A1D87F916}" srcOrd="14" destOrd="0" presId="urn:microsoft.com/office/officeart/2005/8/layout/target1"/>
    <dgm:cxn modelId="{1E7003A8-6135-8B4F-8527-5B39A637BBC3}" type="presParOf" srcId="{9F65C10E-E4F6-9F4F-9410-71CECB8D8B3D}" destId="{12391F88-8830-8F43-A20E-5644A7573999}"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B27E6F-9B25-423A-A184-39155855E86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8DFF8D3-9882-4F5D-BA24-31FEBD209CEF}">
      <dgm:prSet phldrT="[Text]" custT="1"/>
      <dgm:spPr>
        <a:solidFill>
          <a:schemeClr val="accent1">
            <a:lumMod val="75000"/>
          </a:schemeClr>
        </a:solidFill>
      </dgm:spPr>
      <dgm:t>
        <a:bodyPr/>
        <a:lstStyle/>
        <a:p>
          <a:r>
            <a:rPr lang="en-US" sz="3600" dirty="0">
              <a:latin typeface="Arial" panose="020B0604020202020204" pitchFamily="34" charset="0"/>
              <a:cs typeface="Arial" panose="020B0604020202020204" pitchFamily="34" charset="0"/>
            </a:rPr>
            <a:t>Community Support</a:t>
          </a:r>
        </a:p>
      </dgm:t>
    </dgm:pt>
    <dgm:pt modelId="{CD20BA7B-DEA5-42C3-93A4-96BB33E47A72}" type="parTrans" cxnId="{EC3C5CC0-0D5F-4BE9-B024-A92AD85C442C}">
      <dgm:prSet/>
      <dgm:spPr/>
      <dgm:t>
        <a:bodyPr/>
        <a:lstStyle/>
        <a:p>
          <a:endParaRPr lang="en-US"/>
        </a:p>
      </dgm:t>
    </dgm:pt>
    <dgm:pt modelId="{8BD54255-9839-44D1-B483-63C5C5CCC9C6}" type="sibTrans" cxnId="{EC3C5CC0-0D5F-4BE9-B024-A92AD85C442C}">
      <dgm:prSet/>
      <dgm:spPr/>
      <dgm:t>
        <a:bodyPr/>
        <a:lstStyle/>
        <a:p>
          <a:endParaRPr lang="en-US"/>
        </a:p>
      </dgm:t>
    </dgm:pt>
    <dgm:pt modelId="{255EB8AC-AA44-46BB-A5CA-869799343362}">
      <dgm:prSet phldrT="[Text]" custT="1"/>
      <dgm:spPr>
        <a:solidFill>
          <a:schemeClr val="accent3">
            <a:lumMod val="50000"/>
          </a:schemeClr>
        </a:solidFill>
      </dgm:spPr>
      <dgm:t>
        <a:bodyPr/>
        <a:lstStyle/>
        <a:p>
          <a:r>
            <a:rPr lang="en-US" sz="3600" dirty="0">
              <a:latin typeface="Arial" panose="020B0604020202020204" pitchFamily="34" charset="0"/>
              <a:cs typeface="Arial" panose="020B0604020202020204" pitchFamily="34" charset="0"/>
            </a:rPr>
            <a:t>Organizational Capacity</a:t>
          </a:r>
        </a:p>
      </dgm:t>
    </dgm:pt>
    <dgm:pt modelId="{7AC9C4A3-C103-4517-A8A8-1A494B56EDE4}" type="parTrans" cxnId="{D645629A-AEC6-467B-B8BB-8E528BA8F51B}">
      <dgm:prSet/>
      <dgm:spPr/>
      <dgm:t>
        <a:bodyPr/>
        <a:lstStyle/>
        <a:p>
          <a:endParaRPr lang="en-US"/>
        </a:p>
      </dgm:t>
    </dgm:pt>
    <dgm:pt modelId="{98725E32-0F45-47DE-9E93-78CE908E2FB9}" type="sibTrans" cxnId="{D645629A-AEC6-467B-B8BB-8E528BA8F51B}">
      <dgm:prSet/>
      <dgm:spPr/>
      <dgm:t>
        <a:bodyPr/>
        <a:lstStyle/>
        <a:p>
          <a:endParaRPr lang="en-US"/>
        </a:p>
      </dgm:t>
    </dgm:pt>
    <dgm:pt modelId="{4B490F81-5B2A-4DE0-8586-C72974ECCE30}">
      <dgm:prSet phldrT="[Text]" custT="1"/>
      <dgm:spPr>
        <a:solidFill>
          <a:schemeClr val="accent6">
            <a:lumMod val="50000"/>
          </a:schemeClr>
        </a:solidFill>
      </dgm:spPr>
      <dgm:t>
        <a:bodyPr/>
        <a:lstStyle/>
        <a:p>
          <a:r>
            <a:rPr lang="en-US" sz="4000" dirty="0">
              <a:latin typeface="Arial" panose="020B0604020202020204" pitchFamily="34" charset="0"/>
              <a:cs typeface="Arial" panose="020B0604020202020204" pitchFamily="34" charset="0"/>
            </a:rPr>
            <a:t>Effectiveness</a:t>
          </a:r>
        </a:p>
      </dgm:t>
    </dgm:pt>
    <dgm:pt modelId="{BB2CD17F-0465-46BE-9662-0A2F989C99E3}" type="parTrans" cxnId="{AB1C262F-5738-4515-9ECA-9CE5C5F68F0A}">
      <dgm:prSet/>
      <dgm:spPr/>
      <dgm:t>
        <a:bodyPr/>
        <a:lstStyle/>
        <a:p>
          <a:endParaRPr lang="en-US"/>
        </a:p>
      </dgm:t>
    </dgm:pt>
    <dgm:pt modelId="{3CFAB5C6-1F9E-4AB3-B653-17D8CDA9C327}" type="sibTrans" cxnId="{AB1C262F-5738-4515-9ECA-9CE5C5F68F0A}">
      <dgm:prSet/>
      <dgm:spPr/>
      <dgm:t>
        <a:bodyPr/>
        <a:lstStyle/>
        <a:p>
          <a:endParaRPr lang="en-US"/>
        </a:p>
      </dgm:t>
    </dgm:pt>
    <dgm:pt modelId="{972ECE5D-F12B-4FEC-90D5-34BDEE43DB9A}" type="pres">
      <dgm:prSet presAssocID="{FCB27E6F-9B25-423A-A184-39155855E864}" presName="linear" presStyleCnt="0">
        <dgm:presLayoutVars>
          <dgm:dir/>
          <dgm:animLvl val="lvl"/>
          <dgm:resizeHandles val="exact"/>
        </dgm:presLayoutVars>
      </dgm:prSet>
      <dgm:spPr/>
      <dgm:t>
        <a:bodyPr/>
        <a:lstStyle/>
        <a:p>
          <a:endParaRPr lang="en-US"/>
        </a:p>
      </dgm:t>
    </dgm:pt>
    <dgm:pt modelId="{05426189-D3DE-4561-889E-E00696C88FD6}" type="pres">
      <dgm:prSet presAssocID="{A8DFF8D3-9882-4F5D-BA24-31FEBD209CEF}" presName="parentLin" presStyleCnt="0"/>
      <dgm:spPr/>
    </dgm:pt>
    <dgm:pt modelId="{391E57A6-C181-4D53-952A-FD045995485F}" type="pres">
      <dgm:prSet presAssocID="{A8DFF8D3-9882-4F5D-BA24-31FEBD209CEF}" presName="parentLeftMargin" presStyleLbl="node1" presStyleIdx="0" presStyleCnt="3"/>
      <dgm:spPr/>
      <dgm:t>
        <a:bodyPr/>
        <a:lstStyle/>
        <a:p>
          <a:endParaRPr lang="en-US"/>
        </a:p>
      </dgm:t>
    </dgm:pt>
    <dgm:pt modelId="{B3C7EA9B-2933-4AF4-9AE3-4BC42AE21111}" type="pres">
      <dgm:prSet presAssocID="{A8DFF8D3-9882-4F5D-BA24-31FEBD209CEF}" presName="parentText" presStyleLbl="node1" presStyleIdx="0" presStyleCnt="3" custLinFactX="-2773" custLinFactNeighborX="-100000" custLinFactNeighborY="-1315">
        <dgm:presLayoutVars>
          <dgm:chMax val="0"/>
          <dgm:bulletEnabled val="1"/>
        </dgm:presLayoutVars>
      </dgm:prSet>
      <dgm:spPr/>
      <dgm:t>
        <a:bodyPr/>
        <a:lstStyle/>
        <a:p>
          <a:endParaRPr lang="en-US"/>
        </a:p>
      </dgm:t>
    </dgm:pt>
    <dgm:pt modelId="{999C44DA-0687-46B7-AC3D-156EB35297AC}" type="pres">
      <dgm:prSet presAssocID="{A8DFF8D3-9882-4F5D-BA24-31FEBD209CEF}" presName="negativeSpace" presStyleCnt="0"/>
      <dgm:spPr/>
    </dgm:pt>
    <dgm:pt modelId="{5E6D50FF-284D-45C9-ACDC-7E5A263ADD28}" type="pres">
      <dgm:prSet presAssocID="{A8DFF8D3-9882-4F5D-BA24-31FEBD209CEF}" presName="childText" presStyleLbl="conFgAcc1" presStyleIdx="0" presStyleCnt="3">
        <dgm:presLayoutVars>
          <dgm:bulletEnabled val="1"/>
        </dgm:presLayoutVars>
      </dgm:prSet>
      <dgm:spPr>
        <a:ln>
          <a:solidFill>
            <a:schemeClr val="accent1">
              <a:lumMod val="50000"/>
            </a:schemeClr>
          </a:solidFill>
        </a:ln>
      </dgm:spPr>
    </dgm:pt>
    <dgm:pt modelId="{E13C0CA9-7F5D-4E93-81DE-49DF8A0728E2}" type="pres">
      <dgm:prSet presAssocID="{8BD54255-9839-44D1-B483-63C5C5CCC9C6}" presName="spaceBetweenRectangles" presStyleCnt="0"/>
      <dgm:spPr/>
    </dgm:pt>
    <dgm:pt modelId="{051FE432-9AA2-4138-B815-C9AA9D605A0B}" type="pres">
      <dgm:prSet presAssocID="{255EB8AC-AA44-46BB-A5CA-869799343362}" presName="parentLin" presStyleCnt="0"/>
      <dgm:spPr/>
    </dgm:pt>
    <dgm:pt modelId="{B0F35A24-1B71-4CF7-8742-A084FECF8876}" type="pres">
      <dgm:prSet presAssocID="{255EB8AC-AA44-46BB-A5CA-869799343362}" presName="parentLeftMargin" presStyleLbl="node1" presStyleIdx="0" presStyleCnt="3"/>
      <dgm:spPr/>
      <dgm:t>
        <a:bodyPr/>
        <a:lstStyle/>
        <a:p>
          <a:endParaRPr lang="en-US"/>
        </a:p>
      </dgm:t>
    </dgm:pt>
    <dgm:pt modelId="{76BE42BD-98A8-47D7-9228-0CF3C32C68C5}" type="pres">
      <dgm:prSet presAssocID="{255EB8AC-AA44-46BB-A5CA-869799343362}" presName="parentText" presStyleLbl="node1" presStyleIdx="1" presStyleCnt="3" custScaleX="95535" custLinFactX="-2256" custLinFactNeighborX="-100000" custLinFactNeighborY="778">
        <dgm:presLayoutVars>
          <dgm:chMax val="0"/>
          <dgm:bulletEnabled val="1"/>
        </dgm:presLayoutVars>
      </dgm:prSet>
      <dgm:spPr/>
      <dgm:t>
        <a:bodyPr/>
        <a:lstStyle/>
        <a:p>
          <a:endParaRPr lang="en-US"/>
        </a:p>
      </dgm:t>
    </dgm:pt>
    <dgm:pt modelId="{A603CA7A-05CC-4748-83AA-3608DB82381E}" type="pres">
      <dgm:prSet presAssocID="{255EB8AC-AA44-46BB-A5CA-869799343362}" presName="negativeSpace" presStyleCnt="0"/>
      <dgm:spPr/>
    </dgm:pt>
    <dgm:pt modelId="{59ABAADB-47E0-41F3-B91D-56B3A676E364}" type="pres">
      <dgm:prSet presAssocID="{255EB8AC-AA44-46BB-A5CA-869799343362}" presName="childText" presStyleLbl="conFgAcc1" presStyleIdx="1" presStyleCnt="3">
        <dgm:presLayoutVars>
          <dgm:bulletEnabled val="1"/>
        </dgm:presLayoutVars>
      </dgm:prSet>
      <dgm:spPr>
        <a:ln>
          <a:solidFill>
            <a:schemeClr val="accent3">
              <a:lumMod val="50000"/>
            </a:schemeClr>
          </a:solidFill>
        </a:ln>
      </dgm:spPr>
    </dgm:pt>
    <dgm:pt modelId="{B8B21EBA-C5D5-442C-9CB5-47B6ECD70A44}" type="pres">
      <dgm:prSet presAssocID="{98725E32-0F45-47DE-9E93-78CE908E2FB9}" presName="spaceBetweenRectangles" presStyleCnt="0"/>
      <dgm:spPr/>
    </dgm:pt>
    <dgm:pt modelId="{AD8230CF-DA18-44F2-A869-1847B8334FC5}" type="pres">
      <dgm:prSet presAssocID="{4B490F81-5B2A-4DE0-8586-C72974ECCE30}" presName="parentLin" presStyleCnt="0"/>
      <dgm:spPr/>
    </dgm:pt>
    <dgm:pt modelId="{FD818F85-6D6D-4596-B11E-B2E37A794AE9}" type="pres">
      <dgm:prSet presAssocID="{4B490F81-5B2A-4DE0-8586-C72974ECCE30}" presName="parentLeftMargin" presStyleLbl="node1" presStyleIdx="1" presStyleCnt="3"/>
      <dgm:spPr/>
      <dgm:t>
        <a:bodyPr/>
        <a:lstStyle/>
        <a:p>
          <a:endParaRPr lang="en-US"/>
        </a:p>
      </dgm:t>
    </dgm:pt>
    <dgm:pt modelId="{B5D85001-8078-40E4-9098-5379631946D5}" type="pres">
      <dgm:prSet presAssocID="{4B490F81-5B2A-4DE0-8586-C72974ECCE30}" presName="parentText" presStyleLbl="node1" presStyleIdx="2" presStyleCnt="3" custLinFactX="-3183" custLinFactNeighborX="-100000" custLinFactNeighborY="-1368">
        <dgm:presLayoutVars>
          <dgm:chMax val="0"/>
          <dgm:bulletEnabled val="1"/>
        </dgm:presLayoutVars>
      </dgm:prSet>
      <dgm:spPr/>
      <dgm:t>
        <a:bodyPr/>
        <a:lstStyle/>
        <a:p>
          <a:endParaRPr lang="en-US"/>
        </a:p>
      </dgm:t>
    </dgm:pt>
    <dgm:pt modelId="{69BE0B96-A7CD-4349-8427-05B80073651E}" type="pres">
      <dgm:prSet presAssocID="{4B490F81-5B2A-4DE0-8586-C72974ECCE30}" presName="negativeSpace" presStyleCnt="0"/>
      <dgm:spPr/>
    </dgm:pt>
    <dgm:pt modelId="{D0FE0BF7-8B35-4B8D-B389-4BAA860B0890}" type="pres">
      <dgm:prSet presAssocID="{4B490F81-5B2A-4DE0-8586-C72974ECCE30}" presName="childText" presStyleLbl="conFgAcc1" presStyleIdx="2" presStyleCnt="3" custLinFactNeighborY="6257">
        <dgm:presLayoutVars>
          <dgm:bulletEnabled val="1"/>
        </dgm:presLayoutVars>
      </dgm:prSet>
      <dgm:spPr>
        <a:ln>
          <a:solidFill>
            <a:schemeClr val="accent6">
              <a:lumMod val="50000"/>
            </a:schemeClr>
          </a:solidFill>
        </a:ln>
      </dgm:spPr>
    </dgm:pt>
  </dgm:ptLst>
  <dgm:cxnLst>
    <dgm:cxn modelId="{1D1EEC73-97CF-42B9-993E-3C6D9B34BD4F}" type="presOf" srcId="{A8DFF8D3-9882-4F5D-BA24-31FEBD209CEF}" destId="{391E57A6-C181-4D53-952A-FD045995485F}" srcOrd="0" destOrd="0" presId="urn:microsoft.com/office/officeart/2005/8/layout/list1"/>
    <dgm:cxn modelId="{D82F3ECA-392B-40A1-8C7C-8778F62C83A4}" type="presOf" srcId="{4B490F81-5B2A-4DE0-8586-C72974ECCE30}" destId="{FD818F85-6D6D-4596-B11E-B2E37A794AE9}" srcOrd="0" destOrd="0" presId="urn:microsoft.com/office/officeart/2005/8/layout/list1"/>
    <dgm:cxn modelId="{AB1C262F-5738-4515-9ECA-9CE5C5F68F0A}" srcId="{FCB27E6F-9B25-423A-A184-39155855E864}" destId="{4B490F81-5B2A-4DE0-8586-C72974ECCE30}" srcOrd="2" destOrd="0" parTransId="{BB2CD17F-0465-46BE-9662-0A2F989C99E3}" sibTransId="{3CFAB5C6-1F9E-4AB3-B653-17D8CDA9C327}"/>
    <dgm:cxn modelId="{D645629A-AEC6-467B-B8BB-8E528BA8F51B}" srcId="{FCB27E6F-9B25-423A-A184-39155855E864}" destId="{255EB8AC-AA44-46BB-A5CA-869799343362}" srcOrd="1" destOrd="0" parTransId="{7AC9C4A3-C103-4517-A8A8-1A494B56EDE4}" sibTransId="{98725E32-0F45-47DE-9E93-78CE908E2FB9}"/>
    <dgm:cxn modelId="{9DB358A5-38DF-4630-850A-C0B05E6FFB78}" type="presOf" srcId="{FCB27E6F-9B25-423A-A184-39155855E864}" destId="{972ECE5D-F12B-4FEC-90D5-34BDEE43DB9A}" srcOrd="0" destOrd="0" presId="urn:microsoft.com/office/officeart/2005/8/layout/list1"/>
    <dgm:cxn modelId="{9DC0C076-3B18-4228-9963-03FF055345D7}" type="presOf" srcId="{255EB8AC-AA44-46BB-A5CA-869799343362}" destId="{B0F35A24-1B71-4CF7-8742-A084FECF8876}" srcOrd="0" destOrd="0" presId="urn:microsoft.com/office/officeart/2005/8/layout/list1"/>
    <dgm:cxn modelId="{EC3C5CC0-0D5F-4BE9-B024-A92AD85C442C}" srcId="{FCB27E6F-9B25-423A-A184-39155855E864}" destId="{A8DFF8D3-9882-4F5D-BA24-31FEBD209CEF}" srcOrd="0" destOrd="0" parTransId="{CD20BA7B-DEA5-42C3-93A4-96BB33E47A72}" sibTransId="{8BD54255-9839-44D1-B483-63C5C5CCC9C6}"/>
    <dgm:cxn modelId="{B9E1F9C1-1635-47F7-A3A7-65017C61AE95}" type="presOf" srcId="{255EB8AC-AA44-46BB-A5CA-869799343362}" destId="{76BE42BD-98A8-47D7-9228-0CF3C32C68C5}" srcOrd="1" destOrd="0" presId="urn:microsoft.com/office/officeart/2005/8/layout/list1"/>
    <dgm:cxn modelId="{DDF135AB-FB43-4D05-AE71-EEAC9B3A1E08}" type="presOf" srcId="{A8DFF8D3-9882-4F5D-BA24-31FEBD209CEF}" destId="{B3C7EA9B-2933-4AF4-9AE3-4BC42AE21111}" srcOrd="1" destOrd="0" presId="urn:microsoft.com/office/officeart/2005/8/layout/list1"/>
    <dgm:cxn modelId="{B94BC6EB-AC8C-48A6-B199-179DDB6AC03B}" type="presOf" srcId="{4B490F81-5B2A-4DE0-8586-C72974ECCE30}" destId="{B5D85001-8078-40E4-9098-5379631946D5}" srcOrd="1" destOrd="0" presId="urn:microsoft.com/office/officeart/2005/8/layout/list1"/>
    <dgm:cxn modelId="{774F2D61-4BFE-4DA7-BA7B-C060BEDFDD0E}" type="presParOf" srcId="{972ECE5D-F12B-4FEC-90D5-34BDEE43DB9A}" destId="{05426189-D3DE-4561-889E-E00696C88FD6}" srcOrd="0" destOrd="0" presId="urn:microsoft.com/office/officeart/2005/8/layout/list1"/>
    <dgm:cxn modelId="{0F68A75E-50A0-4AF1-991E-6857CDAF8628}" type="presParOf" srcId="{05426189-D3DE-4561-889E-E00696C88FD6}" destId="{391E57A6-C181-4D53-952A-FD045995485F}" srcOrd="0" destOrd="0" presId="urn:microsoft.com/office/officeart/2005/8/layout/list1"/>
    <dgm:cxn modelId="{49A8710D-C702-4F3D-84F8-C330CFA88B72}" type="presParOf" srcId="{05426189-D3DE-4561-889E-E00696C88FD6}" destId="{B3C7EA9B-2933-4AF4-9AE3-4BC42AE21111}" srcOrd="1" destOrd="0" presId="urn:microsoft.com/office/officeart/2005/8/layout/list1"/>
    <dgm:cxn modelId="{57BC2790-2622-4B80-99EE-B0938319AE7C}" type="presParOf" srcId="{972ECE5D-F12B-4FEC-90D5-34BDEE43DB9A}" destId="{999C44DA-0687-46B7-AC3D-156EB35297AC}" srcOrd="1" destOrd="0" presId="urn:microsoft.com/office/officeart/2005/8/layout/list1"/>
    <dgm:cxn modelId="{CB61BC4D-BF6E-4793-8F3F-AF49B67CA0A5}" type="presParOf" srcId="{972ECE5D-F12B-4FEC-90D5-34BDEE43DB9A}" destId="{5E6D50FF-284D-45C9-ACDC-7E5A263ADD28}" srcOrd="2" destOrd="0" presId="urn:microsoft.com/office/officeart/2005/8/layout/list1"/>
    <dgm:cxn modelId="{8B0E7F00-7663-4CF6-842C-2F1A37068FEE}" type="presParOf" srcId="{972ECE5D-F12B-4FEC-90D5-34BDEE43DB9A}" destId="{E13C0CA9-7F5D-4E93-81DE-49DF8A0728E2}" srcOrd="3" destOrd="0" presId="urn:microsoft.com/office/officeart/2005/8/layout/list1"/>
    <dgm:cxn modelId="{8327E968-6D28-4E75-90BC-D9C19264853A}" type="presParOf" srcId="{972ECE5D-F12B-4FEC-90D5-34BDEE43DB9A}" destId="{051FE432-9AA2-4138-B815-C9AA9D605A0B}" srcOrd="4" destOrd="0" presId="urn:microsoft.com/office/officeart/2005/8/layout/list1"/>
    <dgm:cxn modelId="{8F51353A-0CC8-4998-99E7-B0D87EC1A73A}" type="presParOf" srcId="{051FE432-9AA2-4138-B815-C9AA9D605A0B}" destId="{B0F35A24-1B71-4CF7-8742-A084FECF8876}" srcOrd="0" destOrd="0" presId="urn:microsoft.com/office/officeart/2005/8/layout/list1"/>
    <dgm:cxn modelId="{1F1FBCB4-26D5-4B96-94B2-F1838A66B423}" type="presParOf" srcId="{051FE432-9AA2-4138-B815-C9AA9D605A0B}" destId="{76BE42BD-98A8-47D7-9228-0CF3C32C68C5}" srcOrd="1" destOrd="0" presId="urn:microsoft.com/office/officeart/2005/8/layout/list1"/>
    <dgm:cxn modelId="{AA8E72B7-0452-4BC9-A203-0B122AAF8546}" type="presParOf" srcId="{972ECE5D-F12B-4FEC-90D5-34BDEE43DB9A}" destId="{A603CA7A-05CC-4748-83AA-3608DB82381E}" srcOrd="5" destOrd="0" presId="urn:microsoft.com/office/officeart/2005/8/layout/list1"/>
    <dgm:cxn modelId="{A130CA33-A07C-47E1-823B-CF987F60938F}" type="presParOf" srcId="{972ECE5D-F12B-4FEC-90D5-34BDEE43DB9A}" destId="{59ABAADB-47E0-41F3-B91D-56B3A676E364}" srcOrd="6" destOrd="0" presId="urn:microsoft.com/office/officeart/2005/8/layout/list1"/>
    <dgm:cxn modelId="{15324C1B-BF6B-4C51-A171-CD04E47E5A32}" type="presParOf" srcId="{972ECE5D-F12B-4FEC-90D5-34BDEE43DB9A}" destId="{B8B21EBA-C5D5-442C-9CB5-47B6ECD70A44}" srcOrd="7" destOrd="0" presId="urn:microsoft.com/office/officeart/2005/8/layout/list1"/>
    <dgm:cxn modelId="{41063BC7-150C-413F-A50A-DAB1574B0B2D}" type="presParOf" srcId="{972ECE5D-F12B-4FEC-90D5-34BDEE43DB9A}" destId="{AD8230CF-DA18-44F2-A869-1847B8334FC5}" srcOrd="8" destOrd="0" presId="urn:microsoft.com/office/officeart/2005/8/layout/list1"/>
    <dgm:cxn modelId="{ACFBF3EA-4D5C-4FDD-916F-2275B8527E63}" type="presParOf" srcId="{AD8230CF-DA18-44F2-A869-1847B8334FC5}" destId="{FD818F85-6D6D-4596-B11E-B2E37A794AE9}" srcOrd="0" destOrd="0" presId="urn:microsoft.com/office/officeart/2005/8/layout/list1"/>
    <dgm:cxn modelId="{B6925425-2DD9-4310-A066-2D602411107E}" type="presParOf" srcId="{AD8230CF-DA18-44F2-A869-1847B8334FC5}" destId="{B5D85001-8078-40E4-9098-5379631946D5}" srcOrd="1" destOrd="0" presId="urn:microsoft.com/office/officeart/2005/8/layout/list1"/>
    <dgm:cxn modelId="{EF4F5B36-3A20-48BB-B713-50AD7F1A5063}" type="presParOf" srcId="{972ECE5D-F12B-4FEC-90D5-34BDEE43DB9A}" destId="{69BE0B96-A7CD-4349-8427-05B80073651E}" srcOrd="9" destOrd="0" presId="urn:microsoft.com/office/officeart/2005/8/layout/list1"/>
    <dgm:cxn modelId="{F3C2DA26-FBAD-4B63-BB2B-E606A3BCAB9F}" type="presParOf" srcId="{972ECE5D-F12B-4FEC-90D5-34BDEE43DB9A}" destId="{D0FE0BF7-8B35-4B8D-B389-4BAA860B089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2E392E-7CBC-874D-BE1D-43E013AF1551}" type="doc">
      <dgm:prSet loTypeId="urn:microsoft.com/office/officeart/2005/8/layout/arrow2" loCatId="process" qsTypeId="urn:microsoft.com/office/officeart/2005/8/quickstyle/simple3" qsCatId="simple" csTypeId="urn:microsoft.com/office/officeart/2005/8/colors/accent5_3" csCatId="accent5" phldr="1"/>
      <dgm:spPr/>
    </dgm:pt>
    <dgm:pt modelId="{BFC063E8-17A9-5B46-AC52-C65E228F2EB8}">
      <dgm:prSet phldrT="[Text]" custT="1"/>
      <dgm:spPr/>
      <dgm:t>
        <a:bodyPr/>
        <a:lstStyle/>
        <a:p>
          <a:pPr algn="ctr"/>
          <a:r>
            <a:rPr lang="en-US" sz="2400" b="1">
              <a:latin typeface="Arial" panose="020B0604020202020204" pitchFamily="34" charset="0"/>
              <a:cs typeface="Arial" panose="020B0604020202020204" pitchFamily="34" charset="0"/>
            </a:rPr>
            <a:t>Encourage</a:t>
          </a:r>
        </a:p>
      </dgm:t>
    </dgm:pt>
    <dgm:pt modelId="{E2099EE5-AE5E-5C47-8CC8-0012C4CC1518}" type="parTrans" cxnId="{FC58BA20-8C3A-F244-AE24-1E4505031EDD}">
      <dgm:prSet/>
      <dgm:spPr/>
      <dgm:t>
        <a:bodyPr/>
        <a:lstStyle/>
        <a:p>
          <a:pPr algn="ctr"/>
          <a:endParaRPr lang="en-US">
            <a:latin typeface="Arial" panose="020B0604020202020204" pitchFamily="34" charset="0"/>
            <a:cs typeface="Arial" panose="020B0604020202020204" pitchFamily="34" charset="0"/>
          </a:endParaRPr>
        </a:p>
      </dgm:t>
    </dgm:pt>
    <dgm:pt modelId="{CC1621C6-83C3-234D-98C1-E82415FA7B1C}" type="sibTrans" cxnId="{FC58BA20-8C3A-F244-AE24-1E4505031EDD}">
      <dgm:prSet/>
      <dgm:spPr/>
      <dgm:t>
        <a:bodyPr/>
        <a:lstStyle/>
        <a:p>
          <a:pPr algn="ctr"/>
          <a:endParaRPr lang="en-US">
            <a:latin typeface="Arial" panose="020B0604020202020204" pitchFamily="34" charset="0"/>
            <a:cs typeface="Arial" panose="020B0604020202020204" pitchFamily="34" charset="0"/>
          </a:endParaRPr>
        </a:p>
      </dgm:t>
    </dgm:pt>
    <dgm:pt modelId="{53AFAC63-5734-D34B-B7D2-18E5A037F9BD}">
      <dgm:prSet phldrT="[Text]" custT="1"/>
      <dgm:spPr/>
      <dgm:t>
        <a:bodyPr/>
        <a:lstStyle/>
        <a:p>
          <a:pPr algn="ctr"/>
          <a:r>
            <a:rPr lang="en-US" sz="2400" b="1">
              <a:latin typeface="Arial" panose="020B0604020202020204" pitchFamily="34" charset="0"/>
              <a:cs typeface="Arial" panose="020B0604020202020204" pitchFamily="34" charset="0"/>
            </a:rPr>
            <a:t>Develop</a:t>
          </a:r>
        </a:p>
      </dgm:t>
    </dgm:pt>
    <dgm:pt modelId="{1833852C-1C8E-2642-B2B5-65976A435823}" type="parTrans" cxnId="{AD0E5E0F-F5D7-FF4C-8AC5-73F6B05B6BC1}">
      <dgm:prSet/>
      <dgm:spPr/>
      <dgm:t>
        <a:bodyPr/>
        <a:lstStyle/>
        <a:p>
          <a:pPr algn="ctr"/>
          <a:endParaRPr lang="en-US">
            <a:latin typeface="Arial" panose="020B0604020202020204" pitchFamily="34" charset="0"/>
            <a:cs typeface="Arial" panose="020B0604020202020204" pitchFamily="34" charset="0"/>
          </a:endParaRPr>
        </a:p>
      </dgm:t>
    </dgm:pt>
    <dgm:pt modelId="{8950C6E6-09B3-424E-A2F0-5768185958E8}" type="sibTrans" cxnId="{AD0E5E0F-F5D7-FF4C-8AC5-73F6B05B6BC1}">
      <dgm:prSet/>
      <dgm:spPr/>
      <dgm:t>
        <a:bodyPr/>
        <a:lstStyle/>
        <a:p>
          <a:pPr algn="ctr"/>
          <a:endParaRPr lang="en-US">
            <a:latin typeface="Arial" panose="020B0604020202020204" pitchFamily="34" charset="0"/>
            <a:cs typeface="Arial" panose="020B0604020202020204" pitchFamily="34" charset="0"/>
          </a:endParaRPr>
        </a:p>
      </dgm:t>
    </dgm:pt>
    <dgm:pt modelId="{DA6DCA1E-BA74-8D43-AD91-2C0B33372E91}">
      <dgm:prSet phldrT="[Text]" custT="1"/>
      <dgm:spPr/>
      <dgm:t>
        <a:bodyPr/>
        <a:lstStyle/>
        <a:p>
          <a:pPr algn="ctr"/>
          <a:r>
            <a:rPr lang="en-US" sz="2400" b="1">
              <a:latin typeface="Arial" panose="020B0604020202020204" pitchFamily="34" charset="0"/>
              <a:cs typeface="Arial" panose="020B0604020202020204" pitchFamily="34" charset="0"/>
            </a:rPr>
            <a:t>Connect</a:t>
          </a:r>
        </a:p>
      </dgm:t>
    </dgm:pt>
    <dgm:pt modelId="{2ED24C56-A600-FE48-9B34-99CAE4201F90}" type="parTrans" cxnId="{800B5604-EE75-454C-BA77-AE1E2FA8440E}">
      <dgm:prSet/>
      <dgm:spPr/>
      <dgm:t>
        <a:bodyPr/>
        <a:lstStyle/>
        <a:p>
          <a:pPr algn="ctr"/>
          <a:endParaRPr lang="en-US">
            <a:latin typeface="Arial" panose="020B0604020202020204" pitchFamily="34" charset="0"/>
            <a:cs typeface="Arial" panose="020B0604020202020204" pitchFamily="34" charset="0"/>
          </a:endParaRPr>
        </a:p>
      </dgm:t>
    </dgm:pt>
    <dgm:pt modelId="{9D260231-4F85-724A-B6D9-3E571BF748EC}" type="sibTrans" cxnId="{800B5604-EE75-454C-BA77-AE1E2FA8440E}">
      <dgm:prSet/>
      <dgm:spPr/>
      <dgm:t>
        <a:bodyPr/>
        <a:lstStyle/>
        <a:p>
          <a:pPr algn="ctr"/>
          <a:endParaRPr lang="en-US">
            <a:latin typeface="Arial" panose="020B0604020202020204" pitchFamily="34" charset="0"/>
            <a:cs typeface="Arial" panose="020B0604020202020204" pitchFamily="34" charset="0"/>
          </a:endParaRPr>
        </a:p>
      </dgm:t>
    </dgm:pt>
    <dgm:pt modelId="{929BE416-FBA2-A247-AAF8-BA6B34D665FE}">
      <dgm:prSet phldrT="[Text]" custT="1"/>
      <dgm:spPr/>
      <dgm:t>
        <a:bodyPr/>
        <a:lstStyle/>
        <a:p>
          <a:pPr algn="ctr"/>
          <a:r>
            <a:rPr lang="en-US" sz="2400" b="1">
              <a:latin typeface="Arial" panose="020B0604020202020204" pitchFamily="34" charset="0"/>
              <a:cs typeface="Arial" panose="020B0604020202020204" pitchFamily="34" charset="0"/>
            </a:rPr>
            <a:t>Celebrate</a:t>
          </a:r>
        </a:p>
      </dgm:t>
    </dgm:pt>
    <dgm:pt modelId="{33405F92-AA04-5042-8ADF-E7A10AF4C4B5}" type="parTrans" cxnId="{EF6E39B7-33E2-4846-BB30-8C643E69ED80}">
      <dgm:prSet/>
      <dgm:spPr/>
      <dgm:t>
        <a:bodyPr/>
        <a:lstStyle/>
        <a:p>
          <a:pPr algn="ctr"/>
          <a:endParaRPr lang="en-US">
            <a:latin typeface="Arial" panose="020B0604020202020204" pitchFamily="34" charset="0"/>
            <a:cs typeface="Arial" panose="020B0604020202020204" pitchFamily="34" charset="0"/>
          </a:endParaRPr>
        </a:p>
      </dgm:t>
    </dgm:pt>
    <dgm:pt modelId="{FBEFEDC1-535D-F440-A002-67DCCC249F8A}" type="sibTrans" cxnId="{EF6E39B7-33E2-4846-BB30-8C643E69ED80}">
      <dgm:prSet/>
      <dgm:spPr/>
      <dgm:t>
        <a:bodyPr/>
        <a:lstStyle/>
        <a:p>
          <a:pPr algn="ctr"/>
          <a:endParaRPr lang="en-US">
            <a:latin typeface="Arial" panose="020B0604020202020204" pitchFamily="34" charset="0"/>
            <a:cs typeface="Arial" panose="020B0604020202020204" pitchFamily="34" charset="0"/>
          </a:endParaRPr>
        </a:p>
      </dgm:t>
    </dgm:pt>
    <dgm:pt modelId="{59304033-5F6F-5849-BE9C-325EDBDCCEF0}" type="pres">
      <dgm:prSet presAssocID="{D92E392E-7CBC-874D-BE1D-43E013AF1551}" presName="arrowDiagram" presStyleCnt="0">
        <dgm:presLayoutVars>
          <dgm:chMax val="5"/>
          <dgm:dir/>
          <dgm:resizeHandles val="exact"/>
        </dgm:presLayoutVars>
      </dgm:prSet>
      <dgm:spPr/>
    </dgm:pt>
    <dgm:pt modelId="{5E55F259-50B5-1A4F-B009-4AC6456BA206}" type="pres">
      <dgm:prSet presAssocID="{D92E392E-7CBC-874D-BE1D-43E013AF1551}" presName="arrow" presStyleLbl="bgShp" presStyleIdx="0" presStyleCnt="1" custLinFactNeighborY="-1892"/>
      <dgm:spPr>
        <a:solidFill>
          <a:schemeClr val="accent1">
            <a:lumMod val="75000"/>
          </a:schemeClr>
        </a:solidFill>
      </dgm:spPr>
    </dgm:pt>
    <dgm:pt modelId="{F5C4E79D-E1A9-3845-8509-CE577FD43C12}" type="pres">
      <dgm:prSet presAssocID="{D92E392E-7CBC-874D-BE1D-43E013AF1551}" presName="arrowDiagram4" presStyleCnt="0"/>
      <dgm:spPr/>
    </dgm:pt>
    <dgm:pt modelId="{92A63DFE-C2B5-4A4C-9A99-6D1262F1723B}" type="pres">
      <dgm:prSet presAssocID="{BFC063E8-17A9-5B46-AC52-C65E228F2EB8}" presName="bullet4a" presStyleLbl="node1" presStyleIdx="0" presStyleCnt="4" custLinFactNeighborX="-64844" custLinFactNeighborY="-64847"/>
      <dgm:spPr>
        <a:solidFill>
          <a:schemeClr val="accent1">
            <a:lumMod val="60000"/>
            <a:lumOff val="40000"/>
          </a:schemeClr>
        </a:solidFill>
      </dgm:spPr>
    </dgm:pt>
    <dgm:pt modelId="{EB389D3C-ACD0-8C42-8D84-9FF81FB06FC7}" type="pres">
      <dgm:prSet presAssocID="{BFC063E8-17A9-5B46-AC52-C65E228F2EB8}" presName="textBox4a" presStyleLbl="revTx" presStyleIdx="0" presStyleCnt="4" custScaleX="133559" custScaleY="84469" custLinFactNeighborX="21216" custLinFactNeighborY="-8578">
        <dgm:presLayoutVars>
          <dgm:bulletEnabled val="1"/>
        </dgm:presLayoutVars>
      </dgm:prSet>
      <dgm:spPr/>
      <dgm:t>
        <a:bodyPr/>
        <a:lstStyle/>
        <a:p>
          <a:endParaRPr lang="en-US"/>
        </a:p>
      </dgm:t>
    </dgm:pt>
    <dgm:pt modelId="{384C2CC1-0634-BD42-8281-C4C89D14ED2D}" type="pres">
      <dgm:prSet presAssocID="{53AFAC63-5734-D34B-B7D2-18E5A037F9BD}" presName="bullet4b" presStyleLbl="node1" presStyleIdx="1" presStyleCnt="4" custLinFactX="-11855" custLinFactNeighborX="-100000" custLinFactNeighborY="-8286"/>
      <dgm:spPr>
        <a:solidFill>
          <a:schemeClr val="accent1">
            <a:lumMod val="60000"/>
            <a:lumOff val="40000"/>
          </a:schemeClr>
        </a:solidFill>
      </dgm:spPr>
    </dgm:pt>
    <dgm:pt modelId="{260E497A-E79D-9B4A-9B3F-9D1DA2A1FBF7}" type="pres">
      <dgm:prSet presAssocID="{53AFAC63-5734-D34B-B7D2-18E5A037F9BD}" presName="textBox4b" presStyleLbl="revTx" presStyleIdx="1" presStyleCnt="4" custScaleX="133559" custScaleY="84469" custLinFactNeighborX="148" custLinFactNeighborY="4326">
        <dgm:presLayoutVars>
          <dgm:bulletEnabled val="1"/>
        </dgm:presLayoutVars>
      </dgm:prSet>
      <dgm:spPr/>
      <dgm:t>
        <a:bodyPr/>
        <a:lstStyle/>
        <a:p>
          <a:endParaRPr lang="en-US"/>
        </a:p>
      </dgm:t>
    </dgm:pt>
    <dgm:pt modelId="{33E9F0BF-999A-0A47-830C-F48AD1F3D184}" type="pres">
      <dgm:prSet presAssocID="{DA6DCA1E-BA74-8D43-AD91-2C0B33372E91}" presName="bullet4c" presStyleLbl="node1" presStyleIdx="2" presStyleCnt="4" custLinFactX="-43825" custLinFactNeighborX="-100000" custLinFactNeighborY="-3127"/>
      <dgm:spPr>
        <a:solidFill>
          <a:schemeClr val="accent1">
            <a:lumMod val="60000"/>
            <a:lumOff val="40000"/>
          </a:schemeClr>
        </a:solidFill>
      </dgm:spPr>
    </dgm:pt>
    <dgm:pt modelId="{1F048477-F911-5C44-B02F-3C4D7181E751}" type="pres">
      <dgm:prSet presAssocID="{DA6DCA1E-BA74-8D43-AD91-2C0B33372E91}" presName="textBox4c" presStyleLbl="revTx" presStyleIdx="2" presStyleCnt="4" custScaleX="133559" custScaleY="84470" custLinFactNeighborX="-21217" custLinFactNeighborY="10337">
        <dgm:presLayoutVars>
          <dgm:bulletEnabled val="1"/>
        </dgm:presLayoutVars>
      </dgm:prSet>
      <dgm:spPr/>
      <dgm:t>
        <a:bodyPr/>
        <a:lstStyle/>
        <a:p>
          <a:endParaRPr lang="en-US"/>
        </a:p>
      </dgm:t>
    </dgm:pt>
    <dgm:pt modelId="{93697E59-8CF2-C34C-946F-3BE483AA8631}" type="pres">
      <dgm:prSet presAssocID="{929BE416-FBA2-A247-AAF8-BA6B34D665FE}" presName="bullet4d" presStyleLbl="node1" presStyleIdx="3" presStyleCnt="4" custLinFactX="-23700" custLinFactNeighborX="-100000" custLinFactNeighborY="-21007"/>
      <dgm:spPr>
        <a:solidFill>
          <a:schemeClr val="accent1">
            <a:lumMod val="60000"/>
            <a:lumOff val="40000"/>
          </a:schemeClr>
        </a:solidFill>
      </dgm:spPr>
    </dgm:pt>
    <dgm:pt modelId="{D1AD0539-456A-CE49-A0A7-97C275C3B316}" type="pres">
      <dgm:prSet presAssocID="{929BE416-FBA2-A247-AAF8-BA6B34D665FE}" presName="textBox4d" presStyleLbl="revTx" presStyleIdx="3" presStyleCnt="4" custScaleX="133559" custScaleY="84469" custLinFactNeighborX="-39008" custLinFactNeighborY="9983">
        <dgm:presLayoutVars>
          <dgm:bulletEnabled val="1"/>
        </dgm:presLayoutVars>
      </dgm:prSet>
      <dgm:spPr/>
      <dgm:t>
        <a:bodyPr/>
        <a:lstStyle/>
        <a:p>
          <a:endParaRPr lang="en-US"/>
        </a:p>
      </dgm:t>
    </dgm:pt>
  </dgm:ptLst>
  <dgm:cxnLst>
    <dgm:cxn modelId="{800B5604-EE75-454C-BA77-AE1E2FA8440E}" srcId="{D92E392E-7CBC-874D-BE1D-43E013AF1551}" destId="{DA6DCA1E-BA74-8D43-AD91-2C0B33372E91}" srcOrd="2" destOrd="0" parTransId="{2ED24C56-A600-FE48-9B34-99CAE4201F90}" sibTransId="{9D260231-4F85-724A-B6D9-3E571BF748EC}"/>
    <dgm:cxn modelId="{EF6E39B7-33E2-4846-BB30-8C643E69ED80}" srcId="{D92E392E-7CBC-874D-BE1D-43E013AF1551}" destId="{929BE416-FBA2-A247-AAF8-BA6B34D665FE}" srcOrd="3" destOrd="0" parTransId="{33405F92-AA04-5042-8ADF-E7A10AF4C4B5}" sibTransId="{FBEFEDC1-535D-F440-A002-67DCCC249F8A}"/>
    <dgm:cxn modelId="{1F31C7ED-2BB6-C54E-BC07-7711EAD9795D}" type="presOf" srcId="{BFC063E8-17A9-5B46-AC52-C65E228F2EB8}" destId="{EB389D3C-ACD0-8C42-8D84-9FF81FB06FC7}" srcOrd="0" destOrd="0" presId="urn:microsoft.com/office/officeart/2005/8/layout/arrow2"/>
    <dgm:cxn modelId="{FC58BA20-8C3A-F244-AE24-1E4505031EDD}" srcId="{D92E392E-7CBC-874D-BE1D-43E013AF1551}" destId="{BFC063E8-17A9-5B46-AC52-C65E228F2EB8}" srcOrd="0" destOrd="0" parTransId="{E2099EE5-AE5E-5C47-8CC8-0012C4CC1518}" sibTransId="{CC1621C6-83C3-234D-98C1-E82415FA7B1C}"/>
    <dgm:cxn modelId="{AD0E5E0F-F5D7-FF4C-8AC5-73F6B05B6BC1}" srcId="{D92E392E-7CBC-874D-BE1D-43E013AF1551}" destId="{53AFAC63-5734-D34B-B7D2-18E5A037F9BD}" srcOrd="1" destOrd="0" parTransId="{1833852C-1C8E-2642-B2B5-65976A435823}" sibTransId="{8950C6E6-09B3-424E-A2F0-5768185958E8}"/>
    <dgm:cxn modelId="{6A4EA3F5-7978-8749-86C8-5EB1E0180FB9}" type="presOf" srcId="{DA6DCA1E-BA74-8D43-AD91-2C0B33372E91}" destId="{1F048477-F911-5C44-B02F-3C4D7181E751}" srcOrd="0" destOrd="0" presId="urn:microsoft.com/office/officeart/2005/8/layout/arrow2"/>
    <dgm:cxn modelId="{75836804-65CB-6242-BE6E-6AA394CD768E}" type="presOf" srcId="{929BE416-FBA2-A247-AAF8-BA6B34D665FE}" destId="{D1AD0539-456A-CE49-A0A7-97C275C3B316}" srcOrd="0" destOrd="0" presId="urn:microsoft.com/office/officeart/2005/8/layout/arrow2"/>
    <dgm:cxn modelId="{1FED2088-F34D-6045-AB07-F49298E32986}" type="presOf" srcId="{53AFAC63-5734-D34B-B7D2-18E5A037F9BD}" destId="{260E497A-E79D-9B4A-9B3F-9D1DA2A1FBF7}" srcOrd="0" destOrd="0" presId="urn:microsoft.com/office/officeart/2005/8/layout/arrow2"/>
    <dgm:cxn modelId="{F5419015-32FE-F149-9CF5-D5CA7E23D317}" type="presOf" srcId="{D92E392E-7CBC-874D-BE1D-43E013AF1551}" destId="{59304033-5F6F-5849-BE9C-325EDBDCCEF0}" srcOrd="0" destOrd="0" presId="urn:microsoft.com/office/officeart/2005/8/layout/arrow2"/>
    <dgm:cxn modelId="{8772ADB2-C9B8-3143-9878-E8DF9C1F633E}" type="presParOf" srcId="{59304033-5F6F-5849-BE9C-325EDBDCCEF0}" destId="{5E55F259-50B5-1A4F-B009-4AC6456BA206}" srcOrd="0" destOrd="0" presId="urn:microsoft.com/office/officeart/2005/8/layout/arrow2"/>
    <dgm:cxn modelId="{493C5C1C-5531-424A-BFA6-2EED83102699}" type="presParOf" srcId="{59304033-5F6F-5849-BE9C-325EDBDCCEF0}" destId="{F5C4E79D-E1A9-3845-8509-CE577FD43C12}" srcOrd="1" destOrd="0" presId="urn:microsoft.com/office/officeart/2005/8/layout/arrow2"/>
    <dgm:cxn modelId="{B408E56A-489F-ED45-943A-E902B6ABF883}" type="presParOf" srcId="{F5C4E79D-E1A9-3845-8509-CE577FD43C12}" destId="{92A63DFE-C2B5-4A4C-9A99-6D1262F1723B}" srcOrd="0" destOrd="0" presId="urn:microsoft.com/office/officeart/2005/8/layout/arrow2"/>
    <dgm:cxn modelId="{613B5517-4D42-8B49-B687-D9623CD9AE66}" type="presParOf" srcId="{F5C4E79D-E1A9-3845-8509-CE577FD43C12}" destId="{EB389D3C-ACD0-8C42-8D84-9FF81FB06FC7}" srcOrd="1" destOrd="0" presId="urn:microsoft.com/office/officeart/2005/8/layout/arrow2"/>
    <dgm:cxn modelId="{1DDB3DD5-A125-DC4F-A4D9-581FE0B68E0E}" type="presParOf" srcId="{F5C4E79D-E1A9-3845-8509-CE577FD43C12}" destId="{384C2CC1-0634-BD42-8281-C4C89D14ED2D}" srcOrd="2" destOrd="0" presId="urn:microsoft.com/office/officeart/2005/8/layout/arrow2"/>
    <dgm:cxn modelId="{B2C6440D-3A44-824B-8589-A9A59ECECAE5}" type="presParOf" srcId="{F5C4E79D-E1A9-3845-8509-CE577FD43C12}" destId="{260E497A-E79D-9B4A-9B3F-9D1DA2A1FBF7}" srcOrd="3" destOrd="0" presId="urn:microsoft.com/office/officeart/2005/8/layout/arrow2"/>
    <dgm:cxn modelId="{F06B6BDE-47F4-654F-9A19-F50A724B09A4}" type="presParOf" srcId="{F5C4E79D-E1A9-3845-8509-CE577FD43C12}" destId="{33E9F0BF-999A-0A47-830C-F48AD1F3D184}" srcOrd="4" destOrd="0" presId="urn:microsoft.com/office/officeart/2005/8/layout/arrow2"/>
    <dgm:cxn modelId="{91869F49-88D4-9643-B2F7-184B017F6E91}" type="presParOf" srcId="{F5C4E79D-E1A9-3845-8509-CE577FD43C12}" destId="{1F048477-F911-5C44-B02F-3C4D7181E751}" srcOrd="5" destOrd="0" presId="urn:microsoft.com/office/officeart/2005/8/layout/arrow2"/>
    <dgm:cxn modelId="{F2251655-60FC-5A46-B910-B38EB133650E}" type="presParOf" srcId="{F5C4E79D-E1A9-3845-8509-CE577FD43C12}" destId="{93697E59-8CF2-C34C-946F-3BE483AA8631}" srcOrd="6" destOrd="0" presId="urn:microsoft.com/office/officeart/2005/8/layout/arrow2"/>
    <dgm:cxn modelId="{5D15A0BF-2005-F348-BCCF-07B22509417C}" type="presParOf" srcId="{F5C4E79D-E1A9-3845-8509-CE577FD43C12}" destId="{D1AD0539-456A-CE49-A0A7-97C275C3B316}"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A94C1F-32FA-2B4A-9FB3-F5D24F7F2D09}" type="doc">
      <dgm:prSet loTypeId="urn:microsoft.com/office/officeart/2008/layout/RadialCluster" loCatId="relationship" qsTypeId="urn:microsoft.com/office/officeart/2005/8/quickstyle/3d3" qsCatId="3D" csTypeId="urn:microsoft.com/office/officeart/2005/8/colors/accent6_2" csCatId="accent6" phldr="1"/>
      <dgm:spPr/>
      <dgm:t>
        <a:bodyPr/>
        <a:lstStyle/>
        <a:p>
          <a:endParaRPr lang="en-US"/>
        </a:p>
      </dgm:t>
    </dgm:pt>
    <dgm:pt modelId="{EF97ED17-4952-D94B-85CB-684F708ABF62}">
      <dgm:prSet phldrT="[Text]" custT="1"/>
      <dgm:spPr>
        <a:solidFill>
          <a:schemeClr val="accent3">
            <a:lumMod val="50000"/>
          </a:schemeClr>
        </a:solidFill>
      </dgm:spPr>
      <dgm:t>
        <a:bodyPr/>
        <a:lstStyle/>
        <a:p>
          <a:pPr algn="ctr"/>
          <a:r>
            <a:rPr lang="en-US" sz="2300" b="1">
              <a:latin typeface="Arial" panose="020B0604020202020204" pitchFamily="34" charset="0"/>
              <a:cs typeface="Arial" panose="020B0604020202020204" pitchFamily="34" charset="0"/>
            </a:rPr>
            <a:t>Enhance organizational capacity</a:t>
          </a:r>
        </a:p>
      </dgm:t>
    </dgm:pt>
    <dgm:pt modelId="{EA28865F-20DD-7F4A-86F0-D3B2A22E1CFF}" type="parTrans" cxnId="{5B8AE0B0-2B9B-DD43-B809-EB1DCB26F4DA}">
      <dgm:prSet/>
      <dgm:spPr/>
      <dgm:t>
        <a:bodyPr/>
        <a:lstStyle/>
        <a:p>
          <a:pPr algn="ctr"/>
          <a:endParaRPr lang="en-US">
            <a:latin typeface="Arial" panose="020B0604020202020204" pitchFamily="34" charset="0"/>
            <a:cs typeface="Arial" panose="020B0604020202020204" pitchFamily="34" charset="0"/>
          </a:endParaRPr>
        </a:p>
      </dgm:t>
    </dgm:pt>
    <dgm:pt modelId="{7BC9A9F8-A28A-2D49-B104-444B984C54CD}" type="sibTrans" cxnId="{5B8AE0B0-2B9B-DD43-B809-EB1DCB26F4DA}">
      <dgm:prSet/>
      <dgm:spPr/>
      <dgm:t>
        <a:bodyPr/>
        <a:lstStyle/>
        <a:p>
          <a:pPr algn="ctr"/>
          <a:endParaRPr lang="en-US">
            <a:latin typeface="Arial" panose="020B0604020202020204" pitchFamily="34" charset="0"/>
            <a:cs typeface="Arial" panose="020B0604020202020204" pitchFamily="34" charset="0"/>
          </a:endParaRPr>
        </a:p>
      </dgm:t>
    </dgm:pt>
    <dgm:pt modelId="{8594A863-1D0F-8840-8D06-9294019D9F9B}">
      <dgm:prSet phldrT="[Text]" custT="1"/>
      <dgm:spPr>
        <a:solidFill>
          <a:schemeClr val="accent3">
            <a:lumMod val="50000"/>
          </a:schemeClr>
        </a:solidFill>
      </dgm:spPr>
      <dgm:t>
        <a:bodyPr/>
        <a:lstStyle/>
        <a:p>
          <a:pPr algn="ctr"/>
          <a:r>
            <a:rPr lang="en-US" sz="2000" b="1" dirty="0">
              <a:latin typeface="Arial" panose="020B0604020202020204" pitchFamily="34" charset="0"/>
              <a:cs typeface="Arial" panose="020B0604020202020204" pitchFamily="34" charset="0"/>
            </a:rPr>
            <a:t>Strong administrative support</a:t>
          </a:r>
          <a:endParaRPr lang="en-US" sz="2000" dirty="0">
            <a:latin typeface="Arial" panose="020B0604020202020204" pitchFamily="34" charset="0"/>
            <a:cs typeface="Arial" panose="020B0604020202020204" pitchFamily="34" charset="0"/>
          </a:endParaRPr>
        </a:p>
      </dgm:t>
    </dgm:pt>
    <dgm:pt modelId="{3F7178A3-CD80-7841-9AAB-DCDDDB3AB8BB}" type="parTrans" cxnId="{B8B1A102-2B88-4C46-952F-2B13897D2816}">
      <dgm:prSet>
        <dgm:style>
          <a:lnRef idx="1">
            <a:schemeClr val="accent3"/>
          </a:lnRef>
          <a:fillRef idx="0">
            <a:schemeClr val="accent3"/>
          </a:fillRef>
          <a:effectRef idx="0">
            <a:schemeClr val="accent3"/>
          </a:effectRef>
          <a:fontRef idx="minor">
            <a:schemeClr val="tx1"/>
          </a:fontRef>
        </dgm:style>
      </dgm:prSet>
      <dgm:spPr/>
      <dgm:t>
        <a:bodyPr/>
        <a:lstStyle/>
        <a:p>
          <a:pPr algn="ctr"/>
          <a:endParaRPr lang="en-US">
            <a:latin typeface="Arial" panose="020B0604020202020204" pitchFamily="34" charset="0"/>
            <a:cs typeface="Arial" panose="020B0604020202020204" pitchFamily="34" charset="0"/>
          </a:endParaRPr>
        </a:p>
      </dgm:t>
    </dgm:pt>
    <dgm:pt modelId="{2FFD774C-4BD2-3340-B625-40F60EB6EC76}" type="sibTrans" cxnId="{B8B1A102-2B88-4C46-952F-2B13897D2816}">
      <dgm:prSet/>
      <dgm:spPr/>
      <dgm:t>
        <a:bodyPr/>
        <a:lstStyle/>
        <a:p>
          <a:pPr algn="ctr"/>
          <a:endParaRPr lang="en-US">
            <a:latin typeface="Arial" panose="020B0604020202020204" pitchFamily="34" charset="0"/>
            <a:cs typeface="Arial" panose="020B0604020202020204" pitchFamily="34" charset="0"/>
          </a:endParaRPr>
        </a:p>
      </dgm:t>
    </dgm:pt>
    <dgm:pt modelId="{CB19F471-AF87-0047-BD73-237144F92DB0}">
      <dgm:prSet phldrT="[Text]"/>
      <dgm:spPr/>
      <dgm:t>
        <a:bodyPr/>
        <a:lstStyle/>
        <a:p>
          <a:pPr algn="ctr"/>
          <a:endParaRPr lang="en-US">
            <a:latin typeface="Arial" panose="020B0604020202020204" pitchFamily="34" charset="0"/>
            <a:cs typeface="Arial" panose="020B0604020202020204" pitchFamily="34" charset="0"/>
          </a:endParaRPr>
        </a:p>
      </dgm:t>
    </dgm:pt>
    <dgm:pt modelId="{7E65996D-7AC8-B143-A79E-510942B853CE}" type="parTrans" cxnId="{F09099A6-349E-E146-8F05-87210F5B2E64}">
      <dgm:prSet/>
      <dgm:spPr/>
      <dgm:t>
        <a:bodyPr/>
        <a:lstStyle/>
        <a:p>
          <a:pPr algn="ctr"/>
          <a:endParaRPr lang="en-US">
            <a:latin typeface="Arial" panose="020B0604020202020204" pitchFamily="34" charset="0"/>
            <a:cs typeface="Arial" panose="020B0604020202020204" pitchFamily="34" charset="0"/>
          </a:endParaRPr>
        </a:p>
      </dgm:t>
    </dgm:pt>
    <dgm:pt modelId="{6CE44650-EBA5-ED46-A9BB-A5F076B66FAF}" type="sibTrans" cxnId="{F09099A6-349E-E146-8F05-87210F5B2E64}">
      <dgm:prSet/>
      <dgm:spPr/>
      <dgm:t>
        <a:bodyPr/>
        <a:lstStyle/>
        <a:p>
          <a:pPr algn="ctr"/>
          <a:endParaRPr lang="en-US">
            <a:latin typeface="Arial" panose="020B0604020202020204" pitchFamily="34" charset="0"/>
            <a:cs typeface="Arial" panose="020B0604020202020204" pitchFamily="34" charset="0"/>
          </a:endParaRPr>
        </a:p>
      </dgm:t>
    </dgm:pt>
    <dgm:pt modelId="{9C27B5E4-1DE2-0741-A09E-4A3E394F06B3}">
      <dgm:prSet phldrT="[Text]"/>
      <dgm:spPr/>
      <dgm:t>
        <a:bodyPr/>
        <a:lstStyle/>
        <a:p>
          <a:pPr algn="ctr"/>
          <a:endParaRPr lang="en-US">
            <a:latin typeface="Arial" panose="020B0604020202020204" pitchFamily="34" charset="0"/>
            <a:cs typeface="Arial" panose="020B0604020202020204" pitchFamily="34" charset="0"/>
          </a:endParaRPr>
        </a:p>
      </dgm:t>
    </dgm:pt>
    <dgm:pt modelId="{B9684B37-483F-A74C-8BFD-A618BDDB35AD}" type="parTrans" cxnId="{0B8345C5-7EAE-D44D-AA4A-C24523D9521A}">
      <dgm:prSet/>
      <dgm:spPr/>
      <dgm:t>
        <a:bodyPr/>
        <a:lstStyle/>
        <a:p>
          <a:pPr algn="ctr"/>
          <a:endParaRPr lang="en-US">
            <a:latin typeface="Arial" panose="020B0604020202020204" pitchFamily="34" charset="0"/>
            <a:cs typeface="Arial" panose="020B0604020202020204" pitchFamily="34" charset="0"/>
          </a:endParaRPr>
        </a:p>
      </dgm:t>
    </dgm:pt>
    <dgm:pt modelId="{68BECADF-82B0-9541-9795-A5C57494C0AB}" type="sibTrans" cxnId="{0B8345C5-7EAE-D44D-AA4A-C24523D9521A}">
      <dgm:prSet/>
      <dgm:spPr/>
      <dgm:t>
        <a:bodyPr/>
        <a:lstStyle/>
        <a:p>
          <a:pPr algn="ctr"/>
          <a:endParaRPr lang="en-US">
            <a:latin typeface="Arial" panose="020B0604020202020204" pitchFamily="34" charset="0"/>
            <a:cs typeface="Arial" panose="020B0604020202020204" pitchFamily="34" charset="0"/>
          </a:endParaRPr>
        </a:p>
      </dgm:t>
    </dgm:pt>
    <dgm:pt modelId="{59A3FEBA-DACF-964E-9684-94F4D1022601}">
      <dgm:prSet phldrT="[Text]" custT="1"/>
      <dgm:spPr>
        <a:solidFill>
          <a:schemeClr val="accent3">
            <a:lumMod val="50000"/>
          </a:schemeClr>
        </a:solidFill>
      </dgm:spPr>
      <dgm:t>
        <a:bodyPr/>
        <a:lstStyle/>
        <a:p>
          <a:pPr algn="ctr"/>
          <a:r>
            <a:rPr lang="en-US" sz="2000" b="1" dirty="0">
              <a:latin typeface="Arial" panose="020B0604020202020204" pitchFamily="34" charset="0"/>
              <a:cs typeface="Arial" panose="020B0604020202020204" pitchFamily="34" charset="0"/>
            </a:rPr>
            <a:t>Access to resources</a:t>
          </a:r>
        </a:p>
      </dgm:t>
    </dgm:pt>
    <dgm:pt modelId="{A36D6969-5864-6A4E-B084-F1FC4BBB706D}" type="parTrans" cxnId="{60933431-A957-D041-ACFF-089B01113AE0}">
      <dgm:prSet/>
      <dgm:spPr/>
      <dgm:t>
        <a:bodyPr/>
        <a:lstStyle/>
        <a:p>
          <a:pPr algn="ctr"/>
          <a:endParaRPr lang="en-US">
            <a:latin typeface="Arial" panose="020B0604020202020204" pitchFamily="34" charset="0"/>
            <a:cs typeface="Arial" panose="020B0604020202020204" pitchFamily="34" charset="0"/>
          </a:endParaRPr>
        </a:p>
      </dgm:t>
    </dgm:pt>
    <dgm:pt modelId="{0FA0B858-210B-6F40-A1B8-C892D4246FB6}" type="sibTrans" cxnId="{60933431-A957-D041-ACFF-089B01113AE0}">
      <dgm:prSet/>
      <dgm:spPr/>
      <dgm:t>
        <a:bodyPr/>
        <a:lstStyle/>
        <a:p>
          <a:pPr algn="ctr"/>
          <a:endParaRPr lang="en-US">
            <a:latin typeface="Arial" panose="020B0604020202020204" pitchFamily="34" charset="0"/>
            <a:cs typeface="Arial" panose="020B0604020202020204" pitchFamily="34" charset="0"/>
          </a:endParaRPr>
        </a:p>
      </dgm:t>
    </dgm:pt>
    <dgm:pt modelId="{52D7C414-2D75-9741-8259-B5A242CCACD9}">
      <dgm:prSet phldrT="[Text]" custT="1"/>
      <dgm:spPr>
        <a:solidFill>
          <a:schemeClr val="accent3">
            <a:lumMod val="50000"/>
          </a:schemeClr>
        </a:solidFill>
      </dgm:spPr>
      <dgm:t>
        <a:bodyPr/>
        <a:lstStyle/>
        <a:p>
          <a:pPr algn="ctr"/>
          <a:r>
            <a:rPr lang="en-US" sz="2000" b="1" dirty="0">
              <a:latin typeface="Arial" panose="020B0604020202020204" pitchFamily="34" charset="0"/>
              <a:cs typeface="Arial" panose="020B0604020202020204" pitchFamily="34" charset="0"/>
            </a:rPr>
            <a:t>Formal linkages</a:t>
          </a:r>
        </a:p>
      </dgm:t>
    </dgm:pt>
    <dgm:pt modelId="{66D0B288-8F28-2D4F-98BB-696B3D0B35EE}" type="parTrans" cxnId="{0D0DAF58-1D1E-4A40-9437-628C47A52B40}">
      <dgm:prSet/>
      <dgm:spPr/>
      <dgm:t>
        <a:bodyPr/>
        <a:lstStyle/>
        <a:p>
          <a:pPr algn="ctr"/>
          <a:endParaRPr lang="en-US">
            <a:latin typeface="Arial" panose="020B0604020202020204" pitchFamily="34" charset="0"/>
            <a:cs typeface="Arial" panose="020B0604020202020204" pitchFamily="34" charset="0"/>
          </a:endParaRPr>
        </a:p>
      </dgm:t>
    </dgm:pt>
    <dgm:pt modelId="{36AB4E71-3E5C-5045-A630-4CF426AE16BB}" type="sibTrans" cxnId="{0D0DAF58-1D1E-4A40-9437-628C47A52B40}">
      <dgm:prSet/>
      <dgm:spPr/>
      <dgm:t>
        <a:bodyPr/>
        <a:lstStyle/>
        <a:p>
          <a:pPr algn="ctr"/>
          <a:endParaRPr lang="en-US">
            <a:latin typeface="Arial" panose="020B0604020202020204" pitchFamily="34" charset="0"/>
            <a:cs typeface="Arial" panose="020B0604020202020204" pitchFamily="34" charset="0"/>
          </a:endParaRPr>
        </a:p>
      </dgm:t>
    </dgm:pt>
    <dgm:pt modelId="{6C826CC2-3A2B-1A40-8535-2E97B4C478E5}" type="pres">
      <dgm:prSet presAssocID="{E3A94C1F-32FA-2B4A-9FB3-F5D24F7F2D09}" presName="Name0" presStyleCnt="0">
        <dgm:presLayoutVars>
          <dgm:chMax val="1"/>
          <dgm:chPref val="1"/>
          <dgm:dir/>
          <dgm:animOne val="branch"/>
          <dgm:animLvl val="lvl"/>
        </dgm:presLayoutVars>
      </dgm:prSet>
      <dgm:spPr/>
      <dgm:t>
        <a:bodyPr/>
        <a:lstStyle/>
        <a:p>
          <a:endParaRPr lang="en-US"/>
        </a:p>
      </dgm:t>
    </dgm:pt>
    <dgm:pt modelId="{B6B484EC-E745-ED4E-8E01-3E30702816C9}" type="pres">
      <dgm:prSet presAssocID="{EF97ED17-4952-D94B-85CB-684F708ABF62}" presName="singleCycle" presStyleCnt="0"/>
      <dgm:spPr/>
    </dgm:pt>
    <dgm:pt modelId="{FECDE83A-0992-D24A-986A-E20EEBE3C853}" type="pres">
      <dgm:prSet presAssocID="{EF97ED17-4952-D94B-85CB-684F708ABF62}" presName="singleCenter" presStyleLbl="node1" presStyleIdx="0" presStyleCnt="4" custScaleX="178690" custScaleY="133240">
        <dgm:presLayoutVars>
          <dgm:chMax val="7"/>
          <dgm:chPref val="7"/>
        </dgm:presLayoutVars>
      </dgm:prSet>
      <dgm:spPr/>
      <dgm:t>
        <a:bodyPr/>
        <a:lstStyle/>
        <a:p>
          <a:endParaRPr lang="en-US"/>
        </a:p>
      </dgm:t>
    </dgm:pt>
    <dgm:pt modelId="{C6E6D76F-55FA-224F-B18C-5BA8C2197689}" type="pres">
      <dgm:prSet presAssocID="{3F7178A3-CD80-7841-9AAB-DCDDDB3AB8BB}" presName="Name56" presStyleLbl="parChTrans1D2" presStyleIdx="0" presStyleCnt="3"/>
      <dgm:spPr/>
      <dgm:t>
        <a:bodyPr/>
        <a:lstStyle/>
        <a:p>
          <a:endParaRPr lang="en-US"/>
        </a:p>
      </dgm:t>
    </dgm:pt>
    <dgm:pt modelId="{ACAD408D-5E67-0442-AFEB-900C3D54C3AE}" type="pres">
      <dgm:prSet presAssocID="{8594A863-1D0F-8840-8D06-9294019D9F9B}" presName="text0" presStyleLbl="node1" presStyleIdx="1" presStyleCnt="4" custScaleX="225066" custScaleY="107937">
        <dgm:presLayoutVars>
          <dgm:bulletEnabled val="1"/>
        </dgm:presLayoutVars>
      </dgm:prSet>
      <dgm:spPr/>
      <dgm:t>
        <a:bodyPr/>
        <a:lstStyle/>
        <a:p>
          <a:endParaRPr lang="en-US"/>
        </a:p>
      </dgm:t>
    </dgm:pt>
    <dgm:pt modelId="{EE56AAF4-0AD0-8D4A-94D0-1F2F4999C3F6}" type="pres">
      <dgm:prSet presAssocID="{A36D6969-5864-6A4E-B084-F1FC4BBB706D}" presName="Name56" presStyleLbl="parChTrans1D2" presStyleIdx="1" presStyleCnt="3"/>
      <dgm:spPr/>
      <dgm:t>
        <a:bodyPr/>
        <a:lstStyle/>
        <a:p>
          <a:endParaRPr lang="en-US"/>
        </a:p>
      </dgm:t>
    </dgm:pt>
    <dgm:pt modelId="{775FE997-FDC4-5042-B0FD-BFB280CD6050}" type="pres">
      <dgm:prSet presAssocID="{59A3FEBA-DACF-964E-9684-94F4D1022601}" presName="text0" presStyleLbl="node1" presStyleIdx="2" presStyleCnt="4" custScaleX="177854" custScaleY="99992" custRadScaleRad="145584" custRadScaleInc="-17729">
        <dgm:presLayoutVars>
          <dgm:bulletEnabled val="1"/>
        </dgm:presLayoutVars>
      </dgm:prSet>
      <dgm:spPr/>
      <dgm:t>
        <a:bodyPr/>
        <a:lstStyle/>
        <a:p>
          <a:endParaRPr lang="en-US"/>
        </a:p>
      </dgm:t>
    </dgm:pt>
    <dgm:pt modelId="{4BC3ED3B-4FDD-A346-A320-0F1644658700}" type="pres">
      <dgm:prSet presAssocID="{66D0B288-8F28-2D4F-98BB-696B3D0B35EE}" presName="Name56" presStyleLbl="parChTrans1D2" presStyleIdx="2" presStyleCnt="3"/>
      <dgm:spPr/>
      <dgm:t>
        <a:bodyPr/>
        <a:lstStyle/>
        <a:p>
          <a:endParaRPr lang="en-US"/>
        </a:p>
      </dgm:t>
    </dgm:pt>
    <dgm:pt modelId="{29414542-CC0F-4243-A678-76A6B4AB7A32}" type="pres">
      <dgm:prSet presAssocID="{52D7C414-2D75-9741-8259-B5A242CCACD9}" presName="text0" presStyleLbl="node1" presStyleIdx="3" presStyleCnt="4" custScaleX="180051" custScaleY="106536" custRadScaleRad="147744" custRadScaleInc="17514">
        <dgm:presLayoutVars>
          <dgm:bulletEnabled val="1"/>
        </dgm:presLayoutVars>
      </dgm:prSet>
      <dgm:spPr/>
      <dgm:t>
        <a:bodyPr/>
        <a:lstStyle/>
        <a:p>
          <a:endParaRPr lang="en-US"/>
        </a:p>
      </dgm:t>
    </dgm:pt>
  </dgm:ptLst>
  <dgm:cxnLst>
    <dgm:cxn modelId="{3E36C0C8-31AB-5247-AA68-DADF59E69E53}" type="presOf" srcId="{E3A94C1F-32FA-2B4A-9FB3-F5D24F7F2D09}" destId="{6C826CC2-3A2B-1A40-8535-2E97B4C478E5}" srcOrd="0" destOrd="0" presId="urn:microsoft.com/office/officeart/2008/layout/RadialCluster"/>
    <dgm:cxn modelId="{115C3C1C-A9C8-4942-A3E4-57F4D96FB7D8}" type="presOf" srcId="{8594A863-1D0F-8840-8D06-9294019D9F9B}" destId="{ACAD408D-5E67-0442-AFEB-900C3D54C3AE}" srcOrd="0" destOrd="0" presId="urn:microsoft.com/office/officeart/2008/layout/RadialCluster"/>
    <dgm:cxn modelId="{FC5CE769-D3C9-654D-8BD5-F08C640CCD0F}" type="presOf" srcId="{A36D6969-5864-6A4E-B084-F1FC4BBB706D}" destId="{EE56AAF4-0AD0-8D4A-94D0-1F2F4999C3F6}" srcOrd="0" destOrd="0" presId="urn:microsoft.com/office/officeart/2008/layout/RadialCluster"/>
    <dgm:cxn modelId="{F09099A6-349E-E146-8F05-87210F5B2E64}" srcId="{E3A94C1F-32FA-2B4A-9FB3-F5D24F7F2D09}" destId="{CB19F471-AF87-0047-BD73-237144F92DB0}" srcOrd="1" destOrd="0" parTransId="{7E65996D-7AC8-B143-A79E-510942B853CE}" sibTransId="{6CE44650-EBA5-ED46-A9BB-A5F076B66FAF}"/>
    <dgm:cxn modelId="{0B8345C5-7EAE-D44D-AA4A-C24523D9521A}" srcId="{E3A94C1F-32FA-2B4A-9FB3-F5D24F7F2D09}" destId="{9C27B5E4-1DE2-0741-A09E-4A3E394F06B3}" srcOrd="2" destOrd="0" parTransId="{B9684B37-483F-A74C-8BFD-A618BDDB35AD}" sibTransId="{68BECADF-82B0-9541-9795-A5C57494C0AB}"/>
    <dgm:cxn modelId="{60933431-A957-D041-ACFF-089B01113AE0}" srcId="{EF97ED17-4952-D94B-85CB-684F708ABF62}" destId="{59A3FEBA-DACF-964E-9684-94F4D1022601}" srcOrd="1" destOrd="0" parTransId="{A36D6969-5864-6A4E-B084-F1FC4BBB706D}" sibTransId="{0FA0B858-210B-6F40-A1B8-C892D4246FB6}"/>
    <dgm:cxn modelId="{5B8AE0B0-2B9B-DD43-B809-EB1DCB26F4DA}" srcId="{E3A94C1F-32FA-2B4A-9FB3-F5D24F7F2D09}" destId="{EF97ED17-4952-D94B-85CB-684F708ABF62}" srcOrd="0" destOrd="0" parTransId="{EA28865F-20DD-7F4A-86F0-D3B2A22E1CFF}" sibTransId="{7BC9A9F8-A28A-2D49-B104-444B984C54CD}"/>
    <dgm:cxn modelId="{0D0DAF58-1D1E-4A40-9437-628C47A52B40}" srcId="{EF97ED17-4952-D94B-85CB-684F708ABF62}" destId="{52D7C414-2D75-9741-8259-B5A242CCACD9}" srcOrd="2" destOrd="0" parTransId="{66D0B288-8F28-2D4F-98BB-696B3D0B35EE}" sibTransId="{36AB4E71-3E5C-5045-A630-4CF426AE16BB}"/>
    <dgm:cxn modelId="{78138946-85E6-3145-8F2F-213F3BF346E6}" type="presOf" srcId="{52D7C414-2D75-9741-8259-B5A242CCACD9}" destId="{29414542-CC0F-4243-A678-76A6B4AB7A32}" srcOrd="0" destOrd="0" presId="urn:microsoft.com/office/officeart/2008/layout/RadialCluster"/>
    <dgm:cxn modelId="{B8B1A102-2B88-4C46-952F-2B13897D2816}" srcId="{EF97ED17-4952-D94B-85CB-684F708ABF62}" destId="{8594A863-1D0F-8840-8D06-9294019D9F9B}" srcOrd="0" destOrd="0" parTransId="{3F7178A3-CD80-7841-9AAB-DCDDDB3AB8BB}" sibTransId="{2FFD774C-4BD2-3340-B625-40F60EB6EC76}"/>
    <dgm:cxn modelId="{7A0DD6B9-DDCF-E442-B74C-C119C607B87E}" type="presOf" srcId="{66D0B288-8F28-2D4F-98BB-696B3D0B35EE}" destId="{4BC3ED3B-4FDD-A346-A320-0F1644658700}" srcOrd="0" destOrd="0" presId="urn:microsoft.com/office/officeart/2008/layout/RadialCluster"/>
    <dgm:cxn modelId="{4A7825B6-1CE5-654E-B8C6-732CDFA6F897}" type="presOf" srcId="{59A3FEBA-DACF-964E-9684-94F4D1022601}" destId="{775FE997-FDC4-5042-B0FD-BFB280CD6050}" srcOrd="0" destOrd="0" presId="urn:microsoft.com/office/officeart/2008/layout/RadialCluster"/>
    <dgm:cxn modelId="{01A39780-32D8-3541-975A-47836A0D88C8}" type="presOf" srcId="{EF97ED17-4952-D94B-85CB-684F708ABF62}" destId="{FECDE83A-0992-D24A-986A-E20EEBE3C853}" srcOrd="0" destOrd="0" presId="urn:microsoft.com/office/officeart/2008/layout/RadialCluster"/>
    <dgm:cxn modelId="{F76F52E8-5571-F749-AD25-E3085FBE5CB4}" type="presOf" srcId="{3F7178A3-CD80-7841-9AAB-DCDDDB3AB8BB}" destId="{C6E6D76F-55FA-224F-B18C-5BA8C2197689}" srcOrd="0" destOrd="0" presId="urn:microsoft.com/office/officeart/2008/layout/RadialCluster"/>
    <dgm:cxn modelId="{8B665A49-0D63-5947-9E02-6B07E17E1374}" type="presParOf" srcId="{6C826CC2-3A2B-1A40-8535-2E97B4C478E5}" destId="{B6B484EC-E745-ED4E-8E01-3E30702816C9}" srcOrd="0" destOrd="0" presId="urn:microsoft.com/office/officeart/2008/layout/RadialCluster"/>
    <dgm:cxn modelId="{71A3448E-E06A-0545-916D-CC1A586E5873}" type="presParOf" srcId="{B6B484EC-E745-ED4E-8E01-3E30702816C9}" destId="{FECDE83A-0992-D24A-986A-E20EEBE3C853}" srcOrd="0" destOrd="0" presId="urn:microsoft.com/office/officeart/2008/layout/RadialCluster"/>
    <dgm:cxn modelId="{5F8C3936-FDB5-D34F-967F-8D70A7AC4C9E}" type="presParOf" srcId="{B6B484EC-E745-ED4E-8E01-3E30702816C9}" destId="{C6E6D76F-55FA-224F-B18C-5BA8C2197689}" srcOrd="1" destOrd="0" presId="urn:microsoft.com/office/officeart/2008/layout/RadialCluster"/>
    <dgm:cxn modelId="{0CC7FD7D-4290-464B-BD5F-69776A35D74B}" type="presParOf" srcId="{B6B484EC-E745-ED4E-8E01-3E30702816C9}" destId="{ACAD408D-5E67-0442-AFEB-900C3D54C3AE}" srcOrd="2" destOrd="0" presId="urn:microsoft.com/office/officeart/2008/layout/RadialCluster"/>
    <dgm:cxn modelId="{8E594F0B-E6CF-BA47-9930-98F6025E715D}" type="presParOf" srcId="{B6B484EC-E745-ED4E-8E01-3E30702816C9}" destId="{EE56AAF4-0AD0-8D4A-94D0-1F2F4999C3F6}" srcOrd="3" destOrd="0" presId="urn:microsoft.com/office/officeart/2008/layout/RadialCluster"/>
    <dgm:cxn modelId="{BC2AADF1-1E20-1648-8703-C509E49ED3D2}" type="presParOf" srcId="{B6B484EC-E745-ED4E-8E01-3E30702816C9}" destId="{775FE997-FDC4-5042-B0FD-BFB280CD6050}" srcOrd="4" destOrd="0" presId="urn:microsoft.com/office/officeart/2008/layout/RadialCluster"/>
    <dgm:cxn modelId="{EEDF75F3-AF2C-F64A-9696-61E3BD345E7D}" type="presParOf" srcId="{B6B484EC-E745-ED4E-8E01-3E30702816C9}" destId="{4BC3ED3B-4FDD-A346-A320-0F1644658700}" srcOrd="5" destOrd="0" presId="urn:microsoft.com/office/officeart/2008/layout/RadialCluster"/>
    <dgm:cxn modelId="{FBF9A7FC-D751-1E46-8FBE-CFB5F798842B}" type="presParOf" srcId="{B6B484EC-E745-ED4E-8E01-3E30702816C9}" destId="{29414542-CC0F-4243-A678-76A6B4AB7A32}"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A7D2EF4-47C8-EC44-95B3-619C813DA2E2}"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1E9B2FA0-A1CD-CF40-BA34-779ED21F1C3D}">
      <dgm:prSet phldrT="[Text]" custT="1"/>
      <dgm:spPr>
        <a:xfrm>
          <a:off x="2277066" y="115574"/>
          <a:ext cx="1094815" cy="1081951"/>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1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Step 2: Capacity</a:t>
          </a:r>
        </a:p>
      </dgm:t>
    </dgm:pt>
    <dgm:pt modelId="{8F0979CC-A12C-D84B-B167-8D510D65BF0E}" type="parTrans" cxnId="{A18A8C70-596A-E849-A774-094362B6F6C8}">
      <dgm:prSet/>
      <dgm:spPr/>
      <dgm:t>
        <a:bodyPr/>
        <a:lstStyle/>
        <a:p>
          <a:endParaRPr lang="en-US">
            <a:latin typeface="Arial" panose="020B0604020202020204" pitchFamily="34" charset="0"/>
            <a:cs typeface="Arial" panose="020B0604020202020204" pitchFamily="34" charset="0"/>
          </a:endParaRPr>
        </a:p>
      </dgm:t>
    </dgm:pt>
    <dgm:pt modelId="{BC8D8520-DE78-FD44-9EA7-4094DC7FDA9E}" type="sibTrans" cxnId="{A18A8C70-596A-E849-A774-094362B6F6C8}">
      <dgm:prSet/>
      <dgm:spPr/>
      <dgm:t>
        <a:bodyPr/>
        <a:lstStyle/>
        <a:p>
          <a:endParaRPr lang="en-US">
            <a:latin typeface="Arial" panose="020B0604020202020204" pitchFamily="34" charset="0"/>
            <a:cs typeface="Arial" panose="020B0604020202020204" pitchFamily="34" charset="0"/>
          </a:endParaRPr>
        </a:p>
      </dgm:t>
    </dgm:pt>
    <dgm:pt modelId="{F1023AD6-7631-CC44-BAD7-3B95713DD762}">
      <dgm:prSet phldrT="[Text]" custT="1"/>
      <dgm:spPr>
        <a:xfrm>
          <a:off x="3619147" y="115574"/>
          <a:ext cx="1094815" cy="1081951"/>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Step 3: Planning</a:t>
          </a:r>
        </a:p>
      </dgm:t>
    </dgm:pt>
    <dgm:pt modelId="{3A3B96E7-379A-C34C-B393-567CA4B9967B}" type="parTrans" cxnId="{AC408315-9415-8446-BE12-55856C2CAD34}">
      <dgm:prSet/>
      <dgm:spPr/>
      <dgm:t>
        <a:bodyPr/>
        <a:lstStyle/>
        <a:p>
          <a:endParaRPr lang="en-US">
            <a:latin typeface="Arial" panose="020B0604020202020204" pitchFamily="34" charset="0"/>
            <a:cs typeface="Arial" panose="020B0604020202020204" pitchFamily="34" charset="0"/>
          </a:endParaRPr>
        </a:p>
      </dgm:t>
    </dgm:pt>
    <dgm:pt modelId="{F3A9B359-D996-F04B-9266-160569F99F84}" type="sibTrans" cxnId="{AC408315-9415-8446-BE12-55856C2CAD34}">
      <dgm:prSet/>
      <dgm:spPr/>
      <dgm:t>
        <a:bodyPr/>
        <a:lstStyle/>
        <a:p>
          <a:endParaRPr lang="en-US">
            <a:latin typeface="Arial" panose="020B0604020202020204" pitchFamily="34" charset="0"/>
            <a:cs typeface="Arial" panose="020B0604020202020204" pitchFamily="34" charset="0"/>
          </a:endParaRPr>
        </a:p>
      </dgm:t>
    </dgm:pt>
    <dgm:pt modelId="{16C34DF3-DBBE-3D40-B533-68005FF543C2}">
      <dgm:prSet phldrT="[Text]" custT="1"/>
      <dgm:spPr>
        <a:xfrm>
          <a:off x="2277066" y="1515935"/>
          <a:ext cx="1094815" cy="989475"/>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Assess capacity: Resources and readiness</a:t>
          </a:r>
        </a:p>
      </dgm:t>
    </dgm:pt>
    <dgm:pt modelId="{0C558E19-6DCD-454A-909B-FE646A55BC2E}" type="parTrans" cxnId="{45158305-869E-3040-8E58-711140348053}">
      <dgm:prSet/>
      <dgm:spPr>
        <a:xfrm>
          <a:off x="2657107" y="1081963"/>
          <a:ext cx="91440" cy="318408"/>
        </a:xfrm>
        <a:custGeom>
          <a:avLst/>
          <a:gdLst/>
          <a:ahLst/>
          <a:cxnLst/>
          <a:rect l="0" t="0" r="0" b="0"/>
          <a:pathLst>
            <a:path>
              <a:moveTo>
                <a:pt x="45720" y="0"/>
              </a:moveTo>
              <a:lnTo>
                <a:pt x="45720" y="318408"/>
              </a:lnTo>
            </a:path>
          </a:pathLst>
        </a:custGeom>
        <a:noFill/>
        <a:ln w="25400" cap="flat" cmpd="sng" algn="ctr">
          <a:solidFill>
            <a:srgbClr val="51738E">
              <a:shade val="6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08545040-651B-E54A-AD15-FD733B9886FB}" type="sibTrans" cxnId="{45158305-869E-3040-8E58-711140348053}">
      <dgm:prSet/>
      <dgm:spPr/>
      <dgm:t>
        <a:bodyPr/>
        <a:lstStyle/>
        <a:p>
          <a:endParaRPr lang="en-US">
            <a:latin typeface="Arial" panose="020B0604020202020204" pitchFamily="34" charset="0"/>
            <a:cs typeface="Arial" panose="020B0604020202020204" pitchFamily="34" charset="0"/>
          </a:endParaRPr>
        </a:p>
      </dgm:t>
    </dgm:pt>
    <dgm:pt modelId="{38661048-DA03-1944-AC92-749C8711732F}">
      <dgm:prSet phldrT="[Text]" custT="1"/>
      <dgm:spPr>
        <a:xfrm>
          <a:off x="2277066" y="2823819"/>
          <a:ext cx="1094815" cy="1166405"/>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Build capacity: </a:t>
          </a:r>
        </a:p>
        <a:p>
          <a:r>
            <a:rPr lang="en-US" sz="1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Increase resources and improve readiness</a:t>
          </a:r>
        </a:p>
      </dgm:t>
    </dgm:pt>
    <dgm:pt modelId="{FC05BCED-93AB-9645-8B07-C6B1066233C8}" type="parTrans" cxnId="{A066D5DE-5C48-1346-A79A-928BD5D562E9}">
      <dgm:prSet/>
      <dgm:spPr>
        <a:xfrm>
          <a:off x="2657107" y="2389847"/>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3F07C399-A1A0-7F44-8616-FB92B0E23FD4}" type="sibTrans" cxnId="{A066D5DE-5C48-1346-A79A-928BD5D562E9}">
      <dgm:prSet/>
      <dgm:spPr/>
      <dgm:t>
        <a:bodyPr/>
        <a:lstStyle/>
        <a:p>
          <a:endParaRPr lang="en-US">
            <a:latin typeface="Arial" panose="020B0604020202020204" pitchFamily="34" charset="0"/>
            <a:cs typeface="Arial" panose="020B0604020202020204" pitchFamily="34" charset="0"/>
          </a:endParaRPr>
        </a:p>
      </dgm:t>
    </dgm:pt>
    <dgm:pt modelId="{FC2C31D6-3BB6-F84A-8503-FCB5C76DF6CF}">
      <dgm:prSet phldrT="[Text]" custT="1"/>
      <dgm:spPr>
        <a:xfrm>
          <a:off x="954395" y="102352"/>
          <a:ext cx="1069218" cy="104685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1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Step 1: </a:t>
          </a:r>
          <a:r>
            <a:rPr lang="en-US" sz="105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Assessment</a:t>
          </a:r>
        </a:p>
      </dgm:t>
    </dgm:pt>
    <dgm:pt modelId="{270A4449-ADA5-CA4C-8DBB-E7DD25DFB045}" type="parTrans" cxnId="{BF928A84-3113-BB4F-B5E8-0E6A4159C0A6}">
      <dgm:prSet/>
      <dgm:spPr/>
      <dgm:t>
        <a:bodyPr/>
        <a:lstStyle/>
        <a:p>
          <a:endParaRPr lang="en-US">
            <a:latin typeface="Arial" panose="020B0604020202020204" pitchFamily="34" charset="0"/>
            <a:cs typeface="Arial" panose="020B0604020202020204" pitchFamily="34" charset="0"/>
          </a:endParaRPr>
        </a:p>
      </dgm:t>
    </dgm:pt>
    <dgm:pt modelId="{A2CA06D4-5932-264C-8D09-712560EC8C29}" type="sibTrans" cxnId="{BF928A84-3113-BB4F-B5E8-0E6A4159C0A6}">
      <dgm:prSet/>
      <dgm:spPr/>
      <dgm:t>
        <a:bodyPr/>
        <a:lstStyle/>
        <a:p>
          <a:endParaRPr lang="en-US">
            <a:latin typeface="Arial" panose="020B0604020202020204" pitchFamily="34" charset="0"/>
            <a:cs typeface="Arial" panose="020B0604020202020204" pitchFamily="34" charset="0"/>
          </a:endParaRPr>
        </a:p>
      </dgm:t>
    </dgm:pt>
    <dgm:pt modelId="{151330C2-EAEC-1E4B-980E-3137F8D8A19F}">
      <dgm:prSet phldrT="[Text]" custT="1"/>
      <dgm:spPr>
        <a:xfrm>
          <a:off x="3615173" y="3000715"/>
          <a:ext cx="1102763" cy="1173809"/>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interventions (</a:t>
          </a:r>
          <a:r>
            <a:rPr lang="en-US" sz="1000" i="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criteria: effectiveness, conceptual fit, practical fit)</a:t>
          </a:r>
        </a:p>
      </dgm:t>
    </dgm:pt>
    <dgm:pt modelId="{44234E1D-3BDC-464B-8CDF-D9288EB0ED3E}" type="parTrans" cxnId="{F4D64C99-8AB5-0844-991B-8E631BFF1115}">
      <dgm:prSet/>
      <dgm:spPr>
        <a:xfrm>
          <a:off x="3999189" y="2566742"/>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9007978F-223C-9640-9E56-E51BB908AB21}" type="sibTrans" cxnId="{F4D64C99-8AB5-0844-991B-8E631BFF1115}">
      <dgm:prSet/>
      <dgm:spPr/>
      <dgm:t>
        <a:bodyPr/>
        <a:lstStyle/>
        <a:p>
          <a:endParaRPr lang="en-US">
            <a:latin typeface="Arial" panose="020B0604020202020204" pitchFamily="34" charset="0"/>
            <a:cs typeface="Arial" panose="020B0604020202020204" pitchFamily="34" charset="0"/>
          </a:endParaRPr>
        </a:p>
      </dgm:t>
    </dgm:pt>
    <dgm:pt modelId="{CBF53922-56C9-7F48-B871-E5603AAA56C0}">
      <dgm:prSet phldrT="[Text]" custT="1"/>
      <dgm:spPr>
        <a:xfrm>
          <a:off x="4957255" y="115574"/>
          <a:ext cx="1168003" cy="107144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Step 4: Implementa- tion</a:t>
          </a:r>
        </a:p>
      </dgm:t>
    </dgm:pt>
    <dgm:pt modelId="{3B9B58C6-3FEE-984C-BBB8-83D44DBAEE27}" type="parTrans" cxnId="{4EA23408-9110-194D-B50B-0315B99AE2D9}">
      <dgm:prSet/>
      <dgm:spPr/>
      <dgm:t>
        <a:bodyPr/>
        <a:lstStyle/>
        <a:p>
          <a:endParaRPr lang="en-US">
            <a:latin typeface="Arial" panose="020B0604020202020204" pitchFamily="34" charset="0"/>
            <a:cs typeface="Arial" panose="020B0604020202020204" pitchFamily="34" charset="0"/>
          </a:endParaRPr>
        </a:p>
      </dgm:t>
    </dgm:pt>
    <dgm:pt modelId="{391B4BE8-14E9-3E4C-881B-526C6D211C32}" type="sibTrans" cxnId="{4EA23408-9110-194D-B50B-0315B99AE2D9}">
      <dgm:prSet/>
      <dgm:spPr/>
      <dgm:t>
        <a:bodyPr/>
        <a:lstStyle/>
        <a:p>
          <a:endParaRPr lang="en-US">
            <a:latin typeface="Arial" panose="020B0604020202020204" pitchFamily="34" charset="0"/>
            <a:cs typeface="Arial" panose="020B0604020202020204" pitchFamily="34" charset="0"/>
          </a:endParaRPr>
        </a:p>
      </dgm:t>
    </dgm:pt>
    <dgm:pt modelId="{9384AE1A-4A26-E94C-9FC0-1B81AD60EE1D}">
      <dgm:prSet phldrT="[Text]" custT="1"/>
      <dgm:spPr>
        <a:xfrm>
          <a:off x="6368551" y="115574"/>
          <a:ext cx="1094815" cy="1100451"/>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Step 5: Evaluation</a:t>
          </a:r>
        </a:p>
      </dgm:t>
    </dgm:pt>
    <dgm:pt modelId="{3EE00616-0933-2C46-A2B4-BB39AFB66151}" type="parTrans" cxnId="{D9D2C10C-89B5-6946-8DB5-DBB22AE10231}">
      <dgm:prSet/>
      <dgm:spPr/>
      <dgm:t>
        <a:bodyPr/>
        <a:lstStyle/>
        <a:p>
          <a:endParaRPr lang="en-US">
            <a:latin typeface="Arial" panose="020B0604020202020204" pitchFamily="34" charset="0"/>
            <a:cs typeface="Arial" panose="020B0604020202020204" pitchFamily="34" charset="0"/>
          </a:endParaRPr>
        </a:p>
      </dgm:t>
    </dgm:pt>
    <dgm:pt modelId="{26105D02-6080-E947-B8A8-76CAE3845745}" type="sibTrans" cxnId="{D9D2C10C-89B5-6946-8DB5-DBB22AE10231}">
      <dgm:prSet/>
      <dgm:spPr/>
      <dgm:t>
        <a:bodyPr/>
        <a:lstStyle/>
        <a:p>
          <a:endParaRPr lang="en-US">
            <a:latin typeface="Arial" panose="020B0604020202020204" pitchFamily="34" charset="0"/>
            <a:cs typeface="Arial" panose="020B0604020202020204" pitchFamily="34" charset="0"/>
          </a:endParaRPr>
        </a:p>
      </dgm:t>
    </dgm:pt>
    <dgm:pt modelId="{F0444BC4-2D66-1249-AFF9-2F14D99ECE1D}">
      <dgm:prSet phldrT="[Text]" custT="1"/>
      <dgm:spPr>
        <a:xfrm>
          <a:off x="6368551" y="1534435"/>
          <a:ext cx="1094815" cy="69520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Conduct process evaluation</a:t>
          </a:r>
        </a:p>
      </dgm:t>
    </dgm:pt>
    <dgm:pt modelId="{A7AEAAB3-751C-094E-B0C8-713DE5F3D73D}" type="parTrans" cxnId="{EED71546-1223-1841-82A8-22446165A697}">
      <dgm:prSet/>
      <dgm:spPr>
        <a:xfrm>
          <a:off x="6748593" y="1100462"/>
          <a:ext cx="91440" cy="318408"/>
        </a:xfrm>
        <a:custGeom>
          <a:avLst/>
          <a:gdLst/>
          <a:ahLst/>
          <a:cxnLst/>
          <a:rect l="0" t="0" r="0" b="0"/>
          <a:pathLst>
            <a:path>
              <a:moveTo>
                <a:pt x="45720" y="0"/>
              </a:moveTo>
              <a:lnTo>
                <a:pt x="45720" y="318408"/>
              </a:lnTo>
            </a:path>
          </a:pathLst>
        </a:custGeom>
        <a:noFill/>
        <a:ln w="25400" cap="flat" cmpd="sng" algn="ctr">
          <a:solidFill>
            <a:srgbClr val="51738E">
              <a:shade val="6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D0559F19-AF5C-1B4C-8739-B39DA80B311B}" type="sibTrans" cxnId="{EED71546-1223-1841-82A8-22446165A697}">
      <dgm:prSet/>
      <dgm:spPr/>
      <dgm:t>
        <a:bodyPr/>
        <a:lstStyle/>
        <a:p>
          <a:endParaRPr lang="en-US">
            <a:latin typeface="Arial" panose="020B0604020202020204" pitchFamily="34" charset="0"/>
            <a:cs typeface="Arial" panose="020B0604020202020204" pitchFamily="34" charset="0"/>
          </a:endParaRPr>
        </a:p>
      </dgm:t>
    </dgm:pt>
    <dgm:pt modelId="{E0C44903-485F-8246-A542-8A6F20EB8A0A}">
      <dgm:prSet phldrT="[Text]" custT="1"/>
      <dgm:spPr>
        <a:xfrm>
          <a:off x="6368551" y="2548051"/>
          <a:ext cx="1094815" cy="69520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Conduct outcome evaluation</a:t>
          </a:r>
        </a:p>
      </dgm:t>
    </dgm:pt>
    <dgm:pt modelId="{F8CAE7BB-B982-8347-ABF1-EC8864F99D95}" type="parTrans" cxnId="{F07B54EA-0C9D-2046-83B4-46CC484C9A0F}">
      <dgm:prSet/>
      <dgm:spPr>
        <a:xfrm>
          <a:off x="6748593" y="2114079"/>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AD3754EC-3241-DA46-8F6E-2632BD414BBB}" type="sibTrans" cxnId="{F07B54EA-0C9D-2046-83B4-46CC484C9A0F}">
      <dgm:prSet/>
      <dgm:spPr/>
      <dgm:t>
        <a:bodyPr/>
        <a:lstStyle/>
        <a:p>
          <a:endParaRPr lang="en-US">
            <a:latin typeface="Arial" panose="020B0604020202020204" pitchFamily="34" charset="0"/>
            <a:cs typeface="Arial" panose="020B0604020202020204" pitchFamily="34" charset="0"/>
          </a:endParaRPr>
        </a:p>
      </dgm:t>
    </dgm:pt>
    <dgm:pt modelId="{3D7D404E-7437-454A-9981-C442176889FA}">
      <dgm:prSet phldrT="[Text]" custT="1"/>
      <dgm:spPr>
        <a:xfrm>
          <a:off x="6368551" y="4852638"/>
          <a:ext cx="1094815" cy="69520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Report evaluation results</a:t>
          </a:r>
        </a:p>
      </dgm:t>
    </dgm:pt>
    <dgm:pt modelId="{D12D00CF-198E-4641-91F7-91BA617F6148}" type="parTrans" cxnId="{D3C5D1B9-943E-DB47-BA0A-A0063FEBE905}">
      <dgm:prSet/>
      <dgm:spPr>
        <a:xfrm>
          <a:off x="6748593" y="4418665"/>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8D9C4856-A5AF-4C48-9019-559B13ED432A}" type="sibTrans" cxnId="{D3C5D1B9-943E-DB47-BA0A-A0063FEBE905}">
      <dgm:prSet/>
      <dgm:spPr/>
      <dgm:t>
        <a:bodyPr/>
        <a:lstStyle/>
        <a:p>
          <a:endParaRPr lang="en-US">
            <a:latin typeface="Arial" panose="020B0604020202020204" pitchFamily="34" charset="0"/>
            <a:cs typeface="Arial" panose="020B0604020202020204" pitchFamily="34" charset="0"/>
          </a:endParaRPr>
        </a:p>
      </dgm:t>
    </dgm:pt>
    <dgm:pt modelId="{C7BCCEFF-3F23-1C4B-8FE0-3F7891ACD894}">
      <dgm:prSet phldrT="[Text]" custT="1"/>
      <dgm:spPr>
        <a:xfrm>
          <a:off x="4993849" y="3532664"/>
          <a:ext cx="1094815" cy="69520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Balance fidelity with necessary adaptations </a:t>
          </a:r>
        </a:p>
      </dgm:t>
    </dgm:pt>
    <dgm:pt modelId="{07BF887D-42C5-AF4C-9C32-058FB7E82EB5}" type="parTrans" cxnId="{93DB4C85-E4B9-E14B-8429-FB198208C2FD}">
      <dgm:prSet/>
      <dgm:spPr>
        <a:xfrm>
          <a:off x="5373891" y="3098691"/>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B7F13F4D-F6AA-DD41-B44A-430AC2F6BDA1}" type="sibTrans" cxnId="{93DB4C85-E4B9-E14B-8429-FB198208C2FD}">
      <dgm:prSet/>
      <dgm:spPr/>
      <dgm:t>
        <a:bodyPr/>
        <a:lstStyle/>
        <a:p>
          <a:endParaRPr lang="en-US">
            <a:latin typeface="Arial" panose="020B0604020202020204" pitchFamily="34" charset="0"/>
            <a:cs typeface="Arial" panose="020B0604020202020204" pitchFamily="34" charset="0"/>
          </a:endParaRPr>
        </a:p>
      </dgm:t>
    </dgm:pt>
    <dgm:pt modelId="{D16AD2A8-839E-F743-A3F0-DAA2CE1FB8FE}">
      <dgm:prSet phldrT="[Text]" custT="1"/>
      <dgm:spPr>
        <a:xfrm>
          <a:off x="4993849" y="4546280"/>
          <a:ext cx="1094815" cy="69520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Monitor, evaluate, and adjust</a:t>
          </a:r>
        </a:p>
      </dgm:t>
    </dgm:pt>
    <dgm:pt modelId="{FF7B30CF-85FD-9649-AC44-F31BB4FBF410}" type="parTrans" cxnId="{6BC91F88-119D-8C4B-B650-793FFCB2ECE5}">
      <dgm:prSet/>
      <dgm:spPr>
        <a:xfrm>
          <a:off x="5373891" y="4112308"/>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499A5690-B8C2-9548-AF87-891F0F220F3B}" type="sibTrans" cxnId="{6BC91F88-119D-8C4B-B650-793FFCB2ECE5}">
      <dgm:prSet/>
      <dgm:spPr/>
      <dgm:t>
        <a:bodyPr/>
        <a:lstStyle/>
        <a:p>
          <a:endParaRPr lang="en-US">
            <a:latin typeface="Arial" panose="020B0604020202020204" pitchFamily="34" charset="0"/>
            <a:cs typeface="Arial" panose="020B0604020202020204" pitchFamily="34" charset="0"/>
          </a:endParaRPr>
        </a:p>
      </dgm:t>
    </dgm:pt>
    <dgm:pt modelId="{6A6F405A-1A7F-164C-BE78-314DD8B56622}">
      <dgm:prSet phldrT="[Text]" custT="1"/>
      <dgm:spPr>
        <a:xfrm>
          <a:off x="4993849" y="1505431"/>
          <a:ext cx="1094815" cy="69520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Build capacity and mobilize support</a:t>
          </a:r>
        </a:p>
      </dgm:t>
    </dgm:pt>
    <dgm:pt modelId="{73935885-44F0-A247-AADA-C811FF73815A}" type="parTrans" cxnId="{4959F72F-1112-7145-80FA-5D50F7A521BB}">
      <dgm:prSet/>
      <dgm:spPr>
        <a:xfrm>
          <a:off x="5373891" y="1071458"/>
          <a:ext cx="91440" cy="318408"/>
        </a:xfrm>
        <a:custGeom>
          <a:avLst/>
          <a:gdLst/>
          <a:ahLst/>
          <a:cxnLst/>
          <a:rect l="0" t="0" r="0" b="0"/>
          <a:pathLst>
            <a:path>
              <a:moveTo>
                <a:pt x="45720" y="0"/>
              </a:moveTo>
              <a:lnTo>
                <a:pt x="45720" y="318408"/>
              </a:lnTo>
            </a:path>
          </a:pathLst>
        </a:custGeom>
        <a:noFill/>
        <a:ln w="25400" cap="flat" cmpd="sng" algn="ctr">
          <a:solidFill>
            <a:srgbClr val="51738E">
              <a:shade val="6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15E4E764-4FD2-224A-835C-714557F4A4DB}" type="sibTrans" cxnId="{4959F72F-1112-7145-80FA-5D50F7A521BB}">
      <dgm:prSet/>
      <dgm:spPr/>
      <dgm:t>
        <a:bodyPr/>
        <a:lstStyle/>
        <a:p>
          <a:endParaRPr lang="en-US">
            <a:latin typeface="Arial" panose="020B0604020202020204" pitchFamily="34" charset="0"/>
            <a:cs typeface="Arial" panose="020B0604020202020204" pitchFamily="34" charset="0"/>
          </a:endParaRPr>
        </a:p>
      </dgm:t>
    </dgm:pt>
    <dgm:pt modelId="{88128C77-C1D9-6544-9367-CD0805F8A4A8}">
      <dgm:prSet phldrT="[Text]" custT="1"/>
      <dgm:spPr>
        <a:xfrm>
          <a:off x="6358671" y="3561668"/>
          <a:ext cx="1114576" cy="972560"/>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Recommend improvements and make     mid-course corrections</a:t>
          </a:r>
        </a:p>
      </dgm:t>
    </dgm:pt>
    <dgm:pt modelId="{2CC37B1E-93C8-D94A-BE7A-A6CB1B71DE39}" type="parTrans" cxnId="{BC9D3D5A-BB52-344D-AC0C-F1D7A8FF1CD5}">
      <dgm:prSet/>
      <dgm:spPr>
        <a:xfrm>
          <a:off x="6748593" y="3127695"/>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F7E8C7D5-73C9-3145-A2BA-0E8C425E658E}" type="sibTrans" cxnId="{BC9D3D5A-BB52-344D-AC0C-F1D7A8FF1CD5}">
      <dgm:prSet/>
      <dgm:spPr/>
      <dgm:t>
        <a:bodyPr/>
        <a:lstStyle/>
        <a:p>
          <a:endParaRPr lang="en-US">
            <a:latin typeface="Arial" panose="020B0604020202020204" pitchFamily="34" charset="0"/>
            <a:cs typeface="Arial" panose="020B0604020202020204" pitchFamily="34" charset="0"/>
          </a:endParaRPr>
        </a:p>
      </dgm:t>
    </dgm:pt>
    <dgm:pt modelId="{F338EE34-0D37-434C-B783-3D161F85F73A}">
      <dgm:prSet phldrT="[Text]" custT="1"/>
      <dgm:spPr>
        <a:xfrm>
          <a:off x="938958" y="4435349"/>
          <a:ext cx="1094815" cy="952900"/>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Assess risk and protective factors</a:t>
          </a:r>
        </a:p>
      </dgm:t>
    </dgm:pt>
    <dgm:pt modelId="{0B5DF098-F95C-C445-B277-3224A1DE1380}">
      <dgm:prSet phldrT="[Text]" custT="1"/>
      <dgm:spPr>
        <a:xfrm>
          <a:off x="938958" y="2910164"/>
          <a:ext cx="1094815" cy="1206776"/>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Prioritize problems </a:t>
          </a:r>
          <a:r>
            <a:rPr lang="en-US" sz="1000" i="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(criteria: magnitude, time trend, severity, comparison)</a:t>
          </a:r>
        </a:p>
      </dgm:t>
    </dgm:pt>
    <dgm:pt modelId="{2EFFA5F9-E0D5-D948-9A6F-DAE43AFA077D}" type="sibTrans" cxnId="{55A0B36B-E797-4C41-8DCA-F1F4F2739092}">
      <dgm:prSet/>
      <dgm:spPr/>
      <dgm:t>
        <a:bodyPr/>
        <a:lstStyle/>
        <a:p>
          <a:endParaRPr lang="en-US">
            <a:latin typeface="Arial" panose="020B0604020202020204" pitchFamily="34" charset="0"/>
            <a:cs typeface="Arial" panose="020B0604020202020204" pitchFamily="34" charset="0"/>
          </a:endParaRPr>
        </a:p>
      </dgm:t>
    </dgm:pt>
    <dgm:pt modelId="{4962F6CB-58F3-5D4B-B7FE-50DB71C36452}" type="parTrans" cxnId="{55A0B36B-E797-4C41-8DCA-F1F4F2739092}">
      <dgm:prSet/>
      <dgm:spPr>
        <a:xfrm>
          <a:off x="1318999" y="4001377"/>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93A9DFA9-58BC-444B-96AA-1B1F142090B4}">
      <dgm:prSet phldrT="[Text]" custT="1"/>
      <dgm:spPr>
        <a:xfrm>
          <a:off x="938958" y="1480841"/>
          <a:ext cx="1094815" cy="1110914"/>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Assess problems and related behaviors</a:t>
          </a:r>
        </a:p>
      </dgm:t>
    </dgm:pt>
    <dgm:pt modelId="{B718D840-7EE1-3844-B9C0-018F70EB80FD}" type="sibTrans" cxnId="{B06CE75D-38F8-594A-B00B-89223B3DB086}">
      <dgm:prSet/>
      <dgm:spPr/>
      <dgm:t>
        <a:bodyPr/>
        <a:lstStyle/>
        <a:p>
          <a:endParaRPr lang="en-US">
            <a:latin typeface="Arial" panose="020B0604020202020204" pitchFamily="34" charset="0"/>
            <a:cs typeface="Arial" panose="020B0604020202020204" pitchFamily="34" charset="0"/>
          </a:endParaRPr>
        </a:p>
      </dgm:t>
    </dgm:pt>
    <dgm:pt modelId="{27FD6EAB-87E2-4E49-9399-DBD3A28445C3}" type="parTrans" cxnId="{B06CE75D-38F8-594A-B00B-89223B3DB086}">
      <dgm:prSet/>
      <dgm:spPr>
        <a:xfrm>
          <a:off x="1318999" y="1033646"/>
          <a:ext cx="91440" cy="331631"/>
        </a:xfrm>
        <a:custGeom>
          <a:avLst/>
          <a:gdLst/>
          <a:ahLst/>
          <a:cxnLst/>
          <a:rect l="0" t="0" r="0" b="0"/>
          <a:pathLst>
            <a:path>
              <a:moveTo>
                <a:pt x="48358" y="0"/>
              </a:moveTo>
              <a:lnTo>
                <a:pt x="48358" y="230209"/>
              </a:lnTo>
              <a:lnTo>
                <a:pt x="45720" y="230209"/>
              </a:lnTo>
              <a:lnTo>
                <a:pt x="45720" y="331631"/>
              </a:lnTo>
            </a:path>
          </a:pathLst>
        </a:custGeom>
        <a:noFill/>
        <a:ln w="25400" cap="flat" cmpd="sng" algn="ctr">
          <a:solidFill>
            <a:srgbClr val="51738E">
              <a:shade val="6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05A4FC4D-40A1-E843-895C-D74420E767B4}" type="sibTrans" cxnId="{5650A617-2287-B94F-B7FF-942E4AF1C1BE}">
      <dgm:prSet/>
      <dgm:spPr/>
      <dgm:t>
        <a:bodyPr/>
        <a:lstStyle/>
        <a:p>
          <a:endParaRPr lang="en-US">
            <a:latin typeface="Arial" panose="020B0604020202020204" pitchFamily="34" charset="0"/>
            <a:cs typeface="Arial" panose="020B0604020202020204" pitchFamily="34" charset="0"/>
          </a:endParaRPr>
        </a:p>
      </dgm:t>
    </dgm:pt>
    <dgm:pt modelId="{6ED5427B-DDB5-D54D-898E-0AADEEF1BBFC}" type="parTrans" cxnId="{5650A617-2287-B94F-B7FF-942E4AF1C1BE}">
      <dgm:prSet/>
      <dgm:spPr>
        <a:xfrm>
          <a:off x="1318999" y="2476191"/>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9BC6E0EC-FFEF-4C4A-8241-2111F02FFF3A}">
      <dgm:prSet phldrT="[Text]" custT="1"/>
      <dgm:spPr>
        <a:xfrm>
          <a:off x="3619147" y="1515935"/>
          <a:ext cx="1094815" cy="1166370"/>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Prioritize risk and protective factors </a:t>
          </a:r>
          <a:r>
            <a:rPr lang="en-US" sz="1000" i="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(criteria: importance,  changeability)</a:t>
          </a:r>
          <a:endPar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B164B984-F25F-F545-AA80-747EE4C1FF88}" type="parTrans" cxnId="{1B960C77-875D-6B40-A051-59268D3A7CF4}">
      <dgm:prSet/>
      <dgm:spPr>
        <a:xfrm>
          <a:off x="3999189" y="1081963"/>
          <a:ext cx="91440" cy="318408"/>
        </a:xfrm>
        <a:custGeom>
          <a:avLst/>
          <a:gdLst/>
          <a:ahLst/>
          <a:cxnLst/>
          <a:rect l="0" t="0" r="0" b="0"/>
          <a:pathLst>
            <a:path>
              <a:moveTo>
                <a:pt x="45720" y="0"/>
              </a:moveTo>
              <a:lnTo>
                <a:pt x="45720" y="318408"/>
              </a:lnTo>
            </a:path>
          </a:pathLst>
        </a:custGeom>
        <a:noFill/>
        <a:ln w="25400" cap="flat" cmpd="sng" algn="ctr">
          <a:solidFill>
            <a:srgbClr val="51738E">
              <a:shade val="6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268E9194-72AC-FD48-909E-51C2E0BA177B}" type="sibTrans" cxnId="{1B960C77-875D-6B40-A051-59268D3A7CF4}">
      <dgm:prSet/>
      <dgm:spPr/>
      <dgm:t>
        <a:bodyPr/>
        <a:lstStyle/>
        <a:p>
          <a:endParaRPr lang="en-US">
            <a:latin typeface="Arial" panose="020B0604020202020204" pitchFamily="34" charset="0"/>
            <a:cs typeface="Arial" panose="020B0604020202020204" pitchFamily="34" charset="0"/>
          </a:endParaRPr>
        </a:p>
      </dgm:t>
    </dgm:pt>
    <dgm:pt modelId="{BC69B37C-F312-F24F-9005-6015AC5B1CB9}">
      <dgm:prSet phldrT="[Text]" custT="1"/>
      <dgm:spPr>
        <a:xfrm>
          <a:off x="3615852" y="4492933"/>
          <a:ext cx="1101406" cy="976023"/>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Develop a comprehensive plan that aligns with the Logic Model</a:t>
          </a:r>
          <a:endParaRPr lang="en-US" sz="1000" i="1">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102F7FB7-4BB6-4044-9F60-BC7D32678C55}" type="parTrans" cxnId="{A6250F96-6BA2-4D4F-87F4-2B512DDEF990}">
      <dgm:prSet/>
      <dgm:spPr>
        <a:xfrm>
          <a:off x="3999189" y="4058961"/>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A639ED7F-7995-B844-BAA5-729172893885}" type="sibTrans" cxnId="{A6250F96-6BA2-4D4F-87F4-2B512DDEF990}">
      <dgm:prSet/>
      <dgm:spPr/>
      <dgm:t>
        <a:bodyPr/>
        <a:lstStyle/>
        <a:p>
          <a:endParaRPr lang="en-US">
            <a:latin typeface="Arial" panose="020B0604020202020204" pitchFamily="34" charset="0"/>
            <a:cs typeface="Arial" panose="020B0604020202020204" pitchFamily="34" charset="0"/>
          </a:endParaRPr>
        </a:p>
      </dgm:t>
    </dgm:pt>
    <dgm:pt modelId="{A711FFB6-B58C-3D4E-9861-6AF9F8BFBAAF}">
      <dgm:prSet phldrT="[Text]" custT="1"/>
      <dgm:spPr>
        <a:xfrm>
          <a:off x="4993849" y="2519047"/>
          <a:ext cx="1094815" cy="695207"/>
        </a:xfrm>
        <a:prstGeom prst="roundRect">
          <a:avLst>
            <a:gd name="adj" fmla="val 10000"/>
          </a:avLst>
        </a:prstGeom>
        <a:solidFill>
          <a:sysClr val="window" lastClr="FFFFFF">
            <a:alpha val="90000"/>
            <a:hueOff val="0"/>
            <a:satOff val="0"/>
            <a:lumOff val="0"/>
            <a:alphaOff val="0"/>
          </a:sysClr>
        </a:solidFill>
        <a:ln w="9525" cap="flat" cmpd="sng" algn="ctr">
          <a:solidFill>
            <a:srgbClr val="51738E">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US" sz="1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Carry out interventions</a:t>
          </a:r>
        </a:p>
      </dgm:t>
    </dgm:pt>
    <dgm:pt modelId="{7E5C8654-D142-C342-A4D1-2014A2978D8D}" type="parTrans" cxnId="{21636D2E-1ABE-4043-A632-1854FC8AAB7A}">
      <dgm:prSet/>
      <dgm:spPr>
        <a:xfrm>
          <a:off x="5373891" y="2085075"/>
          <a:ext cx="91440" cy="318408"/>
        </a:xfrm>
        <a:custGeom>
          <a:avLst/>
          <a:gdLst/>
          <a:ahLst/>
          <a:cxnLst/>
          <a:rect l="0" t="0" r="0" b="0"/>
          <a:pathLst>
            <a:path>
              <a:moveTo>
                <a:pt x="45720" y="0"/>
              </a:moveTo>
              <a:lnTo>
                <a:pt x="45720" y="318408"/>
              </a:lnTo>
            </a:path>
          </a:pathLst>
        </a:custGeom>
        <a:noFill/>
        <a:ln w="25400" cap="flat" cmpd="sng" algn="ctr">
          <a:solidFill>
            <a:srgbClr val="51738E">
              <a:shade val="80000"/>
              <a:hueOff val="0"/>
              <a:satOff val="0"/>
              <a:lumOff val="0"/>
              <a:alphaOff val="0"/>
            </a:srgbClr>
          </a:solidFill>
          <a:prstDash val="solid"/>
        </a:ln>
        <a:effectLst/>
      </dgm:spPr>
      <dgm:t>
        <a:bodyPr/>
        <a:lstStyle/>
        <a:p>
          <a:endParaRPr lang="en-US">
            <a:latin typeface="Arial" panose="020B0604020202020204" pitchFamily="34" charset="0"/>
            <a:cs typeface="Arial" panose="020B0604020202020204" pitchFamily="34" charset="0"/>
          </a:endParaRPr>
        </a:p>
      </dgm:t>
    </dgm:pt>
    <dgm:pt modelId="{3CE0A707-8B9C-3342-BB0D-1B09E35916C2}" type="sibTrans" cxnId="{21636D2E-1ABE-4043-A632-1854FC8AAB7A}">
      <dgm:prSet/>
      <dgm:spPr/>
      <dgm:t>
        <a:bodyPr/>
        <a:lstStyle/>
        <a:p>
          <a:endParaRPr lang="en-US">
            <a:latin typeface="Arial" panose="020B0604020202020204" pitchFamily="34" charset="0"/>
            <a:cs typeface="Arial" panose="020B0604020202020204" pitchFamily="34" charset="0"/>
          </a:endParaRPr>
        </a:p>
      </dgm:t>
    </dgm:pt>
    <dgm:pt modelId="{D10E3049-C10D-C54B-A0FF-B1DCA30EF87C}" type="pres">
      <dgm:prSet presAssocID="{DA7D2EF4-47C8-EC44-95B3-619C813DA2E2}" presName="hierChild1" presStyleCnt="0">
        <dgm:presLayoutVars>
          <dgm:chPref val="1"/>
          <dgm:dir/>
          <dgm:animOne val="branch"/>
          <dgm:animLvl val="lvl"/>
          <dgm:resizeHandles/>
        </dgm:presLayoutVars>
      </dgm:prSet>
      <dgm:spPr/>
      <dgm:t>
        <a:bodyPr/>
        <a:lstStyle/>
        <a:p>
          <a:endParaRPr lang="en-US"/>
        </a:p>
      </dgm:t>
    </dgm:pt>
    <dgm:pt modelId="{F9D9B2AC-9C41-E441-8DB1-B3B6636D4E91}" type="pres">
      <dgm:prSet presAssocID="{FC2C31D6-3BB6-F84A-8503-FCB5C76DF6CF}" presName="hierRoot1" presStyleCnt="0"/>
      <dgm:spPr/>
    </dgm:pt>
    <dgm:pt modelId="{B54F5E68-F7E6-8D4D-B9C1-A2BD2A8E285C}" type="pres">
      <dgm:prSet presAssocID="{FC2C31D6-3BB6-F84A-8503-FCB5C76DF6CF}" presName="composite" presStyleCnt="0"/>
      <dgm:spPr/>
    </dgm:pt>
    <dgm:pt modelId="{7303A5E6-4FFF-FC43-A4DB-DF741C078C02}" type="pres">
      <dgm:prSet presAssocID="{FC2C31D6-3BB6-F84A-8503-FCB5C76DF6CF}" presName="background" presStyleLbl="node0" presStyleIdx="0" presStyleCnt="5"/>
      <dgm:spPr>
        <a:xfrm>
          <a:off x="832749" y="-13211"/>
          <a:ext cx="1069218" cy="104685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E4A95E6D-0037-0446-B063-427586E53992}" type="pres">
      <dgm:prSet presAssocID="{FC2C31D6-3BB6-F84A-8503-FCB5C76DF6CF}" presName="text" presStyleLbl="fgAcc0" presStyleIdx="0" presStyleCnt="5" custScaleX="97662" custScaleY="150582" custLinFactNeighborX="241" custLinFactNeighborY="-1902">
        <dgm:presLayoutVars>
          <dgm:chPref val="3"/>
        </dgm:presLayoutVars>
      </dgm:prSet>
      <dgm:spPr/>
      <dgm:t>
        <a:bodyPr/>
        <a:lstStyle/>
        <a:p>
          <a:endParaRPr lang="en-US"/>
        </a:p>
      </dgm:t>
    </dgm:pt>
    <dgm:pt modelId="{44312194-962E-6A49-8803-059C90823AC5}" type="pres">
      <dgm:prSet presAssocID="{FC2C31D6-3BB6-F84A-8503-FCB5C76DF6CF}" presName="hierChild2" presStyleCnt="0"/>
      <dgm:spPr/>
    </dgm:pt>
    <dgm:pt modelId="{F500DCEC-DBA1-9C42-A87D-1D28B1797976}" type="pres">
      <dgm:prSet presAssocID="{27FD6EAB-87E2-4E49-9399-DBD3A28445C3}" presName="Name10" presStyleLbl="parChTrans1D2" presStyleIdx="0" presStyleCnt="5"/>
      <dgm:spPr/>
      <dgm:t>
        <a:bodyPr/>
        <a:lstStyle/>
        <a:p>
          <a:endParaRPr lang="en-US"/>
        </a:p>
      </dgm:t>
    </dgm:pt>
    <dgm:pt modelId="{CFCDF980-E76B-5C4F-A3B3-A50715F77092}" type="pres">
      <dgm:prSet presAssocID="{93A9DFA9-58BC-444B-96AA-1B1F142090B4}" presName="hierRoot2" presStyleCnt="0"/>
      <dgm:spPr/>
    </dgm:pt>
    <dgm:pt modelId="{D60C100F-B745-2B4B-9D9B-D6ED623A2F17}" type="pres">
      <dgm:prSet presAssocID="{93A9DFA9-58BC-444B-96AA-1B1F142090B4}" presName="composite2" presStyleCnt="0"/>
      <dgm:spPr/>
    </dgm:pt>
    <dgm:pt modelId="{469F322C-EEAF-294E-88E8-68ED0C46342B}" type="pres">
      <dgm:prSet presAssocID="{93A9DFA9-58BC-444B-96AA-1B1F142090B4}" presName="background2" presStyleLbl="node2" presStyleIdx="0" presStyleCnt="5"/>
      <dgm:spPr>
        <a:xfrm>
          <a:off x="817312" y="1365277"/>
          <a:ext cx="1094815" cy="1110914"/>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37D50920-6BAE-214F-9520-E75ABBF6B928}" type="pres">
      <dgm:prSet presAssocID="{93A9DFA9-58BC-444B-96AA-1B1F142090B4}" presName="text2" presStyleLbl="fgAcc2" presStyleIdx="0" presStyleCnt="5" custScaleY="159796">
        <dgm:presLayoutVars>
          <dgm:chPref val="3"/>
        </dgm:presLayoutVars>
      </dgm:prSet>
      <dgm:spPr/>
      <dgm:t>
        <a:bodyPr/>
        <a:lstStyle/>
        <a:p>
          <a:endParaRPr lang="en-US"/>
        </a:p>
      </dgm:t>
    </dgm:pt>
    <dgm:pt modelId="{03A11A2A-7A36-9344-B332-58197AD5EE0D}" type="pres">
      <dgm:prSet presAssocID="{93A9DFA9-58BC-444B-96AA-1B1F142090B4}" presName="hierChild3" presStyleCnt="0"/>
      <dgm:spPr/>
    </dgm:pt>
    <dgm:pt modelId="{DE2FCFED-32F3-FA4A-8151-01B0D5A4ECF9}" type="pres">
      <dgm:prSet presAssocID="{6ED5427B-DDB5-D54D-898E-0AADEEF1BBFC}" presName="Name17" presStyleLbl="parChTrans1D3" presStyleIdx="0" presStyleCnt="5"/>
      <dgm:spPr/>
      <dgm:t>
        <a:bodyPr/>
        <a:lstStyle/>
        <a:p>
          <a:endParaRPr lang="en-US"/>
        </a:p>
      </dgm:t>
    </dgm:pt>
    <dgm:pt modelId="{DDA3B1CC-DC7A-B645-B456-317EA7EDB1C1}" type="pres">
      <dgm:prSet presAssocID="{0B5DF098-F95C-C445-B277-3224A1DE1380}" presName="hierRoot3" presStyleCnt="0"/>
      <dgm:spPr/>
    </dgm:pt>
    <dgm:pt modelId="{DBDAE17D-D8F9-7F4C-9836-629E0FFB9E61}" type="pres">
      <dgm:prSet presAssocID="{0B5DF098-F95C-C445-B277-3224A1DE1380}" presName="composite3" presStyleCnt="0"/>
      <dgm:spPr/>
    </dgm:pt>
    <dgm:pt modelId="{D79F3B8F-F1CE-B943-BB55-B116310E5203}" type="pres">
      <dgm:prSet presAssocID="{0B5DF098-F95C-C445-B277-3224A1DE1380}" presName="background3" presStyleLbl="node3" presStyleIdx="0" presStyleCnt="5"/>
      <dgm:spPr>
        <a:xfrm>
          <a:off x="817312" y="2794600"/>
          <a:ext cx="1094815" cy="1206776"/>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B5FE0942-4F01-4945-8E37-9EFBA6868C2F}" type="pres">
      <dgm:prSet presAssocID="{0B5DF098-F95C-C445-B277-3224A1DE1380}" presName="text3" presStyleLbl="fgAcc3" presStyleIdx="0" presStyleCnt="5" custScaleY="173585">
        <dgm:presLayoutVars>
          <dgm:chPref val="3"/>
        </dgm:presLayoutVars>
      </dgm:prSet>
      <dgm:spPr/>
      <dgm:t>
        <a:bodyPr/>
        <a:lstStyle/>
        <a:p>
          <a:endParaRPr lang="en-US"/>
        </a:p>
      </dgm:t>
    </dgm:pt>
    <dgm:pt modelId="{0C6F73CC-5B5E-3945-A925-1D894AA7AE1D}" type="pres">
      <dgm:prSet presAssocID="{0B5DF098-F95C-C445-B277-3224A1DE1380}" presName="hierChild4" presStyleCnt="0"/>
      <dgm:spPr/>
    </dgm:pt>
    <dgm:pt modelId="{626EF0D3-65B9-4143-AC23-2269C252BD6F}" type="pres">
      <dgm:prSet presAssocID="{4962F6CB-58F3-5D4B-B7FE-50DB71C36452}" presName="Name23" presStyleLbl="parChTrans1D4" presStyleIdx="0" presStyleCnt="6"/>
      <dgm:spPr/>
      <dgm:t>
        <a:bodyPr/>
        <a:lstStyle/>
        <a:p>
          <a:endParaRPr lang="en-US"/>
        </a:p>
      </dgm:t>
    </dgm:pt>
    <dgm:pt modelId="{BD705E7A-B67B-614A-B446-B1921FE95869}" type="pres">
      <dgm:prSet presAssocID="{F338EE34-0D37-434C-B783-3D161F85F73A}" presName="hierRoot4" presStyleCnt="0"/>
      <dgm:spPr/>
    </dgm:pt>
    <dgm:pt modelId="{00ABA87C-73C4-9344-BD1F-88FB1BEFBC92}" type="pres">
      <dgm:prSet presAssocID="{F338EE34-0D37-434C-B783-3D161F85F73A}" presName="composite4" presStyleCnt="0"/>
      <dgm:spPr/>
    </dgm:pt>
    <dgm:pt modelId="{41BAEB4E-30C7-724B-BAE1-BE37551F2755}" type="pres">
      <dgm:prSet presAssocID="{F338EE34-0D37-434C-B783-3D161F85F73A}" presName="background4" presStyleLbl="node4" presStyleIdx="0" presStyleCnt="6"/>
      <dgm:spPr>
        <a:xfrm>
          <a:off x="817312" y="4319786"/>
          <a:ext cx="1094815" cy="952900"/>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CD9AB1BE-ECE9-384A-8891-166BA0292A12}" type="pres">
      <dgm:prSet presAssocID="{F338EE34-0D37-434C-B783-3D161F85F73A}" presName="text4" presStyleLbl="fgAcc4" presStyleIdx="0" presStyleCnt="6" custScaleY="137067">
        <dgm:presLayoutVars>
          <dgm:chPref val="3"/>
        </dgm:presLayoutVars>
      </dgm:prSet>
      <dgm:spPr/>
      <dgm:t>
        <a:bodyPr/>
        <a:lstStyle/>
        <a:p>
          <a:endParaRPr lang="en-US"/>
        </a:p>
      </dgm:t>
    </dgm:pt>
    <dgm:pt modelId="{0C738030-B814-7A46-897A-56D467819A59}" type="pres">
      <dgm:prSet presAssocID="{F338EE34-0D37-434C-B783-3D161F85F73A}" presName="hierChild5" presStyleCnt="0"/>
      <dgm:spPr/>
    </dgm:pt>
    <dgm:pt modelId="{7066B21D-ECA8-734E-A023-0F6189326700}" type="pres">
      <dgm:prSet presAssocID="{1E9B2FA0-A1CD-CF40-BA34-779ED21F1C3D}" presName="hierRoot1" presStyleCnt="0"/>
      <dgm:spPr/>
    </dgm:pt>
    <dgm:pt modelId="{3666D837-5373-B74C-952E-C854013FE537}" type="pres">
      <dgm:prSet presAssocID="{1E9B2FA0-A1CD-CF40-BA34-779ED21F1C3D}" presName="composite" presStyleCnt="0"/>
      <dgm:spPr/>
    </dgm:pt>
    <dgm:pt modelId="{1A27BFCD-9420-4B42-BA68-98A2D1FA15C5}" type="pres">
      <dgm:prSet presAssocID="{1E9B2FA0-A1CD-CF40-BA34-779ED21F1C3D}" presName="background" presStyleLbl="node0" presStyleIdx="1" presStyleCnt="5"/>
      <dgm:spPr>
        <a:xfrm>
          <a:off x="2155419" y="11"/>
          <a:ext cx="1094815" cy="1081951"/>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3263E75D-CB72-B14A-AE25-38E688CB1055}" type="pres">
      <dgm:prSet presAssocID="{1E9B2FA0-A1CD-CF40-BA34-779ED21F1C3D}" presName="text" presStyleLbl="fgAcc0" presStyleIdx="1" presStyleCnt="5" custScaleY="155630">
        <dgm:presLayoutVars>
          <dgm:chPref val="3"/>
        </dgm:presLayoutVars>
      </dgm:prSet>
      <dgm:spPr/>
      <dgm:t>
        <a:bodyPr/>
        <a:lstStyle/>
        <a:p>
          <a:endParaRPr lang="en-US"/>
        </a:p>
      </dgm:t>
    </dgm:pt>
    <dgm:pt modelId="{3BB49580-417C-6C4C-AD21-8A8E6F8614E3}" type="pres">
      <dgm:prSet presAssocID="{1E9B2FA0-A1CD-CF40-BA34-779ED21F1C3D}" presName="hierChild2" presStyleCnt="0"/>
      <dgm:spPr/>
    </dgm:pt>
    <dgm:pt modelId="{5CB58776-1791-FA42-9B4A-83E69BE99DBA}" type="pres">
      <dgm:prSet presAssocID="{0C558E19-6DCD-454A-909B-FE646A55BC2E}" presName="Name10" presStyleLbl="parChTrans1D2" presStyleIdx="1" presStyleCnt="5"/>
      <dgm:spPr/>
      <dgm:t>
        <a:bodyPr/>
        <a:lstStyle/>
        <a:p>
          <a:endParaRPr lang="en-US"/>
        </a:p>
      </dgm:t>
    </dgm:pt>
    <dgm:pt modelId="{204CA524-2764-414C-89C1-9D4709E44AFB}" type="pres">
      <dgm:prSet presAssocID="{16C34DF3-DBBE-3D40-B533-68005FF543C2}" presName="hierRoot2" presStyleCnt="0"/>
      <dgm:spPr/>
    </dgm:pt>
    <dgm:pt modelId="{AACB9B3A-AE59-FC4E-934C-B08F3390F823}" type="pres">
      <dgm:prSet presAssocID="{16C34DF3-DBBE-3D40-B533-68005FF543C2}" presName="composite2" presStyleCnt="0"/>
      <dgm:spPr/>
    </dgm:pt>
    <dgm:pt modelId="{136C69AF-E06A-EA46-9C31-FCE05BE14D93}" type="pres">
      <dgm:prSet presAssocID="{16C34DF3-DBBE-3D40-B533-68005FF543C2}" presName="background2" presStyleLbl="node2" presStyleIdx="1" presStyleCnt="5"/>
      <dgm:spPr>
        <a:xfrm>
          <a:off x="2155419" y="1400371"/>
          <a:ext cx="1094815" cy="989475"/>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7FDB7832-C464-2D41-9135-2D25B6085566}" type="pres">
      <dgm:prSet presAssocID="{16C34DF3-DBBE-3D40-B533-68005FF543C2}" presName="text2" presStyleLbl="fgAcc2" presStyleIdx="1" presStyleCnt="5" custScaleY="142328">
        <dgm:presLayoutVars>
          <dgm:chPref val="3"/>
        </dgm:presLayoutVars>
      </dgm:prSet>
      <dgm:spPr/>
      <dgm:t>
        <a:bodyPr/>
        <a:lstStyle/>
        <a:p>
          <a:endParaRPr lang="en-US"/>
        </a:p>
      </dgm:t>
    </dgm:pt>
    <dgm:pt modelId="{794A909E-4975-C54F-85A7-08CAB2B86385}" type="pres">
      <dgm:prSet presAssocID="{16C34DF3-DBBE-3D40-B533-68005FF543C2}" presName="hierChild3" presStyleCnt="0"/>
      <dgm:spPr/>
    </dgm:pt>
    <dgm:pt modelId="{1C4D5AF1-07EC-384C-8581-0D127395E2B5}" type="pres">
      <dgm:prSet presAssocID="{FC05BCED-93AB-9645-8B07-C6B1066233C8}" presName="Name17" presStyleLbl="parChTrans1D3" presStyleIdx="1" presStyleCnt="5"/>
      <dgm:spPr/>
      <dgm:t>
        <a:bodyPr/>
        <a:lstStyle/>
        <a:p>
          <a:endParaRPr lang="en-US"/>
        </a:p>
      </dgm:t>
    </dgm:pt>
    <dgm:pt modelId="{D5B9A0DA-5204-DE44-813B-ACF973EF51F9}" type="pres">
      <dgm:prSet presAssocID="{38661048-DA03-1944-AC92-749C8711732F}" presName="hierRoot3" presStyleCnt="0"/>
      <dgm:spPr/>
    </dgm:pt>
    <dgm:pt modelId="{18E50B3C-D5EA-6243-94EC-226C95F33EA4}" type="pres">
      <dgm:prSet presAssocID="{38661048-DA03-1944-AC92-749C8711732F}" presName="composite3" presStyleCnt="0"/>
      <dgm:spPr/>
    </dgm:pt>
    <dgm:pt modelId="{F9D3B191-8D2D-7B49-92A8-150B879EEAB0}" type="pres">
      <dgm:prSet presAssocID="{38661048-DA03-1944-AC92-749C8711732F}" presName="background3" presStyleLbl="node3" presStyleIdx="1" presStyleCnt="5"/>
      <dgm:spPr>
        <a:xfrm>
          <a:off x="2155419" y="2708255"/>
          <a:ext cx="1094815" cy="1166405"/>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5F5A3A45-E9E6-8D42-BC03-F08C3BF02EF7}" type="pres">
      <dgm:prSet presAssocID="{38661048-DA03-1944-AC92-749C8711732F}" presName="text3" presStyleLbl="fgAcc3" presStyleIdx="1" presStyleCnt="5" custScaleY="167778">
        <dgm:presLayoutVars>
          <dgm:chPref val="3"/>
        </dgm:presLayoutVars>
      </dgm:prSet>
      <dgm:spPr/>
      <dgm:t>
        <a:bodyPr/>
        <a:lstStyle/>
        <a:p>
          <a:endParaRPr lang="en-US"/>
        </a:p>
      </dgm:t>
    </dgm:pt>
    <dgm:pt modelId="{411FC127-FE27-F747-9DD3-B9DCA35A17A8}" type="pres">
      <dgm:prSet presAssocID="{38661048-DA03-1944-AC92-749C8711732F}" presName="hierChild4" presStyleCnt="0"/>
      <dgm:spPr/>
    </dgm:pt>
    <dgm:pt modelId="{D01635A8-6DC6-A643-BBFF-60BC56BF05F2}" type="pres">
      <dgm:prSet presAssocID="{F1023AD6-7631-CC44-BAD7-3B95713DD762}" presName="hierRoot1" presStyleCnt="0"/>
      <dgm:spPr/>
    </dgm:pt>
    <dgm:pt modelId="{745ADD12-D7F7-CA42-BC6B-8B1E22F0D87E}" type="pres">
      <dgm:prSet presAssocID="{F1023AD6-7631-CC44-BAD7-3B95713DD762}" presName="composite" presStyleCnt="0"/>
      <dgm:spPr/>
    </dgm:pt>
    <dgm:pt modelId="{D01154B4-4E29-2D49-971F-8F3793B064F2}" type="pres">
      <dgm:prSet presAssocID="{F1023AD6-7631-CC44-BAD7-3B95713DD762}" presName="background" presStyleLbl="node0" presStyleIdx="2" presStyleCnt="5"/>
      <dgm:spPr>
        <a:xfrm>
          <a:off x="3497501" y="11"/>
          <a:ext cx="1094815" cy="1081951"/>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5F9478A3-F854-C144-A8CE-92D6995A5231}" type="pres">
      <dgm:prSet presAssocID="{F1023AD6-7631-CC44-BAD7-3B95713DD762}" presName="text" presStyleLbl="fgAcc0" presStyleIdx="2" presStyleCnt="5" custScaleY="155630">
        <dgm:presLayoutVars>
          <dgm:chPref val="3"/>
        </dgm:presLayoutVars>
      </dgm:prSet>
      <dgm:spPr/>
      <dgm:t>
        <a:bodyPr/>
        <a:lstStyle/>
        <a:p>
          <a:endParaRPr lang="en-US"/>
        </a:p>
      </dgm:t>
    </dgm:pt>
    <dgm:pt modelId="{0548E05F-43C5-A74F-9931-A9D314E45B36}" type="pres">
      <dgm:prSet presAssocID="{F1023AD6-7631-CC44-BAD7-3B95713DD762}" presName="hierChild2" presStyleCnt="0"/>
      <dgm:spPr/>
    </dgm:pt>
    <dgm:pt modelId="{880A957E-C699-DB49-AA6A-25FA571F0587}" type="pres">
      <dgm:prSet presAssocID="{B164B984-F25F-F545-AA80-747EE4C1FF88}" presName="Name10" presStyleLbl="parChTrans1D2" presStyleIdx="2" presStyleCnt="5"/>
      <dgm:spPr/>
      <dgm:t>
        <a:bodyPr/>
        <a:lstStyle/>
        <a:p>
          <a:endParaRPr lang="en-US"/>
        </a:p>
      </dgm:t>
    </dgm:pt>
    <dgm:pt modelId="{7F639CE2-8887-0142-ACCD-1306BA5AF4AB}" type="pres">
      <dgm:prSet presAssocID="{9BC6E0EC-FFEF-4C4A-8241-2111F02FFF3A}" presName="hierRoot2" presStyleCnt="0"/>
      <dgm:spPr/>
    </dgm:pt>
    <dgm:pt modelId="{033999D5-C90B-A24D-986E-F1FA6C31564C}" type="pres">
      <dgm:prSet presAssocID="{9BC6E0EC-FFEF-4C4A-8241-2111F02FFF3A}" presName="composite2" presStyleCnt="0"/>
      <dgm:spPr/>
    </dgm:pt>
    <dgm:pt modelId="{54DB1D5F-14F3-0D40-BC2A-B0DAF8E26559}" type="pres">
      <dgm:prSet presAssocID="{9BC6E0EC-FFEF-4C4A-8241-2111F02FFF3A}" presName="background2" presStyleLbl="node2" presStyleIdx="2" presStyleCnt="5"/>
      <dgm:spPr>
        <a:xfrm>
          <a:off x="3497501" y="1400371"/>
          <a:ext cx="1094815" cy="1166370"/>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F375BB32-C8B2-E641-9061-34B18DB4C19A}" type="pres">
      <dgm:prSet presAssocID="{9BC6E0EC-FFEF-4C4A-8241-2111F02FFF3A}" presName="text2" presStyleLbl="fgAcc2" presStyleIdx="2" presStyleCnt="5" custScaleY="167773">
        <dgm:presLayoutVars>
          <dgm:chPref val="3"/>
        </dgm:presLayoutVars>
      </dgm:prSet>
      <dgm:spPr/>
      <dgm:t>
        <a:bodyPr/>
        <a:lstStyle/>
        <a:p>
          <a:endParaRPr lang="en-US"/>
        </a:p>
      </dgm:t>
    </dgm:pt>
    <dgm:pt modelId="{A3F20D1B-F61C-644A-9D2B-836AF8015780}" type="pres">
      <dgm:prSet presAssocID="{9BC6E0EC-FFEF-4C4A-8241-2111F02FFF3A}" presName="hierChild3" presStyleCnt="0"/>
      <dgm:spPr/>
    </dgm:pt>
    <dgm:pt modelId="{30657B87-7781-0042-926C-E4CB2BE9F497}" type="pres">
      <dgm:prSet presAssocID="{44234E1D-3BDC-464B-8CDF-D9288EB0ED3E}" presName="Name17" presStyleLbl="parChTrans1D3" presStyleIdx="2" presStyleCnt="5"/>
      <dgm:spPr/>
      <dgm:t>
        <a:bodyPr/>
        <a:lstStyle/>
        <a:p>
          <a:endParaRPr lang="en-US"/>
        </a:p>
      </dgm:t>
    </dgm:pt>
    <dgm:pt modelId="{3FC1C949-46D9-9349-9E84-1EF1A4A9FA38}" type="pres">
      <dgm:prSet presAssocID="{151330C2-EAEC-1E4B-980E-3137F8D8A19F}" presName="hierRoot3" presStyleCnt="0"/>
      <dgm:spPr/>
    </dgm:pt>
    <dgm:pt modelId="{454D660E-5734-074F-810F-96C6986E1CB2}" type="pres">
      <dgm:prSet presAssocID="{151330C2-EAEC-1E4B-980E-3137F8D8A19F}" presName="composite3" presStyleCnt="0"/>
      <dgm:spPr/>
    </dgm:pt>
    <dgm:pt modelId="{8941208E-59EA-824D-AC5E-5D2F2D7B9C52}" type="pres">
      <dgm:prSet presAssocID="{151330C2-EAEC-1E4B-980E-3137F8D8A19F}" presName="background3" presStyleLbl="node3" presStyleIdx="2" presStyleCnt="5"/>
      <dgm:spPr>
        <a:xfrm>
          <a:off x="3493527" y="2885151"/>
          <a:ext cx="1102763" cy="1173809"/>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F8DE1045-E057-A844-8677-1C624EDFDFCF}" type="pres">
      <dgm:prSet presAssocID="{151330C2-EAEC-1E4B-980E-3137F8D8A19F}" presName="text3" presStyleLbl="fgAcc3" presStyleIdx="2" presStyleCnt="5" custScaleX="100726" custScaleY="168843">
        <dgm:presLayoutVars>
          <dgm:chPref val="3"/>
        </dgm:presLayoutVars>
      </dgm:prSet>
      <dgm:spPr/>
      <dgm:t>
        <a:bodyPr/>
        <a:lstStyle/>
        <a:p>
          <a:endParaRPr lang="en-US"/>
        </a:p>
      </dgm:t>
    </dgm:pt>
    <dgm:pt modelId="{8012CA41-AE84-A442-ACA8-9067B69AFC3A}" type="pres">
      <dgm:prSet presAssocID="{151330C2-EAEC-1E4B-980E-3137F8D8A19F}" presName="hierChild4" presStyleCnt="0"/>
      <dgm:spPr/>
    </dgm:pt>
    <dgm:pt modelId="{EE70832E-5E1B-FA45-B912-6B8AD254DF11}" type="pres">
      <dgm:prSet presAssocID="{102F7FB7-4BB6-4044-9F60-BC7D32678C55}" presName="Name23" presStyleLbl="parChTrans1D4" presStyleIdx="1" presStyleCnt="6"/>
      <dgm:spPr/>
      <dgm:t>
        <a:bodyPr/>
        <a:lstStyle/>
        <a:p>
          <a:endParaRPr lang="en-US"/>
        </a:p>
      </dgm:t>
    </dgm:pt>
    <dgm:pt modelId="{61FFA9CF-DF29-A64D-8050-E94DD119EE31}" type="pres">
      <dgm:prSet presAssocID="{BC69B37C-F312-F24F-9005-6015AC5B1CB9}" presName="hierRoot4" presStyleCnt="0"/>
      <dgm:spPr/>
    </dgm:pt>
    <dgm:pt modelId="{73EDD3BB-57A3-E040-8BE7-91772A16369F}" type="pres">
      <dgm:prSet presAssocID="{BC69B37C-F312-F24F-9005-6015AC5B1CB9}" presName="composite4" presStyleCnt="0"/>
      <dgm:spPr/>
    </dgm:pt>
    <dgm:pt modelId="{330DC84C-6124-5546-9C52-7486A0EE54B0}" type="pres">
      <dgm:prSet presAssocID="{BC69B37C-F312-F24F-9005-6015AC5B1CB9}" presName="background4" presStyleLbl="node4" presStyleIdx="1" presStyleCnt="6"/>
      <dgm:spPr>
        <a:xfrm>
          <a:off x="3494206" y="4377370"/>
          <a:ext cx="1101406" cy="976023"/>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08446555-DF46-CE48-A343-31752F0CBF90}" type="pres">
      <dgm:prSet presAssocID="{BC69B37C-F312-F24F-9005-6015AC5B1CB9}" presName="text4" presStyleLbl="fgAcc4" presStyleIdx="1" presStyleCnt="6" custScaleX="100602" custScaleY="140393">
        <dgm:presLayoutVars>
          <dgm:chPref val="3"/>
        </dgm:presLayoutVars>
      </dgm:prSet>
      <dgm:spPr/>
      <dgm:t>
        <a:bodyPr/>
        <a:lstStyle/>
        <a:p>
          <a:endParaRPr lang="en-US"/>
        </a:p>
      </dgm:t>
    </dgm:pt>
    <dgm:pt modelId="{534B3BB7-B104-AC48-A3F4-B9B8D0226A3C}" type="pres">
      <dgm:prSet presAssocID="{BC69B37C-F312-F24F-9005-6015AC5B1CB9}" presName="hierChild5" presStyleCnt="0"/>
      <dgm:spPr/>
    </dgm:pt>
    <dgm:pt modelId="{A9094317-AF09-984D-92DC-C31442E28D00}" type="pres">
      <dgm:prSet presAssocID="{CBF53922-56C9-7F48-B871-E5603AAA56C0}" presName="hierRoot1" presStyleCnt="0"/>
      <dgm:spPr/>
    </dgm:pt>
    <dgm:pt modelId="{5D2BB038-E94D-8541-8EC6-AE626CC32A52}" type="pres">
      <dgm:prSet presAssocID="{CBF53922-56C9-7F48-B871-E5603AAA56C0}" presName="composite" presStyleCnt="0"/>
      <dgm:spPr/>
    </dgm:pt>
    <dgm:pt modelId="{C1347621-2597-1E41-85A6-8B1E241EF5BA}" type="pres">
      <dgm:prSet presAssocID="{CBF53922-56C9-7F48-B871-E5603AAA56C0}" presName="background" presStyleLbl="node0" presStyleIdx="3" presStyleCnt="5"/>
      <dgm:spPr>
        <a:xfrm>
          <a:off x="4835609" y="11"/>
          <a:ext cx="1168003" cy="107144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99B9E47D-5D0D-014C-BE56-4CBEE65B2F5B}" type="pres">
      <dgm:prSet presAssocID="{CBF53922-56C9-7F48-B871-E5603AAA56C0}" presName="text" presStyleLbl="fgAcc0" presStyleIdx="3" presStyleCnt="5" custScaleX="106685" custScaleY="154119">
        <dgm:presLayoutVars>
          <dgm:chPref val="3"/>
        </dgm:presLayoutVars>
      </dgm:prSet>
      <dgm:spPr/>
      <dgm:t>
        <a:bodyPr/>
        <a:lstStyle/>
        <a:p>
          <a:endParaRPr lang="en-US"/>
        </a:p>
      </dgm:t>
    </dgm:pt>
    <dgm:pt modelId="{7973365F-AD07-A340-A633-DE3FE267BA49}" type="pres">
      <dgm:prSet presAssocID="{CBF53922-56C9-7F48-B871-E5603AAA56C0}" presName="hierChild2" presStyleCnt="0"/>
      <dgm:spPr/>
    </dgm:pt>
    <dgm:pt modelId="{A18C7BA6-B32B-4248-BE4D-9B71080A870B}" type="pres">
      <dgm:prSet presAssocID="{73935885-44F0-A247-AADA-C811FF73815A}" presName="Name10" presStyleLbl="parChTrans1D2" presStyleIdx="3" presStyleCnt="5"/>
      <dgm:spPr/>
      <dgm:t>
        <a:bodyPr/>
        <a:lstStyle/>
        <a:p>
          <a:endParaRPr lang="en-US"/>
        </a:p>
      </dgm:t>
    </dgm:pt>
    <dgm:pt modelId="{7F06BF71-8737-B648-9831-07168615D614}" type="pres">
      <dgm:prSet presAssocID="{6A6F405A-1A7F-164C-BE78-314DD8B56622}" presName="hierRoot2" presStyleCnt="0"/>
      <dgm:spPr/>
    </dgm:pt>
    <dgm:pt modelId="{E83F555D-BC22-B54F-9D0D-1E8F36C7277B}" type="pres">
      <dgm:prSet presAssocID="{6A6F405A-1A7F-164C-BE78-314DD8B56622}" presName="composite2" presStyleCnt="0"/>
      <dgm:spPr/>
    </dgm:pt>
    <dgm:pt modelId="{5D2B1B53-6158-CA42-9483-A2657568AFAF}" type="pres">
      <dgm:prSet presAssocID="{6A6F405A-1A7F-164C-BE78-314DD8B56622}" presName="background2" presStyleLbl="node2" presStyleIdx="3" presStyleCnt="5"/>
      <dgm:spPr>
        <a:xfrm>
          <a:off x="4872203" y="1389867"/>
          <a:ext cx="1094815" cy="69520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F7DA44E2-40CF-374B-8C3A-2059F14CA005}" type="pres">
      <dgm:prSet presAssocID="{6A6F405A-1A7F-164C-BE78-314DD8B56622}" presName="text2" presStyleLbl="fgAcc2" presStyleIdx="3" presStyleCnt="5">
        <dgm:presLayoutVars>
          <dgm:chPref val="3"/>
        </dgm:presLayoutVars>
      </dgm:prSet>
      <dgm:spPr/>
      <dgm:t>
        <a:bodyPr/>
        <a:lstStyle/>
        <a:p>
          <a:endParaRPr lang="en-US"/>
        </a:p>
      </dgm:t>
    </dgm:pt>
    <dgm:pt modelId="{83120D84-CE00-A241-8C3D-0BD89F719152}" type="pres">
      <dgm:prSet presAssocID="{6A6F405A-1A7F-164C-BE78-314DD8B56622}" presName="hierChild3" presStyleCnt="0"/>
      <dgm:spPr/>
    </dgm:pt>
    <dgm:pt modelId="{9A09626B-959F-CD44-A882-D81247938B40}" type="pres">
      <dgm:prSet presAssocID="{7E5C8654-D142-C342-A4D1-2014A2978D8D}" presName="Name17" presStyleLbl="parChTrans1D3" presStyleIdx="3" presStyleCnt="5"/>
      <dgm:spPr/>
      <dgm:t>
        <a:bodyPr/>
        <a:lstStyle/>
        <a:p>
          <a:endParaRPr lang="en-US"/>
        </a:p>
      </dgm:t>
    </dgm:pt>
    <dgm:pt modelId="{BE7490DB-2727-BC4F-9B9C-917F887641BD}" type="pres">
      <dgm:prSet presAssocID="{A711FFB6-B58C-3D4E-9861-6AF9F8BFBAAF}" presName="hierRoot3" presStyleCnt="0"/>
      <dgm:spPr/>
    </dgm:pt>
    <dgm:pt modelId="{558C70CF-1141-3443-9A27-2C7BAF2F2B8C}" type="pres">
      <dgm:prSet presAssocID="{A711FFB6-B58C-3D4E-9861-6AF9F8BFBAAF}" presName="composite3" presStyleCnt="0"/>
      <dgm:spPr/>
    </dgm:pt>
    <dgm:pt modelId="{AC3B9455-8FD1-744E-87C5-3F56CFDACFB5}" type="pres">
      <dgm:prSet presAssocID="{A711FFB6-B58C-3D4E-9861-6AF9F8BFBAAF}" presName="background3" presStyleLbl="node3" presStyleIdx="3" presStyleCnt="5"/>
      <dgm:spPr>
        <a:xfrm>
          <a:off x="4872203" y="2403483"/>
          <a:ext cx="1094815" cy="69520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D4419759-2A80-2748-A555-D2176F26F62D}" type="pres">
      <dgm:prSet presAssocID="{A711FFB6-B58C-3D4E-9861-6AF9F8BFBAAF}" presName="text3" presStyleLbl="fgAcc3" presStyleIdx="3" presStyleCnt="5">
        <dgm:presLayoutVars>
          <dgm:chPref val="3"/>
        </dgm:presLayoutVars>
      </dgm:prSet>
      <dgm:spPr/>
      <dgm:t>
        <a:bodyPr/>
        <a:lstStyle/>
        <a:p>
          <a:endParaRPr lang="en-US"/>
        </a:p>
      </dgm:t>
    </dgm:pt>
    <dgm:pt modelId="{496C28B5-91F3-3E48-AFCA-1BE3D1F4248E}" type="pres">
      <dgm:prSet presAssocID="{A711FFB6-B58C-3D4E-9861-6AF9F8BFBAAF}" presName="hierChild4" presStyleCnt="0"/>
      <dgm:spPr/>
    </dgm:pt>
    <dgm:pt modelId="{0360642E-5078-4944-A249-3EF39BD5DEEA}" type="pres">
      <dgm:prSet presAssocID="{07BF887D-42C5-AF4C-9C32-058FB7E82EB5}" presName="Name23" presStyleLbl="parChTrans1D4" presStyleIdx="2" presStyleCnt="6"/>
      <dgm:spPr/>
      <dgm:t>
        <a:bodyPr/>
        <a:lstStyle/>
        <a:p>
          <a:endParaRPr lang="en-US"/>
        </a:p>
      </dgm:t>
    </dgm:pt>
    <dgm:pt modelId="{9562324E-8ED5-B249-A6A4-93A96E0F5547}" type="pres">
      <dgm:prSet presAssocID="{C7BCCEFF-3F23-1C4B-8FE0-3F7891ACD894}" presName="hierRoot4" presStyleCnt="0"/>
      <dgm:spPr/>
    </dgm:pt>
    <dgm:pt modelId="{67CA02F5-9033-2242-AF03-7B0D201FA98F}" type="pres">
      <dgm:prSet presAssocID="{C7BCCEFF-3F23-1C4B-8FE0-3F7891ACD894}" presName="composite4" presStyleCnt="0"/>
      <dgm:spPr/>
    </dgm:pt>
    <dgm:pt modelId="{A378697E-C6BE-6641-9ADF-76E70665DA87}" type="pres">
      <dgm:prSet presAssocID="{C7BCCEFF-3F23-1C4B-8FE0-3F7891ACD894}" presName="background4" presStyleLbl="node4" presStyleIdx="2" presStyleCnt="6"/>
      <dgm:spPr>
        <a:xfrm>
          <a:off x="4872203" y="3417100"/>
          <a:ext cx="1094815" cy="69520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652F30CB-90AF-F64F-A4AD-5DB28F05B5CD}" type="pres">
      <dgm:prSet presAssocID="{C7BCCEFF-3F23-1C4B-8FE0-3F7891ACD894}" presName="text4" presStyleLbl="fgAcc4" presStyleIdx="2" presStyleCnt="6">
        <dgm:presLayoutVars>
          <dgm:chPref val="3"/>
        </dgm:presLayoutVars>
      </dgm:prSet>
      <dgm:spPr/>
      <dgm:t>
        <a:bodyPr/>
        <a:lstStyle/>
        <a:p>
          <a:endParaRPr lang="en-US"/>
        </a:p>
      </dgm:t>
    </dgm:pt>
    <dgm:pt modelId="{EFEE7F75-78DE-574E-92B5-46DB8931F6A8}" type="pres">
      <dgm:prSet presAssocID="{C7BCCEFF-3F23-1C4B-8FE0-3F7891ACD894}" presName="hierChild5" presStyleCnt="0"/>
      <dgm:spPr/>
    </dgm:pt>
    <dgm:pt modelId="{BA9B48DB-BF20-0640-A067-0C0878D900EE}" type="pres">
      <dgm:prSet presAssocID="{FF7B30CF-85FD-9649-AC44-F31BB4FBF410}" presName="Name23" presStyleLbl="parChTrans1D4" presStyleIdx="3" presStyleCnt="6"/>
      <dgm:spPr/>
      <dgm:t>
        <a:bodyPr/>
        <a:lstStyle/>
        <a:p>
          <a:endParaRPr lang="en-US"/>
        </a:p>
      </dgm:t>
    </dgm:pt>
    <dgm:pt modelId="{6CD3AD8E-D9A9-8C4A-A312-491C59B27E77}" type="pres">
      <dgm:prSet presAssocID="{D16AD2A8-839E-F743-A3F0-DAA2CE1FB8FE}" presName="hierRoot4" presStyleCnt="0"/>
      <dgm:spPr/>
    </dgm:pt>
    <dgm:pt modelId="{D80E3826-2A72-E447-A227-33CEA3557FA3}" type="pres">
      <dgm:prSet presAssocID="{D16AD2A8-839E-F743-A3F0-DAA2CE1FB8FE}" presName="composite4" presStyleCnt="0"/>
      <dgm:spPr/>
    </dgm:pt>
    <dgm:pt modelId="{413B06A1-FA73-3B42-A30F-6F42504D1AF9}" type="pres">
      <dgm:prSet presAssocID="{D16AD2A8-839E-F743-A3F0-DAA2CE1FB8FE}" presName="background4" presStyleLbl="node4" presStyleIdx="3" presStyleCnt="6"/>
      <dgm:spPr>
        <a:xfrm>
          <a:off x="4872203" y="4430717"/>
          <a:ext cx="1094815" cy="69520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C2F369D5-D91A-7849-B19B-AD7FBC8137F3}" type="pres">
      <dgm:prSet presAssocID="{D16AD2A8-839E-F743-A3F0-DAA2CE1FB8FE}" presName="text4" presStyleLbl="fgAcc4" presStyleIdx="3" presStyleCnt="6">
        <dgm:presLayoutVars>
          <dgm:chPref val="3"/>
        </dgm:presLayoutVars>
      </dgm:prSet>
      <dgm:spPr/>
      <dgm:t>
        <a:bodyPr/>
        <a:lstStyle/>
        <a:p>
          <a:endParaRPr lang="en-US"/>
        </a:p>
      </dgm:t>
    </dgm:pt>
    <dgm:pt modelId="{23FF6546-45FA-6E42-977B-241B67B0DB0E}" type="pres">
      <dgm:prSet presAssocID="{D16AD2A8-839E-F743-A3F0-DAA2CE1FB8FE}" presName="hierChild5" presStyleCnt="0"/>
      <dgm:spPr/>
    </dgm:pt>
    <dgm:pt modelId="{1925EC8D-7914-7240-8E38-2BF8C2BA022E}" type="pres">
      <dgm:prSet presAssocID="{9384AE1A-4A26-E94C-9FC0-1B81AD60EE1D}" presName="hierRoot1" presStyleCnt="0"/>
      <dgm:spPr/>
    </dgm:pt>
    <dgm:pt modelId="{2A05F6F9-07AE-A64F-A733-1D0F34C76864}" type="pres">
      <dgm:prSet presAssocID="{9384AE1A-4A26-E94C-9FC0-1B81AD60EE1D}" presName="composite" presStyleCnt="0"/>
      <dgm:spPr/>
    </dgm:pt>
    <dgm:pt modelId="{41128CC6-47CD-1F46-8562-86D21E089625}" type="pres">
      <dgm:prSet presAssocID="{9384AE1A-4A26-E94C-9FC0-1B81AD60EE1D}" presName="background" presStyleLbl="node0" presStyleIdx="4" presStyleCnt="5"/>
      <dgm:spPr>
        <a:xfrm>
          <a:off x="6246905" y="11"/>
          <a:ext cx="1094815" cy="1100451"/>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3ECE37CA-F8CF-F04B-A21C-82380363503A}" type="pres">
      <dgm:prSet presAssocID="{9384AE1A-4A26-E94C-9FC0-1B81AD60EE1D}" presName="text" presStyleLbl="fgAcc0" presStyleIdx="4" presStyleCnt="5" custScaleY="158291">
        <dgm:presLayoutVars>
          <dgm:chPref val="3"/>
        </dgm:presLayoutVars>
      </dgm:prSet>
      <dgm:spPr/>
      <dgm:t>
        <a:bodyPr/>
        <a:lstStyle/>
        <a:p>
          <a:endParaRPr lang="en-US"/>
        </a:p>
      </dgm:t>
    </dgm:pt>
    <dgm:pt modelId="{C9DBE2F5-B8B9-2540-9A72-08ABEBFB127D}" type="pres">
      <dgm:prSet presAssocID="{9384AE1A-4A26-E94C-9FC0-1B81AD60EE1D}" presName="hierChild2" presStyleCnt="0"/>
      <dgm:spPr/>
    </dgm:pt>
    <dgm:pt modelId="{6864447F-DBAF-284C-8276-0289A3708626}" type="pres">
      <dgm:prSet presAssocID="{A7AEAAB3-751C-094E-B0C8-713DE5F3D73D}" presName="Name10" presStyleLbl="parChTrans1D2" presStyleIdx="4" presStyleCnt="5"/>
      <dgm:spPr/>
      <dgm:t>
        <a:bodyPr/>
        <a:lstStyle/>
        <a:p>
          <a:endParaRPr lang="en-US"/>
        </a:p>
      </dgm:t>
    </dgm:pt>
    <dgm:pt modelId="{825CB9A6-B830-9648-864A-D8FF02C16346}" type="pres">
      <dgm:prSet presAssocID="{F0444BC4-2D66-1249-AFF9-2F14D99ECE1D}" presName="hierRoot2" presStyleCnt="0"/>
      <dgm:spPr/>
    </dgm:pt>
    <dgm:pt modelId="{2E4BBE93-D8FD-2446-BE8E-9B0393A5131F}" type="pres">
      <dgm:prSet presAssocID="{F0444BC4-2D66-1249-AFF9-2F14D99ECE1D}" presName="composite2" presStyleCnt="0"/>
      <dgm:spPr/>
    </dgm:pt>
    <dgm:pt modelId="{90F0076B-CC5A-B94A-9FE7-527FC4EAFD7B}" type="pres">
      <dgm:prSet presAssocID="{F0444BC4-2D66-1249-AFF9-2F14D99ECE1D}" presName="background2" presStyleLbl="node2" presStyleIdx="4" presStyleCnt="5"/>
      <dgm:spPr>
        <a:xfrm>
          <a:off x="6246905" y="1418871"/>
          <a:ext cx="1094815" cy="69520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73D07C28-B074-F14A-901D-25991CDA1784}" type="pres">
      <dgm:prSet presAssocID="{F0444BC4-2D66-1249-AFF9-2F14D99ECE1D}" presName="text2" presStyleLbl="fgAcc2" presStyleIdx="4" presStyleCnt="5">
        <dgm:presLayoutVars>
          <dgm:chPref val="3"/>
        </dgm:presLayoutVars>
      </dgm:prSet>
      <dgm:spPr/>
      <dgm:t>
        <a:bodyPr/>
        <a:lstStyle/>
        <a:p>
          <a:endParaRPr lang="en-US"/>
        </a:p>
      </dgm:t>
    </dgm:pt>
    <dgm:pt modelId="{34E80B36-78AF-9C4F-8ED9-29DA83E68F3A}" type="pres">
      <dgm:prSet presAssocID="{F0444BC4-2D66-1249-AFF9-2F14D99ECE1D}" presName="hierChild3" presStyleCnt="0"/>
      <dgm:spPr/>
    </dgm:pt>
    <dgm:pt modelId="{39452B83-DFC0-8245-A374-D5E202F02980}" type="pres">
      <dgm:prSet presAssocID="{F8CAE7BB-B982-8347-ABF1-EC8864F99D95}" presName="Name17" presStyleLbl="parChTrans1D3" presStyleIdx="4" presStyleCnt="5"/>
      <dgm:spPr/>
      <dgm:t>
        <a:bodyPr/>
        <a:lstStyle/>
        <a:p>
          <a:endParaRPr lang="en-US"/>
        </a:p>
      </dgm:t>
    </dgm:pt>
    <dgm:pt modelId="{0C21CE41-FDE8-F746-B4AE-6DD854CFA194}" type="pres">
      <dgm:prSet presAssocID="{E0C44903-485F-8246-A542-8A6F20EB8A0A}" presName="hierRoot3" presStyleCnt="0"/>
      <dgm:spPr/>
    </dgm:pt>
    <dgm:pt modelId="{F5534147-6099-BF43-A408-B2F65E9B179C}" type="pres">
      <dgm:prSet presAssocID="{E0C44903-485F-8246-A542-8A6F20EB8A0A}" presName="composite3" presStyleCnt="0"/>
      <dgm:spPr/>
    </dgm:pt>
    <dgm:pt modelId="{24A633A8-564E-4642-A476-37C315E9F993}" type="pres">
      <dgm:prSet presAssocID="{E0C44903-485F-8246-A542-8A6F20EB8A0A}" presName="background3" presStyleLbl="node3" presStyleIdx="4" presStyleCnt="5"/>
      <dgm:spPr>
        <a:xfrm>
          <a:off x="6246905" y="2432487"/>
          <a:ext cx="1094815" cy="69520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8AF9DDB7-EE25-F74A-988B-D2A0D8AB8625}" type="pres">
      <dgm:prSet presAssocID="{E0C44903-485F-8246-A542-8A6F20EB8A0A}" presName="text3" presStyleLbl="fgAcc3" presStyleIdx="4" presStyleCnt="5">
        <dgm:presLayoutVars>
          <dgm:chPref val="3"/>
        </dgm:presLayoutVars>
      </dgm:prSet>
      <dgm:spPr/>
      <dgm:t>
        <a:bodyPr/>
        <a:lstStyle/>
        <a:p>
          <a:endParaRPr lang="en-US"/>
        </a:p>
      </dgm:t>
    </dgm:pt>
    <dgm:pt modelId="{1DC7A513-A6FE-A940-966E-D365BAC25122}" type="pres">
      <dgm:prSet presAssocID="{E0C44903-485F-8246-A542-8A6F20EB8A0A}" presName="hierChild4" presStyleCnt="0"/>
      <dgm:spPr/>
    </dgm:pt>
    <dgm:pt modelId="{54788D60-1527-D64C-ABA0-6B5B3A7BB5D5}" type="pres">
      <dgm:prSet presAssocID="{2CC37B1E-93C8-D94A-BE7A-A6CB1B71DE39}" presName="Name23" presStyleLbl="parChTrans1D4" presStyleIdx="4" presStyleCnt="6"/>
      <dgm:spPr/>
      <dgm:t>
        <a:bodyPr/>
        <a:lstStyle/>
        <a:p>
          <a:endParaRPr lang="en-US"/>
        </a:p>
      </dgm:t>
    </dgm:pt>
    <dgm:pt modelId="{D170C171-4C92-4841-BE05-F505C89F6255}" type="pres">
      <dgm:prSet presAssocID="{88128C77-C1D9-6544-9367-CD0805F8A4A8}" presName="hierRoot4" presStyleCnt="0"/>
      <dgm:spPr/>
    </dgm:pt>
    <dgm:pt modelId="{DB95F119-13CF-F942-B6E4-068D8709E577}" type="pres">
      <dgm:prSet presAssocID="{88128C77-C1D9-6544-9367-CD0805F8A4A8}" presName="composite4" presStyleCnt="0"/>
      <dgm:spPr/>
    </dgm:pt>
    <dgm:pt modelId="{A840D288-7263-5A46-BC56-77C8D2C1243D}" type="pres">
      <dgm:prSet presAssocID="{88128C77-C1D9-6544-9367-CD0805F8A4A8}" presName="background4" presStyleLbl="node4" presStyleIdx="4" presStyleCnt="6"/>
      <dgm:spPr>
        <a:xfrm>
          <a:off x="6237024" y="3446104"/>
          <a:ext cx="1114576" cy="972560"/>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1CA402B8-440C-8C41-B05A-4412B84D5D48}" type="pres">
      <dgm:prSet presAssocID="{88128C77-C1D9-6544-9367-CD0805F8A4A8}" presName="text4" presStyleLbl="fgAcc4" presStyleIdx="4" presStyleCnt="6" custScaleX="101805" custScaleY="139895">
        <dgm:presLayoutVars>
          <dgm:chPref val="3"/>
        </dgm:presLayoutVars>
      </dgm:prSet>
      <dgm:spPr/>
      <dgm:t>
        <a:bodyPr/>
        <a:lstStyle/>
        <a:p>
          <a:endParaRPr lang="en-US"/>
        </a:p>
      </dgm:t>
    </dgm:pt>
    <dgm:pt modelId="{AACDE46C-3F53-CA4E-9714-3E5DB27FE1AD}" type="pres">
      <dgm:prSet presAssocID="{88128C77-C1D9-6544-9367-CD0805F8A4A8}" presName="hierChild5" presStyleCnt="0"/>
      <dgm:spPr/>
    </dgm:pt>
    <dgm:pt modelId="{239434EB-6561-B341-9939-EC0B9D9DE89C}" type="pres">
      <dgm:prSet presAssocID="{D12D00CF-198E-4641-91F7-91BA617F6148}" presName="Name23" presStyleLbl="parChTrans1D4" presStyleIdx="5" presStyleCnt="6"/>
      <dgm:spPr/>
      <dgm:t>
        <a:bodyPr/>
        <a:lstStyle/>
        <a:p>
          <a:endParaRPr lang="en-US"/>
        </a:p>
      </dgm:t>
    </dgm:pt>
    <dgm:pt modelId="{FCBC027D-9072-1E4D-927E-F572193FB25C}" type="pres">
      <dgm:prSet presAssocID="{3D7D404E-7437-454A-9981-C442176889FA}" presName="hierRoot4" presStyleCnt="0"/>
      <dgm:spPr/>
    </dgm:pt>
    <dgm:pt modelId="{254E6E64-F13C-834E-9A92-8E444218B222}" type="pres">
      <dgm:prSet presAssocID="{3D7D404E-7437-454A-9981-C442176889FA}" presName="composite4" presStyleCnt="0"/>
      <dgm:spPr/>
    </dgm:pt>
    <dgm:pt modelId="{F9FB700A-6FE2-5B4A-A67D-E603532E39FB}" type="pres">
      <dgm:prSet presAssocID="{3D7D404E-7437-454A-9981-C442176889FA}" presName="background4" presStyleLbl="node4" presStyleIdx="5" presStyleCnt="6"/>
      <dgm:spPr>
        <a:xfrm>
          <a:off x="6246905" y="4737074"/>
          <a:ext cx="1094815" cy="695207"/>
        </a:xfrm>
        <a:prstGeom prst="roundRect">
          <a:avLst>
            <a:gd name="adj" fmla="val 10000"/>
          </a:avLst>
        </a:prstGeom>
        <a:gradFill rotWithShape="0">
          <a:gsLst>
            <a:gs pos="0">
              <a:srgbClr val="51738E">
                <a:hueOff val="0"/>
                <a:satOff val="0"/>
                <a:lumOff val="0"/>
                <a:alphaOff val="0"/>
                <a:shade val="51000"/>
                <a:satMod val="130000"/>
              </a:srgbClr>
            </a:gs>
            <a:gs pos="80000">
              <a:srgbClr val="51738E">
                <a:hueOff val="0"/>
                <a:satOff val="0"/>
                <a:lumOff val="0"/>
                <a:alphaOff val="0"/>
                <a:shade val="93000"/>
                <a:satMod val="130000"/>
              </a:srgbClr>
            </a:gs>
            <a:gs pos="100000">
              <a:srgbClr val="51738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B17A0302-9473-9945-923D-00834909A4AD}" type="pres">
      <dgm:prSet presAssocID="{3D7D404E-7437-454A-9981-C442176889FA}" presName="text4" presStyleLbl="fgAcc4" presStyleIdx="5" presStyleCnt="6">
        <dgm:presLayoutVars>
          <dgm:chPref val="3"/>
        </dgm:presLayoutVars>
      </dgm:prSet>
      <dgm:spPr/>
      <dgm:t>
        <a:bodyPr/>
        <a:lstStyle/>
        <a:p>
          <a:endParaRPr lang="en-US"/>
        </a:p>
      </dgm:t>
    </dgm:pt>
    <dgm:pt modelId="{17B554F7-48CC-3E49-A8FD-E1D1D922108A}" type="pres">
      <dgm:prSet presAssocID="{3D7D404E-7437-454A-9981-C442176889FA}" presName="hierChild5" presStyleCnt="0"/>
      <dgm:spPr/>
    </dgm:pt>
  </dgm:ptLst>
  <dgm:cxnLst>
    <dgm:cxn modelId="{A066D5DE-5C48-1346-A79A-928BD5D562E9}" srcId="{16C34DF3-DBBE-3D40-B533-68005FF543C2}" destId="{38661048-DA03-1944-AC92-749C8711732F}" srcOrd="0" destOrd="0" parTransId="{FC05BCED-93AB-9645-8B07-C6B1066233C8}" sibTransId="{3F07C399-A1A0-7F44-8616-FB92B0E23FD4}"/>
    <dgm:cxn modelId="{485E43F5-EE66-D14E-AC33-2DC6A534B85D}" type="presOf" srcId="{0C558E19-6DCD-454A-909B-FE646A55BC2E}" destId="{5CB58776-1791-FA42-9B4A-83E69BE99DBA}" srcOrd="0" destOrd="0" presId="urn:microsoft.com/office/officeart/2005/8/layout/hierarchy1"/>
    <dgm:cxn modelId="{6BC91F88-119D-8C4B-B650-793FFCB2ECE5}" srcId="{C7BCCEFF-3F23-1C4B-8FE0-3F7891ACD894}" destId="{D16AD2A8-839E-F743-A3F0-DAA2CE1FB8FE}" srcOrd="0" destOrd="0" parTransId="{FF7B30CF-85FD-9649-AC44-F31BB4FBF410}" sibTransId="{499A5690-B8C2-9548-AF87-891F0F220F3B}"/>
    <dgm:cxn modelId="{2C5ADD25-2728-E843-AAB9-33D2EB3B0254}" type="presOf" srcId="{88128C77-C1D9-6544-9367-CD0805F8A4A8}" destId="{1CA402B8-440C-8C41-B05A-4412B84D5D48}" srcOrd="0" destOrd="0" presId="urn:microsoft.com/office/officeart/2005/8/layout/hierarchy1"/>
    <dgm:cxn modelId="{6DC8D0E2-1C9F-7347-BA5D-29295E3B60CF}" type="presOf" srcId="{CBF53922-56C9-7F48-B871-E5603AAA56C0}" destId="{99B9E47D-5D0D-014C-BE56-4CBEE65B2F5B}" srcOrd="0" destOrd="0" presId="urn:microsoft.com/office/officeart/2005/8/layout/hierarchy1"/>
    <dgm:cxn modelId="{BF928A84-3113-BB4F-B5E8-0E6A4159C0A6}" srcId="{DA7D2EF4-47C8-EC44-95B3-619C813DA2E2}" destId="{FC2C31D6-3BB6-F84A-8503-FCB5C76DF6CF}" srcOrd="0" destOrd="0" parTransId="{270A4449-ADA5-CA4C-8DBB-E7DD25DFB045}" sibTransId="{A2CA06D4-5932-264C-8D09-712560EC8C29}"/>
    <dgm:cxn modelId="{75339A69-6C49-0540-B597-83252D4FA7C7}" type="presOf" srcId="{102F7FB7-4BB6-4044-9F60-BC7D32678C55}" destId="{EE70832E-5E1B-FA45-B912-6B8AD254DF11}" srcOrd="0" destOrd="0" presId="urn:microsoft.com/office/officeart/2005/8/layout/hierarchy1"/>
    <dgm:cxn modelId="{19F60DF6-689B-D54F-A2E2-A278BE31ABCF}" type="presOf" srcId="{FF7B30CF-85FD-9649-AC44-F31BB4FBF410}" destId="{BA9B48DB-BF20-0640-A067-0C0878D900EE}" srcOrd="0" destOrd="0" presId="urn:microsoft.com/office/officeart/2005/8/layout/hierarchy1"/>
    <dgm:cxn modelId="{9ADF9210-7524-854B-BE17-19CC562CB75C}" type="presOf" srcId="{2CC37B1E-93C8-D94A-BE7A-A6CB1B71DE39}" destId="{54788D60-1527-D64C-ABA0-6B5B3A7BB5D5}" srcOrd="0" destOrd="0" presId="urn:microsoft.com/office/officeart/2005/8/layout/hierarchy1"/>
    <dgm:cxn modelId="{F4D64C99-8AB5-0844-991B-8E631BFF1115}" srcId="{9BC6E0EC-FFEF-4C4A-8241-2111F02FFF3A}" destId="{151330C2-EAEC-1E4B-980E-3137F8D8A19F}" srcOrd="0" destOrd="0" parTransId="{44234E1D-3BDC-464B-8CDF-D9288EB0ED3E}" sibTransId="{9007978F-223C-9640-9E56-E51BB908AB21}"/>
    <dgm:cxn modelId="{5D2DF0A4-CA95-AA48-9C8F-5851670A3755}" type="presOf" srcId="{F8CAE7BB-B982-8347-ABF1-EC8864F99D95}" destId="{39452B83-DFC0-8245-A374-D5E202F02980}" srcOrd="0" destOrd="0" presId="urn:microsoft.com/office/officeart/2005/8/layout/hierarchy1"/>
    <dgm:cxn modelId="{BC9480BA-D7E6-1646-A32A-6CF17911BAB2}" type="presOf" srcId="{F1023AD6-7631-CC44-BAD7-3B95713DD762}" destId="{5F9478A3-F854-C144-A8CE-92D6995A5231}" srcOrd="0" destOrd="0" presId="urn:microsoft.com/office/officeart/2005/8/layout/hierarchy1"/>
    <dgm:cxn modelId="{D9D2C10C-89B5-6946-8DB5-DBB22AE10231}" srcId="{DA7D2EF4-47C8-EC44-95B3-619C813DA2E2}" destId="{9384AE1A-4A26-E94C-9FC0-1B81AD60EE1D}" srcOrd="4" destOrd="0" parTransId="{3EE00616-0933-2C46-A2B4-BB39AFB66151}" sibTransId="{26105D02-6080-E947-B8A8-76CAE3845745}"/>
    <dgm:cxn modelId="{AC408315-9415-8446-BE12-55856C2CAD34}" srcId="{DA7D2EF4-47C8-EC44-95B3-619C813DA2E2}" destId="{F1023AD6-7631-CC44-BAD7-3B95713DD762}" srcOrd="2" destOrd="0" parTransId="{3A3B96E7-379A-C34C-B393-567CA4B9967B}" sibTransId="{F3A9B359-D996-F04B-9266-160569F99F84}"/>
    <dgm:cxn modelId="{C8622BB6-3B96-F647-929A-2F7E96513A15}" type="presOf" srcId="{F338EE34-0D37-434C-B783-3D161F85F73A}" destId="{CD9AB1BE-ECE9-384A-8891-166BA0292A12}" srcOrd="0" destOrd="0" presId="urn:microsoft.com/office/officeart/2005/8/layout/hierarchy1"/>
    <dgm:cxn modelId="{55A0B36B-E797-4C41-8DCA-F1F4F2739092}" srcId="{0B5DF098-F95C-C445-B277-3224A1DE1380}" destId="{F338EE34-0D37-434C-B783-3D161F85F73A}" srcOrd="0" destOrd="0" parTransId="{4962F6CB-58F3-5D4B-B7FE-50DB71C36452}" sibTransId="{2EFFA5F9-E0D5-D948-9A6F-DAE43AFA077D}"/>
    <dgm:cxn modelId="{9A370FDD-9308-FE49-9474-570CF8136AC5}" type="presOf" srcId="{E0C44903-485F-8246-A542-8A6F20EB8A0A}" destId="{8AF9DDB7-EE25-F74A-988B-D2A0D8AB8625}" srcOrd="0" destOrd="0" presId="urn:microsoft.com/office/officeart/2005/8/layout/hierarchy1"/>
    <dgm:cxn modelId="{DBC39ABB-8F1B-9241-9C90-E6CC49127366}" type="presOf" srcId="{A711FFB6-B58C-3D4E-9861-6AF9F8BFBAAF}" destId="{D4419759-2A80-2748-A555-D2176F26F62D}" srcOrd="0" destOrd="0" presId="urn:microsoft.com/office/officeart/2005/8/layout/hierarchy1"/>
    <dgm:cxn modelId="{AFF7D252-9AD5-DB4A-9D8C-A1AA6268F75F}" type="presOf" srcId="{0B5DF098-F95C-C445-B277-3224A1DE1380}" destId="{B5FE0942-4F01-4945-8E37-9EFBA6868C2F}" srcOrd="0" destOrd="0" presId="urn:microsoft.com/office/officeart/2005/8/layout/hierarchy1"/>
    <dgm:cxn modelId="{01E1E81D-28DD-514D-AF11-F9726E03F482}" type="presOf" srcId="{6ED5427B-DDB5-D54D-898E-0AADEEF1BBFC}" destId="{DE2FCFED-32F3-FA4A-8151-01B0D5A4ECF9}" srcOrd="0" destOrd="0" presId="urn:microsoft.com/office/officeart/2005/8/layout/hierarchy1"/>
    <dgm:cxn modelId="{9563F25C-61E0-5C4E-967E-4F45CCD72DC2}" type="presOf" srcId="{B164B984-F25F-F545-AA80-747EE4C1FF88}" destId="{880A957E-C699-DB49-AA6A-25FA571F0587}" srcOrd="0" destOrd="0" presId="urn:microsoft.com/office/officeart/2005/8/layout/hierarchy1"/>
    <dgm:cxn modelId="{3FAB0346-CB7B-F54C-BB5D-502530F6C7FF}" type="presOf" srcId="{151330C2-EAEC-1E4B-980E-3137F8D8A19F}" destId="{F8DE1045-E057-A844-8677-1C624EDFDFCF}" srcOrd="0" destOrd="0" presId="urn:microsoft.com/office/officeart/2005/8/layout/hierarchy1"/>
    <dgm:cxn modelId="{5650A617-2287-B94F-B7FF-942E4AF1C1BE}" srcId="{93A9DFA9-58BC-444B-96AA-1B1F142090B4}" destId="{0B5DF098-F95C-C445-B277-3224A1DE1380}" srcOrd="0" destOrd="0" parTransId="{6ED5427B-DDB5-D54D-898E-0AADEEF1BBFC}" sibTransId="{05A4FC4D-40A1-E843-895C-D74420E767B4}"/>
    <dgm:cxn modelId="{1798ADF1-A824-D34E-A85A-3D21DFCAF7E7}" type="presOf" srcId="{D12D00CF-198E-4641-91F7-91BA617F6148}" destId="{239434EB-6561-B341-9939-EC0B9D9DE89C}" srcOrd="0" destOrd="0" presId="urn:microsoft.com/office/officeart/2005/8/layout/hierarchy1"/>
    <dgm:cxn modelId="{5F15CDF5-3086-C642-9E9C-88A647469386}" type="presOf" srcId="{A7AEAAB3-751C-094E-B0C8-713DE5F3D73D}" destId="{6864447F-DBAF-284C-8276-0289A3708626}" srcOrd="0" destOrd="0" presId="urn:microsoft.com/office/officeart/2005/8/layout/hierarchy1"/>
    <dgm:cxn modelId="{45158305-869E-3040-8E58-711140348053}" srcId="{1E9B2FA0-A1CD-CF40-BA34-779ED21F1C3D}" destId="{16C34DF3-DBBE-3D40-B533-68005FF543C2}" srcOrd="0" destOrd="0" parTransId="{0C558E19-6DCD-454A-909B-FE646A55BC2E}" sibTransId="{08545040-651B-E54A-AD15-FD733B9886FB}"/>
    <dgm:cxn modelId="{3C0898AF-24D0-F44A-B771-22CE0B3772D4}" type="presOf" srcId="{7E5C8654-D142-C342-A4D1-2014A2978D8D}" destId="{9A09626B-959F-CD44-A882-D81247938B40}" srcOrd="0" destOrd="0" presId="urn:microsoft.com/office/officeart/2005/8/layout/hierarchy1"/>
    <dgm:cxn modelId="{A469FB87-7726-CD4F-9F60-E48D3CAB7F03}" type="presOf" srcId="{BC69B37C-F312-F24F-9005-6015AC5B1CB9}" destId="{08446555-DF46-CE48-A343-31752F0CBF90}" srcOrd="0" destOrd="0" presId="urn:microsoft.com/office/officeart/2005/8/layout/hierarchy1"/>
    <dgm:cxn modelId="{7993A234-1155-184B-98D0-9BDD569577BB}" type="presOf" srcId="{9384AE1A-4A26-E94C-9FC0-1B81AD60EE1D}" destId="{3ECE37CA-F8CF-F04B-A21C-82380363503A}" srcOrd="0" destOrd="0" presId="urn:microsoft.com/office/officeart/2005/8/layout/hierarchy1"/>
    <dgm:cxn modelId="{4959F72F-1112-7145-80FA-5D50F7A521BB}" srcId="{CBF53922-56C9-7F48-B871-E5603AAA56C0}" destId="{6A6F405A-1A7F-164C-BE78-314DD8B56622}" srcOrd="0" destOrd="0" parTransId="{73935885-44F0-A247-AADA-C811FF73815A}" sibTransId="{15E4E764-4FD2-224A-835C-714557F4A4DB}"/>
    <dgm:cxn modelId="{D60D34A1-14FD-BD44-A071-083C2E0A75BF}" type="presOf" srcId="{F0444BC4-2D66-1249-AFF9-2F14D99ECE1D}" destId="{73D07C28-B074-F14A-901D-25991CDA1784}" srcOrd="0" destOrd="0" presId="urn:microsoft.com/office/officeart/2005/8/layout/hierarchy1"/>
    <dgm:cxn modelId="{2D862AF4-E4D2-ED44-A212-E5C7280A4FD3}" type="presOf" srcId="{6A6F405A-1A7F-164C-BE78-314DD8B56622}" destId="{F7DA44E2-40CF-374B-8C3A-2059F14CA005}" srcOrd="0" destOrd="0" presId="urn:microsoft.com/office/officeart/2005/8/layout/hierarchy1"/>
    <dgm:cxn modelId="{8C4D9B3F-9EA5-9B49-B078-0F6BE769E390}" type="presOf" srcId="{FC05BCED-93AB-9645-8B07-C6B1066233C8}" destId="{1C4D5AF1-07EC-384C-8581-0D127395E2B5}" srcOrd="0" destOrd="0" presId="urn:microsoft.com/office/officeart/2005/8/layout/hierarchy1"/>
    <dgm:cxn modelId="{EED71546-1223-1841-82A8-22446165A697}" srcId="{9384AE1A-4A26-E94C-9FC0-1B81AD60EE1D}" destId="{F0444BC4-2D66-1249-AFF9-2F14D99ECE1D}" srcOrd="0" destOrd="0" parTransId="{A7AEAAB3-751C-094E-B0C8-713DE5F3D73D}" sibTransId="{D0559F19-AF5C-1B4C-8739-B39DA80B311B}"/>
    <dgm:cxn modelId="{259EDA25-72E2-5349-9366-ECD5E4CF3A70}" type="presOf" srcId="{38661048-DA03-1944-AC92-749C8711732F}" destId="{5F5A3A45-E9E6-8D42-BC03-F08C3BF02EF7}" srcOrd="0" destOrd="0" presId="urn:microsoft.com/office/officeart/2005/8/layout/hierarchy1"/>
    <dgm:cxn modelId="{A18A8C70-596A-E849-A774-094362B6F6C8}" srcId="{DA7D2EF4-47C8-EC44-95B3-619C813DA2E2}" destId="{1E9B2FA0-A1CD-CF40-BA34-779ED21F1C3D}" srcOrd="1" destOrd="0" parTransId="{8F0979CC-A12C-D84B-B167-8D510D65BF0E}" sibTransId="{BC8D8520-DE78-FD44-9EA7-4094DC7FDA9E}"/>
    <dgm:cxn modelId="{5519C72B-9F14-5741-AB47-F8E1B4AE6933}" type="presOf" srcId="{27FD6EAB-87E2-4E49-9399-DBD3A28445C3}" destId="{F500DCEC-DBA1-9C42-A87D-1D28B1797976}" srcOrd="0" destOrd="0" presId="urn:microsoft.com/office/officeart/2005/8/layout/hierarchy1"/>
    <dgm:cxn modelId="{9DFAC06D-7B81-D743-83C9-E7F1CECEC26A}" type="presOf" srcId="{9BC6E0EC-FFEF-4C4A-8241-2111F02FFF3A}" destId="{F375BB32-C8B2-E641-9061-34B18DB4C19A}" srcOrd="0" destOrd="0" presId="urn:microsoft.com/office/officeart/2005/8/layout/hierarchy1"/>
    <dgm:cxn modelId="{DC22C419-4ABB-D14D-9AEC-EDBF959456AB}" type="presOf" srcId="{4962F6CB-58F3-5D4B-B7FE-50DB71C36452}" destId="{626EF0D3-65B9-4143-AC23-2269C252BD6F}" srcOrd="0" destOrd="0" presId="urn:microsoft.com/office/officeart/2005/8/layout/hierarchy1"/>
    <dgm:cxn modelId="{93DB4C85-E4B9-E14B-8429-FB198208C2FD}" srcId="{A711FFB6-B58C-3D4E-9861-6AF9F8BFBAAF}" destId="{C7BCCEFF-3F23-1C4B-8FE0-3F7891ACD894}" srcOrd="0" destOrd="0" parTransId="{07BF887D-42C5-AF4C-9C32-058FB7E82EB5}" sibTransId="{B7F13F4D-F6AA-DD41-B44A-430AC2F6BDA1}"/>
    <dgm:cxn modelId="{F07B54EA-0C9D-2046-83B4-46CC484C9A0F}" srcId="{F0444BC4-2D66-1249-AFF9-2F14D99ECE1D}" destId="{E0C44903-485F-8246-A542-8A6F20EB8A0A}" srcOrd="0" destOrd="0" parTransId="{F8CAE7BB-B982-8347-ABF1-EC8864F99D95}" sibTransId="{AD3754EC-3241-DA46-8F6E-2632BD414BBB}"/>
    <dgm:cxn modelId="{4EA23408-9110-194D-B50B-0315B99AE2D9}" srcId="{DA7D2EF4-47C8-EC44-95B3-619C813DA2E2}" destId="{CBF53922-56C9-7F48-B871-E5603AAA56C0}" srcOrd="3" destOrd="0" parTransId="{3B9B58C6-3FEE-984C-BBB8-83D44DBAEE27}" sibTransId="{391B4BE8-14E9-3E4C-881B-526C6D211C32}"/>
    <dgm:cxn modelId="{B1B78028-98FA-924A-B111-3E5B50146700}" type="presOf" srcId="{07BF887D-42C5-AF4C-9C32-058FB7E82EB5}" destId="{0360642E-5078-4944-A249-3EF39BD5DEEA}" srcOrd="0" destOrd="0" presId="urn:microsoft.com/office/officeart/2005/8/layout/hierarchy1"/>
    <dgm:cxn modelId="{0D233963-D8D4-1741-93F9-120FABF7AD31}" type="presOf" srcId="{44234E1D-3BDC-464B-8CDF-D9288EB0ED3E}" destId="{30657B87-7781-0042-926C-E4CB2BE9F497}" srcOrd="0" destOrd="0" presId="urn:microsoft.com/office/officeart/2005/8/layout/hierarchy1"/>
    <dgm:cxn modelId="{CBBAC1D5-A5F1-8A4B-A3F7-1FDCDEEBA41A}" type="presOf" srcId="{FC2C31D6-3BB6-F84A-8503-FCB5C76DF6CF}" destId="{E4A95E6D-0037-0446-B063-427586E53992}" srcOrd="0" destOrd="0" presId="urn:microsoft.com/office/officeart/2005/8/layout/hierarchy1"/>
    <dgm:cxn modelId="{BC9D3D5A-BB52-344D-AC0C-F1D7A8FF1CD5}" srcId="{E0C44903-485F-8246-A542-8A6F20EB8A0A}" destId="{88128C77-C1D9-6544-9367-CD0805F8A4A8}" srcOrd="0" destOrd="0" parTransId="{2CC37B1E-93C8-D94A-BE7A-A6CB1B71DE39}" sibTransId="{F7E8C7D5-73C9-3145-A2BA-0E8C425E658E}"/>
    <dgm:cxn modelId="{1EF6CD7F-9578-EC4F-9E08-82E8078F6CC7}" type="presOf" srcId="{16C34DF3-DBBE-3D40-B533-68005FF543C2}" destId="{7FDB7832-C464-2D41-9135-2D25B6085566}" srcOrd="0" destOrd="0" presId="urn:microsoft.com/office/officeart/2005/8/layout/hierarchy1"/>
    <dgm:cxn modelId="{0A4CC0A2-8D3C-0B4A-B6D2-2880D62B0A0B}" type="presOf" srcId="{3D7D404E-7437-454A-9981-C442176889FA}" destId="{B17A0302-9473-9945-923D-00834909A4AD}" srcOrd="0" destOrd="0" presId="urn:microsoft.com/office/officeart/2005/8/layout/hierarchy1"/>
    <dgm:cxn modelId="{21636D2E-1ABE-4043-A632-1854FC8AAB7A}" srcId="{6A6F405A-1A7F-164C-BE78-314DD8B56622}" destId="{A711FFB6-B58C-3D4E-9861-6AF9F8BFBAAF}" srcOrd="0" destOrd="0" parTransId="{7E5C8654-D142-C342-A4D1-2014A2978D8D}" sibTransId="{3CE0A707-8B9C-3342-BB0D-1B09E35916C2}"/>
    <dgm:cxn modelId="{B06CE75D-38F8-594A-B00B-89223B3DB086}" srcId="{FC2C31D6-3BB6-F84A-8503-FCB5C76DF6CF}" destId="{93A9DFA9-58BC-444B-96AA-1B1F142090B4}" srcOrd="0" destOrd="0" parTransId="{27FD6EAB-87E2-4E49-9399-DBD3A28445C3}" sibTransId="{B718D840-7EE1-3844-B9C0-018F70EB80FD}"/>
    <dgm:cxn modelId="{AC234AA8-BC09-4A40-A52F-64B5F226992C}" type="presOf" srcId="{C7BCCEFF-3F23-1C4B-8FE0-3F7891ACD894}" destId="{652F30CB-90AF-F64F-A4AD-5DB28F05B5CD}" srcOrd="0" destOrd="0" presId="urn:microsoft.com/office/officeart/2005/8/layout/hierarchy1"/>
    <dgm:cxn modelId="{2978F1CF-05AB-364F-B9BD-B9E926A04882}" type="presOf" srcId="{DA7D2EF4-47C8-EC44-95B3-619C813DA2E2}" destId="{D10E3049-C10D-C54B-A0FF-B1DCA30EF87C}" srcOrd="0" destOrd="0" presId="urn:microsoft.com/office/officeart/2005/8/layout/hierarchy1"/>
    <dgm:cxn modelId="{3C236F54-E2EF-D440-820A-46142339795E}" type="presOf" srcId="{D16AD2A8-839E-F743-A3F0-DAA2CE1FB8FE}" destId="{C2F369D5-D91A-7849-B19B-AD7FBC8137F3}" srcOrd="0" destOrd="0" presId="urn:microsoft.com/office/officeart/2005/8/layout/hierarchy1"/>
    <dgm:cxn modelId="{0405D54A-66DF-894D-A90B-548061EDE8E4}" type="presOf" srcId="{1E9B2FA0-A1CD-CF40-BA34-779ED21F1C3D}" destId="{3263E75D-CB72-B14A-AE25-38E688CB1055}" srcOrd="0" destOrd="0" presId="urn:microsoft.com/office/officeart/2005/8/layout/hierarchy1"/>
    <dgm:cxn modelId="{A6250F96-6BA2-4D4F-87F4-2B512DDEF990}" srcId="{151330C2-EAEC-1E4B-980E-3137F8D8A19F}" destId="{BC69B37C-F312-F24F-9005-6015AC5B1CB9}" srcOrd="0" destOrd="0" parTransId="{102F7FB7-4BB6-4044-9F60-BC7D32678C55}" sibTransId="{A639ED7F-7995-B844-BAA5-729172893885}"/>
    <dgm:cxn modelId="{6A0ACE64-43BC-7442-954B-54FC93481F01}" type="presOf" srcId="{93A9DFA9-58BC-444B-96AA-1B1F142090B4}" destId="{37D50920-6BAE-214F-9520-E75ABBF6B928}" srcOrd="0" destOrd="0" presId="urn:microsoft.com/office/officeart/2005/8/layout/hierarchy1"/>
    <dgm:cxn modelId="{1B960C77-875D-6B40-A051-59268D3A7CF4}" srcId="{F1023AD6-7631-CC44-BAD7-3B95713DD762}" destId="{9BC6E0EC-FFEF-4C4A-8241-2111F02FFF3A}" srcOrd="0" destOrd="0" parTransId="{B164B984-F25F-F545-AA80-747EE4C1FF88}" sibTransId="{268E9194-72AC-FD48-909E-51C2E0BA177B}"/>
    <dgm:cxn modelId="{D3C5D1B9-943E-DB47-BA0A-A0063FEBE905}" srcId="{88128C77-C1D9-6544-9367-CD0805F8A4A8}" destId="{3D7D404E-7437-454A-9981-C442176889FA}" srcOrd="0" destOrd="0" parTransId="{D12D00CF-198E-4641-91F7-91BA617F6148}" sibTransId="{8D9C4856-A5AF-4C48-9019-559B13ED432A}"/>
    <dgm:cxn modelId="{7C4CB7BC-59CF-9449-AA61-3B3A4882C95B}" type="presOf" srcId="{73935885-44F0-A247-AADA-C811FF73815A}" destId="{A18C7BA6-B32B-4248-BE4D-9B71080A870B}" srcOrd="0" destOrd="0" presId="urn:microsoft.com/office/officeart/2005/8/layout/hierarchy1"/>
    <dgm:cxn modelId="{18F4E7A5-42BA-F74F-A61D-D3D96DC2CD48}" type="presParOf" srcId="{D10E3049-C10D-C54B-A0FF-B1DCA30EF87C}" destId="{F9D9B2AC-9C41-E441-8DB1-B3B6636D4E91}" srcOrd="0" destOrd="0" presId="urn:microsoft.com/office/officeart/2005/8/layout/hierarchy1"/>
    <dgm:cxn modelId="{897C4612-B2AC-864B-86B9-19A814A7182C}" type="presParOf" srcId="{F9D9B2AC-9C41-E441-8DB1-B3B6636D4E91}" destId="{B54F5E68-F7E6-8D4D-B9C1-A2BD2A8E285C}" srcOrd="0" destOrd="0" presId="urn:microsoft.com/office/officeart/2005/8/layout/hierarchy1"/>
    <dgm:cxn modelId="{EE9E583E-C732-DC45-AB83-85D5643652D1}" type="presParOf" srcId="{B54F5E68-F7E6-8D4D-B9C1-A2BD2A8E285C}" destId="{7303A5E6-4FFF-FC43-A4DB-DF741C078C02}" srcOrd="0" destOrd="0" presId="urn:microsoft.com/office/officeart/2005/8/layout/hierarchy1"/>
    <dgm:cxn modelId="{1D68DF72-F650-9D4D-BD7F-1DB2D16C5FF7}" type="presParOf" srcId="{B54F5E68-F7E6-8D4D-B9C1-A2BD2A8E285C}" destId="{E4A95E6D-0037-0446-B063-427586E53992}" srcOrd="1" destOrd="0" presId="urn:microsoft.com/office/officeart/2005/8/layout/hierarchy1"/>
    <dgm:cxn modelId="{410E92B5-8129-0B4E-8B78-C57824038B28}" type="presParOf" srcId="{F9D9B2AC-9C41-E441-8DB1-B3B6636D4E91}" destId="{44312194-962E-6A49-8803-059C90823AC5}" srcOrd="1" destOrd="0" presId="urn:microsoft.com/office/officeart/2005/8/layout/hierarchy1"/>
    <dgm:cxn modelId="{E5BDBF13-658E-B941-9E48-72D5F2CAFE7B}" type="presParOf" srcId="{44312194-962E-6A49-8803-059C90823AC5}" destId="{F500DCEC-DBA1-9C42-A87D-1D28B1797976}" srcOrd="0" destOrd="0" presId="urn:microsoft.com/office/officeart/2005/8/layout/hierarchy1"/>
    <dgm:cxn modelId="{4F5FF2A5-F5AC-404B-BE75-C4FF230F0724}" type="presParOf" srcId="{44312194-962E-6A49-8803-059C90823AC5}" destId="{CFCDF980-E76B-5C4F-A3B3-A50715F77092}" srcOrd="1" destOrd="0" presId="urn:microsoft.com/office/officeart/2005/8/layout/hierarchy1"/>
    <dgm:cxn modelId="{1F413752-C26C-3E4C-A6C3-5342B44E06D1}" type="presParOf" srcId="{CFCDF980-E76B-5C4F-A3B3-A50715F77092}" destId="{D60C100F-B745-2B4B-9D9B-D6ED623A2F17}" srcOrd="0" destOrd="0" presId="urn:microsoft.com/office/officeart/2005/8/layout/hierarchy1"/>
    <dgm:cxn modelId="{6D8094D6-2BD6-DD47-B114-B9C088DB8D77}" type="presParOf" srcId="{D60C100F-B745-2B4B-9D9B-D6ED623A2F17}" destId="{469F322C-EEAF-294E-88E8-68ED0C46342B}" srcOrd="0" destOrd="0" presId="urn:microsoft.com/office/officeart/2005/8/layout/hierarchy1"/>
    <dgm:cxn modelId="{BB7A3E73-C8A9-E44E-BCAC-E80FFA42E64A}" type="presParOf" srcId="{D60C100F-B745-2B4B-9D9B-D6ED623A2F17}" destId="{37D50920-6BAE-214F-9520-E75ABBF6B928}" srcOrd="1" destOrd="0" presId="urn:microsoft.com/office/officeart/2005/8/layout/hierarchy1"/>
    <dgm:cxn modelId="{593ADCF5-858C-674D-A702-DE329E857E6E}" type="presParOf" srcId="{CFCDF980-E76B-5C4F-A3B3-A50715F77092}" destId="{03A11A2A-7A36-9344-B332-58197AD5EE0D}" srcOrd="1" destOrd="0" presId="urn:microsoft.com/office/officeart/2005/8/layout/hierarchy1"/>
    <dgm:cxn modelId="{1222660D-0D1E-5346-872F-A6846E1DAE53}" type="presParOf" srcId="{03A11A2A-7A36-9344-B332-58197AD5EE0D}" destId="{DE2FCFED-32F3-FA4A-8151-01B0D5A4ECF9}" srcOrd="0" destOrd="0" presId="urn:microsoft.com/office/officeart/2005/8/layout/hierarchy1"/>
    <dgm:cxn modelId="{650AC967-0894-814D-A155-0501CDDA5A86}" type="presParOf" srcId="{03A11A2A-7A36-9344-B332-58197AD5EE0D}" destId="{DDA3B1CC-DC7A-B645-B456-317EA7EDB1C1}" srcOrd="1" destOrd="0" presId="urn:microsoft.com/office/officeart/2005/8/layout/hierarchy1"/>
    <dgm:cxn modelId="{F1C2013D-00BB-CE49-A785-C6F4017EDC36}" type="presParOf" srcId="{DDA3B1CC-DC7A-B645-B456-317EA7EDB1C1}" destId="{DBDAE17D-D8F9-7F4C-9836-629E0FFB9E61}" srcOrd="0" destOrd="0" presId="urn:microsoft.com/office/officeart/2005/8/layout/hierarchy1"/>
    <dgm:cxn modelId="{9D56C65F-8C5C-874A-9D8B-7A5CEB376065}" type="presParOf" srcId="{DBDAE17D-D8F9-7F4C-9836-629E0FFB9E61}" destId="{D79F3B8F-F1CE-B943-BB55-B116310E5203}" srcOrd="0" destOrd="0" presId="urn:microsoft.com/office/officeart/2005/8/layout/hierarchy1"/>
    <dgm:cxn modelId="{4EB6AA1A-13DC-FA48-9325-5E8F686AE1C9}" type="presParOf" srcId="{DBDAE17D-D8F9-7F4C-9836-629E0FFB9E61}" destId="{B5FE0942-4F01-4945-8E37-9EFBA6868C2F}" srcOrd="1" destOrd="0" presId="urn:microsoft.com/office/officeart/2005/8/layout/hierarchy1"/>
    <dgm:cxn modelId="{33B9F57E-F5B8-AA46-94E7-FFB45F2A6F31}" type="presParOf" srcId="{DDA3B1CC-DC7A-B645-B456-317EA7EDB1C1}" destId="{0C6F73CC-5B5E-3945-A925-1D894AA7AE1D}" srcOrd="1" destOrd="0" presId="urn:microsoft.com/office/officeart/2005/8/layout/hierarchy1"/>
    <dgm:cxn modelId="{B46C539D-415B-6445-BF4A-C95A525AFA6F}" type="presParOf" srcId="{0C6F73CC-5B5E-3945-A925-1D894AA7AE1D}" destId="{626EF0D3-65B9-4143-AC23-2269C252BD6F}" srcOrd="0" destOrd="0" presId="urn:microsoft.com/office/officeart/2005/8/layout/hierarchy1"/>
    <dgm:cxn modelId="{EEEF2907-6E0E-F445-9217-5AB8CBB18D6C}" type="presParOf" srcId="{0C6F73CC-5B5E-3945-A925-1D894AA7AE1D}" destId="{BD705E7A-B67B-614A-B446-B1921FE95869}" srcOrd="1" destOrd="0" presId="urn:microsoft.com/office/officeart/2005/8/layout/hierarchy1"/>
    <dgm:cxn modelId="{5E5F71A7-AEEE-E54B-90A2-8C9F68E21EF7}" type="presParOf" srcId="{BD705E7A-B67B-614A-B446-B1921FE95869}" destId="{00ABA87C-73C4-9344-BD1F-88FB1BEFBC92}" srcOrd="0" destOrd="0" presId="urn:microsoft.com/office/officeart/2005/8/layout/hierarchy1"/>
    <dgm:cxn modelId="{3EA1A2FE-02E2-6A40-A148-EAC903355EAD}" type="presParOf" srcId="{00ABA87C-73C4-9344-BD1F-88FB1BEFBC92}" destId="{41BAEB4E-30C7-724B-BAE1-BE37551F2755}" srcOrd="0" destOrd="0" presId="urn:microsoft.com/office/officeart/2005/8/layout/hierarchy1"/>
    <dgm:cxn modelId="{FCEC1E14-6739-E643-8957-07D65C785E93}" type="presParOf" srcId="{00ABA87C-73C4-9344-BD1F-88FB1BEFBC92}" destId="{CD9AB1BE-ECE9-384A-8891-166BA0292A12}" srcOrd="1" destOrd="0" presId="urn:microsoft.com/office/officeart/2005/8/layout/hierarchy1"/>
    <dgm:cxn modelId="{CEC81F33-F88E-584E-9E99-8E625995F15C}" type="presParOf" srcId="{BD705E7A-B67B-614A-B446-B1921FE95869}" destId="{0C738030-B814-7A46-897A-56D467819A59}" srcOrd="1" destOrd="0" presId="urn:microsoft.com/office/officeart/2005/8/layout/hierarchy1"/>
    <dgm:cxn modelId="{2695BF10-DDEE-364A-A895-D310DABA5253}" type="presParOf" srcId="{D10E3049-C10D-C54B-A0FF-B1DCA30EF87C}" destId="{7066B21D-ECA8-734E-A023-0F6189326700}" srcOrd="1" destOrd="0" presId="urn:microsoft.com/office/officeart/2005/8/layout/hierarchy1"/>
    <dgm:cxn modelId="{6FFACFDC-7DF9-744A-A8AE-DECF3ACE197D}" type="presParOf" srcId="{7066B21D-ECA8-734E-A023-0F6189326700}" destId="{3666D837-5373-B74C-952E-C854013FE537}" srcOrd="0" destOrd="0" presId="urn:microsoft.com/office/officeart/2005/8/layout/hierarchy1"/>
    <dgm:cxn modelId="{FD54ED2E-838B-DA48-B6F9-AC9CF5D89A57}" type="presParOf" srcId="{3666D837-5373-B74C-952E-C854013FE537}" destId="{1A27BFCD-9420-4B42-BA68-98A2D1FA15C5}" srcOrd="0" destOrd="0" presId="urn:microsoft.com/office/officeart/2005/8/layout/hierarchy1"/>
    <dgm:cxn modelId="{CF6D9E37-CB04-0D4B-A0A3-F4A82127B472}" type="presParOf" srcId="{3666D837-5373-B74C-952E-C854013FE537}" destId="{3263E75D-CB72-B14A-AE25-38E688CB1055}" srcOrd="1" destOrd="0" presId="urn:microsoft.com/office/officeart/2005/8/layout/hierarchy1"/>
    <dgm:cxn modelId="{4A9E3A9E-4A4E-DA4D-9E86-84FE96DC744F}" type="presParOf" srcId="{7066B21D-ECA8-734E-A023-0F6189326700}" destId="{3BB49580-417C-6C4C-AD21-8A8E6F8614E3}" srcOrd="1" destOrd="0" presId="urn:microsoft.com/office/officeart/2005/8/layout/hierarchy1"/>
    <dgm:cxn modelId="{60BBE66C-3A5F-8B46-B06F-3E53A58968F2}" type="presParOf" srcId="{3BB49580-417C-6C4C-AD21-8A8E6F8614E3}" destId="{5CB58776-1791-FA42-9B4A-83E69BE99DBA}" srcOrd="0" destOrd="0" presId="urn:microsoft.com/office/officeart/2005/8/layout/hierarchy1"/>
    <dgm:cxn modelId="{D00D44EC-577D-B249-8041-B6C98D4D79C0}" type="presParOf" srcId="{3BB49580-417C-6C4C-AD21-8A8E6F8614E3}" destId="{204CA524-2764-414C-89C1-9D4709E44AFB}" srcOrd="1" destOrd="0" presId="urn:microsoft.com/office/officeart/2005/8/layout/hierarchy1"/>
    <dgm:cxn modelId="{C908C809-0E3B-6A43-9634-DAD06A81AE5A}" type="presParOf" srcId="{204CA524-2764-414C-89C1-9D4709E44AFB}" destId="{AACB9B3A-AE59-FC4E-934C-B08F3390F823}" srcOrd="0" destOrd="0" presId="urn:microsoft.com/office/officeart/2005/8/layout/hierarchy1"/>
    <dgm:cxn modelId="{22E30540-96B7-964E-A51B-7B2BDAE1BFB1}" type="presParOf" srcId="{AACB9B3A-AE59-FC4E-934C-B08F3390F823}" destId="{136C69AF-E06A-EA46-9C31-FCE05BE14D93}" srcOrd="0" destOrd="0" presId="urn:microsoft.com/office/officeart/2005/8/layout/hierarchy1"/>
    <dgm:cxn modelId="{729052D5-D35D-D448-B6E7-45C5A98912B6}" type="presParOf" srcId="{AACB9B3A-AE59-FC4E-934C-B08F3390F823}" destId="{7FDB7832-C464-2D41-9135-2D25B6085566}" srcOrd="1" destOrd="0" presId="urn:microsoft.com/office/officeart/2005/8/layout/hierarchy1"/>
    <dgm:cxn modelId="{92EBE26E-72F5-E54E-BF7E-F044B3DAD4CE}" type="presParOf" srcId="{204CA524-2764-414C-89C1-9D4709E44AFB}" destId="{794A909E-4975-C54F-85A7-08CAB2B86385}" srcOrd="1" destOrd="0" presId="urn:microsoft.com/office/officeart/2005/8/layout/hierarchy1"/>
    <dgm:cxn modelId="{3D3BD354-49EC-874C-82EC-D612CDBA7DCF}" type="presParOf" srcId="{794A909E-4975-C54F-85A7-08CAB2B86385}" destId="{1C4D5AF1-07EC-384C-8581-0D127395E2B5}" srcOrd="0" destOrd="0" presId="urn:microsoft.com/office/officeart/2005/8/layout/hierarchy1"/>
    <dgm:cxn modelId="{79825E81-39C8-1148-870E-AFF13EAAE7BA}" type="presParOf" srcId="{794A909E-4975-C54F-85A7-08CAB2B86385}" destId="{D5B9A0DA-5204-DE44-813B-ACF973EF51F9}" srcOrd="1" destOrd="0" presId="urn:microsoft.com/office/officeart/2005/8/layout/hierarchy1"/>
    <dgm:cxn modelId="{3E9AC5A5-82B8-624E-8C72-85B4E436CC0B}" type="presParOf" srcId="{D5B9A0DA-5204-DE44-813B-ACF973EF51F9}" destId="{18E50B3C-D5EA-6243-94EC-226C95F33EA4}" srcOrd="0" destOrd="0" presId="urn:microsoft.com/office/officeart/2005/8/layout/hierarchy1"/>
    <dgm:cxn modelId="{4E5335E7-B71F-0245-A4DD-7871903BA0C8}" type="presParOf" srcId="{18E50B3C-D5EA-6243-94EC-226C95F33EA4}" destId="{F9D3B191-8D2D-7B49-92A8-150B879EEAB0}" srcOrd="0" destOrd="0" presId="urn:microsoft.com/office/officeart/2005/8/layout/hierarchy1"/>
    <dgm:cxn modelId="{528A77F3-4827-8C46-9F42-D6E24D3F42AE}" type="presParOf" srcId="{18E50B3C-D5EA-6243-94EC-226C95F33EA4}" destId="{5F5A3A45-E9E6-8D42-BC03-F08C3BF02EF7}" srcOrd="1" destOrd="0" presId="urn:microsoft.com/office/officeart/2005/8/layout/hierarchy1"/>
    <dgm:cxn modelId="{192264C8-2226-F541-B2D7-0F82598483D9}" type="presParOf" srcId="{D5B9A0DA-5204-DE44-813B-ACF973EF51F9}" destId="{411FC127-FE27-F747-9DD3-B9DCA35A17A8}" srcOrd="1" destOrd="0" presId="urn:microsoft.com/office/officeart/2005/8/layout/hierarchy1"/>
    <dgm:cxn modelId="{5794E8DA-D190-2C4C-868B-B66E3F0515E2}" type="presParOf" srcId="{D10E3049-C10D-C54B-A0FF-B1DCA30EF87C}" destId="{D01635A8-6DC6-A643-BBFF-60BC56BF05F2}" srcOrd="2" destOrd="0" presId="urn:microsoft.com/office/officeart/2005/8/layout/hierarchy1"/>
    <dgm:cxn modelId="{128CE5B1-83BE-5845-A0E2-6FB4A2BEF1B4}" type="presParOf" srcId="{D01635A8-6DC6-A643-BBFF-60BC56BF05F2}" destId="{745ADD12-D7F7-CA42-BC6B-8B1E22F0D87E}" srcOrd="0" destOrd="0" presId="urn:microsoft.com/office/officeart/2005/8/layout/hierarchy1"/>
    <dgm:cxn modelId="{649EE7F3-15ED-6749-8CDD-680B84966A01}" type="presParOf" srcId="{745ADD12-D7F7-CA42-BC6B-8B1E22F0D87E}" destId="{D01154B4-4E29-2D49-971F-8F3793B064F2}" srcOrd="0" destOrd="0" presId="urn:microsoft.com/office/officeart/2005/8/layout/hierarchy1"/>
    <dgm:cxn modelId="{BEEB1C7E-6249-8D4E-9CF3-C7394EA697E2}" type="presParOf" srcId="{745ADD12-D7F7-CA42-BC6B-8B1E22F0D87E}" destId="{5F9478A3-F854-C144-A8CE-92D6995A5231}" srcOrd="1" destOrd="0" presId="urn:microsoft.com/office/officeart/2005/8/layout/hierarchy1"/>
    <dgm:cxn modelId="{F943F4DC-FC76-584E-BB0B-F7B1E8CDB9F7}" type="presParOf" srcId="{D01635A8-6DC6-A643-BBFF-60BC56BF05F2}" destId="{0548E05F-43C5-A74F-9931-A9D314E45B36}" srcOrd="1" destOrd="0" presId="urn:microsoft.com/office/officeart/2005/8/layout/hierarchy1"/>
    <dgm:cxn modelId="{18F32E3B-C789-5748-9EEF-094706DF9354}" type="presParOf" srcId="{0548E05F-43C5-A74F-9931-A9D314E45B36}" destId="{880A957E-C699-DB49-AA6A-25FA571F0587}" srcOrd="0" destOrd="0" presId="urn:microsoft.com/office/officeart/2005/8/layout/hierarchy1"/>
    <dgm:cxn modelId="{6283EC31-7CE2-9E4C-8811-F85D062C45FF}" type="presParOf" srcId="{0548E05F-43C5-A74F-9931-A9D314E45B36}" destId="{7F639CE2-8887-0142-ACCD-1306BA5AF4AB}" srcOrd="1" destOrd="0" presId="urn:microsoft.com/office/officeart/2005/8/layout/hierarchy1"/>
    <dgm:cxn modelId="{A9BD997B-C5DC-FC4E-A184-B6E9CDB31EEC}" type="presParOf" srcId="{7F639CE2-8887-0142-ACCD-1306BA5AF4AB}" destId="{033999D5-C90B-A24D-986E-F1FA6C31564C}" srcOrd="0" destOrd="0" presId="urn:microsoft.com/office/officeart/2005/8/layout/hierarchy1"/>
    <dgm:cxn modelId="{4E918ABB-9E10-5F4E-9A33-D29122E9DAD6}" type="presParOf" srcId="{033999D5-C90B-A24D-986E-F1FA6C31564C}" destId="{54DB1D5F-14F3-0D40-BC2A-B0DAF8E26559}" srcOrd="0" destOrd="0" presId="urn:microsoft.com/office/officeart/2005/8/layout/hierarchy1"/>
    <dgm:cxn modelId="{6273CE38-CE65-4848-B52C-222DFFD54AFF}" type="presParOf" srcId="{033999D5-C90B-A24D-986E-F1FA6C31564C}" destId="{F375BB32-C8B2-E641-9061-34B18DB4C19A}" srcOrd="1" destOrd="0" presId="urn:microsoft.com/office/officeart/2005/8/layout/hierarchy1"/>
    <dgm:cxn modelId="{80EB2068-826F-A048-893E-D63C0F8EEDDF}" type="presParOf" srcId="{7F639CE2-8887-0142-ACCD-1306BA5AF4AB}" destId="{A3F20D1B-F61C-644A-9D2B-836AF8015780}" srcOrd="1" destOrd="0" presId="urn:microsoft.com/office/officeart/2005/8/layout/hierarchy1"/>
    <dgm:cxn modelId="{A6AB7FFD-621C-8243-BD23-2036C21517C7}" type="presParOf" srcId="{A3F20D1B-F61C-644A-9D2B-836AF8015780}" destId="{30657B87-7781-0042-926C-E4CB2BE9F497}" srcOrd="0" destOrd="0" presId="urn:microsoft.com/office/officeart/2005/8/layout/hierarchy1"/>
    <dgm:cxn modelId="{C02E63A9-275D-1147-AD7B-8011DA35A000}" type="presParOf" srcId="{A3F20D1B-F61C-644A-9D2B-836AF8015780}" destId="{3FC1C949-46D9-9349-9E84-1EF1A4A9FA38}" srcOrd="1" destOrd="0" presId="urn:microsoft.com/office/officeart/2005/8/layout/hierarchy1"/>
    <dgm:cxn modelId="{09763C09-BAC1-1841-AB57-F942FF344BB5}" type="presParOf" srcId="{3FC1C949-46D9-9349-9E84-1EF1A4A9FA38}" destId="{454D660E-5734-074F-810F-96C6986E1CB2}" srcOrd="0" destOrd="0" presId="urn:microsoft.com/office/officeart/2005/8/layout/hierarchy1"/>
    <dgm:cxn modelId="{A9A38F43-C34F-0F40-824E-B8B72BC6510C}" type="presParOf" srcId="{454D660E-5734-074F-810F-96C6986E1CB2}" destId="{8941208E-59EA-824D-AC5E-5D2F2D7B9C52}" srcOrd="0" destOrd="0" presId="urn:microsoft.com/office/officeart/2005/8/layout/hierarchy1"/>
    <dgm:cxn modelId="{39C89EF6-090C-1149-937D-DAAA26FCB7A8}" type="presParOf" srcId="{454D660E-5734-074F-810F-96C6986E1CB2}" destId="{F8DE1045-E057-A844-8677-1C624EDFDFCF}" srcOrd="1" destOrd="0" presId="urn:microsoft.com/office/officeart/2005/8/layout/hierarchy1"/>
    <dgm:cxn modelId="{F20A45C9-1FC0-554A-90FB-2A7ED2BCF37B}" type="presParOf" srcId="{3FC1C949-46D9-9349-9E84-1EF1A4A9FA38}" destId="{8012CA41-AE84-A442-ACA8-9067B69AFC3A}" srcOrd="1" destOrd="0" presId="urn:microsoft.com/office/officeart/2005/8/layout/hierarchy1"/>
    <dgm:cxn modelId="{2C2A9B98-6067-444E-9718-AF51CFF69869}" type="presParOf" srcId="{8012CA41-AE84-A442-ACA8-9067B69AFC3A}" destId="{EE70832E-5E1B-FA45-B912-6B8AD254DF11}" srcOrd="0" destOrd="0" presId="urn:microsoft.com/office/officeart/2005/8/layout/hierarchy1"/>
    <dgm:cxn modelId="{A69F9C80-5391-B54F-9DBA-A73EF12CE458}" type="presParOf" srcId="{8012CA41-AE84-A442-ACA8-9067B69AFC3A}" destId="{61FFA9CF-DF29-A64D-8050-E94DD119EE31}" srcOrd="1" destOrd="0" presId="urn:microsoft.com/office/officeart/2005/8/layout/hierarchy1"/>
    <dgm:cxn modelId="{F49DBBEA-62CD-954A-A6AB-6841FE63DEAF}" type="presParOf" srcId="{61FFA9CF-DF29-A64D-8050-E94DD119EE31}" destId="{73EDD3BB-57A3-E040-8BE7-91772A16369F}" srcOrd="0" destOrd="0" presId="urn:microsoft.com/office/officeart/2005/8/layout/hierarchy1"/>
    <dgm:cxn modelId="{E52A8FEC-8EC6-924F-B1E9-DF8991259A35}" type="presParOf" srcId="{73EDD3BB-57A3-E040-8BE7-91772A16369F}" destId="{330DC84C-6124-5546-9C52-7486A0EE54B0}" srcOrd="0" destOrd="0" presId="urn:microsoft.com/office/officeart/2005/8/layout/hierarchy1"/>
    <dgm:cxn modelId="{EDC0C42C-9FB5-FA47-8DE5-43B42941411C}" type="presParOf" srcId="{73EDD3BB-57A3-E040-8BE7-91772A16369F}" destId="{08446555-DF46-CE48-A343-31752F0CBF90}" srcOrd="1" destOrd="0" presId="urn:microsoft.com/office/officeart/2005/8/layout/hierarchy1"/>
    <dgm:cxn modelId="{C10EB110-CE82-E940-838E-527147C0BA37}" type="presParOf" srcId="{61FFA9CF-DF29-A64D-8050-E94DD119EE31}" destId="{534B3BB7-B104-AC48-A3F4-B9B8D0226A3C}" srcOrd="1" destOrd="0" presId="urn:microsoft.com/office/officeart/2005/8/layout/hierarchy1"/>
    <dgm:cxn modelId="{2B4F0F4B-DA86-7A4F-ADB3-AD215BB621DF}" type="presParOf" srcId="{D10E3049-C10D-C54B-A0FF-B1DCA30EF87C}" destId="{A9094317-AF09-984D-92DC-C31442E28D00}" srcOrd="3" destOrd="0" presId="urn:microsoft.com/office/officeart/2005/8/layout/hierarchy1"/>
    <dgm:cxn modelId="{6C53263B-5023-EC40-A68D-5A6F3111924E}" type="presParOf" srcId="{A9094317-AF09-984D-92DC-C31442E28D00}" destId="{5D2BB038-E94D-8541-8EC6-AE626CC32A52}" srcOrd="0" destOrd="0" presId="urn:microsoft.com/office/officeart/2005/8/layout/hierarchy1"/>
    <dgm:cxn modelId="{CB5798B9-1412-104C-B09A-EB934B9EDF42}" type="presParOf" srcId="{5D2BB038-E94D-8541-8EC6-AE626CC32A52}" destId="{C1347621-2597-1E41-85A6-8B1E241EF5BA}" srcOrd="0" destOrd="0" presId="urn:microsoft.com/office/officeart/2005/8/layout/hierarchy1"/>
    <dgm:cxn modelId="{26E17411-CD45-D642-8A1B-289AD4CFF27F}" type="presParOf" srcId="{5D2BB038-E94D-8541-8EC6-AE626CC32A52}" destId="{99B9E47D-5D0D-014C-BE56-4CBEE65B2F5B}" srcOrd="1" destOrd="0" presId="urn:microsoft.com/office/officeart/2005/8/layout/hierarchy1"/>
    <dgm:cxn modelId="{72BAF9A0-700C-B646-9E1D-F4C4C2A97182}" type="presParOf" srcId="{A9094317-AF09-984D-92DC-C31442E28D00}" destId="{7973365F-AD07-A340-A633-DE3FE267BA49}" srcOrd="1" destOrd="0" presId="urn:microsoft.com/office/officeart/2005/8/layout/hierarchy1"/>
    <dgm:cxn modelId="{6CDAAB1F-696A-374F-B85B-4F6BE88EFE23}" type="presParOf" srcId="{7973365F-AD07-A340-A633-DE3FE267BA49}" destId="{A18C7BA6-B32B-4248-BE4D-9B71080A870B}" srcOrd="0" destOrd="0" presId="urn:microsoft.com/office/officeart/2005/8/layout/hierarchy1"/>
    <dgm:cxn modelId="{FAB2C279-1F9E-C140-AF46-4ADA75E13304}" type="presParOf" srcId="{7973365F-AD07-A340-A633-DE3FE267BA49}" destId="{7F06BF71-8737-B648-9831-07168615D614}" srcOrd="1" destOrd="0" presId="urn:microsoft.com/office/officeart/2005/8/layout/hierarchy1"/>
    <dgm:cxn modelId="{D3C5D240-1D58-0B47-9762-B6322CAEDC8B}" type="presParOf" srcId="{7F06BF71-8737-B648-9831-07168615D614}" destId="{E83F555D-BC22-B54F-9D0D-1E8F36C7277B}" srcOrd="0" destOrd="0" presId="urn:microsoft.com/office/officeart/2005/8/layout/hierarchy1"/>
    <dgm:cxn modelId="{8E49012B-0A2C-944D-A43F-A0B45F3A2101}" type="presParOf" srcId="{E83F555D-BC22-B54F-9D0D-1E8F36C7277B}" destId="{5D2B1B53-6158-CA42-9483-A2657568AFAF}" srcOrd="0" destOrd="0" presId="urn:microsoft.com/office/officeart/2005/8/layout/hierarchy1"/>
    <dgm:cxn modelId="{C01ABE0D-8E44-364E-A2A4-183B2BF020C3}" type="presParOf" srcId="{E83F555D-BC22-B54F-9D0D-1E8F36C7277B}" destId="{F7DA44E2-40CF-374B-8C3A-2059F14CA005}" srcOrd="1" destOrd="0" presId="urn:microsoft.com/office/officeart/2005/8/layout/hierarchy1"/>
    <dgm:cxn modelId="{F31DCB76-EFB9-6B4B-93F4-2A039C1BE910}" type="presParOf" srcId="{7F06BF71-8737-B648-9831-07168615D614}" destId="{83120D84-CE00-A241-8C3D-0BD89F719152}" srcOrd="1" destOrd="0" presId="urn:microsoft.com/office/officeart/2005/8/layout/hierarchy1"/>
    <dgm:cxn modelId="{DF4D6782-3F8C-3F49-8BD6-9D7920835FF0}" type="presParOf" srcId="{83120D84-CE00-A241-8C3D-0BD89F719152}" destId="{9A09626B-959F-CD44-A882-D81247938B40}" srcOrd="0" destOrd="0" presId="urn:microsoft.com/office/officeart/2005/8/layout/hierarchy1"/>
    <dgm:cxn modelId="{7B9E74CD-DA7E-CC42-AAE0-9886FEB2741B}" type="presParOf" srcId="{83120D84-CE00-A241-8C3D-0BD89F719152}" destId="{BE7490DB-2727-BC4F-9B9C-917F887641BD}" srcOrd="1" destOrd="0" presId="urn:microsoft.com/office/officeart/2005/8/layout/hierarchy1"/>
    <dgm:cxn modelId="{1091A39A-8706-D641-A42B-5B02ECA2ED1F}" type="presParOf" srcId="{BE7490DB-2727-BC4F-9B9C-917F887641BD}" destId="{558C70CF-1141-3443-9A27-2C7BAF2F2B8C}" srcOrd="0" destOrd="0" presId="urn:microsoft.com/office/officeart/2005/8/layout/hierarchy1"/>
    <dgm:cxn modelId="{B5B90D0C-C723-F641-9B67-063BD1E7BCA0}" type="presParOf" srcId="{558C70CF-1141-3443-9A27-2C7BAF2F2B8C}" destId="{AC3B9455-8FD1-744E-87C5-3F56CFDACFB5}" srcOrd="0" destOrd="0" presId="urn:microsoft.com/office/officeart/2005/8/layout/hierarchy1"/>
    <dgm:cxn modelId="{437A8B35-CA31-C94A-854C-59A1F22CBC6A}" type="presParOf" srcId="{558C70CF-1141-3443-9A27-2C7BAF2F2B8C}" destId="{D4419759-2A80-2748-A555-D2176F26F62D}" srcOrd="1" destOrd="0" presId="urn:microsoft.com/office/officeart/2005/8/layout/hierarchy1"/>
    <dgm:cxn modelId="{93DE238A-13D8-9E44-990F-C52B367F881F}" type="presParOf" srcId="{BE7490DB-2727-BC4F-9B9C-917F887641BD}" destId="{496C28B5-91F3-3E48-AFCA-1BE3D1F4248E}" srcOrd="1" destOrd="0" presId="urn:microsoft.com/office/officeart/2005/8/layout/hierarchy1"/>
    <dgm:cxn modelId="{2126D157-B15F-8E45-AD3D-2D19A1B73995}" type="presParOf" srcId="{496C28B5-91F3-3E48-AFCA-1BE3D1F4248E}" destId="{0360642E-5078-4944-A249-3EF39BD5DEEA}" srcOrd="0" destOrd="0" presId="urn:microsoft.com/office/officeart/2005/8/layout/hierarchy1"/>
    <dgm:cxn modelId="{B0E74207-6F13-8C4D-BEA9-B798335A8AF3}" type="presParOf" srcId="{496C28B5-91F3-3E48-AFCA-1BE3D1F4248E}" destId="{9562324E-8ED5-B249-A6A4-93A96E0F5547}" srcOrd="1" destOrd="0" presId="urn:microsoft.com/office/officeart/2005/8/layout/hierarchy1"/>
    <dgm:cxn modelId="{B566BB32-9D2D-4245-B865-4A7642350B52}" type="presParOf" srcId="{9562324E-8ED5-B249-A6A4-93A96E0F5547}" destId="{67CA02F5-9033-2242-AF03-7B0D201FA98F}" srcOrd="0" destOrd="0" presId="urn:microsoft.com/office/officeart/2005/8/layout/hierarchy1"/>
    <dgm:cxn modelId="{0E746DB3-DCE9-A540-A905-0B3E834D3401}" type="presParOf" srcId="{67CA02F5-9033-2242-AF03-7B0D201FA98F}" destId="{A378697E-C6BE-6641-9ADF-76E70665DA87}" srcOrd="0" destOrd="0" presId="urn:microsoft.com/office/officeart/2005/8/layout/hierarchy1"/>
    <dgm:cxn modelId="{9B3E35AF-3FAC-F848-BD65-A758A498B078}" type="presParOf" srcId="{67CA02F5-9033-2242-AF03-7B0D201FA98F}" destId="{652F30CB-90AF-F64F-A4AD-5DB28F05B5CD}" srcOrd="1" destOrd="0" presId="urn:microsoft.com/office/officeart/2005/8/layout/hierarchy1"/>
    <dgm:cxn modelId="{54A7C81E-804B-9D47-8D6F-71F66EBE3657}" type="presParOf" srcId="{9562324E-8ED5-B249-A6A4-93A96E0F5547}" destId="{EFEE7F75-78DE-574E-92B5-46DB8931F6A8}" srcOrd="1" destOrd="0" presId="urn:microsoft.com/office/officeart/2005/8/layout/hierarchy1"/>
    <dgm:cxn modelId="{8BA65DDB-66EF-0041-9A56-34E8E04BA7DC}" type="presParOf" srcId="{EFEE7F75-78DE-574E-92B5-46DB8931F6A8}" destId="{BA9B48DB-BF20-0640-A067-0C0878D900EE}" srcOrd="0" destOrd="0" presId="urn:microsoft.com/office/officeart/2005/8/layout/hierarchy1"/>
    <dgm:cxn modelId="{880CEA20-422A-A146-AA4D-8D15C0FAC807}" type="presParOf" srcId="{EFEE7F75-78DE-574E-92B5-46DB8931F6A8}" destId="{6CD3AD8E-D9A9-8C4A-A312-491C59B27E77}" srcOrd="1" destOrd="0" presId="urn:microsoft.com/office/officeart/2005/8/layout/hierarchy1"/>
    <dgm:cxn modelId="{8A95B5C5-E879-AC41-AAB9-4686DA517F8B}" type="presParOf" srcId="{6CD3AD8E-D9A9-8C4A-A312-491C59B27E77}" destId="{D80E3826-2A72-E447-A227-33CEA3557FA3}" srcOrd="0" destOrd="0" presId="urn:microsoft.com/office/officeart/2005/8/layout/hierarchy1"/>
    <dgm:cxn modelId="{C08A7787-E4EE-334A-920A-5F06F9F8BED0}" type="presParOf" srcId="{D80E3826-2A72-E447-A227-33CEA3557FA3}" destId="{413B06A1-FA73-3B42-A30F-6F42504D1AF9}" srcOrd="0" destOrd="0" presId="urn:microsoft.com/office/officeart/2005/8/layout/hierarchy1"/>
    <dgm:cxn modelId="{CFD647DA-44A6-7F48-A3E5-4132D377C2FE}" type="presParOf" srcId="{D80E3826-2A72-E447-A227-33CEA3557FA3}" destId="{C2F369D5-D91A-7849-B19B-AD7FBC8137F3}" srcOrd="1" destOrd="0" presId="urn:microsoft.com/office/officeart/2005/8/layout/hierarchy1"/>
    <dgm:cxn modelId="{09A0D378-E1BB-D444-B6D9-4EA72836253B}" type="presParOf" srcId="{6CD3AD8E-D9A9-8C4A-A312-491C59B27E77}" destId="{23FF6546-45FA-6E42-977B-241B67B0DB0E}" srcOrd="1" destOrd="0" presId="urn:microsoft.com/office/officeart/2005/8/layout/hierarchy1"/>
    <dgm:cxn modelId="{D6F9AB70-BC71-EF4B-A83B-F3A5028C00F6}" type="presParOf" srcId="{D10E3049-C10D-C54B-A0FF-B1DCA30EF87C}" destId="{1925EC8D-7914-7240-8E38-2BF8C2BA022E}" srcOrd="4" destOrd="0" presId="urn:microsoft.com/office/officeart/2005/8/layout/hierarchy1"/>
    <dgm:cxn modelId="{560714AA-0A84-4946-A65E-192139EA1B01}" type="presParOf" srcId="{1925EC8D-7914-7240-8E38-2BF8C2BA022E}" destId="{2A05F6F9-07AE-A64F-A733-1D0F34C76864}" srcOrd="0" destOrd="0" presId="urn:microsoft.com/office/officeart/2005/8/layout/hierarchy1"/>
    <dgm:cxn modelId="{B76A80D7-9CC5-8744-B66F-690675C1DE0F}" type="presParOf" srcId="{2A05F6F9-07AE-A64F-A733-1D0F34C76864}" destId="{41128CC6-47CD-1F46-8562-86D21E089625}" srcOrd="0" destOrd="0" presId="urn:microsoft.com/office/officeart/2005/8/layout/hierarchy1"/>
    <dgm:cxn modelId="{9BBA3FA0-7D1C-DF4E-AA1F-2821EA4D531F}" type="presParOf" srcId="{2A05F6F9-07AE-A64F-A733-1D0F34C76864}" destId="{3ECE37CA-F8CF-F04B-A21C-82380363503A}" srcOrd="1" destOrd="0" presId="urn:microsoft.com/office/officeart/2005/8/layout/hierarchy1"/>
    <dgm:cxn modelId="{51D46DC8-7E6F-F148-BF49-219F9B1FA6FB}" type="presParOf" srcId="{1925EC8D-7914-7240-8E38-2BF8C2BA022E}" destId="{C9DBE2F5-B8B9-2540-9A72-08ABEBFB127D}" srcOrd="1" destOrd="0" presId="urn:microsoft.com/office/officeart/2005/8/layout/hierarchy1"/>
    <dgm:cxn modelId="{F19B3692-9221-B841-A5B1-A50F71F8FEF8}" type="presParOf" srcId="{C9DBE2F5-B8B9-2540-9A72-08ABEBFB127D}" destId="{6864447F-DBAF-284C-8276-0289A3708626}" srcOrd="0" destOrd="0" presId="urn:microsoft.com/office/officeart/2005/8/layout/hierarchy1"/>
    <dgm:cxn modelId="{AE98685F-3F57-A249-9658-05254399E70F}" type="presParOf" srcId="{C9DBE2F5-B8B9-2540-9A72-08ABEBFB127D}" destId="{825CB9A6-B830-9648-864A-D8FF02C16346}" srcOrd="1" destOrd="0" presId="urn:microsoft.com/office/officeart/2005/8/layout/hierarchy1"/>
    <dgm:cxn modelId="{D8FF0219-46CA-E84D-87BB-F3E476344C3F}" type="presParOf" srcId="{825CB9A6-B830-9648-864A-D8FF02C16346}" destId="{2E4BBE93-D8FD-2446-BE8E-9B0393A5131F}" srcOrd="0" destOrd="0" presId="urn:microsoft.com/office/officeart/2005/8/layout/hierarchy1"/>
    <dgm:cxn modelId="{4CE02EC4-87E3-DF4F-B322-937EDF82A4C0}" type="presParOf" srcId="{2E4BBE93-D8FD-2446-BE8E-9B0393A5131F}" destId="{90F0076B-CC5A-B94A-9FE7-527FC4EAFD7B}" srcOrd="0" destOrd="0" presId="urn:microsoft.com/office/officeart/2005/8/layout/hierarchy1"/>
    <dgm:cxn modelId="{B6EF8A55-AFDE-7440-B4AC-79519BF7B2FE}" type="presParOf" srcId="{2E4BBE93-D8FD-2446-BE8E-9B0393A5131F}" destId="{73D07C28-B074-F14A-901D-25991CDA1784}" srcOrd="1" destOrd="0" presId="urn:microsoft.com/office/officeart/2005/8/layout/hierarchy1"/>
    <dgm:cxn modelId="{249EBA96-79CF-C54A-92EB-A0ABBAAD28D1}" type="presParOf" srcId="{825CB9A6-B830-9648-864A-D8FF02C16346}" destId="{34E80B36-78AF-9C4F-8ED9-29DA83E68F3A}" srcOrd="1" destOrd="0" presId="urn:microsoft.com/office/officeart/2005/8/layout/hierarchy1"/>
    <dgm:cxn modelId="{EBB6FDF1-AFD7-4C43-A35A-37BFF64AD25D}" type="presParOf" srcId="{34E80B36-78AF-9C4F-8ED9-29DA83E68F3A}" destId="{39452B83-DFC0-8245-A374-D5E202F02980}" srcOrd="0" destOrd="0" presId="urn:microsoft.com/office/officeart/2005/8/layout/hierarchy1"/>
    <dgm:cxn modelId="{83706924-3442-F541-89CB-18FB1AAEFF46}" type="presParOf" srcId="{34E80B36-78AF-9C4F-8ED9-29DA83E68F3A}" destId="{0C21CE41-FDE8-F746-B4AE-6DD854CFA194}" srcOrd="1" destOrd="0" presId="urn:microsoft.com/office/officeart/2005/8/layout/hierarchy1"/>
    <dgm:cxn modelId="{88C81895-340E-EE44-B88B-275910EE67B2}" type="presParOf" srcId="{0C21CE41-FDE8-F746-B4AE-6DD854CFA194}" destId="{F5534147-6099-BF43-A408-B2F65E9B179C}" srcOrd="0" destOrd="0" presId="urn:microsoft.com/office/officeart/2005/8/layout/hierarchy1"/>
    <dgm:cxn modelId="{362E47D2-1D46-4049-BE1A-0DD7246187F3}" type="presParOf" srcId="{F5534147-6099-BF43-A408-B2F65E9B179C}" destId="{24A633A8-564E-4642-A476-37C315E9F993}" srcOrd="0" destOrd="0" presId="urn:microsoft.com/office/officeart/2005/8/layout/hierarchy1"/>
    <dgm:cxn modelId="{4BC11FB4-C81D-8641-835B-45C288E35288}" type="presParOf" srcId="{F5534147-6099-BF43-A408-B2F65E9B179C}" destId="{8AF9DDB7-EE25-F74A-988B-D2A0D8AB8625}" srcOrd="1" destOrd="0" presId="urn:microsoft.com/office/officeart/2005/8/layout/hierarchy1"/>
    <dgm:cxn modelId="{4867D24C-20E3-394E-A491-896A52C5DA67}" type="presParOf" srcId="{0C21CE41-FDE8-F746-B4AE-6DD854CFA194}" destId="{1DC7A513-A6FE-A940-966E-D365BAC25122}" srcOrd="1" destOrd="0" presId="urn:microsoft.com/office/officeart/2005/8/layout/hierarchy1"/>
    <dgm:cxn modelId="{D76421F7-2842-374E-B378-107119376DD6}" type="presParOf" srcId="{1DC7A513-A6FE-A940-966E-D365BAC25122}" destId="{54788D60-1527-D64C-ABA0-6B5B3A7BB5D5}" srcOrd="0" destOrd="0" presId="urn:microsoft.com/office/officeart/2005/8/layout/hierarchy1"/>
    <dgm:cxn modelId="{C738C4BF-084D-3D42-A6ED-79BE3DE06426}" type="presParOf" srcId="{1DC7A513-A6FE-A940-966E-D365BAC25122}" destId="{D170C171-4C92-4841-BE05-F505C89F6255}" srcOrd="1" destOrd="0" presId="urn:microsoft.com/office/officeart/2005/8/layout/hierarchy1"/>
    <dgm:cxn modelId="{054AFE39-F90B-7040-8493-56B3CD8DFBC9}" type="presParOf" srcId="{D170C171-4C92-4841-BE05-F505C89F6255}" destId="{DB95F119-13CF-F942-B6E4-068D8709E577}" srcOrd="0" destOrd="0" presId="urn:microsoft.com/office/officeart/2005/8/layout/hierarchy1"/>
    <dgm:cxn modelId="{0B5F8355-D53E-EA47-98C7-FC4ACCC62840}" type="presParOf" srcId="{DB95F119-13CF-F942-B6E4-068D8709E577}" destId="{A840D288-7263-5A46-BC56-77C8D2C1243D}" srcOrd="0" destOrd="0" presId="urn:microsoft.com/office/officeart/2005/8/layout/hierarchy1"/>
    <dgm:cxn modelId="{C315729C-2FD6-294B-B355-DD36FA926CAC}" type="presParOf" srcId="{DB95F119-13CF-F942-B6E4-068D8709E577}" destId="{1CA402B8-440C-8C41-B05A-4412B84D5D48}" srcOrd="1" destOrd="0" presId="urn:microsoft.com/office/officeart/2005/8/layout/hierarchy1"/>
    <dgm:cxn modelId="{679664DD-6A8F-1945-8E64-2C3BFE3B89B5}" type="presParOf" srcId="{D170C171-4C92-4841-BE05-F505C89F6255}" destId="{AACDE46C-3F53-CA4E-9714-3E5DB27FE1AD}" srcOrd="1" destOrd="0" presId="urn:microsoft.com/office/officeart/2005/8/layout/hierarchy1"/>
    <dgm:cxn modelId="{D693EA38-8661-4341-BB97-FEEF3D4353CD}" type="presParOf" srcId="{AACDE46C-3F53-CA4E-9714-3E5DB27FE1AD}" destId="{239434EB-6561-B341-9939-EC0B9D9DE89C}" srcOrd="0" destOrd="0" presId="urn:microsoft.com/office/officeart/2005/8/layout/hierarchy1"/>
    <dgm:cxn modelId="{536872E7-4FA6-4445-B815-5607426E4D6E}" type="presParOf" srcId="{AACDE46C-3F53-CA4E-9714-3E5DB27FE1AD}" destId="{FCBC027D-9072-1E4D-927E-F572193FB25C}" srcOrd="1" destOrd="0" presId="urn:microsoft.com/office/officeart/2005/8/layout/hierarchy1"/>
    <dgm:cxn modelId="{2265433B-6A9A-864A-B5A1-DFD595730894}" type="presParOf" srcId="{FCBC027D-9072-1E4D-927E-F572193FB25C}" destId="{254E6E64-F13C-834E-9A92-8E444218B222}" srcOrd="0" destOrd="0" presId="urn:microsoft.com/office/officeart/2005/8/layout/hierarchy1"/>
    <dgm:cxn modelId="{1D1D1E01-670C-084B-942B-25A3F0CF7130}" type="presParOf" srcId="{254E6E64-F13C-834E-9A92-8E444218B222}" destId="{F9FB700A-6FE2-5B4A-A67D-E603532E39FB}" srcOrd="0" destOrd="0" presId="urn:microsoft.com/office/officeart/2005/8/layout/hierarchy1"/>
    <dgm:cxn modelId="{1260BEAB-5243-894A-B4AF-6687B64EA1C9}" type="presParOf" srcId="{254E6E64-F13C-834E-9A92-8E444218B222}" destId="{B17A0302-9473-9945-923D-00834909A4AD}" srcOrd="1" destOrd="0" presId="urn:microsoft.com/office/officeart/2005/8/layout/hierarchy1"/>
    <dgm:cxn modelId="{7118C802-BFF0-7B40-90F0-D41E1F9DDD1B}" type="presParOf" srcId="{FCBC027D-9072-1E4D-927E-F572193FB25C}" destId="{17B554F7-48CC-3E49-A8FD-E1D1D922108A}"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38FEA6-B60C-D243-8D67-0D3C65D6966A}" type="doc">
      <dgm:prSet loTypeId="urn:microsoft.com/office/officeart/2005/8/layout/process2" loCatId="process" qsTypeId="urn:microsoft.com/office/officeart/2005/8/quickstyle/simple4" qsCatId="simple" csTypeId="urn:microsoft.com/office/officeart/2005/8/colors/accent6_3" csCatId="accent6" phldr="1"/>
      <dgm:spPr/>
      <dgm:t>
        <a:bodyPr/>
        <a:lstStyle/>
        <a:p>
          <a:endParaRPr lang="en-US"/>
        </a:p>
      </dgm:t>
    </dgm:pt>
    <dgm:pt modelId="{5691D6A3-9150-AF4A-8CF3-793A1A7FE3A7}">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83B6E1"/>
        </a:solidFill>
        <a:ln/>
      </dgm:spPr>
      <dgm:t>
        <a:bodyPr/>
        <a:lstStyle/>
        <a:p>
          <a:pPr>
            <a:tabLst/>
          </a:pPr>
          <a:r>
            <a:rPr lang="en-US" sz="1800" b="1" dirty="0">
              <a:solidFill>
                <a:schemeClr val="tx1"/>
              </a:solidFill>
              <a:latin typeface="Arial" panose="020B0604020202020204" pitchFamily="34" charset="0"/>
              <a:cs typeface="Arial" panose="020B0604020202020204" pitchFamily="34" charset="0"/>
            </a:rPr>
            <a:t>It has been included in a federal registry of evidence-based interventions.</a:t>
          </a:r>
        </a:p>
      </dgm:t>
    </dgm:pt>
    <dgm:pt modelId="{467684F7-09D6-B74E-A0D2-70AD78E9DCED}" type="parTrans" cxnId="{4562CD10-3D8C-7041-A53B-A60266D3A9C3}">
      <dgm:prSet/>
      <dgm:spPr/>
      <dgm:t>
        <a:bodyPr/>
        <a:lstStyle/>
        <a:p>
          <a:endParaRPr lang="en-US" sz="1800">
            <a:latin typeface="Arial" panose="020B0604020202020204" pitchFamily="34" charset="0"/>
            <a:cs typeface="Arial" panose="020B0604020202020204" pitchFamily="34" charset="0"/>
          </a:endParaRPr>
        </a:p>
      </dgm:t>
    </dgm:pt>
    <dgm:pt modelId="{A2735A3A-57BD-604A-BF74-F6210483FD7D}" type="sibTrans" cxnId="{4562CD10-3D8C-7041-A53B-A60266D3A9C3}">
      <dgm:prSet custT="1"/>
      <dgm:spPr>
        <a:solidFill>
          <a:schemeClr val="accent5">
            <a:lumMod val="50000"/>
          </a:schemeClr>
        </a:solidFill>
        <a:ln>
          <a:solidFill>
            <a:schemeClr val="bg1"/>
          </a:solidFill>
        </a:ln>
      </dgm:spPr>
      <dgm:t>
        <a:bodyPr/>
        <a:lstStyle/>
        <a:p>
          <a:endParaRPr lang="en-US" sz="1800" dirty="0">
            <a:solidFill>
              <a:srgbClr val="000000"/>
            </a:solidFill>
            <a:latin typeface="Arial" panose="020B0604020202020204" pitchFamily="34" charset="0"/>
            <a:cs typeface="Arial" panose="020B0604020202020204" pitchFamily="34" charset="0"/>
          </a:endParaRPr>
        </a:p>
      </dgm:t>
    </dgm:pt>
    <dgm:pt modelId="{C4C098FD-20D4-6A40-AB19-3E889E407083}">
      <dgm:prSet phldrT="[Text]" custT="1"/>
      <dgm:spPr>
        <a:solidFill>
          <a:schemeClr val="accent5">
            <a:lumMod val="60000"/>
            <a:lumOff val="40000"/>
          </a:schemeClr>
        </a:solidFill>
        <a:ln>
          <a:solidFill>
            <a:srgbClr val="000000"/>
          </a:solidFill>
        </a:ln>
      </dgm:spPr>
      <dgm:t>
        <a:bodyPr/>
        <a:lstStyle/>
        <a:p>
          <a:r>
            <a:rPr lang="en-US" sz="1800" b="1" dirty="0">
              <a:solidFill>
                <a:schemeClr val="tx1"/>
              </a:solidFill>
              <a:latin typeface="Arial" panose="020B0604020202020204" pitchFamily="34" charset="0"/>
              <a:cs typeface="Arial" panose="020B0604020202020204" pitchFamily="34" charset="0"/>
            </a:rPr>
            <a:t>It has been reported in peer-reviewed journals with describable outcomes.</a:t>
          </a:r>
        </a:p>
      </dgm:t>
    </dgm:pt>
    <dgm:pt modelId="{F1B2DBA2-1996-424E-B347-551F0DEAB4E1}" type="parTrans" cxnId="{0676C96E-571B-0C43-8FC8-32892011F909}">
      <dgm:prSet/>
      <dgm:spPr/>
      <dgm:t>
        <a:bodyPr/>
        <a:lstStyle/>
        <a:p>
          <a:endParaRPr lang="en-US" sz="1800">
            <a:latin typeface="Arial" panose="020B0604020202020204" pitchFamily="34" charset="0"/>
            <a:cs typeface="Arial" panose="020B0604020202020204" pitchFamily="34" charset="0"/>
          </a:endParaRPr>
        </a:p>
      </dgm:t>
    </dgm:pt>
    <dgm:pt modelId="{97D3F86F-6335-8F43-AFA2-0E18C858D95C}" type="sibTrans" cxnId="{0676C96E-571B-0C43-8FC8-32892011F909}">
      <dgm:prSet custT="1"/>
      <dgm:spPr>
        <a:solidFill>
          <a:schemeClr val="accent5">
            <a:lumMod val="50000"/>
          </a:schemeClr>
        </a:solidFill>
        <a:ln>
          <a:solidFill>
            <a:schemeClr val="bg1"/>
          </a:solidFill>
        </a:ln>
      </dgm:spPr>
      <dgm:t>
        <a:bodyPr/>
        <a:lstStyle/>
        <a:p>
          <a:endParaRPr lang="en-US" sz="1800" dirty="0">
            <a:latin typeface="Arial" panose="020B0604020202020204" pitchFamily="34" charset="0"/>
            <a:cs typeface="Arial" panose="020B0604020202020204" pitchFamily="34" charset="0"/>
          </a:endParaRPr>
        </a:p>
      </dgm:t>
    </dgm:pt>
    <dgm:pt modelId="{D3A446AA-5DD6-0747-B014-B25ADAE2D614}">
      <dgm:prSet phldrT="[Text]" custT="1"/>
      <dgm:spPr>
        <a:solidFill>
          <a:schemeClr val="accent5">
            <a:lumMod val="20000"/>
            <a:lumOff val="80000"/>
          </a:schemeClr>
        </a:solidFill>
        <a:ln>
          <a:solidFill>
            <a:srgbClr val="000000"/>
          </a:solidFill>
        </a:ln>
      </dgm:spPr>
      <dgm:t>
        <a:bodyPr/>
        <a:lstStyle/>
        <a:p>
          <a:r>
            <a:rPr lang="en-US" sz="1800" b="1" dirty="0">
              <a:solidFill>
                <a:srgbClr val="000000"/>
              </a:solidFill>
              <a:latin typeface="Arial" panose="020B0604020202020204" pitchFamily="34" charset="0"/>
              <a:cs typeface="Arial" panose="020B0604020202020204" pitchFamily="34" charset="0"/>
            </a:rPr>
            <a:t>It has documented effectiveness that is supported by other sources of information and the consensus of experts</a:t>
          </a:r>
          <a:r>
            <a:rPr lang="en-US" sz="1800" b="0" dirty="0">
              <a:solidFill>
                <a:srgbClr val="000000"/>
              </a:solidFill>
              <a:latin typeface="Arial" panose="020B0604020202020204" pitchFamily="34" charset="0"/>
              <a:cs typeface="Arial" panose="020B0604020202020204" pitchFamily="34" charset="0"/>
            </a:rPr>
            <a:t>.</a:t>
          </a:r>
        </a:p>
      </dgm:t>
    </dgm:pt>
    <dgm:pt modelId="{6F65B600-2EF9-9141-B2D6-D70F4444DCA3}" type="parTrans" cxnId="{BC7A250F-E389-AB4C-91DC-E170F2857D4E}">
      <dgm:prSet/>
      <dgm:spPr/>
      <dgm:t>
        <a:bodyPr/>
        <a:lstStyle/>
        <a:p>
          <a:endParaRPr lang="en-US" sz="1800">
            <a:latin typeface="Arial" panose="020B0604020202020204" pitchFamily="34" charset="0"/>
            <a:cs typeface="Arial" panose="020B0604020202020204" pitchFamily="34" charset="0"/>
          </a:endParaRPr>
        </a:p>
      </dgm:t>
    </dgm:pt>
    <dgm:pt modelId="{E91196C8-3CF3-2843-A872-F74843412EAB}" type="sibTrans" cxnId="{BC7A250F-E389-AB4C-91DC-E170F2857D4E}">
      <dgm:prSet/>
      <dgm:spPr/>
      <dgm:t>
        <a:bodyPr/>
        <a:lstStyle/>
        <a:p>
          <a:endParaRPr lang="en-US" sz="1800">
            <a:latin typeface="Arial" panose="020B0604020202020204" pitchFamily="34" charset="0"/>
            <a:cs typeface="Arial" panose="020B0604020202020204" pitchFamily="34" charset="0"/>
          </a:endParaRPr>
        </a:p>
      </dgm:t>
    </dgm:pt>
    <dgm:pt modelId="{E7ACFD43-746F-8F4E-8F5C-11F5541EC6CA}" type="pres">
      <dgm:prSet presAssocID="{3838FEA6-B60C-D243-8D67-0D3C65D6966A}" presName="linearFlow" presStyleCnt="0">
        <dgm:presLayoutVars>
          <dgm:resizeHandles val="exact"/>
        </dgm:presLayoutVars>
      </dgm:prSet>
      <dgm:spPr/>
      <dgm:t>
        <a:bodyPr/>
        <a:lstStyle/>
        <a:p>
          <a:endParaRPr lang="en-US"/>
        </a:p>
      </dgm:t>
    </dgm:pt>
    <dgm:pt modelId="{FF0D49AE-A994-1F41-87D7-0A5F05C0EB07}" type="pres">
      <dgm:prSet presAssocID="{5691D6A3-9150-AF4A-8CF3-793A1A7FE3A7}" presName="node" presStyleLbl="node1" presStyleIdx="0" presStyleCnt="3" custScaleX="151635" custScaleY="69886" custLinFactNeighborY="39189">
        <dgm:presLayoutVars>
          <dgm:bulletEnabled val="1"/>
        </dgm:presLayoutVars>
      </dgm:prSet>
      <dgm:spPr/>
      <dgm:t>
        <a:bodyPr/>
        <a:lstStyle/>
        <a:p>
          <a:endParaRPr lang="en-US"/>
        </a:p>
      </dgm:t>
    </dgm:pt>
    <dgm:pt modelId="{D544341E-DB29-B145-BD51-66DDBD987727}" type="pres">
      <dgm:prSet presAssocID="{A2735A3A-57BD-604A-BF74-F6210483FD7D}" presName="sibTrans" presStyleLbl="sibTrans2D1" presStyleIdx="0" presStyleCnt="2"/>
      <dgm:spPr/>
      <dgm:t>
        <a:bodyPr/>
        <a:lstStyle/>
        <a:p>
          <a:endParaRPr lang="en-US"/>
        </a:p>
      </dgm:t>
    </dgm:pt>
    <dgm:pt modelId="{F346549D-4D1E-8A43-B186-695528DD6C4E}" type="pres">
      <dgm:prSet presAssocID="{A2735A3A-57BD-604A-BF74-F6210483FD7D}" presName="connectorText" presStyleLbl="sibTrans2D1" presStyleIdx="0" presStyleCnt="2"/>
      <dgm:spPr/>
      <dgm:t>
        <a:bodyPr/>
        <a:lstStyle/>
        <a:p>
          <a:endParaRPr lang="en-US"/>
        </a:p>
      </dgm:t>
    </dgm:pt>
    <dgm:pt modelId="{356FEC4F-F8AD-774A-9C8C-CECD29981C32}" type="pres">
      <dgm:prSet presAssocID="{C4C098FD-20D4-6A40-AB19-3E889E407083}" presName="node" presStyleLbl="node1" presStyleIdx="1" presStyleCnt="3" custScaleX="142129" custScaleY="73983" custLinFactNeighborY="20820">
        <dgm:presLayoutVars>
          <dgm:bulletEnabled val="1"/>
        </dgm:presLayoutVars>
      </dgm:prSet>
      <dgm:spPr/>
      <dgm:t>
        <a:bodyPr/>
        <a:lstStyle/>
        <a:p>
          <a:endParaRPr lang="en-US"/>
        </a:p>
      </dgm:t>
    </dgm:pt>
    <dgm:pt modelId="{D0F07D9E-129F-BF4E-93AE-3B1F137F67D4}" type="pres">
      <dgm:prSet presAssocID="{97D3F86F-6335-8F43-AFA2-0E18C858D95C}" presName="sibTrans" presStyleLbl="sibTrans2D1" presStyleIdx="1" presStyleCnt="2"/>
      <dgm:spPr/>
      <dgm:t>
        <a:bodyPr/>
        <a:lstStyle/>
        <a:p>
          <a:endParaRPr lang="en-US"/>
        </a:p>
      </dgm:t>
    </dgm:pt>
    <dgm:pt modelId="{29B70D00-A642-D141-951F-2571E52AE60E}" type="pres">
      <dgm:prSet presAssocID="{97D3F86F-6335-8F43-AFA2-0E18C858D95C}" presName="connectorText" presStyleLbl="sibTrans2D1" presStyleIdx="1" presStyleCnt="2"/>
      <dgm:spPr/>
      <dgm:t>
        <a:bodyPr/>
        <a:lstStyle/>
        <a:p>
          <a:endParaRPr lang="en-US"/>
        </a:p>
      </dgm:t>
    </dgm:pt>
    <dgm:pt modelId="{D4D8EE93-5C36-DE44-8F44-76C0968F4B1F}" type="pres">
      <dgm:prSet presAssocID="{D3A446AA-5DD6-0747-B014-B25ADAE2D614}" presName="node" presStyleLbl="node1" presStyleIdx="2" presStyleCnt="3" custScaleX="130005" custScaleY="60475" custLinFactNeighborX="417" custLinFactNeighborY="716">
        <dgm:presLayoutVars>
          <dgm:bulletEnabled val="1"/>
        </dgm:presLayoutVars>
      </dgm:prSet>
      <dgm:spPr/>
      <dgm:t>
        <a:bodyPr/>
        <a:lstStyle/>
        <a:p>
          <a:endParaRPr lang="en-US"/>
        </a:p>
      </dgm:t>
    </dgm:pt>
  </dgm:ptLst>
  <dgm:cxnLst>
    <dgm:cxn modelId="{0676C96E-571B-0C43-8FC8-32892011F909}" srcId="{3838FEA6-B60C-D243-8D67-0D3C65D6966A}" destId="{C4C098FD-20D4-6A40-AB19-3E889E407083}" srcOrd="1" destOrd="0" parTransId="{F1B2DBA2-1996-424E-B347-551F0DEAB4E1}" sibTransId="{97D3F86F-6335-8F43-AFA2-0E18C858D95C}"/>
    <dgm:cxn modelId="{75031992-FF63-CE4D-BBDB-5FF1D6E43CE8}" type="presOf" srcId="{A2735A3A-57BD-604A-BF74-F6210483FD7D}" destId="{D544341E-DB29-B145-BD51-66DDBD987727}" srcOrd="0" destOrd="0" presId="urn:microsoft.com/office/officeart/2005/8/layout/process2"/>
    <dgm:cxn modelId="{3A8BE4F6-CD57-6D4E-82F2-9BF79B96F411}" type="presOf" srcId="{97D3F86F-6335-8F43-AFA2-0E18C858D95C}" destId="{29B70D00-A642-D141-951F-2571E52AE60E}" srcOrd="1" destOrd="0" presId="urn:microsoft.com/office/officeart/2005/8/layout/process2"/>
    <dgm:cxn modelId="{051B57BB-6BE9-9D44-82EC-06CF9FEC1D27}" type="presOf" srcId="{97D3F86F-6335-8F43-AFA2-0E18C858D95C}" destId="{D0F07D9E-129F-BF4E-93AE-3B1F137F67D4}" srcOrd="0" destOrd="0" presId="urn:microsoft.com/office/officeart/2005/8/layout/process2"/>
    <dgm:cxn modelId="{3AA0E87C-801F-2E49-AC84-1CC102C48035}" type="presOf" srcId="{5691D6A3-9150-AF4A-8CF3-793A1A7FE3A7}" destId="{FF0D49AE-A994-1F41-87D7-0A5F05C0EB07}" srcOrd="0" destOrd="0" presId="urn:microsoft.com/office/officeart/2005/8/layout/process2"/>
    <dgm:cxn modelId="{D73FF94A-6688-4B43-AC78-AC3B5E8C235A}" type="presOf" srcId="{3838FEA6-B60C-D243-8D67-0D3C65D6966A}" destId="{E7ACFD43-746F-8F4E-8F5C-11F5541EC6CA}" srcOrd="0" destOrd="0" presId="urn:microsoft.com/office/officeart/2005/8/layout/process2"/>
    <dgm:cxn modelId="{4562CD10-3D8C-7041-A53B-A60266D3A9C3}" srcId="{3838FEA6-B60C-D243-8D67-0D3C65D6966A}" destId="{5691D6A3-9150-AF4A-8CF3-793A1A7FE3A7}" srcOrd="0" destOrd="0" parTransId="{467684F7-09D6-B74E-A0D2-70AD78E9DCED}" sibTransId="{A2735A3A-57BD-604A-BF74-F6210483FD7D}"/>
    <dgm:cxn modelId="{F8546403-C0F1-5545-A2FC-4BCCE68EB86B}" type="presOf" srcId="{D3A446AA-5DD6-0747-B014-B25ADAE2D614}" destId="{D4D8EE93-5C36-DE44-8F44-76C0968F4B1F}" srcOrd="0" destOrd="0" presId="urn:microsoft.com/office/officeart/2005/8/layout/process2"/>
    <dgm:cxn modelId="{AC9B527C-73B3-2948-AFE0-ED97F8F258C2}" type="presOf" srcId="{A2735A3A-57BD-604A-BF74-F6210483FD7D}" destId="{F346549D-4D1E-8A43-B186-695528DD6C4E}" srcOrd="1" destOrd="0" presId="urn:microsoft.com/office/officeart/2005/8/layout/process2"/>
    <dgm:cxn modelId="{78DFD7FF-9515-7245-9623-C422121C8097}" type="presOf" srcId="{C4C098FD-20D4-6A40-AB19-3E889E407083}" destId="{356FEC4F-F8AD-774A-9C8C-CECD29981C32}" srcOrd="0" destOrd="0" presId="urn:microsoft.com/office/officeart/2005/8/layout/process2"/>
    <dgm:cxn modelId="{BC7A250F-E389-AB4C-91DC-E170F2857D4E}" srcId="{3838FEA6-B60C-D243-8D67-0D3C65D6966A}" destId="{D3A446AA-5DD6-0747-B014-B25ADAE2D614}" srcOrd="2" destOrd="0" parTransId="{6F65B600-2EF9-9141-B2D6-D70F4444DCA3}" sibTransId="{E91196C8-3CF3-2843-A872-F74843412EAB}"/>
    <dgm:cxn modelId="{B67CD0A7-F05F-FD4F-A0AA-A718333B770C}" type="presParOf" srcId="{E7ACFD43-746F-8F4E-8F5C-11F5541EC6CA}" destId="{FF0D49AE-A994-1F41-87D7-0A5F05C0EB07}" srcOrd="0" destOrd="0" presId="urn:microsoft.com/office/officeart/2005/8/layout/process2"/>
    <dgm:cxn modelId="{F9C0A59A-91C6-1A4E-8AE6-938B4EC85475}" type="presParOf" srcId="{E7ACFD43-746F-8F4E-8F5C-11F5541EC6CA}" destId="{D544341E-DB29-B145-BD51-66DDBD987727}" srcOrd="1" destOrd="0" presId="urn:microsoft.com/office/officeart/2005/8/layout/process2"/>
    <dgm:cxn modelId="{80AA5FCF-E7C7-244A-BCD3-F46A9FB18000}" type="presParOf" srcId="{D544341E-DB29-B145-BD51-66DDBD987727}" destId="{F346549D-4D1E-8A43-B186-695528DD6C4E}" srcOrd="0" destOrd="0" presId="urn:microsoft.com/office/officeart/2005/8/layout/process2"/>
    <dgm:cxn modelId="{9B585585-6B71-1645-AA8F-C4B8E3E179B4}" type="presParOf" srcId="{E7ACFD43-746F-8F4E-8F5C-11F5541EC6CA}" destId="{356FEC4F-F8AD-774A-9C8C-CECD29981C32}" srcOrd="2" destOrd="0" presId="urn:microsoft.com/office/officeart/2005/8/layout/process2"/>
    <dgm:cxn modelId="{3EE186C4-A355-BD45-AB64-2EA16A03D847}" type="presParOf" srcId="{E7ACFD43-746F-8F4E-8F5C-11F5541EC6CA}" destId="{D0F07D9E-129F-BF4E-93AE-3B1F137F67D4}" srcOrd="3" destOrd="0" presId="urn:microsoft.com/office/officeart/2005/8/layout/process2"/>
    <dgm:cxn modelId="{3E8AADCC-F75C-AB45-9D63-99AB6CEB428D}" type="presParOf" srcId="{D0F07D9E-129F-BF4E-93AE-3B1F137F67D4}" destId="{29B70D00-A642-D141-951F-2571E52AE60E}" srcOrd="0" destOrd="0" presId="urn:microsoft.com/office/officeart/2005/8/layout/process2"/>
    <dgm:cxn modelId="{67559494-E71B-1A4C-9E96-0FACE3A8F409}" type="presParOf" srcId="{E7ACFD43-746F-8F4E-8F5C-11F5541EC6CA}" destId="{D4D8EE93-5C36-DE44-8F44-76C0968F4B1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9D7E8A-C3CF-42FC-ABE0-3AF9461B246A}" type="doc">
      <dgm:prSet loTypeId="urn:microsoft.com/office/officeart/2005/8/layout/funnel1" loCatId="process" qsTypeId="urn:microsoft.com/office/officeart/2005/8/quickstyle/simple1" qsCatId="simple" csTypeId="urn:microsoft.com/office/officeart/2005/8/colors/accent3_2" csCatId="accent3" phldr="1"/>
      <dgm:spPr/>
      <dgm:t>
        <a:bodyPr/>
        <a:lstStyle/>
        <a:p>
          <a:endParaRPr lang="en-US"/>
        </a:p>
      </dgm:t>
    </dgm:pt>
    <dgm:pt modelId="{0925A512-7678-4A42-9A28-44F324A4154C}">
      <dgm:prSet phldrT="[Text]" custT="1"/>
      <dgm:spPr>
        <a:solidFill>
          <a:schemeClr val="accent5">
            <a:lumMod val="75000"/>
          </a:schemeClr>
        </a:solidFill>
      </dgm:spPr>
      <dgm:t>
        <a:bodyPr/>
        <a:lstStyle/>
        <a:p>
          <a:r>
            <a:rPr lang="en-US" sz="1500" b="1" dirty="0">
              <a:latin typeface="Arial" panose="020B0604020202020204" pitchFamily="34" charset="0"/>
              <a:cs typeface="Arial" panose="020B0604020202020204" pitchFamily="34" charset="0"/>
            </a:rPr>
            <a:t>Effectiveness</a:t>
          </a:r>
        </a:p>
      </dgm:t>
    </dgm:pt>
    <dgm:pt modelId="{6CD0180C-49F0-4D0E-A79E-E0BBCB22A701}" type="parTrans" cxnId="{FA3699BF-82BA-4336-AE35-B380CF42BE8C}">
      <dgm:prSet/>
      <dgm:spPr/>
      <dgm:t>
        <a:bodyPr/>
        <a:lstStyle/>
        <a:p>
          <a:endParaRPr lang="en-US" sz="1600">
            <a:latin typeface="Arial" panose="020B0604020202020204" pitchFamily="34" charset="0"/>
            <a:cs typeface="Arial" panose="020B0604020202020204" pitchFamily="34" charset="0"/>
          </a:endParaRPr>
        </a:p>
      </dgm:t>
    </dgm:pt>
    <dgm:pt modelId="{62A2E373-75D3-4CBE-814D-1EC2EC2B040A}" type="sibTrans" cxnId="{FA3699BF-82BA-4336-AE35-B380CF42BE8C}">
      <dgm:prSet/>
      <dgm:spPr/>
      <dgm:t>
        <a:bodyPr/>
        <a:lstStyle/>
        <a:p>
          <a:endParaRPr lang="en-US" sz="1600">
            <a:latin typeface="Arial" panose="020B0604020202020204" pitchFamily="34" charset="0"/>
            <a:cs typeface="Arial" panose="020B0604020202020204" pitchFamily="34" charset="0"/>
          </a:endParaRPr>
        </a:p>
      </dgm:t>
    </dgm:pt>
    <dgm:pt modelId="{B0307A3A-03B0-4293-BE4F-775F39625033}">
      <dgm:prSet phldrT="[Text]" custT="1"/>
      <dgm:spPr>
        <a:solidFill>
          <a:schemeClr val="accent2"/>
        </a:solidFill>
      </dgm:spPr>
      <dgm:t>
        <a:bodyPr/>
        <a:lstStyle/>
        <a:p>
          <a:r>
            <a:rPr lang="en-US" sz="1500" b="1" dirty="0">
              <a:latin typeface="Arial" panose="020B0604020202020204" pitchFamily="34" charset="0"/>
              <a:cs typeface="Arial" panose="020B0604020202020204" pitchFamily="34" charset="0"/>
            </a:rPr>
            <a:t>Conceptual</a:t>
          </a:r>
        </a:p>
      </dgm:t>
    </dgm:pt>
    <dgm:pt modelId="{0D5EC2D2-C8D3-476D-879B-07109B5ADCC5}" type="parTrans" cxnId="{484C0981-70F4-4147-96E6-7EDF04BF60EB}">
      <dgm:prSet/>
      <dgm:spPr/>
      <dgm:t>
        <a:bodyPr/>
        <a:lstStyle/>
        <a:p>
          <a:endParaRPr lang="en-US" sz="1600">
            <a:latin typeface="Arial" panose="020B0604020202020204" pitchFamily="34" charset="0"/>
            <a:cs typeface="Arial" panose="020B0604020202020204" pitchFamily="34" charset="0"/>
          </a:endParaRPr>
        </a:p>
      </dgm:t>
    </dgm:pt>
    <dgm:pt modelId="{06A18BC5-A2F1-4B33-BD1E-A37AD3E94D98}" type="sibTrans" cxnId="{484C0981-70F4-4147-96E6-7EDF04BF60EB}">
      <dgm:prSet/>
      <dgm:spPr/>
      <dgm:t>
        <a:bodyPr/>
        <a:lstStyle/>
        <a:p>
          <a:endParaRPr lang="en-US" sz="1600">
            <a:latin typeface="Arial" panose="020B0604020202020204" pitchFamily="34" charset="0"/>
            <a:cs typeface="Arial" panose="020B0604020202020204" pitchFamily="34" charset="0"/>
          </a:endParaRPr>
        </a:p>
      </dgm:t>
    </dgm:pt>
    <dgm:pt modelId="{474CE419-542D-4FBA-9686-1084A4650726}">
      <dgm:prSet phldrT="[Text]" custT="1"/>
      <dgm:spPr/>
      <dgm:t>
        <a:bodyPr/>
        <a:lstStyle/>
        <a:p>
          <a:r>
            <a:rPr lang="en-US" sz="1500" b="1" dirty="0">
              <a:latin typeface="Arial" panose="020B0604020202020204" pitchFamily="34" charset="0"/>
              <a:cs typeface="Arial" panose="020B0604020202020204" pitchFamily="34" charset="0"/>
            </a:rPr>
            <a:t>Practical</a:t>
          </a:r>
        </a:p>
      </dgm:t>
    </dgm:pt>
    <dgm:pt modelId="{124F2FED-56D2-40E2-822C-1B61261B93AB}" type="parTrans" cxnId="{A679DFD6-EB63-44B4-8B72-ACE7FD40623D}">
      <dgm:prSet/>
      <dgm:spPr/>
      <dgm:t>
        <a:bodyPr/>
        <a:lstStyle/>
        <a:p>
          <a:endParaRPr lang="en-US" sz="1600">
            <a:latin typeface="Arial" panose="020B0604020202020204" pitchFamily="34" charset="0"/>
            <a:cs typeface="Arial" panose="020B0604020202020204" pitchFamily="34" charset="0"/>
          </a:endParaRPr>
        </a:p>
      </dgm:t>
    </dgm:pt>
    <dgm:pt modelId="{AD6EF142-65DB-4B39-8F3A-A44B1B926A83}" type="sibTrans" cxnId="{A679DFD6-EB63-44B4-8B72-ACE7FD40623D}">
      <dgm:prSet/>
      <dgm:spPr/>
      <dgm:t>
        <a:bodyPr/>
        <a:lstStyle/>
        <a:p>
          <a:endParaRPr lang="en-US" sz="1600">
            <a:latin typeface="Arial" panose="020B0604020202020204" pitchFamily="34" charset="0"/>
            <a:cs typeface="Arial" panose="020B0604020202020204" pitchFamily="34" charset="0"/>
          </a:endParaRPr>
        </a:p>
      </dgm:t>
    </dgm:pt>
    <dgm:pt modelId="{57F6E3A1-E707-4025-800F-28C2DDCA1C92}">
      <dgm:prSet phldrT="[Text]" custT="1"/>
      <dgm:spPr/>
      <dgm:t>
        <a:bodyPr/>
        <a:lstStyle/>
        <a:p>
          <a:endParaRPr lang="en-US" sz="1600" dirty="0">
            <a:latin typeface="Arial" panose="020B0604020202020204" pitchFamily="34" charset="0"/>
            <a:cs typeface="Arial" panose="020B0604020202020204" pitchFamily="34" charset="0"/>
          </a:endParaRPr>
        </a:p>
      </dgm:t>
    </dgm:pt>
    <dgm:pt modelId="{1CA816FB-52C2-4FEF-AD6B-21AC507937F9}" type="sibTrans" cxnId="{B1CDA2B5-DEB2-4F1B-977A-2D89D803AFD9}">
      <dgm:prSet/>
      <dgm:spPr/>
      <dgm:t>
        <a:bodyPr/>
        <a:lstStyle/>
        <a:p>
          <a:endParaRPr lang="en-US" sz="1600">
            <a:latin typeface="Arial" panose="020B0604020202020204" pitchFamily="34" charset="0"/>
            <a:cs typeface="Arial" panose="020B0604020202020204" pitchFamily="34" charset="0"/>
          </a:endParaRPr>
        </a:p>
      </dgm:t>
    </dgm:pt>
    <dgm:pt modelId="{3C4C4DB9-96FA-4400-B28A-9F1963566141}" type="parTrans" cxnId="{B1CDA2B5-DEB2-4F1B-977A-2D89D803AFD9}">
      <dgm:prSet/>
      <dgm:spPr/>
      <dgm:t>
        <a:bodyPr/>
        <a:lstStyle/>
        <a:p>
          <a:endParaRPr lang="en-US" sz="1600">
            <a:latin typeface="Arial" panose="020B0604020202020204" pitchFamily="34" charset="0"/>
            <a:cs typeface="Arial" panose="020B0604020202020204" pitchFamily="34" charset="0"/>
          </a:endParaRPr>
        </a:p>
      </dgm:t>
    </dgm:pt>
    <dgm:pt modelId="{1985DAA5-BE21-45DC-A784-9AA9FC1143DE}" type="pres">
      <dgm:prSet presAssocID="{C69D7E8A-C3CF-42FC-ABE0-3AF9461B246A}" presName="Name0" presStyleCnt="0">
        <dgm:presLayoutVars>
          <dgm:chMax val="4"/>
          <dgm:resizeHandles val="exact"/>
        </dgm:presLayoutVars>
      </dgm:prSet>
      <dgm:spPr/>
      <dgm:t>
        <a:bodyPr/>
        <a:lstStyle/>
        <a:p>
          <a:endParaRPr lang="en-US"/>
        </a:p>
      </dgm:t>
    </dgm:pt>
    <dgm:pt modelId="{6BB6DE90-9E6E-4B07-BED7-6994812DCE6D}" type="pres">
      <dgm:prSet presAssocID="{C69D7E8A-C3CF-42FC-ABE0-3AF9461B246A}" presName="ellipse" presStyleLbl="trBgShp" presStyleIdx="0" presStyleCnt="1"/>
      <dgm:spPr/>
    </dgm:pt>
    <dgm:pt modelId="{8C966E22-B289-42AC-AB6C-D173ED581287}" type="pres">
      <dgm:prSet presAssocID="{C69D7E8A-C3CF-42FC-ABE0-3AF9461B246A}" presName="arrow1" presStyleLbl="fgShp" presStyleIdx="0" presStyleCnt="1" custScaleX="68183" custLinFactNeighborY="-56068"/>
      <dgm:spPr>
        <a:solidFill>
          <a:srgbClr val="404040"/>
        </a:solidFill>
      </dgm:spPr>
    </dgm:pt>
    <dgm:pt modelId="{4C583611-2168-4672-9B8D-E931F951C830}" type="pres">
      <dgm:prSet presAssocID="{C69D7E8A-C3CF-42FC-ABE0-3AF9461B246A}" presName="rectangle" presStyleLbl="revTx" presStyleIdx="0" presStyleCnt="1">
        <dgm:presLayoutVars>
          <dgm:bulletEnabled val="1"/>
        </dgm:presLayoutVars>
      </dgm:prSet>
      <dgm:spPr/>
      <dgm:t>
        <a:bodyPr/>
        <a:lstStyle/>
        <a:p>
          <a:endParaRPr lang="en-US"/>
        </a:p>
      </dgm:t>
    </dgm:pt>
    <dgm:pt modelId="{B34286CD-E6B6-4120-86F8-685E44518429}" type="pres">
      <dgm:prSet presAssocID="{B0307A3A-03B0-4293-BE4F-775F39625033}" presName="item1" presStyleLbl="node1" presStyleIdx="0" presStyleCnt="3" custScaleX="97275" custScaleY="67628" custLinFactNeighborX="-10444" custLinFactNeighborY="26472">
        <dgm:presLayoutVars>
          <dgm:bulletEnabled val="1"/>
        </dgm:presLayoutVars>
      </dgm:prSet>
      <dgm:spPr/>
      <dgm:t>
        <a:bodyPr/>
        <a:lstStyle/>
        <a:p>
          <a:endParaRPr lang="en-US"/>
        </a:p>
      </dgm:t>
    </dgm:pt>
    <dgm:pt modelId="{040CAF02-21C3-4AD1-AEC7-D457A0591E8D}" type="pres">
      <dgm:prSet presAssocID="{474CE419-542D-4FBA-9686-1084A4650726}" presName="item2" presStyleLbl="node1" presStyleIdx="1" presStyleCnt="3" custScaleX="136946" custScaleY="70363" custLinFactNeighborX="30067" custLinFactNeighborY="30931">
        <dgm:presLayoutVars>
          <dgm:bulletEnabled val="1"/>
        </dgm:presLayoutVars>
      </dgm:prSet>
      <dgm:spPr/>
      <dgm:t>
        <a:bodyPr/>
        <a:lstStyle/>
        <a:p>
          <a:endParaRPr lang="en-US"/>
        </a:p>
      </dgm:t>
    </dgm:pt>
    <dgm:pt modelId="{4C3D083D-99AC-4416-AA14-103BCB354929}" type="pres">
      <dgm:prSet presAssocID="{57F6E3A1-E707-4025-800F-28C2DDCA1C92}" presName="item3" presStyleLbl="node1" presStyleIdx="2" presStyleCnt="3" custScaleX="140704" custScaleY="89883" custLinFactNeighborX="7527" custLinFactNeighborY="-11797">
        <dgm:presLayoutVars>
          <dgm:bulletEnabled val="1"/>
        </dgm:presLayoutVars>
      </dgm:prSet>
      <dgm:spPr/>
      <dgm:t>
        <a:bodyPr/>
        <a:lstStyle/>
        <a:p>
          <a:endParaRPr lang="en-US"/>
        </a:p>
      </dgm:t>
    </dgm:pt>
    <dgm:pt modelId="{1F217F50-668A-4DD6-B8F7-B106BB9056C9}" type="pres">
      <dgm:prSet presAssocID="{C69D7E8A-C3CF-42FC-ABE0-3AF9461B246A}" presName="funnel" presStyleLbl="trAlignAcc1" presStyleIdx="0" presStyleCnt="1" custScaleX="97153" custScaleY="92699" custLinFactNeighborX="421" custLinFactNeighborY="-2718"/>
      <dgm:spPr/>
    </dgm:pt>
  </dgm:ptLst>
  <dgm:cxnLst>
    <dgm:cxn modelId="{E317B9CF-5CEE-F34B-9F58-763E3ADA0D53}" type="presOf" srcId="{0925A512-7678-4A42-9A28-44F324A4154C}" destId="{4C3D083D-99AC-4416-AA14-103BCB354929}" srcOrd="0" destOrd="0" presId="urn:microsoft.com/office/officeart/2005/8/layout/funnel1"/>
    <dgm:cxn modelId="{484C0981-70F4-4147-96E6-7EDF04BF60EB}" srcId="{C69D7E8A-C3CF-42FC-ABE0-3AF9461B246A}" destId="{B0307A3A-03B0-4293-BE4F-775F39625033}" srcOrd="1" destOrd="0" parTransId="{0D5EC2D2-C8D3-476D-879B-07109B5ADCC5}" sibTransId="{06A18BC5-A2F1-4B33-BD1E-A37AD3E94D98}"/>
    <dgm:cxn modelId="{239B06A2-2429-B648-811C-C00B7299D9AE}" type="presOf" srcId="{C69D7E8A-C3CF-42FC-ABE0-3AF9461B246A}" destId="{1985DAA5-BE21-45DC-A784-9AA9FC1143DE}" srcOrd="0" destOrd="0" presId="urn:microsoft.com/office/officeart/2005/8/layout/funnel1"/>
    <dgm:cxn modelId="{A5D5953A-D1DE-2F48-99D1-556845180681}" type="presOf" srcId="{B0307A3A-03B0-4293-BE4F-775F39625033}" destId="{040CAF02-21C3-4AD1-AEC7-D457A0591E8D}" srcOrd="0" destOrd="0" presId="urn:microsoft.com/office/officeart/2005/8/layout/funnel1"/>
    <dgm:cxn modelId="{9B03FDFF-AD51-A241-AC80-9C3ACE7AE6D0}" type="presOf" srcId="{57F6E3A1-E707-4025-800F-28C2DDCA1C92}" destId="{4C583611-2168-4672-9B8D-E931F951C830}" srcOrd="0" destOrd="0" presId="urn:microsoft.com/office/officeart/2005/8/layout/funnel1"/>
    <dgm:cxn modelId="{B1CDA2B5-DEB2-4F1B-977A-2D89D803AFD9}" srcId="{C69D7E8A-C3CF-42FC-ABE0-3AF9461B246A}" destId="{57F6E3A1-E707-4025-800F-28C2DDCA1C92}" srcOrd="3" destOrd="0" parTransId="{3C4C4DB9-96FA-4400-B28A-9F1963566141}" sibTransId="{1CA816FB-52C2-4FEF-AD6B-21AC507937F9}"/>
    <dgm:cxn modelId="{FA3699BF-82BA-4336-AE35-B380CF42BE8C}" srcId="{C69D7E8A-C3CF-42FC-ABE0-3AF9461B246A}" destId="{0925A512-7678-4A42-9A28-44F324A4154C}" srcOrd="0" destOrd="0" parTransId="{6CD0180C-49F0-4D0E-A79E-E0BBCB22A701}" sibTransId="{62A2E373-75D3-4CBE-814D-1EC2EC2B040A}"/>
    <dgm:cxn modelId="{4D16BD52-4DA3-364C-B599-9A214E580F3D}" type="presOf" srcId="{474CE419-542D-4FBA-9686-1084A4650726}" destId="{B34286CD-E6B6-4120-86F8-685E44518429}" srcOrd="0" destOrd="0" presId="urn:microsoft.com/office/officeart/2005/8/layout/funnel1"/>
    <dgm:cxn modelId="{A679DFD6-EB63-44B4-8B72-ACE7FD40623D}" srcId="{C69D7E8A-C3CF-42FC-ABE0-3AF9461B246A}" destId="{474CE419-542D-4FBA-9686-1084A4650726}" srcOrd="2" destOrd="0" parTransId="{124F2FED-56D2-40E2-822C-1B61261B93AB}" sibTransId="{AD6EF142-65DB-4B39-8F3A-A44B1B926A83}"/>
    <dgm:cxn modelId="{3A1C5945-CC2F-364C-84CE-3C7B5A54E778}" type="presParOf" srcId="{1985DAA5-BE21-45DC-A784-9AA9FC1143DE}" destId="{6BB6DE90-9E6E-4B07-BED7-6994812DCE6D}" srcOrd="0" destOrd="0" presId="urn:microsoft.com/office/officeart/2005/8/layout/funnel1"/>
    <dgm:cxn modelId="{D9A9879F-8072-A940-B286-D2EF9B66D6D8}" type="presParOf" srcId="{1985DAA5-BE21-45DC-A784-9AA9FC1143DE}" destId="{8C966E22-B289-42AC-AB6C-D173ED581287}" srcOrd="1" destOrd="0" presId="urn:microsoft.com/office/officeart/2005/8/layout/funnel1"/>
    <dgm:cxn modelId="{26EF4C8C-69B2-E14F-995F-F3CF3CEADD29}" type="presParOf" srcId="{1985DAA5-BE21-45DC-A784-9AA9FC1143DE}" destId="{4C583611-2168-4672-9B8D-E931F951C830}" srcOrd="2" destOrd="0" presId="urn:microsoft.com/office/officeart/2005/8/layout/funnel1"/>
    <dgm:cxn modelId="{BA80E8C7-F8A9-AC4B-B4BA-4C4FD92B934E}" type="presParOf" srcId="{1985DAA5-BE21-45DC-A784-9AA9FC1143DE}" destId="{B34286CD-E6B6-4120-86F8-685E44518429}" srcOrd="3" destOrd="0" presId="urn:microsoft.com/office/officeart/2005/8/layout/funnel1"/>
    <dgm:cxn modelId="{B82150FA-A126-2845-844D-2C7E73E22859}" type="presParOf" srcId="{1985DAA5-BE21-45DC-A784-9AA9FC1143DE}" destId="{040CAF02-21C3-4AD1-AEC7-D457A0591E8D}" srcOrd="4" destOrd="0" presId="urn:microsoft.com/office/officeart/2005/8/layout/funnel1"/>
    <dgm:cxn modelId="{A594157A-DF36-CC4C-A737-C9337FEB3190}" type="presParOf" srcId="{1985DAA5-BE21-45DC-A784-9AA9FC1143DE}" destId="{4C3D083D-99AC-4416-AA14-103BCB354929}" srcOrd="5" destOrd="0" presId="urn:microsoft.com/office/officeart/2005/8/layout/funnel1"/>
    <dgm:cxn modelId="{62D62C7B-9AC9-B34E-B651-A566FB6F5FBB}" type="presParOf" srcId="{1985DAA5-BE21-45DC-A784-9AA9FC1143DE}" destId="{1F217F50-668A-4DD6-B8F7-B106BB9056C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537CF3-C85D-944C-BB14-89429E731EA5}" type="doc">
      <dgm:prSet loTypeId="urn:microsoft.com/office/officeart/2005/8/layout/hierarchy2" loCatId="hierarchy" qsTypeId="urn:microsoft.com/office/officeart/2005/8/quickstyle/simple4" qsCatId="simple" csTypeId="urn:microsoft.com/office/officeart/2005/8/colors/colorful3" csCatId="colorful" phldr="1"/>
      <dgm:spPr/>
      <dgm:t>
        <a:bodyPr/>
        <a:lstStyle/>
        <a:p>
          <a:endParaRPr lang="en-US"/>
        </a:p>
      </dgm:t>
    </dgm:pt>
    <dgm:pt modelId="{10ED9247-7B00-3747-8C7C-BA365775A572}">
      <dgm:prSet phldrT="[Text]"/>
      <dgm:spPr>
        <a:solidFill>
          <a:schemeClr val="accent2">
            <a:lumMod val="50000"/>
          </a:schemeClr>
        </a:solidFill>
      </dgm:spPr>
      <dgm:t>
        <a:bodyPr/>
        <a:lstStyle/>
        <a:p>
          <a:r>
            <a:rPr lang="en-US" b="1">
              <a:latin typeface="Arial" panose="020B0604020202020204" pitchFamily="34" charset="0"/>
              <a:cs typeface="Arial" panose="020B0604020202020204" pitchFamily="34" charset="0"/>
            </a:rPr>
            <a:t>IMPLEMENTATION</a:t>
          </a:r>
        </a:p>
      </dgm:t>
    </dgm:pt>
    <dgm:pt modelId="{5631117F-6928-064D-85C9-12D87FEDCE08}" type="parTrans" cxnId="{3D91B3A6-EC3C-6B49-A2C5-65ED6932C1C9}">
      <dgm:prSet/>
      <dgm:spPr/>
      <dgm:t>
        <a:bodyPr/>
        <a:lstStyle/>
        <a:p>
          <a:endParaRPr lang="en-US">
            <a:latin typeface="Arial" panose="020B0604020202020204" pitchFamily="34" charset="0"/>
            <a:cs typeface="Arial" panose="020B0604020202020204" pitchFamily="34" charset="0"/>
          </a:endParaRPr>
        </a:p>
      </dgm:t>
    </dgm:pt>
    <dgm:pt modelId="{68CFDA89-9DD6-0E42-9858-601DF6A4E942}" type="sibTrans" cxnId="{3D91B3A6-EC3C-6B49-A2C5-65ED6932C1C9}">
      <dgm:prSet/>
      <dgm:spPr/>
      <dgm:t>
        <a:bodyPr/>
        <a:lstStyle/>
        <a:p>
          <a:endParaRPr lang="en-US">
            <a:latin typeface="Arial" panose="020B0604020202020204" pitchFamily="34" charset="0"/>
            <a:cs typeface="Arial" panose="020B0604020202020204" pitchFamily="34" charset="0"/>
          </a:endParaRPr>
        </a:p>
      </dgm:t>
    </dgm:pt>
    <dgm:pt modelId="{99244F8A-1585-6747-927D-6DD9575FF644}">
      <dgm:prSet phldrT="[Text]"/>
      <dgm:spPr>
        <a:solidFill>
          <a:schemeClr val="accent3">
            <a:lumMod val="50000"/>
          </a:schemeClr>
        </a:solidFill>
      </dgm:spPr>
      <dgm:t>
        <a:bodyPr/>
        <a:lstStyle/>
        <a:p>
          <a:r>
            <a:rPr lang="en-US" b="1" dirty="0">
              <a:solidFill>
                <a:schemeClr val="bg1"/>
              </a:solidFill>
              <a:latin typeface="Arial" panose="020B0604020202020204" pitchFamily="34" charset="0"/>
              <a:cs typeface="Arial" panose="020B0604020202020204" pitchFamily="34" charset="0"/>
            </a:rPr>
            <a:t>Mobilize support and build capacity</a:t>
          </a:r>
        </a:p>
      </dgm:t>
    </dgm:pt>
    <dgm:pt modelId="{D597C67D-24AA-D64C-AA79-90E7857D4016}" type="parTrans" cxnId="{A6D0057C-EE0A-EF4F-B36F-274A184F9606}">
      <dgm:prSet/>
      <dgm:spPr/>
      <dgm:t>
        <a:bodyPr/>
        <a:lstStyle/>
        <a:p>
          <a:endParaRPr lang="en-US">
            <a:latin typeface="Arial" panose="020B0604020202020204" pitchFamily="34" charset="0"/>
            <a:cs typeface="Arial" panose="020B0604020202020204" pitchFamily="34" charset="0"/>
          </a:endParaRPr>
        </a:p>
      </dgm:t>
    </dgm:pt>
    <dgm:pt modelId="{34B0E7A7-D239-014B-9663-38853649153E}" type="sibTrans" cxnId="{A6D0057C-EE0A-EF4F-B36F-274A184F9606}">
      <dgm:prSet/>
      <dgm:spPr/>
      <dgm:t>
        <a:bodyPr/>
        <a:lstStyle/>
        <a:p>
          <a:endParaRPr lang="en-US">
            <a:latin typeface="Arial" panose="020B0604020202020204" pitchFamily="34" charset="0"/>
            <a:cs typeface="Arial" panose="020B0604020202020204" pitchFamily="34" charset="0"/>
          </a:endParaRPr>
        </a:p>
      </dgm:t>
    </dgm:pt>
    <dgm:pt modelId="{D1B8E286-1CB3-7B46-B81C-7D92D63F3C6F}">
      <dgm:prSet phldrT="[Text]"/>
      <dgm:spPr>
        <a:solidFill>
          <a:schemeClr val="accent2">
            <a:lumMod val="75000"/>
          </a:schemeClr>
        </a:solidFill>
      </dgm:spPr>
      <dgm:t>
        <a:bodyPr/>
        <a:lstStyle/>
        <a:p>
          <a:r>
            <a:rPr lang="en-US" b="1" dirty="0">
              <a:solidFill>
                <a:schemeClr val="bg1"/>
              </a:solidFill>
              <a:latin typeface="Arial" panose="020B0604020202020204" pitchFamily="34" charset="0"/>
              <a:cs typeface="Arial" panose="020B0604020202020204" pitchFamily="34" charset="0"/>
            </a:rPr>
            <a:t>Carry out evidence-based intervention</a:t>
          </a:r>
          <a:r>
            <a:rPr lang="lv-LV" b="1" dirty="0">
              <a:solidFill>
                <a:schemeClr val="bg1"/>
              </a:solidFill>
              <a:latin typeface="Arial" panose="020B0604020202020204" pitchFamily="34" charset="0"/>
              <a:cs typeface="Arial" panose="020B0604020202020204" pitchFamily="34" charset="0"/>
            </a:rPr>
            <a:t>s</a:t>
          </a:r>
          <a:endParaRPr lang="en-US" b="1" dirty="0">
            <a:solidFill>
              <a:schemeClr val="bg1"/>
            </a:solidFill>
            <a:latin typeface="Arial" panose="020B0604020202020204" pitchFamily="34" charset="0"/>
            <a:cs typeface="Arial" panose="020B0604020202020204" pitchFamily="34" charset="0"/>
          </a:endParaRPr>
        </a:p>
      </dgm:t>
    </dgm:pt>
    <dgm:pt modelId="{3D859CDB-353C-5C47-AAB7-666AF4A9D790}" type="parTrans" cxnId="{50106E14-1700-824C-B394-CFE8BDDADB2D}">
      <dgm:prSet/>
      <dgm:spPr/>
      <dgm:t>
        <a:bodyPr/>
        <a:lstStyle/>
        <a:p>
          <a:endParaRPr lang="en-US">
            <a:latin typeface="Arial" panose="020B0604020202020204" pitchFamily="34" charset="0"/>
            <a:cs typeface="Arial" panose="020B0604020202020204" pitchFamily="34" charset="0"/>
          </a:endParaRPr>
        </a:p>
      </dgm:t>
    </dgm:pt>
    <dgm:pt modelId="{F739F37A-DF0D-BF4A-96E6-2AEB4DB0479A}" type="sibTrans" cxnId="{50106E14-1700-824C-B394-CFE8BDDADB2D}">
      <dgm:prSet/>
      <dgm:spPr/>
      <dgm:t>
        <a:bodyPr/>
        <a:lstStyle/>
        <a:p>
          <a:endParaRPr lang="en-US">
            <a:latin typeface="Arial" panose="020B0604020202020204" pitchFamily="34" charset="0"/>
            <a:cs typeface="Arial" panose="020B0604020202020204" pitchFamily="34" charset="0"/>
          </a:endParaRPr>
        </a:p>
      </dgm:t>
    </dgm:pt>
    <dgm:pt modelId="{22AC2FF3-8A3F-7146-A674-3C98D1E65896}">
      <dgm:prSet phldrT="[Text]"/>
      <dgm:spPr>
        <a:solidFill>
          <a:schemeClr val="accent4">
            <a:lumMod val="75000"/>
          </a:schemeClr>
        </a:solidFill>
      </dgm:spPr>
      <dgm:t>
        <a:bodyPr/>
        <a:lstStyle/>
        <a:p>
          <a:r>
            <a:rPr lang="en-US" b="1" dirty="0">
              <a:solidFill>
                <a:schemeClr val="bg1"/>
              </a:solidFill>
              <a:latin typeface="Arial" panose="020B0604020202020204" pitchFamily="34" charset="0"/>
              <a:cs typeface="Arial" panose="020B0604020202020204" pitchFamily="34" charset="0"/>
            </a:rPr>
            <a:t>Monitor</a:t>
          </a:r>
        </a:p>
        <a:p>
          <a:r>
            <a:rPr lang="en-US" b="1" dirty="0">
              <a:solidFill>
                <a:schemeClr val="bg1"/>
              </a:solidFill>
              <a:latin typeface="Arial" panose="020B0604020202020204" pitchFamily="34" charset="0"/>
              <a:cs typeface="Arial" panose="020B0604020202020204" pitchFamily="34" charset="0"/>
            </a:rPr>
            <a:t>implementation</a:t>
          </a:r>
        </a:p>
      </dgm:t>
    </dgm:pt>
    <dgm:pt modelId="{7C00F3C3-CD89-254D-B155-DB9520FE2685}" type="parTrans" cxnId="{1882348E-DF08-4D4A-A327-87BA3F58A6BE}">
      <dgm:prSet/>
      <dgm:spPr/>
      <dgm:t>
        <a:bodyPr/>
        <a:lstStyle/>
        <a:p>
          <a:endParaRPr lang="en-US">
            <a:latin typeface="Arial" panose="020B0604020202020204" pitchFamily="34" charset="0"/>
            <a:cs typeface="Arial" panose="020B0604020202020204" pitchFamily="34" charset="0"/>
          </a:endParaRPr>
        </a:p>
      </dgm:t>
    </dgm:pt>
    <dgm:pt modelId="{5BDA7FC2-7E41-AC4C-948E-ADCA05E35E10}" type="sibTrans" cxnId="{1882348E-DF08-4D4A-A327-87BA3F58A6BE}">
      <dgm:prSet/>
      <dgm:spPr/>
      <dgm:t>
        <a:bodyPr/>
        <a:lstStyle/>
        <a:p>
          <a:endParaRPr lang="en-US">
            <a:latin typeface="Arial" panose="020B0604020202020204" pitchFamily="34" charset="0"/>
            <a:cs typeface="Arial" panose="020B0604020202020204" pitchFamily="34" charset="0"/>
          </a:endParaRPr>
        </a:p>
      </dgm:t>
    </dgm:pt>
    <dgm:pt modelId="{2A32BDD9-ED92-0147-9A1F-FBFE9FF079B2}" type="pres">
      <dgm:prSet presAssocID="{BC537CF3-C85D-944C-BB14-89429E731EA5}" presName="diagram" presStyleCnt="0">
        <dgm:presLayoutVars>
          <dgm:chPref val="1"/>
          <dgm:dir/>
          <dgm:animOne val="branch"/>
          <dgm:animLvl val="lvl"/>
          <dgm:resizeHandles val="exact"/>
        </dgm:presLayoutVars>
      </dgm:prSet>
      <dgm:spPr/>
      <dgm:t>
        <a:bodyPr/>
        <a:lstStyle/>
        <a:p>
          <a:endParaRPr lang="en-US"/>
        </a:p>
      </dgm:t>
    </dgm:pt>
    <dgm:pt modelId="{236030AE-95EB-6A42-9A4E-A0C426F7431E}" type="pres">
      <dgm:prSet presAssocID="{10ED9247-7B00-3747-8C7C-BA365775A572}" presName="root1" presStyleCnt="0"/>
      <dgm:spPr/>
    </dgm:pt>
    <dgm:pt modelId="{1DC8F8E4-38F2-754E-A3CD-46F603FF6736}" type="pres">
      <dgm:prSet presAssocID="{10ED9247-7B00-3747-8C7C-BA365775A572}" presName="LevelOneTextNode" presStyleLbl="node0" presStyleIdx="0" presStyleCnt="1">
        <dgm:presLayoutVars>
          <dgm:chPref val="3"/>
        </dgm:presLayoutVars>
      </dgm:prSet>
      <dgm:spPr/>
      <dgm:t>
        <a:bodyPr/>
        <a:lstStyle/>
        <a:p>
          <a:endParaRPr lang="en-US"/>
        </a:p>
      </dgm:t>
    </dgm:pt>
    <dgm:pt modelId="{CC50FCBC-DECF-6C48-BB98-79E608481C45}" type="pres">
      <dgm:prSet presAssocID="{10ED9247-7B00-3747-8C7C-BA365775A572}" presName="level2hierChild" presStyleCnt="0"/>
      <dgm:spPr/>
    </dgm:pt>
    <dgm:pt modelId="{51EA93DD-7F33-154A-A807-92CFE9B971D1}" type="pres">
      <dgm:prSet presAssocID="{D597C67D-24AA-D64C-AA79-90E7857D4016}" presName="conn2-1" presStyleLbl="parChTrans1D2" presStyleIdx="0" presStyleCnt="3"/>
      <dgm:spPr/>
      <dgm:t>
        <a:bodyPr/>
        <a:lstStyle/>
        <a:p>
          <a:endParaRPr lang="en-US"/>
        </a:p>
      </dgm:t>
    </dgm:pt>
    <dgm:pt modelId="{12BD22E7-254A-A446-B77D-84C8AAC79C36}" type="pres">
      <dgm:prSet presAssocID="{D597C67D-24AA-D64C-AA79-90E7857D4016}" presName="connTx" presStyleLbl="parChTrans1D2" presStyleIdx="0" presStyleCnt="3"/>
      <dgm:spPr/>
      <dgm:t>
        <a:bodyPr/>
        <a:lstStyle/>
        <a:p>
          <a:endParaRPr lang="en-US"/>
        </a:p>
      </dgm:t>
    </dgm:pt>
    <dgm:pt modelId="{6AF3649E-97EE-D948-ACE1-908DDB545FB3}" type="pres">
      <dgm:prSet presAssocID="{99244F8A-1585-6747-927D-6DD9575FF644}" presName="root2" presStyleCnt="0"/>
      <dgm:spPr/>
    </dgm:pt>
    <dgm:pt modelId="{35E3AFFF-3D95-BF40-B373-B702B40497F7}" type="pres">
      <dgm:prSet presAssocID="{99244F8A-1585-6747-927D-6DD9575FF644}" presName="LevelTwoTextNode" presStyleLbl="node2" presStyleIdx="0" presStyleCnt="3">
        <dgm:presLayoutVars>
          <dgm:chPref val="3"/>
        </dgm:presLayoutVars>
      </dgm:prSet>
      <dgm:spPr/>
      <dgm:t>
        <a:bodyPr/>
        <a:lstStyle/>
        <a:p>
          <a:endParaRPr lang="en-US"/>
        </a:p>
      </dgm:t>
    </dgm:pt>
    <dgm:pt modelId="{E1308A05-A9A3-814F-8A8A-CE5CA78B53E0}" type="pres">
      <dgm:prSet presAssocID="{99244F8A-1585-6747-927D-6DD9575FF644}" presName="level3hierChild" presStyleCnt="0"/>
      <dgm:spPr/>
    </dgm:pt>
    <dgm:pt modelId="{D220E4DD-EE53-BF4A-9496-E033EA0F24CD}" type="pres">
      <dgm:prSet presAssocID="{3D859CDB-353C-5C47-AAB7-666AF4A9D790}" presName="conn2-1" presStyleLbl="parChTrans1D2" presStyleIdx="1" presStyleCnt="3"/>
      <dgm:spPr/>
      <dgm:t>
        <a:bodyPr/>
        <a:lstStyle/>
        <a:p>
          <a:endParaRPr lang="en-US"/>
        </a:p>
      </dgm:t>
    </dgm:pt>
    <dgm:pt modelId="{93159774-8A22-E049-ADC1-4ADD16092697}" type="pres">
      <dgm:prSet presAssocID="{3D859CDB-353C-5C47-AAB7-666AF4A9D790}" presName="connTx" presStyleLbl="parChTrans1D2" presStyleIdx="1" presStyleCnt="3"/>
      <dgm:spPr/>
      <dgm:t>
        <a:bodyPr/>
        <a:lstStyle/>
        <a:p>
          <a:endParaRPr lang="en-US"/>
        </a:p>
      </dgm:t>
    </dgm:pt>
    <dgm:pt modelId="{E788AF6D-CFE3-3246-8C34-02A9FF99BB80}" type="pres">
      <dgm:prSet presAssocID="{D1B8E286-1CB3-7B46-B81C-7D92D63F3C6F}" presName="root2" presStyleCnt="0"/>
      <dgm:spPr/>
    </dgm:pt>
    <dgm:pt modelId="{737B0368-DCB4-6F40-BB8E-5B984AD40652}" type="pres">
      <dgm:prSet presAssocID="{D1B8E286-1CB3-7B46-B81C-7D92D63F3C6F}" presName="LevelTwoTextNode" presStyleLbl="node2" presStyleIdx="1" presStyleCnt="3">
        <dgm:presLayoutVars>
          <dgm:chPref val="3"/>
        </dgm:presLayoutVars>
      </dgm:prSet>
      <dgm:spPr/>
      <dgm:t>
        <a:bodyPr/>
        <a:lstStyle/>
        <a:p>
          <a:endParaRPr lang="en-US"/>
        </a:p>
      </dgm:t>
    </dgm:pt>
    <dgm:pt modelId="{6773C49C-BE46-6841-B931-C51279F66438}" type="pres">
      <dgm:prSet presAssocID="{D1B8E286-1CB3-7B46-B81C-7D92D63F3C6F}" presName="level3hierChild" presStyleCnt="0"/>
      <dgm:spPr/>
    </dgm:pt>
    <dgm:pt modelId="{3D2467A3-84DD-AD4D-8A6F-57662590E821}" type="pres">
      <dgm:prSet presAssocID="{7C00F3C3-CD89-254D-B155-DB9520FE2685}" presName="conn2-1" presStyleLbl="parChTrans1D2" presStyleIdx="2" presStyleCnt="3"/>
      <dgm:spPr/>
      <dgm:t>
        <a:bodyPr/>
        <a:lstStyle/>
        <a:p>
          <a:endParaRPr lang="en-US"/>
        </a:p>
      </dgm:t>
    </dgm:pt>
    <dgm:pt modelId="{0FFE35EB-43C3-8F43-A1B7-2F8338369317}" type="pres">
      <dgm:prSet presAssocID="{7C00F3C3-CD89-254D-B155-DB9520FE2685}" presName="connTx" presStyleLbl="parChTrans1D2" presStyleIdx="2" presStyleCnt="3"/>
      <dgm:spPr/>
      <dgm:t>
        <a:bodyPr/>
        <a:lstStyle/>
        <a:p>
          <a:endParaRPr lang="en-US"/>
        </a:p>
      </dgm:t>
    </dgm:pt>
    <dgm:pt modelId="{3E6A7099-D836-2341-82BC-F4E5EE036DE0}" type="pres">
      <dgm:prSet presAssocID="{22AC2FF3-8A3F-7146-A674-3C98D1E65896}" presName="root2" presStyleCnt="0"/>
      <dgm:spPr/>
    </dgm:pt>
    <dgm:pt modelId="{FC275884-1531-5143-8B80-A3ED8A1C95DD}" type="pres">
      <dgm:prSet presAssocID="{22AC2FF3-8A3F-7146-A674-3C98D1E65896}" presName="LevelTwoTextNode" presStyleLbl="node2" presStyleIdx="2" presStyleCnt="3">
        <dgm:presLayoutVars>
          <dgm:chPref val="3"/>
        </dgm:presLayoutVars>
      </dgm:prSet>
      <dgm:spPr/>
      <dgm:t>
        <a:bodyPr/>
        <a:lstStyle/>
        <a:p>
          <a:endParaRPr lang="en-US"/>
        </a:p>
      </dgm:t>
    </dgm:pt>
    <dgm:pt modelId="{EAAFA2BA-801A-C149-9FB9-20E7B2CA8FE8}" type="pres">
      <dgm:prSet presAssocID="{22AC2FF3-8A3F-7146-A674-3C98D1E65896}" presName="level3hierChild" presStyleCnt="0"/>
      <dgm:spPr/>
    </dgm:pt>
  </dgm:ptLst>
  <dgm:cxnLst>
    <dgm:cxn modelId="{AEE3568C-11AB-F548-BC26-639550BA50E6}" type="presOf" srcId="{7C00F3C3-CD89-254D-B155-DB9520FE2685}" destId="{0FFE35EB-43C3-8F43-A1B7-2F8338369317}" srcOrd="1" destOrd="0" presId="urn:microsoft.com/office/officeart/2005/8/layout/hierarchy2"/>
    <dgm:cxn modelId="{A61FFFA8-19CB-CA47-8638-46DFC1785690}" type="presOf" srcId="{D597C67D-24AA-D64C-AA79-90E7857D4016}" destId="{51EA93DD-7F33-154A-A807-92CFE9B971D1}" srcOrd="0" destOrd="0" presId="urn:microsoft.com/office/officeart/2005/8/layout/hierarchy2"/>
    <dgm:cxn modelId="{A6D0057C-EE0A-EF4F-B36F-274A184F9606}" srcId="{10ED9247-7B00-3747-8C7C-BA365775A572}" destId="{99244F8A-1585-6747-927D-6DD9575FF644}" srcOrd="0" destOrd="0" parTransId="{D597C67D-24AA-D64C-AA79-90E7857D4016}" sibTransId="{34B0E7A7-D239-014B-9663-38853649153E}"/>
    <dgm:cxn modelId="{537028D8-7C5B-E64D-9792-2ACBB7FD178F}" type="presOf" srcId="{BC537CF3-C85D-944C-BB14-89429E731EA5}" destId="{2A32BDD9-ED92-0147-9A1F-FBFE9FF079B2}" srcOrd="0" destOrd="0" presId="urn:microsoft.com/office/officeart/2005/8/layout/hierarchy2"/>
    <dgm:cxn modelId="{24DEEFBB-5DB7-FF49-9186-800CEBB3C666}" type="presOf" srcId="{7C00F3C3-CD89-254D-B155-DB9520FE2685}" destId="{3D2467A3-84DD-AD4D-8A6F-57662590E821}" srcOrd="0" destOrd="0" presId="urn:microsoft.com/office/officeart/2005/8/layout/hierarchy2"/>
    <dgm:cxn modelId="{BD005667-86A1-1C40-B593-4C5D2B6ED245}" type="presOf" srcId="{3D859CDB-353C-5C47-AAB7-666AF4A9D790}" destId="{D220E4DD-EE53-BF4A-9496-E033EA0F24CD}" srcOrd="0" destOrd="0" presId="urn:microsoft.com/office/officeart/2005/8/layout/hierarchy2"/>
    <dgm:cxn modelId="{826A0BAF-3A60-FB4F-BE7E-37038A25EF37}" type="presOf" srcId="{10ED9247-7B00-3747-8C7C-BA365775A572}" destId="{1DC8F8E4-38F2-754E-A3CD-46F603FF6736}" srcOrd="0" destOrd="0" presId="urn:microsoft.com/office/officeart/2005/8/layout/hierarchy2"/>
    <dgm:cxn modelId="{7A4E3891-91A6-7B44-A62B-EE238439424C}" type="presOf" srcId="{22AC2FF3-8A3F-7146-A674-3C98D1E65896}" destId="{FC275884-1531-5143-8B80-A3ED8A1C95DD}" srcOrd="0" destOrd="0" presId="urn:microsoft.com/office/officeart/2005/8/layout/hierarchy2"/>
    <dgm:cxn modelId="{1882348E-DF08-4D4A-A327-87BA3F58A6BE}" srcId="{10ED9247-7B00-3747-8C7C-BA365775A572}" destId="{22AC2FF3-8A3F-7146-A674-3C98D1E65896}" srcOrd="2" destOrd="0" parTransId="{7C00F3C3-CD89-254D-B155-DB9520FE2685}" sibTransId="{5BDA7FC2-7E41-AC4C-948E-ADCA05E35E10}"/>
    <dgm:cxn modelId="{9F0984C4-1E15-0C4E-B4F2-4E3FC6244642}" type="presOf" srcId="{D597C67D-24AA-D64C-AA79-90E7857D4016}" destId="{12BD22E7-254A-A446-B77D-84C8AAC79C36}" srcOrd="1" destOrd="0" presId="urn:microsoft.com/office/officeart/2005/8/layout/hierarchy2"/>
    <dgm:cxn modelId="{3D91B3A6-EC3C-6B49-A2C5-65ED6932C1C9}" srcId="{BC537CF3-C85D-944C-BB14-89429E731EA5}" destId="{10ED9247-7B00-3747-8C7C-BA365775A572}" srcOrd="0" destOrd="0" parTransId="{5631117F-6928-064D-85C9-12D87FEDCE08}" sibTransId="{68CFDA89-9DD6-0E42-9858-601DF6A4E942}"/>
    <dgm:cxn modelId="{DB309427-A399-E641-9435-4E0DCF32E56C}" type="presOf" srcId="{3D859CDB-353C-5C47-AAB7-666AF4A9D790}" destId="{93159774-8A22-E049-ADC1-4ADD16092697}" srcOrd="1" destOrd="0" presId="urn:microsoft.com/office/officeart/2005/8/layout/hierarchy2"/>
    <dgm:cxn modelId="{FC6B7080-081A-7842-BA96-878B01D309DB}" type="presOf" srcId="{D1B8E286-1CB3-7B46-B81C-7D92D63F3C6F}" destId="{737B0368-DCB4-6F40-BB8E-5B984AD40652}" srcOrd="0" destOrd="0" presId="urn:microsoft.com/office/officeart/2005/8/layout/hierarchy2"/>
    <dgm:cxn modelId="{D2D82822-B5D0-1C48-93BB-99BD193B5AC1}" type="presOf" srcId="{99244F8A-1585-6747-927D-6DD9575FF644}" destId="{35E3AFFF-3D95-BF40-B373-B702B40497F7}" srcOrd="0" destOrd="0" presId="urn:microsoft.com/office/officeart/2005/8/layout/hierarchy2"/>
    <dgm:cxn modelId="{50106E14-1700-824C-B394-CFE8BDDADB2D}" srcId="{10ED9247-7B00-3747-8C7C-BA365775A572}" destId="{D1B8E286-1CB3-7B46-B81C-7D92D63F3C6F}" srcOrd="1" destOrd="0" parTransId="{3D859CDB-353C-5C47-AAB7-666AF4A9D790}" sibTransId="{F739F37A-DF0D-BF4A-96E6-2AEB4DB0479A}"/>
    <dgm:cxn modelId="{CBBC6CB8-C8E6-8C47-A70E-E989BDE90137}" type="presParOf" srcId="{2A32BDD9-ED92-0147-9A1F-FBFE9FF079B2}" destId="{236030AE-95EB-6A42-9A4E-A0C426F7431E}" srcOrd="0" destOrd="0" presId="urn:microsoft.com/office/officeart/2005/8/layout/hierarchy2"/>
    <dgm:cxn modelId="{2F01A786-A921-A34E-B303-94AE64136D7D}" type="presParOf" srcId="{236030AE-95EB-6A42-9A4E-A0C426F7431E}" destId="{1DC8F8E4-38F2-754E-A3CD-46F603FF6736}" srcOrd="0" destOrd="0" presId="urn:microsoft.com/office/officeart/2005/8/layout/hierarchy2"/>
    <dgm:cxn modelId="{93CCAC3D-E00F-F549-ACAA-C0DEA1B12A2B}" type="presParOf" srcId="{236030AE-95EB-6A42-9A4E-A0C426F7431E}" destId="{CC50FCBC-DECF-6C48-BB98-79E608481C45}" srcOrd="1" destOrd="0" presId="urn:microsoft.com/office/officeart/2005/8/layout/hierarchy2"/>
    <dgm:cxn modelId="{D39F8086-38D3-9F43-9878-6CAB86EB0726}" type="presParOf" srcId="{CC50FCBC-DECF-6C48-BB98-79E608481C45}" destId="{51EA93DD-7F33-154A-A807-92CFE9B971D1}" srcOrd="0" destOrd="0" presId="urn:microsoft.com/office/officeart/2005/8/layout/hierarchy2"/>
    <dgm:cxn modelId="{F92C526D-C258-7D46-8676-DF4941D8CD30}" type="presParOf" srcId="{51EA93DD-7F33-154A-A807-92CFE9B971D1}" destId="{12BD22E7-254A-A446-B77D-84C8AAC79C36}" srcOrd="0" destOrd="0" presId="urn:microsoft.com/office/officeart/2005/8/layout/hierarchy2"/>
    <dgm:cxn modelId="{CE4A4D3A-1783-E749-B4A5-57BB1A98CA73}" type="presParOf" srcId="{CC50FCBC-DECF-6C48-BB98-79E608481C45}" destId="{6AF3649E-97EE-D948-ACE1-908DDB545FB3}" srcOrd="1" destOrd="0" presId="urn:microsoft.com/office/officeart/2005/8/layout/hierarchy2"/>
    <dgm:cxn modelId="{FF32E4A5-9855-B44B-89F7-160028113B5F}" type="presParOf" srcId="{6AF3649E-97EE-D948-ACE1-908DDB545FB3}" destId="{35E3AFFF-3D95-BF40-B373-B702B40497F7}" srcOrd="0" destOrd="0" presId="urn:microsoft.com/office/officeart/2005/8/layout/hierarchy2"/>
    <dgm:cxn modelId="{7A3114AC-0C64-E043-88F1-3DA9D8CA1812}" type="presParOf" srcId="{6AF3649E-97EE-D948-ACE1-908DDB545FB3}" destId="{E1308A05-A9A3-814F-8A8A-CE5CA78B53E0}" srcOrd="1" destOrd="0" presId="urn:microsoft.com/office/officeart/2005/8/layout/hierarchy2"/>
    <dgm:cxn modelId="{7915C3EF-1522-1D4A-89DC-DC625E8A9E09}" type="presParOf" srcId="{CC50FCBC-DECF-6C48-BB98-79E608481C45}" destId="{D220E4DD-EE53-BF4A-9496-E033EA0F24CD}" srcOrd="2" destOrd="0" presId="urn:microsoft.com/office/officeart/2005/8/layout/hierarchy2"/>
    <dgm:cxn modelId="{AB64D2A5-E227-6249-9E6B-6C1AD43E7DCF}" type="presParOf" srcId="{D220E4DD-EE53-BF4A-9496-E033EA0F24CD}" destId="{93159774-8A22-E049-ADC1-4ADD16092697}" srcOrd="0" destOrd="0" presId="urn:microsoft.com/office/officeart/2005/8/layout/hierarchy2"/>
    <dgm:cxn modelId="{BF2DC769-8217-034C-AD64-466DDCCB3BB0}" type="presParOf" srcId="{CC50FCBC-DECF-6C48-BB98-79E608481C45}" destId="{E788AF6D-CFE3-3246-8C34-02A9FF99BB80}" srcOrd="3" destOrd="0" presId="urn:microsoft.com/office/officeart/2005/8/layout/hierarchy2"/>
    <dgm:cxn modelId="{E1DD855E-178B-FF4C-A315-3246FD350A51}" type="presParOf" srcId="{E788AF6D-CFE3-3246-8C34-02A9FF99BB80}" destId="{737B0368-DCB4-6F40-BB8E-5B984AD40652}" srcOrd="0" destOrd="0" presId="urn:microsoft.com/office/officeart/2005/8/layout/hierarchy2"/>
    <dgm:cxn modelId="{12F27C76-D534-9648-A18C-BABD2897C267}" type="presParOf" srcId="{E788AF6D-CFE3-3246-8C34-02A9FF99BB80}" destId="{6773C49C-BE46-6841-B931-C51279F66438}" srcOrd="1" destOrd="0" presId="urn:microsoft.com/office/officeart/2005/8/layout/hierarchy2"/>
    <dgm:cxn modelId="{044E2CEE-1573-D545-BCE2-BB8DDF5B38EA}" type="presParOf" srcId="{CC50FCBC-DECF-6C48-BB98-79E608481C45}" destId="{3D2467A3-84DD-AD4D-8A6F-57662590E821}" srcOrd="4" destOrd="0" presId="urn:microsoft.com/office/officeart/2005/8/layout/hierarchy2"/>
    <dgm:cxn modelId="{7B7A0C67-2A57-F84C-AF20-4CEC9D303ED9}" type="presParOf" srcId="{3D2467A3-84DD-AD4D-8A6F-57662590E821}" destId="{0FFE35EB-43C3-8F43-A1B7-2F8338369317}" srcOrd="0" destOrd="0" presId="urn:microsoft.com/office/officeart/2005/8/layout/hierarchy2"/>
    <dgm:cxn modelId="{48F8B667-0F83-344E-A21B-3FCBB712FF23}" type="presParOf" srcId="{CC50FCBC-DECF-6C48-BB98-79E608481C45}" destId="{3E6A7099-D836-2341-82BC-F4E5EE036DE0}" srcOrd="5" destOrd="0" presId="urn:microsoft.com/office/officeart/2005/8/layout/hierarchy2"/>
    <dgm:cxn modelId="{57AD5A26-FE19-A449-9683-AC52851CCB51}" type="presParOf" srcId="{3E6A7099-D836-2341-82BC-F4E5EE036DE0}" destId="{FC275884-1531-5143-8B80-A3ED8A1C95DD}" srcOrd="0" destOrd="0" presId="urn:microsoft.com/office/officeart/2005/8/layout/hierarchy2"/>
    <dgm:cxn modelId="{293CE3FF-2E23-C04D-8746-FC73CACB5C53}" type="presParOf" srcId="{3E6A7099-D836-2341-82BC-F4E5EE036DE0}" destId="{EAAFA2BA-801A-C149-9FB9-20E7B2CA8FE8}"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DE191D-6210-4F17-A795-8B52C319101E}" type="doc">
      <dgm:prSet loTypeId="urn:microsoft.com/office/officeart/2005/8/layout/gear1" loCatId="cycle" qsTypeId="urn:microsoft.com/office/officeart/2005/8/quickstyle/simple1" qsCatId="simple" csTypeId="urn:microsoft.com/office/officeart/2005/8/colors/accent2_3" csCatId="accent2" phldr="1"/>
      <dgm:spPr/>
      <dgm:t>
        <a:bodyPr/>
        <a:lstStyle/>
        <a:p>
          <a:endParaRPr lang="en-US"/>
        </a:p>
      </dgm:t>
    </dgm:pt>
    <dgm:pt modelId="{903987CA-042E-4A39-928F-F2FF9DF82B90}">
      <dgm:prSet phldrT="[Text]" custT="1"/>
      <dgm:spPr>
        <a:solidFill>
          <a:schemeClr val="accent3">
            <a:lumMod val="75000"/>
          </a:schemeClr>
        </a:solidFill>
      </dgm:spPr>
      <dgm:t>
        <a:bodyPr/>
        <a:lstStyle/>
        <a:p>
          <a:r>
            <a:rPr lang="en-US" sz="1800" b="1">
              <a:solidFill>
                <a:schemeClr val="tx1"/>
              </a:solidFill>
              <a:latin typeface="Arial" panose="020B0604020202020204" pitchFamily="34" charset="0"/>
              <a:cs typeface="Arial" panose="020B0604020202020204" pitchFamily="34" charset="0"/>
            </a:rPr>
            <a:t>Increase community awareness</a:t>
          </a:r>
        </a:p>
      </dgm:t>
    </dgm:pt>
    <dgm:pt modelId="{22F42E34-4C4D-4FF7-B14C-9F889FACC38C}" type="parTrans" cxnId="{C859FAFF-FB3D-4F9B-8C64-AE2525658418}">
      <dgm:prSet/>
      <dgm:spPr/>
      <dgm:t>
        <a:bodyPr/>
        <a:lstStyle/>
        <a:p>
          <a:endParaRPr lang="en-US">
            <a:latin typeface="Arial" panose="020B0604020202020204" pitchFamily="34" charset="0"/>
            <a:cs typeface="Arial" panose="020B0604020202020204" pitchFamily="34" charset="0"/>
          </a:endParaRPr>
        </a:p>
      </dgm:t>
    </dgm:pt>
    <dgm:pt modelId="{44FFA13A-AAEE-4719-9ECC-7287F3182F5C}" type="sibTrans" cxnId="{C859FAFF-FB3D-4F9B-8C64-AE2525658418}">
      <dgm:prSet/>
      <dgm:spPr>
        <a:noFill/>
        <a:ln>
          <a:noFill/>
        </a:ln>
      </dgm:spPr>
      <dgm:t>
        <a:bodyPr/>
        <a:lstStyle/>
        <a:p>
          <a:endParaRPr lang="en-US">
            <a:latin typeface="Arial" panose="020B0604020202020204" pitchFamily="34" charset="0"/>
            <a:cs typeface="Arial" panose="020B0604020202020204" pitchFamily="34" charset="0"/>
          </a:endParaRPr>
        </a:p>
      </dgm:t>
    </dgm:pt>
    <dgm:pt modelId="{3E37F604-067D-4B8F-B323-5C3555DB9C66}">
      <dgm:prSet phldrT="[Text]"/>
      <dgm:spPr>
        <a:solidFill>
          <a:schemeClr val="accent2">
            <a:lumMod val="60000"/>
            <a:lumOff val="40000"/>
          </a:schemeClr>
        </a:solidFill>
      </dgm:spPr>
      <dgm:t>
        <a:bodyPr/>
        <a:lstStyle/>
        <a:p>
          <a:endParaRPr lang="en-US">
            <a:latin typeface="Arial" panose="020B0604020202020204" pitchFamily="34" charset="0"/>
            <a:cs typeface="Arial" panose="020B0604020202020204" pitchFamily="34" charset="0"/>
          </a:endParaRPr>
        </a:p>
      </dgm:t>
    </dgm:pt>
    <dgm:pt modelId="{070CA8E4-6CE4-420D-927E-E096F69E6F1F}" type="parTrans" cxnId="{13BB57B6-F689-4DD2-A66F-D4B36CEEDD40}">
      <dgm:prSet/>
      <dgm:spPr/>
      <dgm:t>
        <a:bodyPr/>
        <a:lstStyle/>
        <a:p>
          <a:endParaRPr lang="en-US">
            <a:latin typeface="Arial" panose="020B0604020202020204" pitchFamily="34" charset="0"/>
            <a:cs typeface="Arial" panose="020B0604020202020204" pitchFamily="34" charset="0"/>
          </a:endParaRPr>
        </a:p>
      </dgm:t>
    </dgm:pt>
    <dgm:pt modelId="{9500468F-EEFE-47EE-B35D-F3D3D2BA0629}" type="sibTrans" cxnId="{13BB57B6-F689-4DD2-A66F-D4B36CEEDD40}">
      <dgm:prSet/>
      <dgm:spPr/>
      <dgm:t>
        <a:bodyPr/>
        <a:lstStyle/>
        <a:p>
          <a:endParaRPr lang="en-US">
            <a:latin typeface="Arial" panose="020B0604020202020204" pitchFamily="34" charset="0"/>
            <a:cs typeface="Arial" panose="020B0604020202020204" pitchFamily="34" charset="0"/>
          </a:endParaRPr>
        </a:p>
      </dgm:t>
    </dgm:pt>
    <dgm:pt modelId="{65F7F9C6-9E80-4F42-BF5F-EC6E79ADA67E}">
      <dgm:prSet phldrT="[Text]" custT="1"/>
      <dgm:spPr>
        <a:solidFill>
          <a:schemeClr val="accent3">
            <a:lumMod val="60000"/>
            <a:lumOff val="40000"/>
          </a:schemeClr>
        </a:solidFill>
        <a:ln>
          <a:noFill/>
        </a:ln>
      </dgm:spPr>
      <dgm:t>
        <a:bodyPr/>
        <a:lstStyle/>
        <a:p>
          <a:r>
            <a:rPr lang="en-US" sz="1800" b="1" dirty="0">
              <a:solidFill>
                <a:schemeClr val="tx1"/>
              </a:solidFill>
              <a:latin typeface="Arial" panose="020B0604020202020204" pitchFamily="34" charset="0"/>
              <a:cs typeface="Arial" panose="020B0604020202020204" pitchFamily="34" charset="0"/>
            </a:rPr>
            <a:t>Provide training</a:t>
          </a:r>
        </a:p>
      </dgm:t>
    </dgm:pt>
    <dgm:pt modelId="{D419B96D-DA7C-1A41-BDE3-242B45974FE7}" type="sibTrans" cxnId="{A63969E0-7602-5D49-A5CC-1CC77D85FE7F}">
      <dgm:prSet/>
      <dgm:spPr>
        <a:solidFill>
          <a:schemeClr val="bg1"/>
        </a:solidFill>
        <a:ln>
          <a:noFill/>
        </a:ln>
      </dgm:spPr>
      <dgm:t>
        <a:bodyPr/>
        <a:lstStyle/>
        <a:p>
          <a:endParaRPr lang="en-US">
            <a:latin typeface="Arial" panose="020B0604020202020204" pitchFamily="34" charset="0"/>
            <a:cs typeface="Arial" panose="020B0604020202020204" pitchFamily="34" charset="0"/>
          </a:endParaRPr>
        </a:p>
      </dgm:t>
    </dgm:pt>
    <dgm:pt modelId="{F0E00AB6-11C4-2341-9618-9D3A384B7432}" type="parTrans" cxnId="{A63969E0-7602-5D49-A5CC-1CC77D85FE7F}">
      <dgm:prSet/>
      <dgm:spPr/>
      <dgm:t>
        <a:bodyPr/>
        <a:lstStyle/>
        <a:p>
          <a:endParaRPr lang="en-US">
            <a:latin typeface="Arial" panose="020B0604020202020204" pitchFamily="34" charset="0"/>
            <a:cs typeface="Arial" panose="020B0604020202020204" pitchFamily="34" charset="0"/>
          </a:endParaRPr>
        </a:p>
      </dgm:t>
    </dgm:pt>
    <dgm:pt modelId="{8559FD0F-FB30-4004-BCD0-357FF741C841}">
      <dgm:prSet phldrT="[Text]" custT="1"/>
      <dgm:spPr>
        <a:solidFill>
          <a:schemeClr val="accent3">
            <a:lumMod val="50000"/>
          </a:schemeClr>
        </a:solidFill>
        <a:ln>
          <a:noFill/>
        </a:ln>
      </dgm:spPr>
      <dgm:t>
        <a:bodyPr/>
        <a:lstStyle/>
        <a:p>
          <a:r>
            <a:rPr lang="en-US" sz="1800" b="1" dirty="0">
              <a:solidFill>
                <a:schemeClr val="bg1"/>
              </a:solidFill>
              <a:latin typeface="Arial" panose="020B0604020202020204" pitchFamily="34" charset="0"/>
              <a:cs typeface="Arial" panose="020B0604020202020204" pitchFamily="34" charset="0"/>
            </a:rPr>
            <a:t>Introduce intervention to stakeholders</a:t>
          </a:r>
        </a:p>
      </dgm:t>
    </dgm:pt>
    <dgm:pt modelId="{9969B99C-3D52-4BCC-9DC0-00666BE208DF}" type="sibTrans" cxnId="{43CF5748-B5A3-4FCD-A3D4-EB53C1D5CAB2}">
      <dgm:prSet/>
      <dgm:spPr>
        <a:solidFill>
          <a:schemeClr val="bg1"/>
        </a:solidFill>
      </dgm:spPr>
      <dgm:t>
        <a:bodyPr/>
        <a:lstStyle/>
        <a:p>
          <a:endParaRPr lang="en-US">
            <a:latin typeface="Arial" panose="020B0604020202020204" pitchFamily="34" charset="0"/>
            <a:cs typeface="Arial" panose="020B0604020202020204" pitchFamily="34" charset="0"/>
          </a:endParaRPr>
        </a:p>
      </dgm:t>
    </dgm:pt>
    <dgm:pt modelId="{A2AC7301-E7DF-461C-BBBB-A7FA9E106829}" type="parTrans" cxnId="{43CF5748-B5A3-4FCD-A3D4-EB53C1D5CAB2}">
      <dgm:prSet/>
      <dgm:spPr/>
      <dgm:t>
        <a:bodyPr/>
        <a:lstStyle/>
        <a:p>
          <a:endParaRPr lang="en-US">
            <a:latin typeface="Arial" panose="020B0604020202020204" pitchFamily="34" charset="0"/>
            <a:cs typeface="Arial" panose="020B0604020202020204" pitchFamily="34" charset="0"/>
          </a:endParaRPr>
        </a:p>
      </dgm:t>
    </dgm:pt>
    <dgm:pt modelId="{D5EDBF4D-CF71-465B-A65B-DE8C2F17EA43}" type="pres">
      <dgm:prSet presAssocID="{C6DE191D-6210-4F17-A795-8B52C319101E}" presName="composite" presStyleCnt="0">
        <dgm:presLayoutVars>
          <dgm:chMax val="3"/>
          <dgm:animLvl val="lvl"/>
          <dgm:resizeHandles val="exact"/>
        </dgm:presLayoutVars>
      </dgm:prSet>
      <dgm:spPr/>
      <dgm:t>
        <a:bodyPr/>
        <a:lstStyle/>
        <a:p>
          <a:endParaRPr lang="en-US"/>
        </a:p>
      </dgm:t>
    </dgm:pt>
    <dgm:pt modelId="{A3826F29-FB20-7445-AE8D-5C8452011C4D}" type="pres">
      <dgm:prSet presAssocID="{8559FD0F-FB30-4004-BCD0-357FF741C841}" presName="gear1" presStyleLbl="node1" presStyleIdx="0" presStyleCnt="3" custScaleX="98432" custScaleY="89574" custLinFactNeighborX="-1197" custLinFactNeighborY="-14274">
        <dgm:presLayoutVars>
          <dgm:chMax val="1"/>
          <dgm:bulletEnabled val="1"/>
        </dgm:presLayoutVars>
      </dgm:prSet>
      <dgm:spPr/>
      <dgm:t>
        <a:bodyPr/>
        <a:lstStyle/>
        <a:p>
          <a:endParaRPr lang="en-US"/>
        </a:p>
      </dgm:t>
    </dgm:pt>
    <dgm:pt modelId="{79F18E03-E68A-3548-94C1-8D9C1109F079}" type="pres">
      <dgm:prSet presAssocID="{8559FD0F-FB30-4004-BCD0-357FF741C841}" presName="gear1srcNode" presStyleLbl="node1" presStyleIdx="0" presStyleCnt="3"/>
      <dgm:spPr/>
      <dgm:t>
        <a:bodyPr/>
        <a:lstStyle/>
        <a:p>
          <a:endParaRPr lang="en-US"/>
        </a:p>
      </dgm:t>
    </dgm:pt>
    <dgm:pt modelId="{C46E63A2-721E-3743-884A-FF23E138FC71}" type="pres">
      <dgm:prSet presAssocID="{8559FD0F-FB30-4004-BCD0-357FF741C841}" presName="gear1dstNode" presStyleLbl="node1" presStyleIdx="0" presStyleCnt="3"/>
      <dgm:spPr/>
      <dgm:t>
        <a:bodyPr/>
        <a:lstStyle/>
        <a:p>
          <a:endParaRPr lang="en-US"/>
        </a:p>
      </dgm:t>
    </dgm:pt>
    <dgm:pt modelId="{EEB622DB-8E18-EF43-A423-54C4532F9B6E}" type="pres">
      <dgm:prSet presAssocID="{65F7F9C6-9E80-4F42-BF5F-EC6E79ADA67E}" presName="gear2" presStyleLbl="node1" presStyleIdx="1" presStyleCnt="3" custScaleX="124690" custScaleY="115898" custLinFactNeighborX="-21454" custLinFactNeighborY="11454">
        <dgm:presLayoutVars>
          <dgm:chMax val="1"/>
          <dgm:bulletEnabled val="1"/>
        </dgm:presLayoutVars>
      </dgm:prSet>
      <dgm:spPr/>
      <dgm:t>
        <a:bodyPr/>
        <a:lstStyle/>
        <a:p>
          <a:endParaRPr lang="en-US"/>
        </a:p>
      </dgm:t>
    </dgm:pt>
    <dgm:pt modelId="{7B54DBB4-BB22-4346-A770-B487B383E314}" type="pres">
      <dgm:prSet presAssocID="{65F7F9C6-9E80-4F42-BF5F-EC6E79ADA67E}" presName="gear2srcNode" presStyleLbl="node1" presStyleIdx="1" presStyleCnt="3"/>
      <dgm:spPr/>
      <dgm:t>
        <a:bodyPr/>
        <a:lstStyle/>
        <a:p>
          <a:endParaRPr lang="en-US"/>
        </a:p>
      </dgm:t>
    </dgm:pt>
    <dgm:pt modelId="{73E4370E-C840-EE4A-A574-1FD17E0AC022}" type="pres">
      <dgm:prSet presAssocID="{65F7F9C6-9E80-4F42-BF5F-EC6E79ADA67E}" presName="gear2dstNode" presStyleLbl="node1" presStyleIdx="1" presStyleCnt="3"/>
      <dgm:spPr/>
      <dgm:t>
        <a:bodyPr/>
        <a:lstStyle/>
        <a:p>
          <a:endParaRPr lang="en-US"/>
        </a:p>
      </dgm:t>
    </dgm:pt>
    <dgm:pt modelId="{DE864D36-FBCD-47E7-B888-22435AFCAA66}" type="pres">
      <dgm:prSet presAssocID="{903987CA-042E-4A39-928F-F2FF9DF82B90}" presName="gear3" presStyleLbl="node1" presStyleIdx="2" presStyleCnt="3" custScaleX="131563" custScaleY="129879" custLinFactNeighborX="1112" custLinFactNeighborY="-8092"/>
      <dgm:spPr/>
      <dgm:t>
        <a:bodyPr/>
        <a:lstStyle/>
        <a:p>
          <a:endParaRPr lang="en-US"/>
        </a:p>
      </dgm:t>
    </dgm:pt>
    <dgm:pt modelId="{D4521103-5AE9-4F39-BC43-ABBDCF87FB0E}" type="pres">
      <dgm:prSet presAssocID="{903987CA-042E-4A39-928F-F2FF9DF82B90}" presName="gear3tx" presStyleLbl="node1" presStyleIdx="2" presStyleCnt="3">
        <dgm:presLayoutVars>
          <dgm:chMax val="1"/>
          <dgm:bulletEnabled val="1"/>
        </dgm:presLayoutVars>
      </dgm:prSet>
      <dgm:spPr/>
      <dgm:t>
        <a:bodyPr/>
        <a:lstStyle/>
        <a:p>
          <a:endParaRPr lang="en-US"/>
        </a:p>
      </dgm:t>
    </dgm:pt>
    <dgm:pt modelId="{04D0B96B-7ADB-4BEA-A945-2FCA0E36EB53}" type="pres">
      <dgm:prSet presAssocID="{903987CA-042E-4A39-928F-F2FF9DF82B90}" presName="gear3srcNode" presStyleLbl="node1" presStyleIdx="2" presStyleCnt="3"/>
      <dgm:spPr/>
      <dgm:t>
        <a:bodyPr/>
        <a:lstStyle/>
        <a:p>
          <a:endParaRPr lang="en-US"/>
        </a:p>
      </dgm:t>
    </dgm:pt>
    <dgm:pt modelId="{EE38D49B-2502-45EE-AC0A-51ED48DC555F}" type="pres">
      <dgm:prSet presAssocID="{903987CA-042E-4A39-928F-F2FF9DF82B90}" presName="gear3dstNode" presStyleLbl="node1" presStyleIdx="2" presStyleCnt="3"/>
      <dgm:spPr/>
      <dgm:t>
        <a:bodyPr/>
        <a:lstStyle/>
        <a:p>
          <a:endParaRPr lang="en-US"/>
        </a:p>
      </dgm:t>
    </dgm:pt>
    <dgm:pt modelId="{83575F34-4C54-C546-A66F-AA68F0521DC4}" type="pres">
      <dgm:prSet presAssocID="{9969B99C-3D52-4BCC-9DC0-00666BE208DF}" presName="connector1" presStyleLbl="sibTrans2D1" presStyleIdx="0" presStyleCnt="3" custScaleX="53955" custScaleY="68316" custLinFactNeighborX="26674" custLinFactNeighborY="-14045"/>
      <dgm:spPr/>
      <dgm:t>
        <a:bodyPr/>
        <a:lstStyle/>
        <a:p>
          <a:endParaRPr lang="en-US"/>
        </a:p>
      </dgm:t>
    </dgm:pt>
    <dgm:pt modelId="{3F3C4779-A807-B345-9CC7-41697380C100}" type="pres">
      <dgm:prSet presAssocID="{D419B96D-DA7C-1A41-BDE3-242B45974FE7}" presName="connector2" presStyleLbl="sibTrans2D1" presStyleIdx="1" presStyleCnt="3" custAng="1802338" custLinFactNeighborX="-53208" custLinFactNeighborY="19858"/>
      <dgm:spPr/>
      <dgm:t>
        <a:bodyPr/>
        <a:lstStyle/>
        <a:p>
          <a:endParaRPr lang="en-US"/>
        </a:p>
      </dgm:t>
    </dgm:pt>
    <dgm:pt modelId="{B1AC310A-057C-4755-B83E-D84B717762BD}" type="pres">
      <dgm:prSet presAssocID="{44FFA13A-AAEE-4719-9ECC-7287F3182F5C}" presName="connector3" presStyleLbl="sibTrans2D1" presStyleIdx="2" presStyleCnt="3" custScaleX="107434" custLinFactNeighborX="-8263" custLinFactNeighborY="2506"/>
      <dgm:spPr/>
      <dgm:t>
        <a:bodyPr/>
        <a:lstStyle/>
        <a:p>
          <a:endParaRPr lang="en-US"/>
        </a:p>
      </dgm:t>
    </dgm:pt>
  </dgm:ptLst>
  <dgm:cxnLst>
    <dgm:cxn modelId="{08C3311C-4871-464D-92CC-E8716DE75047}" type="presOf" srcId="{C6DE191D-6210-4F17-A795-8B52C319101E}" destId="{D5EDBF4D-CF71-465B-A65B-DE8C2F17EA43}" srcOrd="0" destOrd="0" presId="urn:microsoft.com/office/officeart/2005/8/layout/gear1"/>
    <dgm:cxn modelId="{13BB57B6-F689-4DD2-A66F-D4B36CEEDD40}" srcId="{C6DE191D-6210-4F17-A795-8B52C319101E}" destId="{3E37F604-067D-4B8F-B323-5C3555DB9C66}" srcOrd="3" destOrd="0" parTransId="{070CA8E4-6CE4-420D-927E-E096F69E6F1F}" sibTransId="{9500468F-EEFE-47EE-B35D-F3D3D2BA0629}"/>
    <dgm:cxn modelId="{17CA806B-CCCE-A04F-80DB-450324B86D2B}" type="presOf" srcId="{8559FD0F-FB30-4004-BCD0-357FF741C841}" destId="{79F18E03-E68A-3548-94C1-8D9C1109F079}" srcOrd="1" destOrd="0" presId="urn:microsoft.com/office/officeart/2005/8/layout/gear1"/>
    <dgm:cxn modelId="{C859FAFF-FB3D-4F9B-8C64-AE2525658418}" srcId="{C6DE191D-6210-4F17-A795-8B52C319101E}" destId="{903987CA-042E-4A39-928F-F2FF9DF82B90}" srcOrd="2" destOrd="0" parTransId="{22F42E34-4C4D-4FF7-B14C-9F889FACC38C}" sibTransId="{44FFA13A-AAEE-4719-9ECC-7287F3182F5C}"/>
    <dgm:cxn modelId="{52BA881D-6E30-CF45-997C-12ED45564106}" type="presOf" srcId="{8559FD0F-FB30-4004-BCD0-357FF741C841}" destId="{A3826F29-FB20-7445-AE8D-5C8452011C4D}" srcOrd="0" destOrd="0" presId="urn:microsoft.com/office/officeart/2005/8/layout/gear1"/>
    <dgm:cxn modelId="{46F70319-B4A7-0C40-90B2-9ECA5D35850C}" type="presOf" srcId="{D419B96D-DA7C-1A41-BDE3-242B45974FE7}" destId="{3F3C4779-A807-B345-9CC7-41697380C100}" srcOrd="0" destOrd="0" presId="urn:microsoft.com/office/officeart/2005/8/layout/gear1"/>
    <dgm:cxn modelId="{43CF5748-B5A3-4FCD-A3D4-EB53C1D5CAB2}" srcId="{C6DE191D-6210-4F17-A795-8B52C319101E}" destId="{8559FD0F-FB30-4004-BCD0-357FF741C841}" srcOrd="0" destOrd="0" parTransId="{A2AC7301-E7DF-461C-BBBB-A7FA9E106829}" sibTransId="{9969B99C-3D52-4BCC-9DC0-00666BE208DF}"/>
    <dgm:cxn modelId="{A8B1993E-0616-8649-BC76-341219AE5BA1}" type="presOf" srcId="{903987CA-042E-4A39-928F-F2FF9DF82B90}" destId="{DE864D36-FBCD-47E7-B888-22435AFCAA66}" srcOrd="0" destOrd="0" presId="urn:microsoft.com/office/officeart/2005/8/layout/gear1"/>
    <dgm:cxn modelId="{2AA4025E-49DB-A046-86B3-4D35D347E7C7}" type="presOf" srcId="{44FFA13A-AAEE-4719-9ECC-7287F3182F5C}" destId="{B1AC310A-057C-4755-B83E-D84B717762BD}" srcOrd="0" destOrd="0" presId="urn:microsoft.com/office/officeart/2005/8/layout/gear1"/>
    <dgm:cxn modelId="{96F9AA37-D73F-7A45-94D8-E32DDA1B8F49}" type="presOf" srcId="{903987CA-042E-4A39-928F-F2FF9DF82B90}" destId="{D4521103-5AE9-4F39-BC43-ABBDCF87FB0E}" srcOrd="1" destOrd="0" presId="urn:microsoft.com/office/officeart/2005/8/layout/gear1"/>
    <dgm:cxn modelId="{9EEAA4D3-C1A1-5346-A896-8726BE59D03D}" type="presOf" srcId="{9969B99C-3D52-4BCC-9DC0-00666BE208DF}" destId="{83575F34-4C54-C546-A66F-AA68F0521DC4}" srcOrd="0" destOrd="0" presId="urn:microsoft.com/office/officeart/2005/8/layout/gear1"/>
    <dgm:cxn modelId="{0B281E91-2841-BC45-B914-E953D4641144}" type="presOf" srcId="{65F7F9C6-9E80-4F42-BF5F-EC6E79ADA67E}" destId="{73E4370E-C840-EE4A-A574-1FD17E0AC022}" srcOrd="2" destOrd="0" presId="urn:microsoft.com/office/officeart/2005/8/layout/gear1"/>
    <dgm:cxn modelId="{9B723BC9-0908-954F-8A83-4E669B5578A9}" type="presOf" srcId="{8559FD0F-FB30-4004-BCD0-357FF741C841}" destId="{C46E63A2-721E-3743-884A-FF23E138FC71}" srcOrd="2" destOrd="0" presId="urn:microsoft.com/office/officeart/2005/8/layout/gear1"/>
    <dgm:cxn modelId="{A63969E0-7602-5D49-A5CC-1CC77D85FE7F}" srcId="{C6DE191D-6210-4F17-A795-8B52C319101E}" destId="{65F7F9C6-9E80-4F42-BF5F-EC6E79ADA67E}" srcOrd="1" destOrd="0" parTransId="{F0E00AB6-11C4-2341-9618-9D3A384B7432}" sibTransId="{D419B96D-DA7C-1A41-BDE3-242B45974FE7}"/>
    <dgm:cxn modelId="{2EB6CEAB-21A7-1441-A3A8-1D43126F97B8}" type="presOf" srcId="{65F7F9C6-9E80-4F42-BF5F-EC6E79ADA67E}" destId="{EEB622DB-8E18-EF43-A423-54C4532F9B6E}" srcOrd="0" destOrd="0" presId="urn:microsoft.com/office/officeart/2005/8/layout/gear1"/>
    <dgm:cxn modelId="{5D907382-33CA-C949-9815-5095CBD932BB}" type="presOf" srcId="{903987CA-042E-4A39-928F-F2FF9DF82B90}" destId="{04D0B96B-7ADB-4BEA-A945-2FCA0E36EB53}" srcOrd="2" destOrd="0" presId="urn:microsoft.com/office/officeart/2005/8/layout/gear1"/>
    <dgm:cxn modelId="{E860FCCE-B0D5-974C-B875-8CE5BF8E642F}" type="presOf" srcId="{65F7F9C6-9E80-4F42-BF5F-EC6E79ADA67E}" destId="{7B54DBB4-BB22-4346-A770-B487B383E314}" srcOrd="1" destOrd="0" presId="urn:microsoft.com/office/officeart/2005/8/layout/gear1"/>
    <dgm:cxn modelId="{C89092BF-EDCB-034E-9FBC-CDBDB5A3A597}" type="presOf" srcId="{903987CA-042E-4A39-928F-F2FF9DF82B90}" destId="{EE38D49B-2502-45EE-AC0A-51ED48DC555F}" srcOrd="3" destOrd="0" presId="urn:microsoft.com/office/officeart/2005/8/layout/gear1"/>
    <dgm:cxn modelId="{D4F07528-9C85-014C-A07A-C128693823F1}" type="presParOf" srcId="{D5EDBF4D-CF71-465B-A65B-DE8C2F17EA43}" destId="{A3826F29-FB20-7445-AE8D-5C8452011C4D}" srcOrd="0" destOrd="0" presId="urn:microsoft.com/office/officeart/2005/8/layout/gear1"/>
    <dgm:cxn modelId="{21D6D69D-714C-4F42-9982-943F254E996E}" type="presParOf" srcId="{D5EDBF4D-CF71-465B-A65B-DE8C2F17EA43}" destId="{79F18E03-E68A-3548-94C1-8D9C1109F079}" srcOrd="1" destOrd="0" presId="urn:microsoft.com/office/officeart/2005/8/layout/gear1"/>
    <dgm:cxn modelId="{C86C84E8-1F10-DE47-8774-B2F904119853}" type="presParOf" srcId="{D5EDBF4D-CF71-465B-A65B-DE8C2F17EA43}" destId="{C46E63A2-721E-3743-884A-FF23E138FC71}" srcOrd="2" destOrd="0" presId="urn:microsoft.com/office/officeart/2005/8/layout/gear1"/>
    <dgm:cxn modelId="{4C8E94F4-122D-7748-A812-0D3F1E24C053}" type="presParOf" srcId="{D5EDBF4D-CF71-465B-A65B-DE8C2F17EA43}" destId="{EEB622DB-8E18-EF43-A423-54C4532F9B6E}" srcOrd="3" destOrd="0" presId="urn:microsoft.com/office/officeart/2005/8/layout/gear1"/>
    <dgm:cxn modelId="{84423BD8-A1A0-5948-A043-241B2E0DE660}" type="presParOf" srcId="{D5EDBF4D-CF71-465B-A65B-DE8C2F17EA43}" destId="{7B54DBB4-BB22-4346-A770-B487B383E314}" srcOrd="4" destOrd="0" presId="urn:microsoft.com/office/officeart/2005/8/layout/gear1"/>
    <dgm:cxn modelId="{668BFAA3-A399-9544-8246-51F36844AE3D}" type="presParOf" srcId="{D5EDBF4D-CF71-465B-A65B-DE8C2F17EA43}" destId="{73E4370E-C840-EE4A-A574-1FD17E0AC022}" srcOrd="5" destOrd="0" presId="urn:microsoft.com/office/officeart/2005/8/layout/gear1"/>
    <dgm:cxn modelId="{B388E965-C6F8-6343-91D8-5B5F1843A8A8}" type="presParOf" srcId="{D5EDBF4D-CF71-465B-A65B-DE8C2F17EA43}" destId="{DE864D36-FBCD-47E7-B888-22435AFCAA66}" srcOrd="6" destOrd="0" presId="urn:microsoft.com/office/officeart/2005/8/layout/gear1"/>
    <dgm:cxn modelId="{001AFBE3-C138-9046-8193-E28EB547B48C}" type="presParOf" srcId="{D5EDBF4D-CF71-465B-A65B-DE8C2F17EA43}" destId="{D4521103-5AE9-4F39-BC43-ABBDCF87FB0E}" srcOrd="7" destOrd="0" presId="urn:microsoft.com/office/officeart/2005/8/layout/gear1"/>
    <dgm:cxn modelId="{2841E834-CFF1-E44A-99EE-7D1029D42D5F}" type="presParOf" srcId="{D5EDBF4D-CF71-465B-A65B-DE8C2F17EA43}" destId="{04D0B96B-7ADB-4BEA-A945-2FCA0E36EB53}" srcOrd="8" destOrd="0" presId="urn:microsoft.com/office/officeart/2005/8/layout/gear1"/>
    <dgm:cxn modelId="{D522DEA4-4966-A449-A2A9-380DC52B1141}" type="presParOf" srcId="{D5EDBF4D-CF71-465B-A65B-DE8C2F17EA43}" destId="{EE38D49B-2502-45EE-AC0A-51ED48DC555F}" srcOrd="9" destOrd="0" presId="urn:microsoft.com/office/officeart/2005/8/layout/gear1"/>
    <dgm:cxn modelId="{2DF6111B-657E-6F43-B113-24D9D62D81F7}" type="presParOf" srcId="{D5EDBF4D-CF71-465B-A65B-DE8C2F17EA43}" destId="{83575F34-4C54-C546-A66F-AA68F0521DC4}" srcOrd="10" destOrd="0" presId="urn:microsoft.com/office/officeart/2005/8/layout/gear1"/>
    <dgm:cxn modelId="{664E83FA-6C7F-AE4A-8E6B-8AA3B06F642C}" type="presParOf" srcId="{D5EDBF4D-CF71-465B-A65B-DE8C2F17EA43}" destId="{3F3C4779-A807-B345-9CC7-41697380C100}" srcOrd="11" destOrd="0" presId="urn:microsoft.com/office/officeart/2005/8/layout/gear1"/>
    <dgm:cxn modelId="{A2F994EB-7C98-CF4E-B1B4-6EDFA74EC1BB}" type="presParOf" srcId="{D5EDBF4D-CF71-465B-A65B-DE8C2F17EA43}" destId="{B1AC310A-057C-4755-B83E-D84B717762BD}"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3AD7A3-6F86-9146-B11C-84A1CDA66EED}" type="doc">
      <dgm:prSet loTypeId="urn:microsoft.com/office/officeart/2005/8/layout/vList6" loCatId="process" qsTypeId="urn:microsoft.com/office/officeart/2005/8/quickstyle/simple4" qsCatId="simple" csTypeId="urn:microsoft.com/office/officeart/2005/8/colors/accent1_3" csCatId="accent1" phldr="1"/>
      <dgm:spPr/>
      <dgm:t>
        <a:bodyPr/>
        <a:lstStyle/>
        <a:p>
          <a:endParaRPr lang="en-US"/>
        </a:p>
      </dgm:t>
    </dgm:pt>
    <dgm:pt modelId="{FD302E58-F43A-424D-9A4F-EC516542040C}">
      <dgm:prSet phldrT="[Text]" custT="1"/>
      <dgm:spPr>
        <a:solidFill>
          <a:schemeClr val="accent2">
            <a:lumMod val="75000"/>
          </a:schemeClr>
        </a:solidFill>
      </dgm:spPr>
      <dgm:t>
        <a:bodyPr/>
        <a:lstStyle/>
        <a:p>
          <a:r>
            <a:rPr lang="en-US" sz="2400" b="1" dirty="0">
              <a:solidFill>
                <a:schemeClr val="bg1"/>
              </a:solidFill>
              <a:latin typeface="Arial" panose="020B0604020202020204" pitchFamily="34" charset="0"/>
              <a:cs typeface="Arial" panose="020B0604020202020204" pitchFamily="34" charset="0"/>
            </a:rPr>
            <a:t>PROGRAM</a:t>
          </a:r>
        </a:p>
      </dgm:t>
    </dgm:pt>
    <dgm:pt modelId="{EF7DA40F-7DD8-EE4F-B178-07C8F6453F27}" type="parTrans" cxnId="{01E4136C-25E0-4F42-AB1D-903BE7616C5C}">
      <dgm:prSet/>
      <dgm:spPr/>
      <dgm:t>
        <a:bodyPr/>
        <a:lstStyle/>
        <a:p>
          <a:endParaRPr lang="en-US">
            <a:latin typeface="Arial" panose="020B0604020202020204" pitchFamily="34" charset="0"/>
            <a:cs typeface="Arial" panose="020B0604020202020204" pitchFamily="34" charset="0"/>
          </a:endParaRPr>
        </a:p>
      </dgm:t>
    </dgm:pt>
    <dgm:pt modelId="{DF8D3F84-DAE9-AF46-9521-24F57798C77D}" type="sibTrans" cxnId="{01E4136C-25E0-4F42-AB1D-903BE7616C5C}">
      <dgm:prSet/>
      <dgm:spPr/>
      <dgm:t>
        <a:bodyPr/>
        <a:lstStyle/>
        <a:p>
          <a:endParaRPr lang="en-US">
            <a:latin typeface="Arial" panose="020B0604020202020204" pitchFamily="34" charset="0"/>
            <a:cs typeface="Arial" panose="020B0604020202020204" pitchFamily="34" charset="0"/>
          </a:endParaRPr>
        </a:p>
      </dgm:t>
    </dgm:pt>
    <dgm:pt modelId="{CD8C06A2-4AC7-AA43-B63D-0BAD3D33020F}">
      <dgm:prSet phldrT="[Text]" custT="1"/>
      <dgm:spPr>
        <a:solidFill>
          <a:schemeClr val="accent2">
            <a:lumMod val="50000"/>
          </a:schemeClr>
        </a:solidFill>
      </dgm:spPr>
      <dgm:t>
        <a:bodyPr/>
        <a:lstStyle/>
        <a:p>
          <a:pPr marL="336550" indent="0" algn="l"/>
          <a:r>
            <a:rPr lang="en-US" sz="2400" b="1" dirty="0">
              <a:solidFill>
                <a:schemeClr val="bg1"/>
              </a:solidFill>
              <a:latin typeface="Arial" panose="020B0604020202020204" pitchFamily="34" charset="0"/>
              <a:cs typeface="Arial" panose="020B0604020202020204" pitchFamily="34" charset="0"/>
            </a:rPr>
            <a:t>Components</a:t>
          </a:r>
        </a:p>
      </dgm:t>
    </dgm:pt>
    <dgm:pt modelId="{3A0EE776-AA1E-2A4E-AE1A-635EF629B27C}" type="parTrans" cxnId="{95689529-FD12-674A-8BA7-6906B902BCD0}">
      <dgm:prSet/>
      <dgm:spPr/>
      <dgm:t>
        <a:bodyPr/>
        <a:lstStyle/>
        <a:p>
          <a:endParaRPr lang="en-US">
            <a:latin typeface="Arial" panose="020B0604020202020204" pitchFamily="34" charset="0"/>
            <a:cs typeface="Arial" panose="020B0604020202020204" pitchFamily="34" charset="0"/>
          </a:endParaRPr>
        </a:p>
      </dgm:t>
    </dgm:pt>
    <dgm:pt modelId="{DDCDD39A-F5DD-E04D-950B-FE35A0943B2C}" type="sibTrans" cxnId="{95689529-FD12-674A-8BA7-6906B902BCD0}">
      <dgm:prSet/>
      <dgm:spPr/>
      <dgm:t>
        <a:bodyPr/>
        <a:lstStyle/>
        <a:p>
          <a:endParaRPr lang="en-US">
            <a:latin typeface="Arial" panose="020B0604020202020204" pitchFamily="34" charset="0"/>
            <a:cs typeface="Arial" panose="020B0604020202020204" pitchFamily="34" charset="0"/>
          </a:endParaRPr>
        </a:p>
      </dgm:t>
    </dgm:pt>
    <dgm:pt modelId="{9D3E132F-ACF0-8D4B-A8CE-8F4AE35D205E}">
      <dgm:prSet phldrT="[Text]" custT="1"/>
      <dgm:spPr>
        <a:solidFill>
          <a:schemeClr val="accent2">
            <a:lumMod val="50000"/>
          </a:schemeClr>
        </a:solidFill>
      </dgm:spPr>
      <dgm:t>
        <a:bodyPr/>
        <a:lstStyle/>
        <a:p>
          <a:pPr marL="336550" indent="0" algn="l"/>
          <a:r>
            <a:rPr lang="en-US" sz="2400" b="1" dirty="0">
              <a:solidFill>
                <a:schemeClr val="bg1"/>
              </a:solidFill>
              <a:latin typeface="Arial" panose="020B0604020202020204" pitchFamily="34" charset="0"/>
              <a:cs typeface="Arial" panose="020B0604020202020204" pitchFamily="34" charset="0"/>
            </a:rPr>
            <a:t>Procedures</a:t>
          </a:r>
        </a:p>
      </dgm:t>
    </dgm:pt>
    <dgm:pt modelId="{A4C68FCC-CC26-004E-8056-AC6CAE917272}" type="parTrans" cxnId="{F0E404C8-D6FF-3744-BB93-370E9C7982A2}">
      <dgm:prSet/>
      <dgm:spPr/>
      <dgm:t>
        <a:bodyPr/>
        <a:lstStyle/>
        <a:p>
          <a:endParaRPr lang="en-US">
            <a:latin typeface="Arial" panose="020B0604020202020204" pitchFamily="34" charset="0"/>
            <a:cs typeface="Arial" panose="020B0604020202020204" pitchFamily="34" charset="0"/>
          </a:endParaRPr>
        </a:p>
      </dgm:t>
    </dgm:pt>
    <dgm:pt modelId="{1648F363-8ED6-374D-B45D-78E9D90E1058}" type="sibTrans" cxnId="{F0E404C8-D6FF-3744-BB93-370E9C7982A2}">
      <dgm:prSet/>
      <dgm:spPr/>
      <dgm:t>
        <a:bodyPr/>
        <a:lstStyle/>
        <a:p>
          <a:endParaRPr lang="en-US">
            <a:latin typeface="Arial" panose="020B0604020202020204" pitchFamily="34" charset="0"/>
            <a:cs typeface="Arial" panose="020B0604020202020204" pitchFamily="34" charset="0"/>
          </a:endParaRPr>
        </a:p>
      </dgm:t>
    </dgm:pt>
    <dgm:pt modelId="{34BEC5D2-6342-4536-9B68-4C033BB5B864}">
      <dgm:prSet phldrT="[Text]" custT="1"/>
      <dgm:spPr>
        <a:solidFill>
          <a:schemeClr val="accent2">
            <a:lumMod val="50000"/>
          </a:schemeClr>
        </a:solidFill>
      </dgm:spPr>
      <dgm:t>
        <a:bodyPr/>
        <a:lstStyle/>
        <a:p>
          <a:pPr marL="228600" indent="0" algn="l"/>
          <a:endParaRPr lang="en-US" sz="2000" b="1" dirty="0">
            <a:solidFill>
              <a:schemeClr val="bg1"/>
            </a:solidFill>
            <a:latin typeface="Arial" panose="020B0604020202020204" pitchFamily="34" charset="0"/>
            <a:cs typeface="Arial" panose="020B0604020202020204" pitchFamily="34" charset="0"/>
          </a:endParaRPr>
        </a:p>
      </dgm:t>
    </dgm:pt>
    <dgm:pt modelId="{7F868906-A6C0-4717-BA41-9D559E30977D}" type="parTrans" cxnId="{4A19F36E-5B17-41BC-A253-255A837679EF}">
      <dgm:prSet/>
      <dgm:spPr/>
      <dgm:t>
        <a:bodyPr/>
        <a:lstStyle/>
        <a:p>
          <a:endParaRPr lang="en-US"/>
        </a:p>
      </dgm:t>
    </dgm:pt>
    <dgm:pt modelId="{8B582651-BF10-4FA7-9DF2-3CCA719DA54A}" type="sibTrans" cxnId="{4A19F36E-5B17-41BC-A253-255A837679EF}">
      <dgm:prSet/>
      <dgm:spPr/>
      <dgm:t>
        <a:bodyPr/>
        <a:lstStyle/>
        <a:p>
          <a:endParaRPr lang="en-US"/>
        </a:p>
      </dgm:t>
    </dgm:pt>
    <dgm:pt modelId="{89EF1DB4-0C47-44A2-86D1-3D69F33DAE15}">
      <dgm:prSet phldrT="[Text]" custT="1"/>
      <dgm:spPr>
        <a:solidFill>
          <a:schemeClr val="accent2">
            <a:lumMod val="50000"/>
          </a:schemeClr>
        </a:solidFill>
      </dgm:spPr>
      <dgm:t>
        <a:bodyPr/>
        <a:lstStyle/>
        <a:p>
          <a:pPr marL="228600" indent="0" algn="l"/>
          <a:endParaRPr lang="en-US" sz="2000" b="1" dirty="0">
            <a:solidFill>
              <a:schemeClr val="bg1"/>
            </a:solidFill>
            <a:latin typeface="Arial" panose="020B0604020202020204" pitchFamily="34" charset="0"/>
            <a:cs typeface="Arial" panose="020B0604020202020204" pitchFamily="34" charset="0"/>
          </a:endParaRPr>
        </a:p>
      </dgm:t>
    </dgm:pt>
    <dgm:pt modelId="{DECB969C-A6C9-4ED8-B5FE-D9A029B47691}" type="parTrans" cxnId="{C19E56F0-B240-4EBA-AFDA-AEF13121B549}">
      <dgm:prSet/>
      <dgm:spPr/>
      <dgm:t>
        <a:bodyPr/>
        <a:lstStyle/>
        <a:p>
          <a:endParaRPr lang="en-US"/>
        </a:p>
      </dgm:t>
    </dgm:pt>
    <dgm:pt modelId="{C2DC3DA8-22DB-41F9-BABA-28972C7CA735}" type="sibTrans" cxnId="{C19E56F0-B240-4EBA-AFDA-AEF13121B549}">
      <dgm:prSet/>
      <dgm:spPr/>
      <dgm:t>
        <a:bodyPr/>
        <a:lstStyle/>
        <a:p>
          <a:endParaRPr lang="en-US"/>
        </a:p>
      </dgm:t>
    </dgm:pt>
    <dgm:pt modelId="{4CAF09C9-5E08-444D-9E0C-AEB18ED75362}" type="pres">
      <dgm:prSet presAssocID="{643AD7A3-6F86-9146-B11C-84A1CDA66EED}" presName="Name0" presStyleCnt="0">
        <dgm:presLayoutVars>
          <dgm:dir/>
          <dgm:animLvl val="lvl"/>
          <dgm:resizeHandles/>
        </dgm:presLayoutVars>
      </dgm:prSet>
      <dgm:spPr/>
      <dgm:t>
        <a:bodyPr/>
        <a:lstStyle/>
        <a:p>
          <a:endParaRPr lang="en-US"/>
        </a:p>
      </dgm:t>
    </dgm:pt>
    <dgm:pt modelId="{55032E22-4F17-478A-982E-B9FA5DF73331}" type="pres">
      <dgm:prSet presAssocID="{FD302E58-F43A-424D-9A4F-EC516542040C}" presName="linNode" presStyleCnt="0"/>
      <dgm:spPr/>
    </dgm:pt>
    <dgm:pt modelId="{692DD234-A3FE-4740-BC11-11FA3EBB9407}" type="pres">
      <dgm:prSet presAssocID="{FD302E58-F43A-424D-9A4F-EC516542040C}" presName="parentShp" presStyleLbl="node1" presStyleIdx="0" presStyleCnt="1">
        <dgm:presLayoutVars>
          <dgm:bulletEnabled val="1"/>
        </dgm:presLayoutVars>
      </dgm:prSet>
      <dgm:spPr/>
      <dgm:t>
        <a:bodyPr/>
        <a:lstStyle/>
        <a:p>
          <a:endParaRPr lang="en-US"/>
        </a:p>
      </dgm:t>
    </dgm:pt>
    <dgm:pt modelId="{C7A32D45-2B43-416F-842C-7683E3229412}" type="pres">
      <dgm:prSet presAssocID="{FD302E58-F43A-424D-9A4F-EC516542040C}" presName="childShp" presStyleLbl="bgAccFollowNode1" presStyleIdx="0" presStyleCnt="1" custLinFactNeighborX="0" custLinFactNeighborY="-1657">
        <dgm:presLayoutVars>
          <dgm:bulletEnabled val="1"/>
        </dgm:presLayoutVars>
      </dgm:prSet>
      <dgm:spPr/>
      <dgm:t>
        <a:bodyPr/>
        <a:lstStyle/>
        <a:p>
          <a:endParaRPr lang="en-US"/>
        </a:p>
      </dgm:t>
    </dgm:pt>
  </dgm:ptLst>
  <dgm:cxnLst>
    <dgm:cxn modelId="{5AF2919A-3A6F-4BB3-9B97-9879F8522F6D}" type="presOf" srcId="{643AD7A3-6F86-9146-B11C-84A1CDA66EED}" destId="{4CAF09C9-5E08-444D-9E0C-AEB18ED75362}" srcOrd="0" destOrd="0" presId="urn:microsoft.com/office/officeart/2005/8/layout/vList6"/>
    <dgm:cxn modelId="{95689529-FD12-674A-8BA7-6906B902BCD0}" srcId="{FD302E58-F43A-424D-9A4F-EC516542040C}" destId="{CD8C06A2-4AC7-AA43-B63D-0BAD3D33020F}" srcOrd="2" destOrd="0" parTransId="{3A0EE776-AA1E-2A4E-AE1A-635EF629B27C}" sibTransId="{DDCDD39A-F5DD-E04D-950B-FE35A0943B2C}"/>
    <dgm:cxn modelId="{F0E404C8-D6FF-3744-BB93-370E9C7982A2}" srcId="{FD302E58-F43A-424D-9A4F-EC516542040C}" destId="{9D3E132F-ACF0-8D4B-A8CE-8F4AE35D205E}" srcOrd="3" destOrd="0" parTransId="{A4C68FCC-CC26-004E-8056-AC6CAE917272}" sibTransId="{1648F363-8ED6-374D-B45D-78E9D90E1058}"/>
    <dgm:cxn modelId="{45807E06-564C-4588-A371-DDF5C0E6219A}" type="presOf" srcId="{FD302E58-F43A-424D-9A4F-EC516542040C}" destId="{692DD234-A3FE-4740-BC11-11FA3EBB9407}" srcOrd="0" destOrd="0" presId="urn:microsoft.com/office/officeart/2005/8/layout/vList6"/>
    <dgm:cxn modelId="{4A19F36E-5B17-41BC-A253-255A837679EF}" srcId="{FD302E58-F43A-424D-9A4F-EC516542040C}" destId="{34BEC5D2-6342-4536-9B68-4C033BB5B864}" srcOrd="0" destOrd="0" parTransId="{7F868906-A6C0-4717-BA41-9D559E30977D}" sibTransId="{8B582651-BF10-4FA7-9DF2-3CCA719DA54A}"/>
    <dgm:cxn modelId="{B961C09F-18A2-4941-AF54-C170DA40834B}" type="presOf" srcId="{89EF1DB4-0C47-44A2-86D1-3D69F33DAE15}" destId="{C7A32D45-2B43-416F-842C-7683E3229412}" srcOrd="0" destOrd="1" presId="urn:microsoft.com/office/officeart/2005/8/layout/vList6"/>
    <dgm:cxn modelId="{01E4136C-25E0-4F42-AB1D-903BE7616C5C}" srcId="{643AD7A3-6F86-9146-B11C-84A1CDA66EED}" destId="{FD302E58-F43A-424D-9A4F-EC516542040C}" srcOrd="0" destOrd="0" parTransId="{EF7DA40F-7DD8-EE4F-B178-07C8F6453F27}" sibTransId="{DF8D3F84-DAE9-AF46-9521-24F57798C77D}"/>
    <dgm:cxn modelId="{8466EC9E-36DD-4842-9D6D-16CFE2144498}" type="presOf" srcId="{34BEC5D2-6342-4536-9B68-4C033BB5B864}" destId="{C7A32D45-2B43-416F-842C-7683E3229412}" srcOrd="0" destOrd="0" presId="urn:microsoft.com/office/officeart/2005/8/layout/vList6"/>
    <dgm:cxn modelId="{DBF2295C-000C-48D6-A3D1-5756C6B4A674}" type="presOf" srcId="{9D3E132F-ACF0-8D4B-A8CE-8F4AE35D205E}" destId="{C7A32D45-2B43-416F-842C-7683E3229412}" srcOrd="0" destOrd="3" presId="urn:microsoft.com/office/officeart/2005/8/layout/vList6"/>
    <dgm:cxn modelId="{C19E56F0-B240-4EBA-AFDA-AEF13121B549}" srcId="{FD302E58-F43A-424D-9A4F-EC516542040C}" destId="{89EF1DB4-0C47-44A2-86D1-3D69F33DAE15}" srcOrd="1" destOrd="0" parTransId="{DECB969C-A6C9-4ED8-B5FE-D9A029B47691}" sibTransId="{C2DC3DA8-22DB-41F9-BABA-28972C7CA735}"/>
    <dgm:cxn modelId="{2F889125-A574-4DD5-835B-DECF1EF69C77}" type="presOf" srcId="{CD8C06A2-4AC7-AA43-B63D-0BAD3D33020F}" destId="{C7A32D45-2B43-416F-842C-7683E3229412}" srcOrd="0" destOrd="2" presId="urn:microsoft.com/office/officeart/2005/8/layout/vList6"/>
    <dgm:cxn modelId="{6DC479F1-D804-4406-87EC-B5798297CCF4}" type="presParOf" srcId="{4CAF09C9-5E08-444D-9E0C-AEB18ED75362}" destId="{55032E22-4F17-478A-982E-B9FA5DF73331}" srcOrd="0" destOrd="0" presId="urn:microsoft.com/office/officeart/2005/8/layout/vList6"/>
    <dgm:cxn modelId="{E3FB19AB-04F9-4DED-9B22-98637073D818}" type="presParOf" srcId="{55032E22-4F17-478A-982E-B9FA5DF73331}" destId="{692DD234-A3FE-4740-BC11-11FA3EBB9407}" srcOrd="0" destOrd="0" presId="urn:microsoft.com/office/officeart/2005/8/layout/vList6"/>
    <dgm:cxn modelId="{5660EEF7-D251-4A7A-B87D-9EB62E596ACC}" type="presParOf" srcId="{55032E22-4F17-478A-982E-B9FA5DF73331}" destId="{C7A32D45-2B43-416F-842C-7683E322941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58CD5B-5726-7B4F-B165-247D00C591B4}" type="doc">
      <dgm:prSet loTypeId="urn:microsoft.com/office/officeart/2005/8/layout/arrow3" loCatId="relationship" qsTypeId="urn:microsoft.com/office/officeart/2005/8/quickstyle/simple1" qsCatId="simple" csTypeId="urn:microsoft.com/office/officeart/2005/8/colors/accent3_4" csCatId="accent3" phldr="1"/>
      <dgm:spPr/>
      <dgm:t>
        <a:bodyPr/>
        <a:lstStyle/>
        <a:p>
          <a:endParaRPr lang="en-US"/>
        </a:p>
      </dgm:t>
    </dgm:pt>
    <dgm:pt modelId="{7C605C2C-8C6A-5547-9202-F99004DDB825}">
      <dgm:prSet phldrT="[Text]" custT="1"/>
      <dgm:spPr/>
      <dgm:t>
        <a:bodyPr/>
        <a:lstStyle/>
        <a:p>
          <a:endParaRPr lang="lv-LV"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ADAPTATION</a:t>
          </a:r>
        </a:p>
      </dgm:t>
    </dgm:pt>
    <dgm:pt modelId="{3C6E533C-8BEF-634C-829E-3857B83E10BC}" type="parTrans" cxnId="{7C6AD2E5-49ED-EF49-B421-CFBBD3D5658C}">
      <dgm:prSet/>
      <dgm:spPr/>
      <dgm:t>
        <a:bodyPr/>
        <a:lstStyle/>
        <a:p>
          <a:endParaRPr lang="en-US">
            <a:latin typeface="Arial" panose="020B0604020202020204" pitchFamily="34" charset="0"/>
            <a:cs typeface="Arial" panose="020B0604020202020204" pitchFamily="34" charset="0"/>
          </a:endParaRPr>
        </a:p>
      </dgm:t>
    </dgm:pt>
    <dgm:pt modelId="{315EE5DC-3AFA-9241-BB5E-BF1A27965A7D}" type="sibTrans" cxnId="{7C6AD2E5-49ED-EF49-B421-CFBBD3D5658C}">
      <dgm:prSet/>
      <dgm:spPr/>
      <dgm:t>
        <a:bodyPr/>
        <a:lstStyle/>
        <a:p>
          <a:endParaRPr lang="en-US">
            <a:latin typeface="Arial" panose="020B0604020202020204" pitchFamily="34" charset="0"/>
            <a:cs typeface="Arial" panose="020B0604020202020204" pitchFamily="34" charset="0"/>
          </a:endParaRPr>
        </a:p>
      </dgm:t>
    </dgm:pt>
    <dgm:pt modelId="{7FD31D87-A836-9147-9D5B-1ADD31EA9870}">
      <dgm:prSet phldrT="[Text]" custT="1"/>
      <dgm:spPr/>
      <dgm:t>
        <a:bodyPr/>
        <a:lstStyle/>
        <a:p>
          <a:r>
            <a:rPr lang="en-US" sz="2800" b="1">
              <a:latin typeface="Arial" panose="020B0604020202020204" pitchFamily="34" charset="0"/>
              <a:cs typeface="Arial" panose="020B0604020202020204" pitchFamily="34" charset="0"/>
            </a:rPr>
            <a:t>FIDELITY</a:t>
          </a:r>
        </a:p>
      </dgm:t>
    </dgm:pt>
    <dgm:pt modelId="{689CCD27-C055-9E45-B7AF-AF509A5F8C68}" type="parTrans" cxnId="{32287F80-9654-B043-AB06-6EAE5EDF12A8}">
      <dgm:prSet/>
      <dgm:spPr/>
      <dgm:t>
        <a:bodyPr/>
        <a:lstStyle/>
        <a:p>
          <a:endParaRPr lang="en-US">
            <a:latin typeface="Arial" panose="020B0604020202020204" pitchFamily="34" charset="0"/>
            <a:cs typeface="Arial" panose="020B0604020202020204" pitchFamily="34" charset="0"/>
          </a:endParaRPr>
        </a:p>
      </dgm:t>
    </dgm:pt>
    <dgm:pt modelId="{A52734A4-87F6-C74B-91B5-817CF6AF40D6}" type="sibTrans" cxnId="{32287F80-9654-B043-AB06-6EAE5EDF12A8}">
      <dgm:prSet/>
      <dgm:spPr/>
      <dgm:t>
        <a:bodyPr/>
        <a:lstStyle/>
        <a:p>
          <a:endParaRPr lang="en-US">
            <a:latin typeface="Arial" panose="020B0604020202020204" pitchFamily="34" charset="0"/>
            <a:cs typeface="Arial" panose="020B0604020202020204" pitchFamily="34" charset="0"/>
          </a:endParaRPr>
        </a:p>
      </dgm:t>
    </dgm:pt>
    <dgm:pt modelId="{17F9C33A-5CE3-F544-98D3-C10063A0BEAA}" type="pres">
      <dgm:prSet presAssocID="{8158CD5B-5726-7B4F-B165-247D00C591B4}" presName="compositeShape" presStyleCnt="0">
        <dgm:presLayoutVars>
          <dgm:chMax val="2"/>
          <dgm:dir/>
          <dgm:resizeHandles val="exact"/>
        </dgm:presLayoutVars>
      </dgm:prSet>
      <dgm:spPr/>
      <dgm:t>
        <a:bodyPr/>
        <a:lstStyle/>
        <a:p>
          <a:endParaRPr lang="en-US"/>
        </a:p>
      </dgm:t>
    </dgm:pt>
    <dgm:pt modelId="{1114717A-DAC8-3741-8AD5-FFB4711298F8}" type="pres">
      <dgm:prSet presAssocID="{8158CD5B-5726-7B4F-B165-247D00C591B4}" presName="divider" presStyleLbl="fgShp" presStyleIdx="0" presStyleCnt="1" custAng="20817277"/>
      <dgm:spPr/>
    </dgm:pt>
    <dgm:pt modelId="{3394E54B-6561-2C40-8255-6E0700E088B2}" type="pres">
      <dgm:prSet presAssocID="{7C605C2C-8C6A-5547-9202-F99004DDB825}" presName="downArrow" presStyleLbl="node1" presStyleIdx="0" presStyleCnt="2" custLinFactNeighborX="-6962" custLinFactNeighborY="3367"/>
      <dgm:spPr>
        <a:solidFill>
          <a:schemeClr val="accent2">
            <a:lumMod val="75000"/>
          </a:schemeClr>
        </a:solidFill>
        <a:ln>
          <a:noFill/>
        </a:ln>
      </dgm:spPr>
    </dgm:pt>
    <dgm:pt modelId="{B756908D-6D69-9B46-ADBC-F15DC9354FD8}" type="pres">
      <dgm:prSet presAssocID="{7C605C2C-8C6A-5547-9202-F99004DDB825}" presName="downArrowText" presStyleLbl="revTx" presStyleIdx="0" presStyleCnt="2" custScaleX="141667" custLinFactNeighborX="-28832" custLinFactNeighborY="-4252">
        <dgm:presLayoutVars>
          <dgm:bulletEnabled val="1"/>
        </dgm:presLayoutVars>
      </dgm:prSet>
      <dgm:spPr/>
      <dgm:t>
        <a:bodyPr/>
        <a:lstStyle/>
        <a:p>
          <a:endParaRPr lang="en-US"/>
        </a:p>
      </dgm:t>
    </dgm:pt>
    <dgm:pt modelId="{C39EB626-A036-FE4F-A27E-599CEF1C79C1}" type="pres">
      <dgm:prSet presAssocID="{7FD31D87-A836-9147-9D5B-1ADD31EA9870}" presName="upArrow" presStyleLbl="node1" presStyleIdx="1" presStyleCnt="2" custLinFactNeighborX="9717" custLinFactNeighborY="-8363"/>
      <dgm:spPr>
        <a:solidFill>
          <a:schemeClr val="accent2">
            <a:lumMod val="50000"/>
          </a:schemeClr>
        </a:solidFill>
      </dgm:spPr>
    </dgm:pt>
    <dgm:pt modelId="{B865C95C-B12D-A845-A43B-A3D9D06DFA3F}" type="pres">
      <dgm:prSet presAssocID="{7FD31D87-A836-9147-9D5B-1ADD31EA9870}" presName="upArrowText" presStyleLbl="revTx" presStyleIdx="1" presStyleCnt="2" custScaleX="141667" custLinFactNeighborX="47433" custLinFactNeighborY="5315">
        <dgm:presLayoutVars>
          <dgm:bulletEnabled val="1"/>
        </dgm:presLayoutVars>
      </dgm:prSet>
      <dgm:spPr/>
      <dgm:t>
        <a:bodyPr/>
        <a:lstStyle/>
        <a:p>
          <a:endParaRPr lang="en-US"/>
        </a:p>
      </dgm:t>
    </dgm:pt>
  </dgm:ptLst>
  <dgm:cxnLst>
    <dgm:cxn modelId="{56631A2E-555A-A942-A748-E3034202288C}" type="presOf" srcId="{7FD31D87-A836-9147-9D5B-1ADD31EA9870}" destId="{B865C95C-B12D-A845-A43B-A3D9D06DFA3F}" srcOrd="0" destOrd="0" presId="urn:microsoft.com/office/officeart/2005/8/layout/arrow3"/>
    <dgm:cxn modelId="{32287F80-9654-B043-AB06-6EAE5EDF12A8}" srcId="{8158CD5B-5726-7B4F-B165-247D00C591B4}" destId="{7FD31D87-A836-9147-9D5B-1ADD31EA9870}" srcOrd="1" destOrd="0" parTransId="{689CCD27-C055-9E45-B7AF-AF509A5F8C68}" sibTransId="{A52734A4-87F6-C74B-91B5-817CF6AF40D6}"/>
    <dgm:cxn modelId="{EEAE6FD4-D9E0-D544-82E9-2CB13868326D}" type="presOf" srcId="{7C605C2C-8C6A-5547-9202-F99004DDB825}" destId="{B756908D-6D69-9B46-ADBC-F15DC9354FD8}" srcOrd="0" destOrd="0" presId="urn:microsoft.com/office/officeart/2005/8/layout/arrow3"/>
    <dgm:cxn modelId="{7C6AD2E5-49ED-EF49-B421-CFBBD3D5658C}" srcId="{8158CD5B-5726-7B4F-B165-247D00C591B4}" destId="{7C605C2C-8C6A-5547-9202-F99004DDB825}" srcOrd="0" destOrd="0" parTransId="{3C6E533C-8BEF-634C-829E-3857B83E10BC}" sibTransId="{315EE5DC-3AFA-9241-BB5E-BF1A27965A7D}"/>
    <dgm:cxn modelId="{24BD2EC0-7E9F-B04C-AC1A-206937610624}" type="presOf" srcId="{8158CD5B-5726-7B4F-B165-247D00C591B4}" destId="{17F9C33A-5CE3-F544-98D3-C10063A0BEAA}" srcOrd="0" destOrd="0" presId="urn:microsoft.com/office/officeart/2005/8/layout/arrow3"/>
    <dgm:cxn modelId="{9C99C50E-233F-C84A-8DE7-BBDF27DC7B86}" type="presParOf" srcId="{17F9C33A-5CE3-F544-98D3-C10063A0BEAA}" destId="{1114717A-DAC8-3741-8AD5-FFB4711298F8}" srcOrd="0" destOrd="0" presId="urn:microsoft.com/office/officeart/2005/8/layout/arrow3"/>
    <dgm:cxn modelId="{0AB66763-8866-4848-A3CA-F1A606A6DC55}" type="presParOf" srcId="{17F9C33A-5CE3-F544-98D3-C10063A0BEAA}" destId="{3394E54B-6561-2C40-8255-6E0700E088B2}" srcOrd="1" destOrd="0" presId="urn:microsoft.com/office/officeart/2005/8/layout/arrow3"/>
    <dgm:cxn modelId="{C9407A9F-20D3-9E4D-B3AA-8C4AC6A4EFCF}" type="presParOf" srcId="{17F9C33A-5CE3-F544-98D3-C10063A0BEAA}" destId="{B756908D-6D69-9B46-ADBC-F15DC9354FD8}" srcOrd="2" destOrd="0" presId="urn:microsoft.com/office/officeart/2005/8/layout/arrow3"/>
    <dgm:cxn modelId="{D0DB3DCF-94B4-BB4A-AF57-42C8FFE0E443}" type="presParOf" srcId="{17F9C33A-5CE3-F544-98D3-C10063A0BEAA}" destId="{C39EB626-A036-FE4F-A27E-599CEF1C79C1}" srcOrd="3" destOrd="0" presId="urn:microsoft.com/office/officeart/2005/8/layout/arrow3"/>
    <dgm:cxn modelId="{23D971BA-A4B8-5D47-A229-F25A79643947}" type="presParOf" srcId="{17F9C33A-5CE3-F544-98D3-C10063A0BEAA}" destId="{B865C95C-B12D-A845-A43B-A3D9D06DFA3F}" srcOrd="4" destOrd="0" presId="urn:microsoft.com/office/officeart/2005/8/layout/arrow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537CF3-C85D-944C-BB14-89429E731EA5}" type="doc">
      <dgm:prSet loTypeId="urn:microsoft.com/office/officeart/2005/8/layout/hierarchy2" loCatId="hierarchy" qsTypeId="urn:microsoft.com/office/officeart/2005/8/quickstyle/simple4" qsCatId="simple" csTypeId="urn:microsoft.com/office/officeart/2005/8/colors/colorful3" csCatId="colorful" phldr="1"/>
      <dgm:spPr/>
      <dgm:t>
        <a:bodyPr/>
        <a:lstStyle/>
        <a:p>
          <a:endParaRPr lang="en-US"/>
        </a:p>
      </dgm:t>
    </dgm:pt>
    <dgm:pt modelId="{10ED9247-7B00-3747-8C7C-BA365775A572}">
      <dgm:prSet phldrT="[Text]"/>
      <dgm:spPr>
        <a:solidFill>
          <a:schemeClr val="accent2">
            <a:lumMod val="50000"/>
          </a:schemeClr>
        </a:solidFill>
      </dgm:spPr>
      <dgm:t>
        <a:bodyPr/>
        <a:lstStyle/>
        <a:p>
          <a:r>
            <a:rPr lang="en-US" b="1">
              <a:latin typeface="Arial" panose="020B0604020202020204" pitchFamily="34" charset="0"/>
              <a:cs typeface="Arial" panose="020B0604020202020204" pitchFamily="34" charset="0"/>
            </a:rPr>
            <a:t>IMPLEMENTATION</a:t>
          </a:r>
        </a:p>
      </dgm:t>
    </dgm:pt>
    <dgm:pt modelId="{5631117F-6928-064D-85C9-12D87FEDCE08}" type="parTrans" cxnId="{3D91B3A6-EC3C-6B49-A2C5-65ED6932C1C9}">
      <dgm:prSet/>
      <dgm:spPr/>
      <dgm:t>
        <a:bodyPr/>
        <a:lstStyle/>
        <a:p>
          <a:endParaRPr lang="en-US">
            <a:latin typeface="Arial" panose="020B0604020202020204" pitchFamily="34" charset="0"/>
            <a:cs typeface="Arial" panose="020B0604020202020204" pitchFamily="34" charset="0"/>
          </a:endParaRPr>
        </a:p>
      </dgm:t>
    </dgm:pt>
    <dgm:pt modelId="{68CFDA89-9DD6-0E42-9858-601DF6A4E942}" type="sibTrans" cxnId="{3D91B3A6-EC3C-6B49-A2C5-65ED6932C1C9}">
      <dgm:prSet/>
      <dgm:spPr/>
      <dgm:t>
        <a:bodyPr/>
        <a:lstStyle/>
        <a:p>
          <a:endParaRPr lang="en-US">
            <a:latin typeface="Arial" panose="020B0604020202020204" pitchFamily="34" charset="0"/>
            <a:cs typeface="Arial" panose="020B0604020202020204" pitchFamily="34" charset="0"/>
          </a:endParaRPr>
        </a:p>
      </dgm:t>
    </dgm:pt>
    <dgm:pt modelId="{99244F8A-1585-6747-927D-6DD9575FF644}">
      <dgm:prSet phldrT="[Text]"/>
      <dgm:spPr>
        <a:solidFill>
          <a:schemeClr val="accent3">
            <a:lumMod val="50000"/>
          </a:schemeClr>
        </a:solidFill>
      </dgm:spPr>
      <dgm:t>
        <a:bodyPr/>
        <a:lstStyle/>
        <a:p>
          <a:r>
            <a:rPr lang="en-US" b="1" dirty="0">
              <a:solidFill>
                <a:schemeClr val="bg1"/>
              </a:solidFill>
              <a:latin typeface="Arial" panose="020B0604020202020204" pitchFamily="34" charset="0"/>
              <a:cs typeface="Arial" panose="020B0604020202020204" pitchFamily="34" charset="0"/>
            </a:rPr>
            <a:t>Mobilize support and build capacity</a:t>
          </a:r>
        </a:p>
      </dgm:t>
    </dgm:pt>
    <dgm:pt modelId="{D597C67D-24AA-D64C-AA79-90E7857D4016}" type="parTrans" cxnId="{A6D0057C-EE0A-EF4F-B36F-274A184F9606}">
      <dgm:prSet/>
      <dgm:spPr/>
      <dgm:t>
        <a:bodyPr/>
        <a:lstStyle/>
        <a:p>
          <a:endParaRPr lang="en-US">
            <a:latin typeface="Arial" panose="020B0604020202020204" pitchFamily="34" charset="0"/>
            <a:cs typeface="Arial" panose="020B0604020202020204" pitchFamily="34" charset="0"/>
          </a:endParaRPr>
        </a:p>
      </dgm:t>
    </dgm:pt>
    <dgm:pt modelId="{34B0E7A7-D239-014B-9663-38853649153E}" type="sibTrans" cxnId="{A6D0057C-EE0A-EF4F-B36F-274A184F9606}">
      <dgm:prSet/>
      <dgm:spPr/>
      <dgm:t>
        <a:bodyPr/>
        <a:lstStyle/>
        <a:p>
          <a:endParaRPr lang="en-US">
            <a:latin typeface="Arial" panose="020B0604020202020204" pitchFamily="34" charset="0"/>
            <a:cs typeface="Arial" panose="020B0604020202020204" pitchFamily="34" charset="0"/>
          </a:endParaRPr>
        </a:p>
      </dgm:t>
    </dgm:pt>
    <dgm:pt modelId="{D1B8E286-1CB3-7B46-B81C-7D92D63F3C6F}">
      <dgm:prSet phldrT="[Text]"/>
      <dgm:spPr>
        <a:solidFill>
          <a:schemeClr val="accent2">
            <a:lumMod val="75000"/>
          </a:schemeClr>
        </a:solidFill>
      </dgm:spPr>
      <dgm:t>
        <a:bodyPr/>
        <a:lstStyle/>
        <a:p>
          <a:r>
            <a:rPr lang="en-US" b="1" dirty="0">
              <a:solidFill>
                <a:schemeClr val="bg1"/>
              </a:solidFill>
              <a:latin typeface="Arial" panose="020B0604020202020204" pitchFamily="34" charset="0"/>
              <a:cs typeface="Arial" panose="020B0604020202020204" pitchFamily="34" charset="0"/>
            </a:rPr>
            <a:t>Carry out evidence-based intervention</a:t>
          </a:r>
          <a:r>
            <a:rPr lang="lv-LV" b="1" dirty="0">
              <a:solidFill>
                <a:schemeClr val="bg1"/>
              </a:solidFill>
              <a:latin typeface="Arial" panose="020B0604020202020204" pitchFamily="34" charset="0"/>
              <a:cs typeface="Arial" panose="020B0604020202020204" pitchFamily="34" charset="0"/>
            </a:rPr>
            <a:t>s</a:t>
          </a:r>
          <a:endParaRPr lang="en-US" b="1" dirty="0">
            <a:solidFill>
              <a:schemeClr val="bg1"/>
            </a:solidFill>
            <a:latin typeface="Arial" panose="020B0604020202020204" pitchFamily="34" charset="0"/>
            <a:cs typeface="Arial" panose="020B0604020202020204" pitchFamily="34" charset="0"/>
          </a:endParaRPr>
        </a:p>
      </dgm:t>
    </dgm:pt>
    <dgm:pt modelId="{3D859CDB-353C-5C47-AAB7-666AF4A9D790}" type="parTrans" cxnId="{50106E14-1700-824C-B394-CFE8BDDADB2D}">
      <dgm:prSet/>
      <dgm:spPr/>
      <dgm:t>
        <a:bodyPr/>
        <a:lstStyle/>
        <a:p>
          <a:endParaRPr lang="en-US">
            <a:latin typeface="Arial" panose="020B0604020202020204" pitchFamily="34" charset="0"/>
            <a:cs typeface="Arial" panose="020B0604020202020204" pitchFamily="34" charset="0"/>
          </a:endParaRPr>
        </a:p>
      </dgm:t>
    </dgm:pt>
    <dgm:pt modelId="{F739F37A-DF0D-BF4A-96E6-2AEB4DB0479A}" type="sibTrans" cxnId="{50106E14-1700-824C-B394-CFE8BDDADB2D}">
      <dgm:prSet/>
      <dgm:spPr/>
      <dgm:t>
        <a:bodyPr/>
        <a:lstStyle/>
        <a:p>
          <a:endParaRPr lang="en-US">
            <a:latin typeface="Arial" panose="020B0604020202020204" pitchFamily="34" charset="0"/>
            <a:cs typeface="Arial" panose="020B0604020202020204" pitchFamily="34" charset="0"/>
          </a:endParaRPr>
        </a:p>
      </dgm:t>
    </dgm:pt>
    <dgm:pt modelId="{22AC2FF3-8A3F-7146-A674-3C98D1E65896}">
      <dgm:prSet phldrT="[Text]"/>
      <dgm:spPr>
        <a:solidFill>
          <a:schemeClr val="accent4">
            <a:lumMod val="75000"/>
          </a:schemeClr>
        </a:solidFill>
      </dgm:spPr>
      <dgm:t>
        <a:bodyPr/>
        <a:lstStyle/>
        <a:p>
          <a:r>
            <a:rPr lang="en-US" b="1" dirty="0">
              <a:solidFill>
                <a:schemeClr val="bg1"/>
              </a:solidFill>
              <a:latin typeface="Arial" panose="020B0604020202020204" pitchFamily="34" charset="0"/>
              <a:cs typeface="Arial" panose="020B0604020202020204" pitchFamily="34" charset="0"/>
            </a:rPr>
            <a:t>Monitor </a:t>
          </a:r>
          <a:r>
            <a:rPr lang="lv-LV" b="1" dirty="0">
              <a:solidFill>
                <a:schemeClr val="bg1"/>
              </a:solidFill>
              <a:latin typeface="Arial" panose="020B0604020202020204" pitchFamily="34" charset="0"/>
              <a:cs typeface="Arial" panose="020B0604020202020204" pitchFamily="34" charset="0"/>
            </a:rPr>
            <a:t>i</a:t>
          </a:r>
          <a:r>
            <a:rPr lang="en-US" b="1" dirty="0">
              <a:solidFill>
                <a:schemeClr val="bg1"/>
              </a:solidFill>
              <a:latin typeface="Arial" panose="020B0604020202020204" pitchFamily="34" charset="0"/>
              <a:cs typeface="Arial" panose="020B0604020202020204" pitchFamily="34" charset="0"/>
            </a:rPr>
            <a:t>mplementation</a:t>
          </a:r>
        </a:p>
      </dgm:t>
    </dgm:pt>
    <dgm:pt modelId="{7C00F3C3-CD89-254D-B155-DB9520FE2685}" type="parTrans" cxnId="{1882348E-DF08-4D4A-A327-87BA3F58A6BE}">
      <dgm:prSet/>
      <dgm:spPr/>
      <dgm:t>
        <a:bodyPr/>
        <a:lstStyle/>
        <a:p>
          <a:endParaRPr lang="en-US">
            <a:latin typeface="Arial" panose="020B0604020202020204" pitchFamily="34" charset="0"/>
            <a:cs typeface="Arial" panose="020B0604020202020204" pitchFamily="34" charset="0"/>
          </a:endParaRPr>
        </a:p>
      </dgm:t>
    </dgm:pt>
    <dgm:pt modelId="{5BDA7FC2-7E41-AC4C-948E-ADCA05E35E10}" type="sibTrans" cxnId="{1882348E-DF08-4D4A-A327-87BA3F58A6BE}">
      <dgm:prSet/>
      <dgm:spPr/>
      <dgm:t>
        <a:bodyPr/>
        <a:lstStyle/>
        <a:p>
          <a:endParaRPr lang="en-US">
            <a:latin typeface="Arial" panose="020B0604020202020204" pitchFamily="34" charset="0"/>
            <a:cs typeface="Arial" panose="020B0604020202020204" pitchFamily="34" charset="0"/>
          </a:endParaRPr>
        </a:p>
      </dgm:t>
    </dgm:pt>
    <dgm:pt modelId="{2A32BDD9-ED92-0147-9A1F-FBFE9FF079B2}" type="pres">
      <dgm:prSet presAssocID="{BC537CF3-C85D-944C-BB14-89429E731EA5}" presName="diagram" presStyleCnt="0">
        <dgm:presLayoutVars>
          <dgm:chPref val="1"/>
          <dgm:dir/>
          <dgm:animOne val="branch"/>
          <dgm:animLvl val="lvl"/>
          <dgm:resizeHandles val="exact"/>
        </dgm:presLayoutVars>
      </dgm:prSet>
      <dgm:spPr/>
      <dgm:t>
        <a:bodyPr/>
        <a:lstStyle/>
        <a:p>
          <a:endParaRPr lang="en-US"/>
        </a:p>
      </dgm:t>
    </dgm:pt>
    <dgm:pt modelId="{236030AE-95EB-6A42-9A4E-A0C426F7431E}" type="pres">
      <dgm:prSet presAssocID="{10ED9247-7B00-3747-8C7C-BA365775A572}" presName="root1" presStyleCnt="0"/>
      <dgm:spPr/>
    </dgm:pt>
    <dgm:pt modelId="{1DC8F8E4-38F2-754E-A3CD-46F603FF6736}" type="pres">
      <dgm:prSet presAssocID="{10ED9247-7B00-3747-8C7C-BA365775A572}" presName="LevelOneTextNode" presStyleLbl="node0" presStyleIdx="0" presStyleCnt="1">
        <dgm:presLayoutVars>
          <dgm:chPref val="3"/>
        </dgm:presLayoutVars>
      </dgm:prSet>
      <dgm:spPr/>
      <dgm:t>
        <a:bodyPr/>
        <a:lstStyle/>
        <a:p>
          <a:endParaRPr lang="en-US"/>
        </a:p>
      </dgm:t>
    </dgm:pt>
    <dgm:pt modelId="{CC50FCBC-DECF-6C48-BB98-79E608481C45}" type="pres">
      <dgm:prSet presAssocID="{10ED9247-7B00-3747-8C7C-BA365775A572}" presName="level2hierChild" presStyleCnt="0"/>
      <dgm:spPr/>
    </dgm:pt>
    <dgm:pt modelId="{51EA93DD-7F33-154A-A807-92CFE9B971D1}" type="pres">
      <dgm:prSet presAssocID="{D597C67D-24AA-D64C-AA79-90E7857D4016}" presName="conn2-1" presStyleLbl="parChTrans1D2" presStyleIdx="0" presStyleCnt="3"/>
      <dgm:spPr/>
      <dgm:t>
        <a:bodyPr/>
        <a:lstStyle/>
        <a:p>
          <a:endParaRPr lang="en-US"/>
        </a:p>
      </dgm:t>
    </dgm:pt>
    <dgm:pt modelId="{12BD22E7-254A-A446-B77D-84C8AAC79C36}" type="pres">
      <dgm:prSet presAssocID="{D597C67D-24AA-D64C-AA79-90E7857D4016}" presName="connTx" presStyleLbl="parChTrans1D2" presStyleIdx="0" presStyleCnt="3"/>
      <dgm:spPr/>
      <dgm:t>
        <a:bodyPr/>
        <a:lstStyle/>
        <a:p>
          <a:endParaRPr lang="en-US"/>
        </a:p>
      </dgm:t>
    </dgm:pt>
    <dgm:pt modelId="{6AF3649E-97EE-D948-ACE1-908DDB545FB3}" type="pres">
      <dgm:prSet presAssocID="{99244F8A-1585-6747-927D-6DD9575FF644}" presName="root2" presStyleCnt="0"/>
      <dgm:spPr/>
    </dgm:pt>
    <dgm:pt modelId="{35E3AFFF-3D95-BF40-B373-B702B40497F7}" type="pres">
      <dgm:prSet presAssocID="{99244F8A-1585-6747-927D-6DD9575FF644}" presName="LevelTwoTextNode" presStyleLbl="node2" presStyleIdx="0" presStyleCnt="3">
        <dgm:presLayoutVars>
          <dgm:chPref val="3"/>
        </dgm:presLayoutVars>
      </dgm:prSet>
      <dgm:spPr/>
      <dgm:t>
        <a:bodyPr/>
        <a:lstStyle/>
        <a:p>
          <a:endParaRPr lang="en-US"/>
        </a:p>
      </dgm:t>
    </dgm:pt>
    <dgm:pt modelId="{E1308A05-A9A3-814F-8A8A-CE5CA78B53E0}" type="pres">
      <dgm:prSet presAssocID="{99244F8A-1585-6747-927D-6DD9575FF644}" presName="level3hierChild" presStyleCnt="0"/>
      <dgm:spPr/>
    </dgm:pt>
    <dgm:pt modelId="{D220E4DD-EE53-BF4A-9496-E033EA0F24CD}" type="pres">
      <dgm:prSet presAssocID="{3D859CDB-353C-5C47-AAB7-666AF4A9D790}" presName="conn2-1" presStyleLbl="parChTrans1D2" presStyleIdx="1" presStyleCnt="3"/>
      <dgm:spPr/>
      <dgm:t>
        <a:bodyPr/>
        <a:lstStyle/>
        <a:p>
          <a:endParaRPr lang="en-US"/>
        </a:p>
      </dgm:t>
    </dgm:pt>
    <dgm:pt modelId="{93159774-8A22-E049-ADC1-4ADD16092697}" type="pres">
      <dgm:prSet presAssocID="{3D859CDB-353C-5C47-AAB7-666AF4A9D790}" presName="connTx" presStyleLbl="parChTrans1D2" presStyleIdx="1" presStyleCnt="3"/>
      <dgm:spPr/>
      <dgm:t>
        <a:bodyPr/>
        <a:lstStyle/>
        <a:p>
          <a:endParaRPr lang="en-US"/>
        </a:p>
      </dgm:t>
    </dgm:pt>
    <dgm:pt modelId="{E788AF6D-CFE3-3246-8C34-02A9FF99BB80}" type="pres">
      <dgm:prSet presAssocID="{D1B8E286-1CB3-7B46-B81C-7D92D63F3C6F}" presName="root2" presStyleCnt="0"/>
      <dgm:spPr/>
    </dgm:pt>
    <dgm:pt modelId="{737B0368-DCB4-6F40-BB8E-5B984AD40652}" type="pres">
      <dgm:prSet presAssocID="{D1B8E286-1CB3-7B46-B81C-7D92D63F3C6F}" presName="LevelTwoTextNode" presStyleLbl="node2" presStyleIdx="1" presStyleCnt="3">
        <dgm:presLayoutVars>
          <dgm:chPref val="3"/>
        </dgm:presLayoutVars>
      </dgm:prSet>
      <dgm:spPr/>
      <dgm:t>
        <a:bodyPr/>
        <a:lstStyle/>
        <a:p>
          <a:endParaRPr lang="en-US"/>
        </a:p>
      </dgm:t>
    </dgm:pt>
    <dgm:pt modelId="{6773C49C-BE46-6841-B931-C51279F66438}" type="pres">
      <dgm:prSet presAssocID="{D1B8E286-1CB3-7B46-B81C-7D92D63F3C6F}" presName="level3hierChild" presStyleCnt="0"/>
      <dgm:spPr/>
    </dgm:pt>
    <dgm:pt modelId="{3D2467A3-84DD-AD4D-8A6F-57662590E821}" type="pres">
      <dgm:prSet presAssocID="{7C00F3C3-CD89-254D-B155-DB9520FE2685}" presName="conn2-1" presStyleLbl="parChTrans1D2" presStyleIdx="2" presStyleCnt="3"/>
      <dgm:spPr/>
      <dgm:t>
        <a:bodyPr/>
        <a:lstStyle/>
        <a:p>
          <a:endParaRPr lang="en-US"/>
        </a:p>
      </dgm:t>
    </dgm:pt>
    <dgm:pt modelId="{0FFE35EB-43C3-8F43-A1B7-2F8338369317}" type="pres">
      <dgm:prSet presAssocID="{7C00F3C3-CD89-254D-B155-DB9520FE2685}" presName="connTx" presStyleLbl="parChTrans1D2" presStyleIdx="2" presStyleCnt="3"/>
      <dgm:spPr/>
      <dgm:t>
        <a:bodyPr/>
        <a:lstStyle/>
        <a:p>
          <a:endParaRPr lang="en-US"/>
        </a:p>
      </dgm:t>
    </dgm:pt>
    <dgm:pt modelId="{3E6A7099-D836-2341-82BC-F4E5EE036DE0}" type="pres">
      <dgm:prSet presAssocID="{22AC2FF3-8A3F-7146-A674-3C98D1E65896}" presName="root2" presStyleCnt="0"/>
      <dgm:spPr/>
    </dgm:pt>
    <dgm:pt modelId="{FC275884-1531-5143-8B80-A3ED8A1C95DD}" type="pres">
      <dgm:prSet presAssocID="{22AC2FF3-8A3F-7146-A674-3C98D1E65896}" presName="LevelTwoTextNode" presStyleLbl="node2" presStyleIdx="2" presStyleCnt="3">
        <dgm:presLayoutVars>
          <dgm:chPref val="3"/>
        </dgm:presLayoutVars>
      </dgm:prSet>
      <dgm:spPr/>
      <dgm:t>
        <a:bodyPr/>
        <a:lstStyle/>
        <a:p>
          <a:endParaRPr lang="en-US"/>
        </a:p>
      </dgm:t>
    </dgm:pt>
    <dgm:pt modelId="{EAAFA2BA-801A-C149-9FB9-20E7B2CA8FE8}" type="pres">
      <dgm:prSet presAssocID="{22AC2FF3-8A3F-7146-A674-3C98D1E65896}" presName="level3hierChild" presStyleCnt="0"/>
      <dgm:spPr/>
    </dgm:pt>
  </dgm:ptLst>
  <dgm:cxnLst>
    <dgm:cxn modelId="{AEE3568C-11AB-F548-BC26-639550BA50E6}" type="presOf" srcId="{7C00F3C3-CD89-254D-B155-DB9520FE2685}" destId="{0FFE35EB-43C3-8F43-A1B7-2F8338369317}" srcOrd="1" destOrd="0" presId="urn:microsoft.com/office/officeart/2005/8/layout/hierarchy2"/>
    <dgm:cxn modelId="{A61FFFA8-19CB-CA47-8638-46DFC1785690}" type="presOf" srcId="{D597C67D-24AA-D64C-AA79-90E7857D4016}" destId="{51EA93DD-7F33-154A-A807-92CFE9B971D1}" srcOrd="0" destOrd="0" presId="urn:microsoft.com/office/officeart/2005/8/layout/hierarchy2"/>
    <dgm:cxn modelId="{A6D0057C-EE0A-EF4F-B36F-274A184F9606}" srcId="{10ED9247-7B00-3747-8C7C-BA365775A572}" destId="{99244F8A-1585-6747-927D-6DD9575FF644}" srcOrd="0" destOrd="0" parTransId="{D597C67D-24AA-D64C-AA79-90E7857D4016}" sibTransId="{34B0E7A7-D239-014B-9663-38853649153E}"/>
    <dgm:cxn modelId="{537028D8-7C5B-E64D-9792-2ACBB7FD178F}" type="presOf" srcId="{BC537CF3-C85D-944C-BB14-89429E731EA5}" destId="{2A32BDD9-ED92-0147-9A1F-FBFE9FF079B2}" srcOrd="0" destOrd="0" presId="urn:microsoft.com/office/officeart/2005/8/layout/hierarchy2"/>
    <dgm:cxn modelId="{24DEEFBB-5DB7-FF49-9186-800CEBB3C666}" type="presOf" srcId="{7C00F3C3-CD89-254D-B155-DB9520FE2685}" destId="{3D2467A3-84DD-AD4D-8A6F-57662590E821}" srcOrd="0" destOrd="0" presId="urn:microsoft.com/office/officeart/2005/8/layout/hierarchy2"/>
    <dgm:cxn modelId="{BD005667-86A1-1C40-B593-4C5D2B6ED245}" type="presOf" srcId="{3D859CDB-353C-5C47-AAB7-666AF4A9D790}" destId="{D220E4DD-EE53-BF4A-9496-E033EA0F24CD}" srcOrd="0" destOrd="0" presId="urn:microsoft.com/office/officeart/2005/8/layout/hierarchy2"/>
    <dgm:cxn modelId="{826A0BAF-3A60-FB4F-BE7E-37038A25EF37}" type="presOf" srcId="{10ED9247-7B00-3747-8C7C-BA365775A572}" destId="{1DC8F8E4-38F2-754E-A3CD-46F603FF6736}" srcOrd="0" destOrd="0" presId="urn:microsoft.com/office/officeart/2005/8/layout/hierarchy2"/>
    <dgm:cxn modelId="{7A4E3891-91A6-7B44-A62B-EE238439424C}" type="presOf" srcId="{22AC2FF3-8A3F-7146-A674-3C98D1E65896}" destId="{FC275884-1531-5143-8B80-A3ED8A1C95DD}" srcOrd="0" destOrd="0" presId="urn:microsoft.com/office/officeart/2005/8/layout/hierarchy2"/>
    <dgm:cxn modelId="{1882348E-DF08-4D4A-A327-87BA3F58A6BE}" srcId="{10ED9247-7B00-3747-8C7C-BA365775A572}" destId="{22AC2FF3-8A3F-7146-A674-3C98D1E65896}" srcOrd="2" destOrd="0" parTransId="{7C00F3C3-CD89-254D-B155-DB9520FE2685}" sibTransId="{5BDA7FC2-7E41-AC4C-948E-ADCA05E35E10}"/>
    <dgm:cxn modelId="{9F0984C4-1E15-0C4E-B4F2-4E3FC6244642}" type="presOf" srcId="{D597C67D-24AA-D64C-AA79-90E7857D4016}" destId="{12BD22E7-254A-A446-B77D-84C8AAC79C36}" srcOrd="1" destOrd="0" presId="urn:microsoft.com/office/officeart/2005/8/layout/hierarchy2"/>
    <dgm:cxn modelId="{3D91B3A6-EC3C-6B49-A2C5-65ED6932C1C9}" srcId="{BC537CF3-C85D-944C-BB14-89429E731EA5}" destId="{10ED9247-7B00-3747-8C7C-BA365775A572}" srcOrd="0" destOrd="0" parTransId="{5631117F-6928-064D-85C9-12D87FEDCE08}" sibTransId="{68CFDA89-9DD6-0E42-9858-601DF6A4E942}"/>
    <dgm:cxn modelId="{DB309427-A399-E641-9435-4E0DCF32E56C}" type="presOf" srcId="{3D859CDB-353C-5C47-AAB7-666AF4A9D790}" destId="{93159774-8A22-E049-ADC1-4ADD16092697}" srcOrd="1" destOrd="0" presId="urn:microsoft.com/office/officeart/2005/8/layout/hierarchy2"/>
    <dgm:cxn modelId="{FC6B7080-081A-7842-BA96-878B01D309DB}" type="presOf" srcId="{D1B8E286-1CB3-7B46-B81C-7D92D63F3C6F}" destId="{737B0368-DCB4-6F40-BB8E-5B984AD40652}" srcOrd="0" destOrd="0" presId="urn:microsoft.com/office/officeart/2005/8/layout/hierarchy2"/>
    <dgm:cxn modelId="{D2D82822-B5D0-1C48-93BB-99BD193B5AC1}" type="presOf" srcId="{99244F8A-1585-6747-927D-6DD9575FF644}" destId="{35E3AFFF-3D95-BF40-B373-B702B40497F7}" srcOrd="0" destOrd="0" presId="urn:microsoft.com/office/officeart/2005/8/layout/hierarchy2"/>
    <dgm:cxn modelId="{50106E14-1700-824C-B394-CFE8BDDADB2D}" srcId="{10ED9247-7B00-3747-8C7C-BA365775A572}" destId="{D1B8E286-1CB3-7B46-B81C-7D92D63F3C6F}" srcOrd="1" destOrd="0" parTransId="{3D859CDB-353C-5C47-AAB7-666AF4A9D790}" sibTransId="{F739F37A-DF0D-BF4A-96E6-2AEB4DB0479A}"/>
    <dgm:cxn modelId="{CBBC6CB8-C8E6-8C47-A70E-E989BDE90137}" type="presParOf" srcId="{2A32BDD9-ED92-0147-9A1F-FBFE9FF079B2}" destId="{236030AE-95EB-6A42-9A4E-A0C426F7431E}" srcOrd="0" destOrd="0" presId="urn:microsoft.com/office/officeart/2005/8/layout/hierarchy2"/>
    <dgm:cxn modelId="{2F01A786-A921-A34E-B303-94AE64136D7D}" type="presParOf" srcId="{236030AE-95EB-6A42-9A4E-A0C426F7431E}" destId="{1DC8F8E4-38F2-754E-A3CD-46F603FF6736}" srcOrd="0" destOrd="0" presId="urn:microsoft.com/office/officeart/2005/8/layout/hierarchy2"/>
    <dgm:cxn modelId="{93CCAC3D-E00F-F549-ACAA-C0DEA1B12A2B}" type="presParOf" srcId="{236030AE-95EB-6A42-9A4E-A0C426F7431E}" destId="{CC50FCBC-DECF-6C48-BB98-79E608481C45}" srcOrd="1" destOrd="0" presId="urn:microsoft.com/office/officeart/2005/8/layout/hierarchy2"/>
    <dgm:cxn modelId="{D39F8086-38D3-9F43-9878-6CAB86EB0726}" type="presParOf" srcId="{CC50FCBC-DECF-6C48-BB98-79E608481C45}" destId="{51EA93DD-7F33-154A-A807-92CFE9B971D1}" srcOrd="0" destOrd="0" presId="urn:microsoft.com/office/officeart/2005/8/layout/hierarchy2"/>
    <dgm:cxn modelId="{F92C526D-C258-7D46-8676-DF4941D8CD30}" type="presParOf" srcId="{51EA93DD-7F33-154A-A807-92CFE9B971D1}" destId="{12BD22E7-254A-A446-B77D-84C8AAC79C36}" srcOrd="0" destOrd="0" presId="urn:microsoft.com/office/officeart/2005/8/layout/hierarchy2"/>
    <dgm:cxn modelId="{CE4A4D3A-1783-E749-B4A5-57BB1A98CA73}" type="presParOf" srcId="{CC50FCBC-DECF-6C48-BB98-79E608481C45}" destId="{6AF3649E-97EE-D948-ACE1-908DDB545FB3}" srcOrd="1" destOrd="0" presId="urn:microsoft.com/office/officeart/2005/8/layout/hierarchy2"/>
    <dgm:cxn modelId="{FF32E4A5-9855-B44B-89F7-160028113B5F}" type="presParOf" srcId="{6AF3649E-97EE-D948-ACE1-908DDB545FB3}" destId="{35E3AFFF-3D95-BF40-B373-B702B40497F7}" srcOrd="0" destOrd="0" presId="urn:microsoft.com/office/officeart/2005/8/layout/hierarchy2"/>
    <dgm:cxn modelId="{7A3114AC-0C64-E043-88F1-3DA9D8CA1812}" type="presParOf" srcId="{6AF3649E-97EE-D948-ACE1-908DDB545FB3}" destId="{E1308A05-A9A3-814F-8A8A-CE5CA78B53E0}" srcOrd="1" destOrd="0" presId="urn:microsoft.com/office/officeart/2005/8/layout/hierarchy2"/>
    <dgm:cxn modelId="{7915C3EF-1522-1D4A-89DC-DC625E8A9E09}" type="presParOf" srcId="{CC50FCBC-DECF-6C48-BB98-79E608481C45}" destId="{D220E4DD-EE53-BF4A-9496-E033EA0F24CD}" srcOrd="2" destOrd="0" presId="urn:microsoft.com/office/officeart/2005/8/layout/hierarchy2"/>
    <dgm:cxn modelId="{AB64D2A5-E227-6249-9E6B-6C1AD43E7DCF}" type="presParOf" srcId="{D220E4DD-EE53-BF4A-9496-E033EA0F24CD}" destId="{93159774-8A22-E049-ADC1-4ADD16092697}" srcOrd="0" destOrd="0" presId="urn:microsoft.com/office/officeart/2005/8/layout/hierarchy2"/>
    <dgm:cxn modelId="{BF2DC769-8217-034C-AD64-466DDCCB3BB0}" type="presParOf" srcId="{CC50FCBC-DECF-6C48-BB98-79E608481C45}" destId="{E788AF6D-CFE3-3246-8C34-02A9FF99BB80}" srcOrd="3" destOrd="0" presId="urn:microsoft.com/office/officeart/2005/8/layout/hierarchy2"/>
    <dgm:cxn modelId="{E1DD855E-178B-FF4C-A315-3246FD350A51}" type="presParOf" srcId="{E788AF6D-CFE3-3246-8C34-02A9FF99BB80}" destId="{737B0368-DCB4-6F40-BB8E-5B984AD40652}" srcOrd="0" destOrd="0" presId="urn:microsoft.com/office/officeart/2005/8/layout/hierarchy2"/>
    <dgm:cxn modelId="{12F27C76-D534-9648-A18C-BABD2897C267}" type="presParOf" srcId="{E788AF6D-CFE3-3246-8C34-02A9FF99BB80}" destId="{6773C49C-BE46-6841-B931-C51279F66438}" srcOrd="1" destOrd="0" presId="urn:microsoft.com/office/officeart/2005/8/layout/hierarchy2"/>
    <dgm:cxn modelId="{044E2CEE-1573-D545-BCE2-BB8DDF5B38EA}" type="presParOf" srcId="{CC50FCBC-DECF-6C48-BB98-79E608481C45}" destId="{3D2467A3-84DD-AD4D-8A6F-57662590E821}" srcOrd="4" destOrd="0" presId="urn:microsoft.com/office/officeart/2005/8/layout/hierarchy2"/>
    <dgm:cxn modelId="{7B7A0C67-2A57-F84C-AF20-4CEC9D303ED9}" type="presParOf" srcId="{3D2467A3-84DD-AD4D-8A6F-57662590E821}" destId="{0FFE35EB-43C3-8F43-A1B7-2F8338369317}" srcOrd="0" destOrd="0" presId="urn:microsoft.com/office/officeart/2005/8/layout/hierarchy2"/>
    <dgm:cxn modelId="{48F8B667-0F83-344E-A21B-3FCBB712FF23}" type="presParOf" srcId="{CC50FCBC-DECF-6C48-BB98-79E608481C45}" destId="{3E6A7099-D836-2341-82BC-F4E5EE036DE0}" srcOrd="5" destOrd="0" presId="urn:microsoft.com/office/officeart/2005/8/layout/hierarchy2"/>
    <dgm:cxn modelId="{57AD5A26-FE19-A449-9683-AC52851CCB51}" type="presParOf" srcId="{3E6A7099-D836-2341-82BC-F4E5EE036DE0}" destId="{FC275884-1531-5143-8B80-A3ED8A1C95DD}" srcOrd="0" destOrd="0" presId="urn:microsoft.com/office/officeart/2005/8/layout/hierarchy2"/>
    <dgm:cxn modelId="{293CE3FF-2E23-C04D-8746-FC73CACB5C53}" type="presParOf" srcId="{3E6A7099-D836-2341-82BC-F4E5EE036DE0}" destId="{EAAFA2BA-801A-C149-9FB9-20E7B2CA8FE8}"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372DCB-E178-5848-A495-7704FB601057}" type="doc">
      <dgm:prSet loTypeId="urn:microsoft.com/office/officeart/2005/8/layout/hChevron3" loCatId="process" qsTypeId="urn:microsoft.com/office/officeart/2005/8/quickstyle/simple4" qsCatId="simple" csTypeId="urn:microsoft.com/office/officeart/2005/8/colors/accent6_5" csCatId="accent6" phldr="1"/>
      <dgm:spPr/>
    </dgm:pt>
    <dgm:pt modelId="{95EF7719-B3A0-4446-B688-C267442BF91D}">
      <dgm:prSet phldrT="[Text]" custT="1"/>
      <dgm:spPr>
        <a:solidFill>
          <a:schemeClr val="accent6">
            <a:lumMod val="50000"/>
          </a:schemeClr>
        </a:solidFill>
      </dgm:spPr>
      <dgm:t>
        <a:bodyPr/>
        <a:lstStyle/>
        <a:p>
          <a:r>
            <a:rPr lang="en-US" sz="2000" b="1">
              <a:latin typeface="Arial" panose="020B0604020202020204" pitchFamily="34" charset="0"/>
              <a:cs typeface="Arial" panose="020B0604020202020204" pitchFamily="34" charset="0"/>
            </a:rPr>
            <a:t>Monitor Implementation</a:t>
          </a:r>
        </a:p>
      </dgm:t>
    </dgm:pt>
    <dgm:pt modelId="{62B35A0B-23B8-6C4A-814B-072EA03CD3F6}" type="parTrans" cxnId="{63B32F61-D828-B647-96E7-ACEAFBA50F96}">
      <dgm:prSet/>
      <dgm:spPr/>
      <dgm:t>
        <a:bodyPr/>
        <a:lstStyle/>
        <a:p>
          <a:endParaRPr lang="en-US"/>
        </a:p>
      </dgm:t>
    </dgm:pt>
    <dgm:pt modelId="{2DF1059D-2A24-3C40-A31D-09D3B52EC78D}" type="sibTrans" cxnId="{63B32F61-D828-B647-96E7-ACEAFBA50F96}">
      <dgm:prSet/>
      <dgm:spPr/>
      <dgm:t>
        <a:bodyPr/>
        <a:lstStyle/>
        <a:p>
          <a:endParaRPr lang="en-US"/>
        </a:p>
      </dgm:t>
    </dgm:pt>
    <dgm:pt modelId="{AA197024-F70D-5446-BD58-0AC12189B121}">
      <dgm:prSet phldrT="[Text]" custT="1"/>
      <dgm:spPr>
        <a:solidFill>
          <a:schemeClr val="accent6">
            <a:lumMod val="60000"/>
            <a:lumOff val="40000"/>
          </a:schemeClr>
        </a:solidFill>
      </dgm:spPr>
      <dgm:t>
        <a:bodyPr/>
        <a:lstStyle/>
        <a:p>
          <a:r>
            <a:rPr lang="en-US" sz="2000" b="1">
              <a:latin typeface="Arial" panose="020B0604020202020204" pitchFamily="34" charset="0"/>
              <a:cs typeface="Arial" panose="020B0604020202020204" pitchFamily="34" charset="0"/>
            </a:rPr>
            <a:t>Make Future Decisions</a:t>
          </a:r>
        </a:p>
      </dgm:t>
    </dgm:pt>
    <dgm:pt modelId="{FEB8B2B2-FFC0-124E-8954-6C89598A2468}" type="parTrans" cxnId="{225208CC-A16F-0744-B5D0-63392CC8C152}">
      <dgm:prSet/>
      <dgm:spPr/>
      <dgm:t>
        <a:bodyPr/>
        <a:lstStyle/>
        <a:p>
          <a:endParaRPr lang="en-US"/>
        </a:p>
      </dgm:t>
    </dgm:pt>
    <dgm:pt modelId="{5A01C448-BAFF-4E44-84D7-2AFDDC792BEA}" type="sibTrans" cxnId="{225208CC-A16F-0744-B5D0-63392CC8C152}">
      <dgm:prSet/>
      <dgm:spPr/>
      <dgm:t>
        <a:bodyPr/>
        <a:lstStyle/>
        <a:p>
          <a:endParaRPr lang="en-US"/>
        </a:p>
      </dgm:t>
    </dgm:pt>
    <dgm:pt modelId="{850F1EC8-2B72-044B-B52B-48A9A82BC43D}">
      <dgm:prSet phldrT="[Text]" custT="1"/>
      <dgm:spPr>
        <a:solidFill>
          <a:schemeClr val="accent6">
            <a:lumMod val="75000"/>
          </a:schemeClr>
        </a:solidFill>
      </dgm:spPr>
      <dgm:t>
        <a:bodyPr/>
        <a:lstStyle/>
        <a:p>
          <a:r>
            <a:rPr lang="en-US" sz="2000" b="1" dirty="0">
              <a:latin typeface="Arial" panose="020B0604020202020204" pitchFamily="34" charset="0"/>
              <a:cs typeface="Arial" panose="020B0604020202020204" pitchFamily="34" charset="0"/>
            </a:rPr>
            <a:t>Improve Implementation</a:t>
          </a:r>
        </a:p>
      </dgm:t>
    </dgm:pt>
    <dgm:pt modelId="{876E4929-E549-3E4B-89BB-685E536C880C}" type="parTrans" cxnId="{90EACFDA-5093-2045-ABBF-7EF4EF3A420D}">
      <dgm:prSet/>
      <dgm:spPr/>
      <dgm:t>
        <a:bodyPr/>
        <a:lstStyle/>
        <a:p>
          <a:endParaRPr lang="en-US"/>
        </a:p>
      </dgm:t>
    </dgm:pt>
    <dgm:pt modelId="{621EAC59-F43B-604F-A52B-DC302D7366AD}" type="sibTrans" cxnId="{90EACFDA-5093-2045-ABBF-7EF4EF3A420D}">
      <dgm:prSet/>
      <dgm:spPr/>
      <dgm:t>
        <a:bodyPr/>
        <a:lstStyle/>
        <a:p>
          <a:endParaRPr lang="en-US"/>
        </a:p>
      </dgm:t>
    </dgm:pt>
    <dgm:pt modelId="{7E10A7BB-C09C-0048-937E-E0A7D24B0B41}" type="pres">
      <dgm:prSet presAssocID="{B6372DCB-E178-5848-A495-7704FB601057}" presName="Name0" presStyleCnt="0">
        <dgm:presLayoutVars>
          <dgm:dir/>
          <dgm:resizeHandles val="exact"/>
        </dgm:presLayoutVars>
      </dgm:prSet>
      <dgm:spPr/>
    </dgm:pt>
    <dgm:pt modelId="{D7F8EDBC-FBBF-A349-BCE1-DB16A440EA51}" type="pres">
      <dgm:prSet presAssocID="{95EF7719-B3A0-4446-B688-C267442BF91D}" presName="parTxOnly" presStyleLbl="node1" presStyleIdx="0" presStyleCnt="3" custScaleX="93668">
        <dgm:presLayoutVars>
          <dgm:bulletEnabled val="1"/>
        </dgm:presLayoutVars>
      </dgm:prSet>
      <dgm:spPr/>
      <dgm:t>
        <a:bodyPr/>
        <a:lstStyle/>
        <a:p>
          <a:endParaRPr lang="en-US"/>
        </a:p>
      </dgm:t>
    </dgm:pt>
    <dgm:pt modelId="{229E5B84-74C2-AC45-8E73-30EB0D2836A3}" type="pres">
      <dgm:prSet presAssocID="{2DF1059D-2A24-3C40-A31D-09D3B52EC78D}" presName="parSpace" presStyleCnt="0"/>
      <dgm:spPr/>
    </dgm:pt>
    <dgm:pt modelId="{1F2B25E7-B52D-C248-A892-853FCB75858C}" type="pres">
      <dgm:prSet presAssocID="{850F1EC8-2B72-044B-B52B-48A9A82BC43D}" presName="parTxOnly" presStyleLbl="node1" presStyleIdx="1" presStyleCnt="3" custScaleX="114291">
        <dgm:presLayoutVars>
          <dgm:bulletEnabled val="1"/>
        </dgm:presLayoutVars>
      </dgm:prSet>
      <dgm:spPr/>
      <dgm:t>
        <a:bodyPr/>
        <a:lstStyle/>
        <a:p>
          <a:endParaRPr lang="en-US"/>
        </a:p>
      </dgm:t>
    </dgm:pt>
    <dgm:pt modelId="{205FC40E-02A8-0B49-8358-604DB099371E}" type="pres">
      <dgm:prSet presAssocID="{621EAC59-F43B-604F-A52B-DC302D7366AD}" presName="parSpace" presStyleCnt="0"/>
      <dgm:spPr/>
    </dgm:pt>
    <dgm:pt modelId="{73039363-4C57-6544-B80A-573D031B3F70}" type="pres">
      <dgm:prSet presAssocID="{AA197024-F70D-5446-BD58-0AC12189B121}" presName="parTxOnly" presStyleLbl="node1" presStyleIdx="2" presStyleCnt="3">
        <dgm:presLayoutVars>
          <dgm:bulletEnabled val="1"/>
        </dgm:presLayoutVars>
      </dgm:prSet>
      <dgm:spPr/>
      <dgm:t>
        <a:bodyPr/>
        <a:lstStyle/>
        <a:p>
          <a:endParaRPr lang="en-US"/>
        </a:p>
      </dgm:t>
    </dgm:pt>
  </dgm:ptLst>
  <dgm:cxnLst>
    <dgm:cxn modelId="{DB24AED9-6FD0-934B-B052-5298BFD67F9E}" type="presOf" srcId="{B6372DCB-E178-5848-A495-7704FB601057}" destId="{7E10A7BB-C09C-0048-937E-E0A7D24B0B41}" srcOrd="0" destOrd="0" presId="urn:microsoft.com/office/officeart/2005/8/layout/hChevron3"/>
    <dgm:cxn modelId="{4C42460C-FD5C-5E4E-B1DD-E2E3996FABAB}" type="presOf" srcId="{95EF7719-B3A0-4446-B688-C267442BF91D}" destId="{D7F8EDBC-FBBF-A349-BCE1-DB16A440EA51}" srcOrd="0" destOrd="0" presId="urn:microsoft.com/office/officeart/2005/8/layout/hChevron3"/>
    <dgm:cxn modelId="{225208CC-A16F-0744-B5D0-63392CC8C152}" srcId="{B6372DCB-E178-5848-A495-7704FB601057}" destId="{AA197024-F70D-5446-BD58-0AC12189B121}" srcOrd="2" destOrd="0" parTransId="{FEB8B2B2-FFC0-124E-8954-6C89598A2468}" sibTransId="{5A01C448-BAFF-4E44-84D7-2AFDDC792BEA}"/>
    <dgm:cxn modelId="{63B32F61-D828-B647-96E7-ACEAFBA50F96}" srcId="{B6372DCB-E178-5848-A495-7704FB601057}" destId="{95EF7719-B3A0-4446-B688-C267442BF91D}" srcOrd="0" destOrd="0" parTransId="{62B35A0B-23B8-6C4A-814B-072EA03CD3F6}" sibTransId="{2DF1059D-2A24-3C40-A31D-09D3B52EC78D}"/>
    <dgm:cxn modelId="{90EACFDA-5093-2045-ABBF-7EF4EF3A420D}" srcId="{B6372DCB-E178-5848-A495-7704FB601057}" destId="{850F1EC8-2B72-044B-B52B-48A9A82BC43D}" srcOrd="1" destOrd="0" parTransId="{876E4929-E549-3E4B-89BB-685E536C880C}" sibTransId="{621EAC59-F43B-604F-A52B-DC302D7366AD}"/>
    <dgm:cxn modelId="{FE58353A-70BD-014F-B461-51D37DBF92D3}" type="presOf" srcId="{AA197024-F70D-5446-BD58-0AC12189B121}" destId="{73039363-4C57-6544-B80A-573D031B3F70}" srcOrd="0" destOrd="0" presId="urn:microsoft.com/office/officeart/2005/8/layout/hChevron3"/>
    <dgm:cxn modelId="{9ED65505-748F-A644-AB3C-4D6CF13A7731}" type="presOf" srcId="{850F1EC8-2B72-044B-B52B-48A9A82BC43D}" destId="{1F2B25E7-B52D-C248-A892-853FCB75858C}" srcOrd="0" destOrd="0" presId="urn:microsoft.com/office/officeart/2005/8/layout/hChevron3"/>
    <dgm:cxn modelId="{CA1C411E-8BA3-034A-937C-2B0C5CC2752B}" type="presParOf" srcId="{7E10A7BB-C09C-0048-937E-E0A7D24B0B41}" destId="{D7F8EDBC-FBBF-A349-BCE1-DB16A440EA51}" srcOrd="0" destOrd="0" presId="urn:microsoft.com/office/officeart/2005/8/layout/hChevron3"/>
    <dgm:cxn modelId="{D2EBA445-2A67-CB4C-B44F-2553F53393F6}" type="presParOf" srcId="{7E10A7BB-C09C-0048-937E-E0A7D24B0B41}" destId="{229E5B84-74C2-AC45-8E73-30EB0D2836A3}" srcOrd="1" destOrd="0" presId="urn:microsoft.com/office/officeart/2005/8/layout/hChevron3"/>
    <dgm:cxn modelId="{BCA43C32-E346-0A4F-8070-50E4F6BB7B64}" type="presParOf" srcId="{7E10A7BB-C09C-0048-937E-E0A7D24B0B41}" destId="{1F2B25E7-B52D-C248-A892-853FCB75858C}" srcOrd="2" destOrd="0" presId="urn:microsoft.com/office/officeart/2005/8/layout/hChevron3"/>
    <dgm:cxn modelId="{DED301FF-0011-2740-BC78-2429D40F8F06}" type="presParOf" srcId="{7E10A7BB-C09C-0048-937E-E0A7D24B0B41}" destId="{205FC40E-02A8-0B49-8358-604DB099371E}" srcOrd="3" destOrd="0" presId="urn:microsoft.com/office/officeart/2005/8/layout/hChevron3"/>
    <dgm:cxn modelId="{5156ED2C-A6A7-D645-918D-7B1A0A85E35A}" type="presParOf" srcId="{7E10A7BB-C09C-0048-937E-E0A7D24B0B41}" destId="{73039363-4C57-6544-B80A-573D031B3F70}"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8857C886-5E3F-4A13-8BA0-97E4B8574575}" type="datetime1">
              <a:rPr lang="en-US" altLang="en-US"/>
              <a:pPr/>
              <a:t>6/15/2022</a:t>
            </a:fld>
            <a:endParaRPr lang="en-US" alt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Arial" charset="0"/>
              </a:defRPr>
            </a:lvl1pPr>
          </a:lstStyle>
          <a:p>
            <a:pPr>
              <a:defRPr/>
            </a:pPr>
            <a:endParaRPr lang="en-US"/>
          </a:p>
        </p:txBody>
      </p:sp>
      <p:sp>
        <p:nvSpPr>
          <p:cNvPr id="6" name="Slide Number Placeholder 5"/>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783834C-0C92-4FD5-BC04-4968AB7D8308}"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endParaRPr lang="en-US"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8" name="Slide Number Placeholder 7"/>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2D0A9F3-7AEE-4E91-BCCF-64D29453D397}"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xfrm>
            <a:off x="2019300" y="696913"/>
            <a:ext cx="2879725" cy="216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xfrm>
            <a:off x="701675" y="3205163"/>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100" baseline="0" dirty="0">
              <a:latin typeface="Arial" panose="020B0604020202020204" pitchFamily="34" charset="0"/>
            </a:endParaRPr>
          </a:p>
          <a:p>
            <a:pPr>
              <a:spcBef>
                <a:spcPct val="0"/>
              </a:spcBef>
            </a:pPr>
            <a:r>
              <a:rPr lang="en-US" altLang="en-US" sz="1100" dirty="0">
                <a:latin typeface="Arial" panose="020B0604020202020204" pitchFamily="34" charset="0"/>
              </a:rPr>
              <a:t>Welcome the participants</a:t>
            </a:r>
            <a:r>
              <a:rPr lang="en-US" altLang="en-US" sz="1100" baseline="0" dirty="0">
                <a:latin typeface="Arial" panose="020B0604020202020204" pitchFamily="34" charset="0"/>
              </a:rPr>
              <a:t> to the final day of the training. Address unanswered questions that will not be address in this session. </a:t>
            </a:r>
            <a:endParaRPr lang="en-US" altLang="en-US" sz="1100" dirty="0">
              <a:latin typeface="Arial" panose="020B0604020202020204" pitchFamily="34" charset="0"/>
            </a:endParaRPr>
          </a:p>
          <a:p>
            <a:pPr>
              <a:spcBef>
                <a:spcPct val="0"/>
              </a:spcBef>
            </a:pPr>
            <a:r>
              <a:rPr lang="en-US" altLang="en-US" sz="1100" dirty="0">
                <a:latin typeface="Arial" panose="020B0604020202020204" pitchFamily="34" charset="0"/>
              </a:rPr>
              <a:t> </a:t>
            </a:r>
            <a:endParaRPr lang="en-US" altLang="en-US" sz="1100" dirty="0"/>
          </a:p>
        </p:txBody>
      </p:sp>
      <p:sp>
        <p:nvSpPr>
          <p:cNvPr id="2" name="Slide Number Placeholder 1"/>
          <p:cNvSpPr>
            <a:spLocks noGrp="1"/>
          </p:cNvSpPr>
          <p:nvPr>
            <p:ph type="sldNum" sz="quarter" idx="10"/>
          </p:nvPr>
        </p:nvSpPr>
        <p:spPr/>
        <p:txBody>
          <a:bodyPr/>
          <a:lstStyle/>
          <a:p>
            <a:fld id="{D2D0A9F3-7AEE-4E91-BCCF-64D29453D397}" type="slidenum">
              <a:rPr lang="en-US" smtClean="0"/>
              <a:t>1</a:t>
            </a:fld>
            <a:endParaRPr lang="en-US"/>
          </a:p>
        </p:txBody>
      </p:sp>
    </p:spTree>
    <p:extLst>
      <p:ext uri="{BB962C8B-B14F-4D97-AF65-F5344CB8AC3E}">
        <p14:creationId xmlns:p14="http://schemas.microsoft.com/office/powerpoint/2010/main" val="128439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DADE621-77A9-4E4D-9132-8ED3AA0413C9}" type="slidenum">
              <a:rPr lang="en-US" altLang="en-US" sz="1200">
                <a:latin typeface="Calibri" panose="020F0502020204030204" pitchFamily="34" charset="0"/>
              </a:rPr>
              <a:pPr eaLnBrk="1" hangingPunct="1"/>
              <a:t>10</a:t>
            </a:fld>
            <a:endParaRPr lang="en-US" altLang="en-US" sz="1200">
              <a:latin typeface="Calibri" panose="020F0502020204030204" pitchFamily="34" charset="0"/>
            </a:endParaRPr>
          </a:p>
        </p:txBody>
      </p:sp>
      <p:sp>
        <p:nvSpPr>
          <p:cNvPr id="87042" name="Rectangle 2"/>
          <p:cNvSpPr>
            <a:spLocks noGrp="1" noRot="1" noChangeAspect="1" noChangeArrowheads="1" noTextEdit="1"/>
          </p:cNvSpPr>
          <p:nvPr>
            <p:ph type="sldImg"/>
          </p:nvPr>
        </p:nvSpPr>
        <p:spPr bwMode="auto">
          <a:xfrm>
            <a:off x="2241550" y="446088"/>
            <a:ext cx="2674938" cy="2005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noChangeArrowheads="1"/>
          </p:cNvSpPr>
          <p:nvPr>
            <p:ph type="body" idx="1"/>
          </p:nvPr>
        </p:nvSpPr>
        <p:spPr bwMode="auto">
          <a:xfrm>
            <a:off x="701675" y="2463800"/>
            <a:ext cx="5607050" cy="666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 typeface="Arial" panose="020B0604020202020204" pitchFamily="34" charset="0"/>
              <a:buNone/>
            </a:pPr>
            <a:r>
              <a:rPr lang="en-US" altLang="en-US" sz="1100" dirty="0">
                <a:latin typeface="Arial" panose="020B0604020202020204" pitchFamily="34" charset="0"/>
                <a:ea typeface="Calibri" panose="020F0502020204030204" pitchFamily="34" charset="0"/>
              </a:rPr>
              <a:t>Make sure you</a:t>
            </a:r>
            <a:r>
              <a:rPr lang="en-US" altLang="en-US" sz="1100" baseline="0" dirty="0">
                <a:latin typeface="Arial" panose="020B0604020202020204" pitchFamily="34" charset="0"/>
                <a:ea typeface="Calibri" panose="020F0502020204030204" pitchFamily="34" charset="0"/>
              </a:rPr>
              <a:t> know how the animation works.</a:t>
            </a:r>
          </a:p>
          <a:p>
            <a:pPr marL="0" indent="0">
              <a:spcBef>
                <a:spcPct val="0"/>
              </a:spcBef>
              <a:buFont typeface="Arial" panose="020B0604020202020204" pitchFamily="34" charset="0"/>
              <a:buNone/>
            </a:pPr>
            <a:endParaRPr lang="en-US" altLang="en-US" sz="1100" dirty="0">
              <a:latin typeface="Arial" panose="020B0604020202020204" pitchFamily="34" charset="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Explain that </a:t>
            </a:r>
            <a:r>
              <a:rPr lang="en-US" altLang="en-US" sz="1100" b="1" i="1" u="sng" dirty="0">
                <a:latin typeface="Arial" panose="020B0604020202020204" pitchFamily="34" charset="0"/>
                <a:ea typeface="Calibri" panose="020F0502020204030204" pitchFamily="34" charset="0"/>
              </a:rPr>
              <a:t>conceptual fit</a:t>
            </a:r>
            <a:r>
              <a:rPr lang="en-US" altLang="en-US" sz="1100" i="1" dirty="0">
                <a:latin typeface="Arial" panose="020B0604020202020204" pitchFamily="34" charset="0"/>
                <a:ea typeface="Calibri" panose="020F0502020204030204" pitchFamily="34" charset="0"/>
              </a:rPr>
              <a:t> </a:t>
            </a:r>
            <a:r>
              <a:rPr lang="en-US" altLang="en-US" sz="1100" dirty="0">
                <a:latin typeface="Arial" panose="020B0604020202020204" pitchFamily="34" charset="0"/>
                <a:ea typeface="Calibri" panose="020F0502020204030204" pitchFamily="34" charset="0"/>
              </a:rPr>
              <a:t>refers to interventions that:</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Address the priority risk/protective factor and problem (connect this to the logic model)</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Produce positive outcomes with the substance abuse problem or risk/protective factors</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Target multiple contexts (i.e., individual, family, school/community). Remind participants what this means—in the example on the slide, the media campaign and merchant education are interventions that will occur in the community, whereas parental education is an intervention that will occur within the family context.</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i="1" dirty="0">
                <a:solidFill>
                  <a:srgbClr val="FF0000"/>
                </a:solidFill>
                <a:latin typeface="Arial" panose="020B0604020202020204" pitchFamily="34" charset="0"/>
                <a:ea typeface="Calibri" panose="020F0502020204030204" pitchFamily="34" charset="0"/>
              </a:rPr>
              <a:t>[In slideshow, click on the slide so that </a:t>
            </a:r>
            <a:r>
              <a:rPr lang="ja-JP" altLang="en-US" sz="1100" i="1" dirty="0">
                <a:solidFill>
                  <a:srgbClr val="FF0000"/>
                </a:solidFill>
                <a:latin typeface="Arial" panose="020B0604020202020204" pitchFamily="34" charset="0"/>
                <a:ea typeface="Calibri" panose="020F0502020204030204" pitchFamily="34" charset="0"/>
              </a:rPr>
              <a:t>“</a:t>
            </a:r>
            <a:r>
              <a:rPr lang="lv-LV"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Low</a:t>
            </a:r>
            <a:r>
              <a:rPr lang="lv-LV" altLang="ja-JP" sz="1100" i="1" baseline="0" dirty="0">
                <a:solidFill>
                  <a:srgbClr val="FF0000"/>
                </a:solidFill>
                <a:latin typeface="Arial" panose="020B0604020202020204" pitchFamily="34" charset="0"/>
                <a:ea typeface="Calibri" panose="020F0502020204030204" pitchFamily="34" charset="0"/>
                <a:cs typeface="Times New Roman" panose="02020603050405020304" pitchFamily="18" charset="0"/>
              </a:rPr>
              <a:t> Sensation Seeking</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 and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Perception of Harm</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 disappear.] </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Use the example on the slide to discuss whether the interventions selected for the risk factor, parental monitoring, are relevant. Ask participants:</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Which one of these interventions is NOT an appropriate </a:t>
            </a:r>
            <a:r>
              <a:rPr lang="en-US" altLang="en-US" sz="1100" b="1" i="1" u="sng" dirty="0">
                <a:latin typeface="Arial" panose="020B0604020202020204" pitchFamily="34" charset="0"/>
                <a:ea typeface="Calibri" panose="020F0502020204030204" pitchFamily="34" charset="0"/>
                <a:cs typeface="Times New Roman" panose="02020603050405020304" pitchFamily="18" charset="0"/>
              </a:rPr>
              <a:t>conceptual fit </a:t>
            </a:r>
            <a:r>
              <a:rPr lang="en-US" altLang="en-US" sz="1100" b="1" u="sng" dirty="0">
                <a:latin typeface="Arial" panose="020B0604020202020204" pitchFamily="34" charset="0"/>
                <a:ea typeface="Calibri" panose="020F0502020204030204" pitchFamily="34" charset="0"/>
                <a:cs typeface="Times New Roman" panose="02020603050405020304" pitchFamily="18" charset="0"/>
              </a:rPr>
              <a:t>for parental monitoring?</a:t>
            </a:r>
            <a:r>
              <a:rPr lang="en-US" altLang="en-US" sz="1100" dirty="0">
                <a:latin typeface="Arial" panose="020B0604020202020204" pitchFamily="34" charset="0"/>
                <a:ea typeface="Calibri" panose="020F0502020204030204" pitchFamily="34" charset="0"/>
                <a:cs typeface="Times New Roman" panose="02020603050405020304" pitchFamily="18" charset="0"/>
              </a:rPr>
              <a:t> (Answer: merchant education). </a:t>
            </a:r>
            <a:r>
              <a:rPr lang="en-US" altLang="en-US"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[Click on the slide so that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Merchant education</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 disappears.] </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Ask for other examples of interventions that might be more relevant in this situation and why.</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Walk participants through this logic model from left to right, and right to left, to emphasize the logic of these interventions. Use these questions as a guide:</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Do each of the interventions fit this community</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s logic model?</a:t>
            </a:r>
            <a:endParaRPr lang="en-US" altLang="ja-JP"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Do they address the problem? </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Do they fit the population that is the focus of the intervention? </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Do they address all the risk factors listed on the slide for underage drinking?</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Summarize as follows:</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If the intervention does not address the risk and protective factors</a:t>
            </a:r>
            <a:r>
              <a:rPr lang="en-US" altLang="en-US" sz="1100" dirty="0">
                <a:latin typeface="Arial" panose="020B0604020202020204" pitchFamily="34" charset="0"/>
                <a:ea typeface="Calibri" panose="020F0502020204030204" pitchFamily="34" charset="0"/>
                <a:cs typeface="Times New Roman" panose="02020603050405020304" pitchFamily="18" charset="0"/>
              </a:rPr>
              <a:t> that influence the substance abuse problem the community has selected, then the intervention is unlikely to produce positive outcomes or changes in that problem.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r>
              <a:rPr lang="en-US" altLang="en-US" sz="1100" dirty="0">
                <a:latin typeface="Arial" panose="020B0604020202020204" pitchFamily="34" charset="0"/>
                <a:ea typeface="Calibri" panose="020F0502020204030204" pitchFamily="34" charset="0"/>
                <a:cs typeface="Times New Roman" panose="02020603050405020304" pitchFamily="18" charset="0"/>
              </a:rPr>
              <a:t>Refer to</a:t>
            </a:r>
            <a:r>
              <a:rPr lang="en-US" altLang="en-US" sz="1100" b="1" dirty="0">
                <a:latin typeface="Arial" panose="020B0604020202020204" pitchFamily="34" charset="0"/>
                <a:ea typeface="Calibri" panose="020F0502020204030204" pitchFamily="34" charset="0"/>
                <a:cs typeface="Times New Roman" panose="02020603050405020304" pitchFamily="18" charset="0"/>
              </a:rPr>
              <a:t> Information Sheet </a:t>
            </a:r>
            <a:r>
              <a:rPr lang="lv-LV" altLang="en-US" sz="1100" b="1" dirty="0">
                <a:latin typeface="Arial" panose="020B0604020202020204" pitchFamily="34" charset="0"/>
                <a:ea typeface="Calibri" panose="020F0502020204030204" pitchFamily="34" charset="0"/>
                <a:cs typeface="Times New Roman" panose="02020603050405020304" pitchFamily="18" charset="0"/>
              </a:rPr>
              <a:t>4</a:t>
            </a:r>
            <a:r>
              <a:rPr lang="en-US" altLang="en-US" sz="1100" b="1" dirty="0">
                <a:latin typeface="Arial" panose="020B0604020202020204" pitchFamily="34" charset="0"/>
                <a:ea typeface="Calibri" panose="020F0502020204030204" pitchFamily="34" charset="0"/>
                <a:cs typeface="Times New Roman" panose="02020603050405020304" pitchFamily="18" charset="0"/>
              </a:rPr>
              <a:t>.3: </a:t>
            </a:r>
            <a:r>
              <a:rPr lang="lv-LV" altLang="en-US" sz="1100" b="1" dirty="0">
                <a:latin typeface="Arial" panose="020B0604020202020204" pitchFamily="34" charset="0"/>
                <a:ea typeface="Calibri" panose="020F0502020204030204" pitchFamily="34" charset="0"/>
                <a:cs typeface="Times New Roman" panose="02020603050405020304" pitchFamily="18" charset="0"/>
              </a:rPr>
              <a:t>Conceptual Fit: Sample</a:t>
            </a:r>
            <a:r>
              <a:rPr lang="en-US" altLang="en-US" sz="1100" b="1" dirty="0">
                <a:latin typeface="Arial" panose="020B0604020202020204" pitchFamily="34" charset="0"/>
                <a:ea typeface="Calibri" panose="020F0502020204030204" pitchFamily="34" charset="0"/>
                <a:cs typeface="Times New Roman" panose="02020603050405020304" pitchFamily="18" charset="0"/>
              </a:rPr>
              <a:t> Risk</a:t>
            </a:r>
            <a:r>
              <a:rPr lang="lv-LV" altLang="en-US" sz="1100" b="1" baseline="0" dirty="0">
                <a:latin typeface="Arial" panose="020B0604020202020204" pitchFamily="34" charset="0"/>
                <a:ea typeface="Calibri" panose="020F0502020204030204" pitchFamily="34" charset="0"/>
                <a:cs typeface="Times New Roman" panose="02020603050405020304" pitchFamily="18" charset="0"/>
              </a:rPr>
              <a:t> and Protective</a:t>
            </a:r>
            <a:r>
              <a:rPr lang="en-US" altLang="en-US" sz="1100" b="1" dirty="0">
                <a:latin typeface="Arial" panose="020B0604020202020204" pitchFamily="34" charset="0"/>
                <a:ea typeface="Calibri" panose="020F0502020204030204" pitchFamily="34" charset="0"/>
                <a:cs typeface="Times New Roman" panose="02020603050405020304" pitchFamily="18" charset="0"/>
              </a:rPr>
              <a:t> Factors and Interventions for Underage Drinking</a:t>
            </a:r>
            <a:r>
              <a:rPr lang="en-US" altLang="en-US" sz="1100" dirty="0">
                <a:latin typeface="Arial" panose="020B0604020202020204" pitchFamily="34" charset="0"/>
                <a:ea typeface="Calibri" panose="020F0502020204030204" pitchFamily="34" charset="0"/>
                <a:cs typeface="Times New Roman" panose="02020603050405020304" pitchFamily="18" charset="0"/>
              </a:rPr>
              <a:t> that provides a list of risk factors for underage drinking and research-based interventions that are a good </a:t>
            </a:r>
            <a:r>
              <a:rPr lang="en-US" altLang="en-US" sz="1100" i="1" dirty="0">
                <a:latin typeface="Arial" panose="020B0604020202020204" pitchFamily="34" charset="0"/>
                <a:ea typeface="Calibri" panose="020F0502020204030204" pitchFamily="34" charset="0"/>
                <a:cs typeface="Times New Roman" panose="02020603050405020304" pitchFamily="18" charset="0"/>
              </a:rPr>
              <a:t>conceptual fit</a:t>
            </a:r>
            <a:r>
              <a:rPr lang="en-US" altLang="en-US" sz="1100" dirty="0">
                <a:latin typeface="Arial" panose="020B0604020202020204" pitchFamily="34" charset="0"/>
                <a:ea typeface="Calibri" panose="020F0502020204030204" pitchFamily="34" charset="0"/>
                <a:cs typeface="Times New Roman" panose="02020603050405020304" pitchFamily="18" charset="0"/>
              </a:rPr>
              <a:t>.</a:t>
            </a:r>
            <a:endParaRPr lang="en-US" altLang="en-US" sz="1000" dirty="0"/>
          </a:p>
        </p:txBody>
      </p:sp>
    </p:spTree>
    <p:extLst>
      <p:ext uri="{BB962C8B-B14F-4D97-AF65-F5344CB8AC3E}">
        <p14:creationId xmlns:p14="http://schemas.microsoft.com/office/powerpoint/2010/main" val="482056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2135188" y="495300"/>
            <a:ext cx="2765425" cy="2073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xfrm>
            <a:off x="701675" y="2671763"/>
            <a:ext cx="5607050" cy="628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Share with participants the following questions, which will help them determine the </a:t>
            </a:r>
            <a:r>
              <a:rPr lang="en-US" altLang="en-US" sz="1100" b="1" i="1" u="sng" dirty="0">
                <a:latin typeface="Arial" panose="020B0604020202020204" pitchFamily="34" charset="0"/>
                <a:ea typeface="Calibri" panose="020F0502020204030204" pitchFamily="34" charset="0"/>
              </a:rPr>
              <a:t>practical fi</a:t>
            </a:r>
            <a:r>
              <a:rPr lang="en-US" altLang="en-US" sz="1100" i="1" dirty="0">
                <a:latin typeface="Arial" panose="020B0604020202020204" pitchFamily="34" charset="0"/>
                <a:ea typeface="Calibri" panose="020F0502020204030204" pitchFamily="34" charset="0"/>
              </a:rPr>
              <a:t>t </a:t>
            </a:r>
            <a:r>
              <a:rPr lang="en-US" altLang="en-US" sz="1100" dirty="0">
                <a:latin typeface="Arial" panose="020B0604020202020204" pitchFamily="34" charset="0"/>
                <a:ea typeface="Calibri" panose="020F0502020204030204" pitchFamily="34" charset="0"/>
              </a:rPr>
              <a:t>of an intervention:</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Is it feasible? </a:t>
            </a:r>
            <a:r>
              <a:rPr lang="en-US" altLang="en-US" sz="1100" dirty="0">
                <a:latin typeface="Arial" panose="020B0604020202020204" pitchFamily="34" charset="0"/>
                <a:ea typeface="Calibri" panose="020F0502020204030204" pitchFamily="34" charset="0"/>
              </a:rPr>
              <a:t>– Does the community have the resources (human, organizational, etc.) needed for the intervention? (Refer to Step 2 covered on the previous day.)</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Is there synergism? </a:t>
            </a:r>
            <a:r>
              <a:rPr lang="en-US" altLang="en-US" sz="1100" dirty="0">
                <a:latin typeface="Arial" panose="020B0604020202020204" pitchFamily="34" charset="0"/>
                <a:ea typeface="Calibri" panose="020F0502020204030204" pitchFamily="34" charset="0"/>
              </a:rPr>
              <a:t>– Does the intervention add to or reinforce other prevention interventions?</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Is the community ready? </a:t>
            </a:r>
            <a:r>
              <a:rPr lang="en-US" altLang="en-US" sz="1100" dirty="0">
                <a:latin typeface="Arial" panose="020B0604020202020204" pitchFamily="34" charset="0"/>
                <a:ea typeface="Calibri" panose="020F0502020204030204" pitchFamily="34" charset="0"/>
              </a:rPr>
              <a:t>– Will stakeholders and the community support the intervention?</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Is the intervention culturally relevant?</a:t>
            </a:r>
            <a:r>
              <a:rPr lang="en-US" altLang="en-US" sz="1100" dirty="0">
                <a:latin typeface="Arial" panose="020B0604020202020204" pitchFamily="34" charset="0"/>
                <a:ea typeface="Calibri" panose="020F0502020204030204" pitchFamily="34" charset="0"/>
              </a:rPr>
              <a:t> – Will the cultural group(s) that are the focus of the intervention be receptive to it? Are they involved in the planning and implementation?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Point out that if the answer is </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yes</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 to most or all of these questions, then the intervention would be considered a good </a:t>
            </a:r>
            <a:r>
              <a:rPr lang="en-US" altLang="ja-JP" sz="1100" i="1" dirty="0">
                <a:latin typeface="Arial" panose="020B0604020202020204" pitchFamily="34" charset="0"/>
                <a:ea typeface="Calibri" panose="020F0502020204030204" pitchFamily="34" charset="0"/>
                <a:cs typeface="Times New Roman" panose="02020603050405020304" pitchFamily="18" charset="0"/>
              </a:rPr>
              <a:t>practical fit</a:t>
            </a:r>
            <a:r>
              <a:rPr lang="en-US" altLang="ja-JP" sz="1100" dirty="0">
                <a:latin typeface="Arial" panose="020B0604020202020204" pitchFamily="34" charset="0"/>
                <a:ea typeface="Calibri" panose="020F0502020204030204" pitchFamily="34" charset="0"/>
                <a:cs typeface="Times New Roman" panose="02020603050405020304" pitchFamily="18" charset="0"/>
              </a:rPr>
              <a:t>.</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Facilitate a discussion about </a:t>
            </a:r>
            <a:r>
              <a:rPr lang="en-US" altLang="en-US" sz="1100" i="1" dirty="0">
                <a:latin typeface="Arial" panose="020B0604020202020204" pitchFamily="34" charset="0"/>
                <a:ea typeface="Calibri" panose="020F0502020204030204" pitchFamily="34" charset="0"/>
                <a:cs typeface="Times New Roman" panose="02020603050405020304" pitchFamily="18" charset="0"/>
              </a:rPr>
              <a:t>practical fit </a:t>
            </a:r>
            <a:r>
              <a:rPr lang="en-US" altLang="en-US" sz="1100" dirty="0">
                <a:latin typeface="Arial" panose="020B0604020202020204" pitchFamily="34" charset="0"/>
                <a:ea typeface="Calibri" panose="020F0502020204030204" pitchFamily="34" charset="0"/>
                <a:cs typeface="Times New Roman" panose="02020603050405020304" pitchFamily="18" charset="0"/>
              </a:rPr>
              <a:t>by asking participants the following questions:</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Provide an example you know of where the intervention was NOT practical for a community. For example:</a:t>
            </a:r>
          </a:p>
          <a:p>
            <a:pPr>
              <a:spcBef>
                <a:spcPct val="0"/>
              </a:spcBef>
              <a:buFont typeface="Symbol" panose="05050102010706020507" pitchFamily="18" charset="2"/>
              <a:buChar char=""/>
            </a:pP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A community implemented a no-tolerance policy that people resisted because they </a:t>
            </a:r>
            <a:r>
              <a:rPr lang="en-US" altLang="en-US" sz="1100" dirty="0" err="1">
                <a:latin typeface="Arial" panose="020B0604020202020204" pitchFamily="34" charset="0"/>
                <a:ea typeface="Calibri" panose="020F0502020204030204" pitchFamily="34" charset="0"/>
                <a:cs typeface="Times New Roman" panose="02020603050405020304" pitchFamily="18" charset="0"/>
              </a:rPr>
              <a:t>weren</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t ready. Or a party patrol intervention was instituted that relied on youth to text information to police about underage drinking parties, but the police department did not have the technological capacity to handle the text messages or the personnel to respond.</a:t>
            </a:r>
          </a:p>
          <a:p>
            <a:pPr>
              <a:spcBef>
                <a:spcPct val="0"/>
              </a:spcBef>
            </a:pP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What information from Step 1 of the SPF could help determine whether an intervention is practical for a community? (Answer: readiness and resource assessment data.)</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Make the following point:</a:t>
            </a:r>
            <a:endParaRPr lang="en-US" altLang="en-US" sz="1100" dirty="0">
              <a:ea typeface="Calibri" panose="020F0502020204030204" pitchFamily="34" charset="0"/>
              <a:cs typeface="Times New Roman" panose="02020603050405020304" pitchFamily="18" charset="0"/>
            </a:endParaRPr>
          </a:p>
          <a:p>
            <a:r>
              <a:rPr lang="en-US" altLang="en-US" sz="1100" dirty="0">
                <a:latin typeface="Arial" panose="020B0604020202020204" pitchFamily="34" charset="0"/>
              </a:rPr>
              <a:t>If the prevention program, practice, or strategy </a:t>
            </a:r>
            <a:r>
              <a:rPr lang="en-US" altLang="en-US" sz="1100" b="1" u="sng" dirty="0">
                <a:latin typeface="Arial" panose="020B0604020202020204" pitchFamily="34" charset="0"/>
              </a:rPr>
              <a:t>does not fit the community</a:t>
            </a:r>
            <a:r>
              <a:rPr lang="ja-JP" altLang="en-US" sz="1100" b="1" u="sng" dirty="0">
                <a:latin typeface="Arial" panose="020B0604020202020204" pitchFamily="34" charset="0"/>
              </a:rPr>
              <a:t>’</a:t>
            </a:r>
            <a:r>
              <a:rPr lang="en-US" altLang="ja-JP" sz="1100" b="1" u="sng" dirty="0">
                <a:latin typeface="Arial" panose="020B0604020202020204" pitchFamily="34" charset="0"/>
              </a:rPr>
              <a:t>s capacity—their resources or readiness to act</a:t>
            </a:r>
            <a:r>
              <a:rPr lang="en-US" altLang="ja-JP" sz="1100" dirty="0">
                <a:latin typeface="Arial" panose="020B0604020202020204" pitchFamily="34" charset="0"/>
              </a:rPr>
              <a:t>—then the community is unlikely to implement the intervention effectively.</a:t>
            </a:r>
            <a:endParaRPr lang="en-US" altLang="en-US" sz="1100" dirty="0">
              <a:latin typeface="Arial" panose="020B0604020202020204" pitchFamily="34" charset="0"/>
              <a:cs typeface="Arial" panose="020B0604020202020204" pitchFamily="34" charset="0"/>
            </a:endParaRPr>
          </a:p>
        </p:txBody>
      </p:sp>
      <p:sp>
        <p:nvSpPr>
          <p:cNvPr id="89091"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E3DBEB0-E42F-4F8F-B00E-9196D81F2CE6}" type="slidenum">
              <a:rPr lang="en-US" altLang="en-US" sz="1200">
                <a:latin typeface="Calibri" panose="020F0502020204030204" pitchFamily="34" charset="0"/>
              </a:rPr>
              <a:pPr eaLnBrk="1" hangingPunct="1"/>
              <a:t>11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517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xfrm>
            <a:off x="2171700" y="477838"/>
            <a:ext cx="2660650" cy="1995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p:cNvSpPr>
            <a:spLocks noGrp="1"/>
          </p:cNvSpPr>
          <p:nvPr>
            <p:ph type="body" idx="1"/>
          </p:nvPr>
        </p:nvSpPr>
        <p:spPr bwMode="auto">
          <a:xfrm>
            <a:off x="701675" y="2519363"/>
            <a:ext cx="5607050" cy="643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Summarize the three criteria to use when selecting interventions that are the best fit for a risk factor:</a:t>
            </a:r>
            <a:r>
              <a:rPr lang="en-US" altLang="en-US" sz="1100" baseline="30000" dirty="0">
                <a:latin typeface="Arial" panose="020B0604020202020204" pitchFamily="34" charset="0"/>
                <a:ea typeface="Calibri" panose="020F0502020204030204" pitchFamily="34" charset="0"/>
              </a:rPr>
              <a:t>8</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Effectiveness </a:t>
            </a:r>
            <a:r>
              <a:rPr lang="en-US" altLang="en-US" sz="1100" dirty="0">
                <a:latin typeface="Arial" panose="020B0604020202020204" pitchFamily="34" charset="0"/>
                <a:ea typeface="Calibri" panose="020F0502020204030204" pitchFamily="34" charset="0"/>
              </a:rPr>
              <a:t>– Is the intervention effective?</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Conceptual fit</a:t>
            </a:r>
            <a:r>
              <a:rPr lang="en-US" altLang="en-US" sz="1100" dirty="0">
                <a:latin typeface="Arial" panose="020B0604020202020204" pitchFamily="34" charset="0"/>
                <a:ea typeface="Calibri" panose="020F0502020204030204" pitchFamily="34" charset="0"/>
              </a:rPr>
              <a:t> – Will the intervention(s) impact the selected risk factor(s)?</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Practical fit</a:t>
            </a:r>
            <a:r>
              <a:rPr lang="en-US" altLang="en-US" sz="1100" dirty="0">
                <a:latin typeface="Arial" panose="020B0604020202020204" pitchFamily="34" charset="0"/>
                <a:ea typeface="Calibri" panose="020F0502020204030204" pitchFamily="34" charset="0"/>
              </a:rPr>
              <a:t> – Is the intervention feasible for the community?</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The intervention(s) that are the best fit will meet these three criteria.</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Make the following point:</a:t>
            </a:r>
            <a:endParaRPr lang="en-US" altLang="en-US" sz="1100" dirty="0">
              <a:ea typeface="Calibri" panose="020F0502020204030204" pitchFamily="34" charset="0"/>
            </a:endParaRPr>
          </a:p>
          <a:p>
            <a:r>
              <a:rPr lang="en-US" altLang="en-US" sz="1100" dirty="0">
                <a:latin typeface="Arial" panose="020B0604020202020204" pitchFamily="34" charset="0"/>
                <a:ea typeface="Calibri" panose="020F0502020204030204" pitchFamily="34" charset="0"/>
              </a:rPr>
              <a:t>When it comes to determining </a:t>
            </a:r>
            <a:r>
              <a:rPr lang="en-US" altLang="en-US" sz="1100" b="1" u="sng" dirty="0">
                <a:latin typeface="Arial" panose="020B0604020202020204" pitchFamily="34" charset="0"/>
                <a:ea typeface="Calibri" panose="020F0502020204030204" pitchFamily="34" charset="0"/>
              </a:rPr>
              <a:t>practical fit, you may need to collect additional information</a:t>
            </a:r>
            <a:r>
              <a:rPr lang="en-US" altLang="en-US" sz="1100" dirty="0">
                <a:latin typeface="Arial" panose="020B0604020202020204" pitchFamily="34" charset="0"/>
                <a:ea typeface="Calibri" panose="020F0502020204030204" pitchFamily="34" charset="0"/>
              </a:rPr>
              <a:t>.</a:t>
            </a:r>
            <a:endParaRPr lang="en-US" altLang="en-US" sz="1100" dirty="0">
              <a:latin typeface="Arial" panose="020B0604020202020204" pitchFamily="34" charset="0"/>
              <a:cs typeface="Arial" panose="020B0604020202020204" pitchFamily="34" charset="0"/>
            </a:endParaRPr>
          </a:p>
        </p:txBody>
      </p:sp>
      <p:sp>
        <p:nvSpPr>
          <p:cNvPr id="91139"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7A46F06-70BC-4A44-BD88-98CFB4F5BBA5}" type="slidenum">
              <a:rPr lang="en-US" altLang="en-US" sz="1200">
                <a:latin typeface="Calibri" panose="020F0502020204030204" pitchFamily="34" charset="0"/>
              </a:rPr>
              <a:pPr eaLnBrk="1" hangingPunct="1"/>
              <a:t>12</a:t>
            </a:fld>
            <a:endParaRPr lang="en-US" altLang="en-US" sz="1200">
              <a:latin typeface="Calibri" panose="020F0502020204030204" pitchFamily="34" charset="0"/>
            </a:endParaRPr>
          </a:p>
        </p:txBody>
      </p:sp>
    </p:spTree>
    <p:extLst>
      <p:ext uri="{BB962C8B-B14F-4D97-AF65-F5344CB8AC3E}">
        <p14:creationId xmlns:p14="http://schemas.microsoft.com/office/powerpoint/2010/main" val="247421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xfrm>
            <a:off x="2184400" y="582613"/>
            <a:ext cx="2640013" cy="1979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p:cNvSpPr>
            <a:spLocks noGrp="1"/>
          </p:cNvSpPr>
          <p:nvPr>
            <p:ph type="body" idx="1"/>
          </p:nvPr>
        </p:nvSpPr>
        <p:spPr bwMode="auto">
          <a:xfrm>
            <a:off x="701675" y="2676525"/>
            <a:ext cx="5607050" cy="615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spcBef>
                <a:spcPct val="0"/>
              </a:spcBef>
            </a:pPr>
            <a:r>
              <a:rPr lang="en-US" altLang="en-US" sz="1000" b="1" dirty="0">
                <a:latin typeface="Arial" panose="020B0604020202020204" pitchFamily="34" charset="0"/>
                <a:ea typeface="Calibri" panose="020F0502020204030204" pitchFamily="34" charset="0"/>
              </a:rPr>
              <a:t>CASE STUDY ACTIVITY – Determining Fit</a:t>
            </a:r>
            <a:endParaRPr lang="en-US" altLang="en-US" sz="1000" dirty="0">
              <a:ea typeface="Calibri" panose="020F0502020204030204" pitchFamily="34" charset="0"/>
            </a:endParaRPr>
          </a:p>
          <a:p>
            <a:pPr>
              <a:spcBef>
                <a:spcPct val="0"/>
              </a:spcBef>
            </a:pPr>
            <a:r>
              <a:rPr lang="en-US" altLang="en-US" sz="1000" b="1" dirty="0">
                <a:latin typeface="Arial" panose="020B0604020202020204" pitchFamily="34" charset="0"/>
                <a:ea typeface="Calibri" panose="020F0502020204030204" pitchFamily="34" charset="0"/>
              </a:rPr>
              <a:t>Purpose</a:t>
            </a:r>
            <a:r>
              <a:rPr lang="en-US" altLang="en-US" sz="1000" dirty="0">
                <a:latin typeface="Arial" panose="020B0604020202020204" pitchFamily="34" charset="0"/>
                <a:ea typeface="Calibri" panose="020F0502020204030204" pitchFamily="34" charset="0"/>
              </a:rPr>
              <a:t> – To consider practical fit when selecting an evidenced-based based intervention.</a:t>
            </a:r>
            <a:endParaRPr lang="en-US" altLang="en-US" sz="1000" dirty="0">
              <a:ea typeface="Calibri" panose="020F0502020204030204" pitchFamily="34" charset="0"/>
            </a:endParaRPr>
          </a:p>
          <a:p>
            <a:pPr>
              <a:spcBef>
                <a:spcPct val="0"/>
              </a:spcBef>
            </a:pPr>
            <a:r>
              <a:rPr lang="en-US" altLang="en-US" sz="1000" b="1" dirty="0">
                <a:latin typeface="Arial" panose="020B0604020202020204" pitchFamily="34" charset="0"/>
                <a:ea typeface="Calibri" panose="020F0502020204030204" pitchFamily="34" charset="0"/>
              </a:rPr>
              <a:t>Time</a:t>
            </a:r>
            <a:r>
              <a:rPr lang="en-US" altLang="en-US" sz="1000" dirty="0">
                <a:latin typeface="Arial" panose="020B0604020202020204" pitchFamily="34" charset="0"/>
                <a:ea typeface="Calibri" panose="020F0502020204030204" pitchFamily="34" charset="0"/>
              </a:rPr>
              <a:t> – 15 minutes</a:t>
            </a:r>
            <a:endParaRPr lang="en-US" altLang="en-US" sz="1000" dirty="0">
              <a:ea typeface="Calibri" panose="020F0502020204030204" pitchFamily="34" charset="0"/>
            </a:endParaRPr>
          </a:p>
          <a:p>
            <a:pPr>
              <a:spcBef>
                <a:spcPct val="0"/>
              </a:spcBef>
            </a:pPr>
            <a:r>
              <a:rPr lang="en-US" altLang="en-US" sz="1000" b="1" dirty="0">
                <a:latin typeface="Arial" panose="020B0604020202020204" pitchFamily="34" charset="0"/>
                <a:ea typeface="Calibri" panose="020F0502020204030204" pitchFamily="34" charset="0"/>
              </a:rPr>
              <a:t>Instructions</a:t>
            </a:r>
            <a:r>
              <a:rPr lang="en-US" altLang="en-US" sz="1000" dirty="0">
                <a:latin typeface="Arial" panose="020B0604020202020204" pitchFamily="34" charset="0"/>
                <a:ea typeface="Calibri" panose="020F0502020204030204" pitchFamily="34" charset="0"/>
              </a:rPr>
              <a:t> – </a:t>
            </a:r>
            <a:endParaRPr lang="en-US" altLang="en-US" sz="1000" dirty="0">
              <a:ea typeface="Calibri" panose="020F0502020204030204" pitchFamily="34" charset="0"/>
            </a:endParaRPr>
          </a:p>
          <a:p>
            <a:pPr>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rPr>
              <a:t>Ask participants to get in their case study groups and refer them to </a:t>
            </a:r>
            <a:r>
              <a:rPr lang="en-US" altLang="en-US" sz="1000" b="1" dirty="0">
                <a:latin typeface="Arial" panose="020B0604020202020204" pitchFamily="34" charset="0"/>
                <a:ea typeface="Calibri" panose="020F0502020204030204" pitchFamily="34" charset="0"/>
              </a:rPr>
              <a:t>Worksheet </a:t>
            </a:r>
            <a:r>
              <a:rPr lang="lv-LV" altLang="en-US" sz="1000" b="1" dirty="0">
                <a:latin typeface="Arial" panose="020B0604020202020204" pitchFamily="34" charset="0"/>
                <a:ea typeface="Calibri" panose="020F0502020204030204" pitchFamily="34" charset="0"/>
              </a:rPr>
              <a:t>4</a:t>
            </a:r>
            <a:r>
              <a:rPr lang="en-US" altLang="en-US" sz="1000" b="1" dirty="0">
                <a:latin typeface="Arial" panose="020B0604020202020204" pitchFamily="34" charset="0"/>
                <a:ea typeface="Calibri" panose="020F0502020204030204" pitchFamily="34" charset="0"/>
              </a:rPr>
              <a:t>.4: Case Study Activity – Determining Fit.</a:t>
            </a:r>
            <a:endParaRPr lang="en-US" altLang="en-US" sz="1000" dirty="0">
              <a:ea typeface="Calibri" panose="020F0502020204030204" pitchFamily="34" charset="0"/>
            </a:endParaRPr>
          </a:p>
          <a:p>
            <a:pPr>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rPr>
              <a:t>Have them use the risk</a:t>
            </a:r>
            <a:r>
              <a:rPr lang="lv-LV" altLang="en-US" sz="1000" dirty="0">
                <a:latin typeface="Arial" panose="020B0604020202020204" pitchFamily="34" charset="0"/>
                <a:ea typeface="Calibri" panose="020F0502020204030204" pitchFamily="34" charset="0"/>
              </a:rPr>
              <a:t>/protective</a:t>
            </a:r>
            <a:r>
              <a:rPr lang="en-US" altLang="en-US" sz="1000" dirty="0">
                <a:latin typeface="Arial" panose="020B0604020202020204" pitchFamily="34" charset="0"/>
                <a:ea typeface="Calibri" panose="020F0502020204030204" pitchFamily="34" charset="0"/>
              </a:rPr>
              <a:t> factor they were previously assigned </a:t>
            </a:r>
            <a:r>
              <a:rPr lang="lv-LV" altLang="en-US" sz="1000" dirty="0">
                <a:latin typeface="Arial" panose="020B0604020202020204" pitchFamily="34" charset="0"/>
                <a:ea typeface="Calibri" panose="020F0502020204030204" pitchFamily="34" charset="0"/>
              </a:rPr>
              <a:t>in Session 3 </a:t>
            </a:r>
            <a:r>
              <a:rPr lang="en-US" altLang="en-US" sz="1000" dirty="0">
                <a:latin typeface="Arial" panose="020B0604020202020204" pitchFamily="34" charset="0"/>
                <a:ea typeface="Calibri" panose="020F0502020204030204" pitchFamily="34" charset="0"/>
              </a:rPr>
              <a:t>for </a:t>
            </a:r>
            <a:r>
              <a:rPr lang="en-US" altLang="en-US" sz="1000" b="1" dirty="0">
                <a:latin typeface="Arial" panose="020B0604020202020204" pitchFamily="34" charset="0"/>
                <a:ea typeface="Calibri" panose="020F0502020204030204" pitchFamily="34" charset="0"/>
              </a:rPr>
              <a:t>Worksheet 3.10: Case Study Activity – Prioritizing Risk </a:t>
            </a:r>
            <a:r>
              <a:rPr lang="lv-LV" altLang="en-US" sz="1000" b="1" dirty="0">
                <a:latin typeface="Arial" panose="020B0604020202020204" pitchFamily="34" charset="0"/>
                <a:ea typeface="Calibri" panose="020F0502020204030204" pitchFamily="34" charset="0"/>
              </a:rPr>
              <a:t>and Protective </a:t>
            </a:r>
            <a:r>
              <a:rPr lang="en-US" altLang="en-US" sz="1000" b="1" dirty="0">
                <a:latin typeface="Arial" panose="020B0604020202020204" pitchFamily="34" charset="0"/>
                <a:ea typeface="Calibri" panose="020F0502020204030204" pitchFamily="34" charset="0"/>
              </a:rPr>
              <a:t>Factors</a:t>
            </a:r>
            <a:r>
              <a:rPr lang="en-US" altLang="en-US" sz="1000" dirty="0">
                <a:latin typeface="Arial" panose="020B0604020202020204" pitchFamily="34" charset="0"/>
                <a:ea typeface="Calibri" panose="020F0502020204030204" pitchFamily="34" charset="0"/>
              </a:rPr>
              <a:t>.</a:t>
            </a:r>
            <a:endParaRPr lang="en-US" altLang="en-US" sz="1000" dirty="0">
              <a:ea typeface="Calibri" panose="020F0502020204030204" pitchFamily="34" charset="0"/>
            </a:endParaRPr>
          </a:p>
          <a:p>
            <a:pPr>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rPr>
              <a:t>Ask groups to select an evidence-based intervention on </a:t>
            </a:r>
            <a:r>
              <a:rPr lang="en-US" altLang="en-US" sz="1000" b="1" dirty="0">
                <a:latin typeface="Arial" panose="020B0604020202020204" pitchFamily="34" charset="0"/>
                <a:ea typeface="Calibri" panose="020F0502020204030204" pitchFamily="34" charset="0"/>
              </a:rPr>
              <a:t>Worksheet </a:t>
            </a:r>
            <a:r>
              <a:rPr lang="lv-LV" altLang="en-US" sz="1000" b="1" dirty="0">
                <a:latin typeface="Arial" panose="020B0604020202020204" pitchFamily="34" charset="0"/>
                <a:ea typeface="Calibri" panose="020F0502020204030204" pitchFamily="34" charset="0"/>
              </a:rPr>
              <a:t>4</a:t>
            </a:r>
            <a:r>
              <a:rPr lang="en-US" altLang="en-US" sz="1000" b="1" dirty="0">
                <a:latin typeface="Arial" panose="020B0604020202020204" pitchFamily="34" charset="0"/>
                <a:ea typeface="Calibri" panose="020F0502020204030204" pitchFamily="34" charset="0"/>
              </a:rPr>
              <a:t>.4</a:t>
            </a:r>
            <a:r>
              <a:rPr lang="en-US" altLang="en-US" sz="1000" dirty="0">
                <a:latin typeface="Arial" panose="020B0604020202020204" pitchFamily="34" charset="0"/>
                <a:ea typeface="Calibri" panose="020F0502020204030204" pitchFamily="34" charset="0"/>
              </a:rPr>
              <a:t>:</a:t>
            </a:r>
            <a:endParaRPr lang="en-US" altLang="en-US" sz="1000" dirty="0">
              <a:ea typeface="Calibri" panose="020F0502020204030204" pitchFamily="34" charset="0"/>
            </a:endParaRPr>
          </a:p>
          <a:p>
            <a:pPr>
              <a:spcBef>
                <a:spcPct val="0"/>
              </a:spcBef>
            </a:pPr>
            <a:r>
              <a:rPr lang="en-US" altLang="en-US" sz="1000" u="sng" dirty="0">
                <a:latin typeface="Arial" panose="020B0604020202020204" pitchFamily="34" charset="0"/>
                <a:ea typeface="Calibri" panose="020F0502020204030204" pitchFamily="34" charset="0"/>
              </a:rPr>
              <a:t>Parental monitoring</a:t>
            </a:r>
            <a:endParaRPr lang="en-US" altLang="en-US" sz="1000" dirty="0">
              <a:ea typeface="Calibri" panose="020F0502020204030204" pitchFamily="34" charset="0"/>
            </a:endParaRPr>
          </a:p>
          <a:p>
            <a:pPr marL="0" marR="0" lvl="0" indent="0" algn="l" defTabSz="457200" rtl="0" eaLnBrk="0" fontAlgn="base" latinLnBrk="0" hangingPunct="0">
              <a:lnSpc>
                <a:spcPct val="100000"/>
              </a:lnSpc>
              <a:spcBef>
                <a:spcPct val="0"/>
              </a:spcBef>
              <a:spcAft>
                <a:spcPct val="0"/>
              </a:spcAft>
              <a:buClrTx/>
              <a:buSzTx/>
              <a:buFont typeface="Lucida Grande" charset="0"/>
              <a:buChar char="-"/>
              <a:tabLst/>
              <a:defRPr/>
            </a:pPr>
            <a:r>
              <a:rPr lang="en-US" sz="1200" kern="1200" dirty="0">
                <a:solidFill>
                  <a:schemeClr val="tx1"/>
                </a:solidFill>
                <a:effectLst/>
                <a:latin typeface="+mn-lt"/>
                <a:ea typeface="MS PGothic" panose="020B0600070205080204" pitchFamily="34" charset="-128"/>
                <a:cs typeface="ＭＳ Ｐゴシック" charset="-128"/>
              </a:rPr>
              <a:t>Evidence-based curriculum targeting parents</a:t>
            </a:r>
            <a:endParaRPr lang="en-US" altLang="en-US" sz="1000" dirty="0">
              <a:ea typeface="Calibri" panose="020F0502020204030204" pitchFamily="34" charset="0"/>
            </a:endParaRPr>
          </a:p>
          <a:p>
            <a:pPr>
              <a:spcBef>
                <a:spcPct val="0"/>
              </a:spcBef>
            </a:pPr>
            <a:r>
              <a:rPr lang="en-US" altLang="en-US" sz="1000" u="sng" dirty="0">
                <a:latin typeface="Arial" panose="020B0604020202020204" pitchFamily="34" charset="0"/>
                <a:ea typeface="Calibri" panose="020F0502020204030204" pitchFamily="34" charset="0"/>
              </a:rPr>
              <a:t>Social access</a:t>
            </a:r>
            <a:r>
              <a:rPr lang="en-US" altLang="en-US" sz="1000" dirty="0">
                <a:latin typeface="Arial" panose="020B0604020202020204" pitchFamily="34" charset="0"/>
                <a:ea typeface="Calibri" panose="020F0502020204030204" pitchFamily="34" charset="0"/>
              </a:rPr>
              <a:t>			</a:t>
            </a:r>
            <a:endParaRPr lang="en-US" altLang="en-US" sz="1000" dirty="0">
              <a:ea typeface="Calibri" panose="020F0502020204030204" pitchFamily="34" charset="0"/>
            </a:endParaRPr>
          </a:p>
          <a:p>
            <a:pPr>
              <a:spcBef>
                <a:spcPct val="0"/>
              </a:spcBef>
              <a:buFont typeface="Lucida Grande" charset="0"/>
              <a:buChar char="-"/>
            </a:pPr>
            <a:r>
              <a:rPr lang="en-US" altLang="en-US" sz="1000" dirty="0">
                <a:latin typeface="Arial" panose="020B0604020202020204" pitchFamily="34" charset="0"/>
                <a:ea typeface="Calibri" panose="020F0502020204030204" pitchFamily="34" charset="0"/>
              </a:rPr>
              <a:t>Increase</a:t>
            </a:r>
            <a:r>
              <a:rPr lang="lv-LV" altLang="en-US" sz="1000" dirty="0">
                <a:latin typeface="Arial" panose="020B0604020202020204" pitchFamily="34" charset="0"/>
                <a:ea typeface="Calibri" panose="020F0502020204030204" pitchFamily="34" charset="0"/>
              </a:rPr>
              <a:t>d</a:t>
            </a:r>
            <a:r>
              <a:rPr lang="en-US" altLang="en-US" sz="1000" dirty="0">
                <a:latin typeface="Arial" panose="020B0604020202020204" pitchFamily="34" charset="0"/>
                <a:ea typeface="Calibri" panose="020F0502020204030204" pitchFamily="34" charset="0"/>
              </a:rPr>
              <a:t> enforcement of underage drinking laws</a:t>
            </a:r>
            <a:endParaRPr lang="en-US" altLang="en-US" sz="1000" dirty="0">
              <a:ea typeface="Calibri" panose="020F0502020204030204" pitchFamily="34" charset="0"/>
            </a:endParaRPr>
          </a:p>
          <a:p>
            <a:pPr>
              <a:spcBef>
                <a:spcPct val="0"/>
              </a:spcBef>
            </a:pPr>
            <a:r>
              <a:rPr lang="en-US" altLang="en-US" sz="1000" u="sng" dirty="0">
                <a:latin typeface="Arial" panose="020B0604020202020204" pitchFamily="34" charset="0"/>
                <a:ea typeface="Calibri" panose="020F0502020204030204" pitchFamily="34" charset="0"/>
              </a:rPr>
              <a:t>Perception of harm</a:t>
            </a:r>
            <a:endParaRPr lang="en-US" altLang="en-US" sz="1000" dirty="0">
              <a:ea typeface="Calibri" panose="020F0502020204030204" pitchFamily="34" charset="0"/>
            </a:endParaRPr>
          </a:p>
          <a:p>
            <a:pPr>
              <a:spcBef>
                <a:spcPct val="0"/>
              </a:spcBef>
              <a:buFont typeface="Lucida Grande" charset="0"/>
              <a:buChar char="-"/>
            </a:pPr>
            <a:r>
              <a:rPr lang="en-US" altLang="en-US" sz="1000" dirty="0">
                <a:latin typeface="Arial" panose="020B0604020202020204" pitchFamily="34" charset="0"/>
                <a:ea typeface="Calibri" panose="020F0502020204030204" pitchFamily="34" charset="0"/>
              </a:rPr>
              <a:t>Social marketing campaign targeting youth perceptions of harm</a:t>
            </a:r>
            <a:endParaRPr lang="lv-LV" altLang="en-US" sz="1000" dirty="0">
              <a:latin typeface="Arial" panose="020B0604020202020204" pitchFamily="34" charset="0"/>
              <a:ea typeface="Calibri" panose="020F0502020204030204" pitchFamily="34" charset="0"/>
            </a:endParaRPr>
          </a:p>
          <a:p>
            <a:r>
              <a:rPr lang="en-US" sz="1200" u="sng" kern="1200" dirty="0">
                <a:solidFill>
                  <a:schemeClr val="tx1"/>
                </a:solidFill>
                <a:effectLst/>
                <a:latin typeface="+mn-lt"/>
                <a:ea typeface="MS PGothic" panose="020B0600070205080204" pitchFamily="34" charset="-128"/>
                <a:cs typeface="ＭＳ Ｐゴシック" charset="-128"/>
              </a:rPr>
              <a:t>Positive opportunities to belong</a:t>
            </a:r>
            <a:endParaRPr lang="en-US" sz="1200" kern="1200" dirty="0">
              <a:solidFill>
                <a:schemeClr val="tx1"/>
              </a:solidFill>
              <a:effectLst/>
              <a:latin typeface="+mn-lt"/>
              <a:ea typeface="MS PGothic" panose="020B0600070205080204" pitchFamily="34" charset="-128"/>
              <a:cs typeface="ＭＳ Ｐゴシック" charset="-128"/>
            </a:endParaRPr>
          </a:p>
          <a:p>
            <a:pPr lvl="0"/>
            <a:r>
              <a:rPr lang="lv-LV" sz="1200" kern="1200" dirty="0">
                <a:solidFill>
                  <a:schemeClr val="tx1"/>
                </a:solidFill>
                <a:effectLst/>
                <a:latin typeface="+mn-lt"/>
                <a:ea typeface="MS PGothic" panose="020B0600070205080204" pitchFamily="34" charset="-128"/>
                <a:cs typeface="ＭＳ Ｐゴシック" charset="-128"/>
              </a:rPr>
              <a:t>-</a:t>
            </a:r>
            <a:r>
              <a:rPr lang="en-US" sz="1200" kern="1200" dirty="0">
                <a:solidFill>
                  <a:schemeClr val="tx1"/>
                </a:solidFill>
                <a:effectLst/>
                <a:latin typeface="+mn-lt"/>
                <a:ea typeface="MS PGothic" panose="020B0600070205080204" pitchFamily="34" charset="-128"/>
                <a:cs typeface="ＭＳ Ｐゴシック" charset="-128"/>
              </a:rPr>
              <a:t>Youth advisory board with the local prevention coalition </a:t>
            </a:r>
          </a:p>
          <a:p>
            <a:pPr>
              <a:spcBef>
                <a:spcPct val="0"/>
              </a:spcBef>
              <a:buFont typeface="Lucida Grande" charset="0"/>
              <a:buChar char="-"/>
            </a:pPr>
            <a:endParaRPr lang="en-US" altLang="en-US" sz="1000" dirty="0">
              <a:latin typeface="Arial" panose="020B0604020202020204" pitchFamily="34" charset="0"/>
              <a:ea typeface="Calibri" panose="020F0502020204030204" pitchFamily="34" charset="0"/>
            </a:endParaRPr>
          </a:p>
          <a:p>
            <a:pPr>
              <a:spcBef>
                <a:spcPct val="0"/>
              </a:spcBef>
              <a:buFont typeface="Lucida Grande" charset="0"/>
              <a:buNone/>
            </a:pPr>
            <a:endParaRPr lang="en-US" altLang="en-US" sz="1000" dirty="0">
              <a:ea typeface="Calibri" panose="020F0502020204030204" pitchFamily="34" charset="0"/>
            </a:endParaRPr>
          </a:p>
          <a:p>
            <a:pPr>
              <a:spcBef>
                <a:spcPct val="0"/>
              </a:spcBef>
              <a:buFontTx/>
              <a:buAutoNum type="arabicPeriod" startAt="4"/>
            </a:pPr>
            <a:r>
              <a:rPr lang="en-US" altLang="en-US" sz="1000" dirty="0">
                <a:latin typeface="Arial" panose="020B0604020202020204" pitchFamily="34" charset="0"/>
                <a:ea typeface="Calibri" panose="020F0502020204030204" pitchFamily="34" charset="0"/>
              </a:rPr>
              <a:t>Write the risk</a:t>
            </a:r>
            <a:r>
              <a:rPr lang="lv-LV" altLang="en-US" sz="1000" dirty="0">
                <a:latin typeface="Arial" panose="020B0604020202020204" pitchFamily="34" charset="0"/>
                <a:ea typeface="Calibri" panose="020F0502020204030204" pitchFamily="34" charset="0"/>
              </a:rPr>
              <a:t>/protective</a:t>
            </a:r>
            <a:r>
              <a:rPr lang="en-US" altLang="en-US" sz="1000" dirty="0">
                <a:latin typeface="Arial" panose="020B0604020202020204" pitchFamily="34" charset="0"/>
                <a:ea typeface="Calibri" panose="020F0502020204030204" pitchFamily="34" charset="0"/>
              </a:rPr>
              <a:t> factor and intervention selected in the table on </a:t>
            </a:r>
            <a:r>
              <a:rPr lang="en-US" altLang="en-US" sz="1000" b="1" dirty="0">
                <a:latin typeface="Arial" panose="020B0604020202020204" pitchFamily="34" charset="0"/>
                <a:ea typeface="Calibri" panose="020F0502020204030204" pitchFamily="34" charset="0"/>
              </a:rPr>
              <a:t>Worksheet </a:t>
            </a:r>
            <a:r>
              <a:rPr lang="lv-LV" altLang="en-US" sz="1000" b="1" dirty="0">
                <a:latin typeface="Arial" panose="020B0604020202020204" pitchFamily="34" charset="0"/>
                <a:ea typeface="Calibri" panose="020F0502020204030204" pitchFamily="34" charset="0"/>
              </a:rPr>
              <a:t>4</a:t>
            </a:r>
            <a:r>
              <a:rPr lang="en-US" altLang="en-US" sz="1000" b="1" dirty="0">
                <a:latin typeface="Arial" panose="020B0604020202020204" pitchFamily="34" charset="0"/>
                <a:ea typeface="Calibri" panose="020F0502020204030204" pitchFamily="34" charset="0"/>
              </a:rPr>
              <a:t>.</a:t>
            </a:r>
            <a:r>
              <a:rPr lang="lv-LV" altLang="en-US" sz="1000" b="1" dirty="0">
                <a:latin typeface="Arial" panose="020B0604020202020204" pitchFamily="34" charset="0"/>
                <a:ea typeface="Calibri" panose="020F0502020204030204" pitchFamily="34" charset="0"/>
              </a:rPr>
              <a:t>4</a:t>
            </a:r>
            <a:r>
              <a:rPr lang="en-US" altLang="en-US" sz="1000" dirty="0">
                <a:latin typeface="Arial" panose="020B0604020202020204" pitchFamily="34" charset="0"/>
                <a:ea typeface="Calibri" panose="020F0502020204030204" pitchFamily="34" charset="0"/>
              </a:rPr>
              <a:t>.</a:t>
            </a:r>
          </a:p>
          <a:p>
            <a:pPr>
              <a:spcBef>
                <a:spcPct val="0"/>
              </a:spcBef>
              <a:buFontTx/>
              <a:buAutoNum type="arabicPeriod" startAt="4"/>
            </a:pPr>
            <a:r>
              <a:rPr lang="en-US" altLang="en-US" sz="1000" dirty="0">
                <a:latin typeface="Arial" panose="020B0604020202020204" pitchFamily="34" charset="0"/>
                <a:ea typeface="Calibri" panose="020F0502020204030204" pitchFamily="34" charset="0"/>
              </a:rPr>
              <a:t>Answer the questions in the table on </a:t>
            </a:r>
            <a:r>
              <a:rPr lang="en-US" altLang="en-US" sz="1000" b="1" dirty="0">
                <a:latin typeface="Arial" panose="020B0604020202020204" pitchFamily="34" charset="0"/>
                <a:ea typeface="Calibri" panose="020F0502020204030204" pitchFamily="34" charset="0"/>
              </a:rPr>
              <a:t>Worksheet </a:t>
            </a:r>
            <a:r>
              <a:rPr lang="lv-LV" altLang="en-US" sz="1000" b="1" dirty="0">
                <a:latin typeface="Arial" panose="020B0604020202020204" pitchFamily="34" charset="0"/>
                <a:ea typeface="Calibri" panose="020F0502020204030204" pitchFamily="34" charset="0"/>
              </a:rPr>
              <a:t>4</a:t>
            </a:r>
            <a:r>
              <a:rPr lang="en-US" altLang="en-US" sz="1000" b="1" dirty="0">
                <a:latin typeface="Arial" panose="020B0604020202020204" pitchFamily="34" charset="0"/>
                <a:ea typeface="Calibri" panose="020F0502020204030204" pitchFamily="34" charset="0"/>
              </a:rPr>
              <a:t>.4</a:t>
            </a:r>
            <a:r>
              <a:rPr lang="en-US" altLang="en-US" sz="1000" dirty="0">
                <a:latin typeface="Arial" panose="020B0604020202020204" pitchFamily="34" charset="0"/>
                <a:ea typeface="Calibri" panose="020F0502020204030204" pitchFamily="34" charset="0"/>
              </a:rPr>
              <a:t> to determine the practical fit for the intervention selected. Use information about the case study community </a:t>
            </a:r>
            <a:r>
              <a:rPr lang="lv-LV" altLang="en-US" sz="1000" dirty="0">
                <a:latin typeface="Arial" panose="020B0604020202020204" pitchFamily="34" charset="0"/>
                <a:ea typeface="Calibri" panose="020F0502020204030204" pitchFamily="34" charset="0"/>
              </a:rPr>
              <a:t>in Session 3 </a:t>
            </a:r>
            <a:r>
              <a:rPr lang="en-US" altLang="en-US" sz="1000" dirty="0">
                <a:latin typeface="Arial" panose="020B0604020202020204" pitchFamily="34" charset="0"/>
                <a:ea typeface="Calibri" panose="020F0502020204030204" pitchFamily="34" charset="0"/>
              </a:rPr>
              <a:t>from </a:t>
            </a:r>
            <a:r>
              <a:rPr lang="en-US" altLang="en-US" sz="1000" b="1" dirty="0">
                <a:latin typeface="Arial" panose="020B0604020202020204" pitchFamily="34" charset="0"/>
                <a:ea typeface="Calibri" panose="020F0502020204030204" pitchFamily="34" charset="0"/>
              </a:rPr>
              <a:t>Worksheet 3.9: Case Study – Assessment Information</a:t>
            </a:r>
            <a:r>
              <a:rPr lang="en-US" altLang="en-US" sz="1000" dirty="0">
                <a:latin typeface="Arial" panose="020B0604020202020204" pitchFamily="34" charset="0"/>
                <a:ea typeface="Calibri" panose="020F0502020204030204" pitchFamily="34" charset="0"/>
              </a:rPr>
              <a:t>:</a:t>
            </a:r>
            <a:endParaRPr lang="en-US" altLang="en-US" sz="1000" dirty="0">
              <a:ea typeface="Calibri" panose="020F0502020204030204" pitchFamily="34" charset="0"/>
            </a:endParaRPr>
          </a:p>
          <a:p>
            <a:pPr>
              <a:spcBef>
                <a:spcPct val="0"/>
              </a:spcBef>
              <a:buFont typeface="Lucida Grande" charset="0"/>
              <a:buChar char="-"/>
            </a:pPr>
            <a:r>
              <a:rPr lang="en-US" altLang="en-US" sz="1000" dirty="0">
                <a:latin typeface="Arial" panose="020B0604020202020204" pitchFamily="34" charset="0"/>
                <a:ea typeface="Calibri" panose="020F0502020204030204" pitchFamily="34" charset="0"/>
              </a:rPr>
              <a:t>Resources: Do we have the resources NOW to implement the intervention? (Capacity)</a:t>
            </a:r>
            <a:endParaRPr lang="en-US" altLang="en-US" sz="1000" dirty="0">
              <a:ea typeface="Calibri" panose="020F0502020204030204" pitchFamily="34" charset="0"/>
            </a:endParaRPr>
          </a:p>
          <a:p>
            <a:pPr>
              <a:spcBef>
                <a:spcPct val="0"/>
              </a:spcBef>
              <a:buFont typeface="Lucida Grande" charset="0"/>
              <a:buChar char="-"/>
            </a:pPr>
            <a:r>
              <a:rPr lang="en-US" altLang="en-US" sz="1000" dirty="0">
                <a:latin typeface="Arial" panose="020B0604020202020204" pitchFamily="34" charset="0"/>
                <a:ea typeface="Calibri" panose="020F0502020204030204" pitchFamily="34" charset="0"/>
              </a:rPr>
              <a:t>Contacts: Do we have the people involved that we need in order to be successful in implementing the intervention? (Capacity)</a:t>
            </a:r>
            <a:endParaRPr lang="en-US" altLang="en-US" sz="1000" dirty="0">
              <a:ea typeface="Calibri" panose="020F0502020204030204" pitchFamily="34" charset="0"/>
            </a:endParaRPr>
          </a:p>
          <a:p>
            <a:pPr>
              <a:spcBef>
                <a:spcPct val="0"/>
              </a:spcBef>
              <a:buFont typeface="Lucida Grande" charset="0"/>
              <a:buChar char="-"/>
            </a:pPr>
            <a:r>
              <a:rPr lang="en-US" altLang="en-US" sz="1000" dirty="0">
                <a:latin typeface="Arial" panose="020B0604020202020204" pitchFamily="34" charset="0"/>
                <a:ea typeface="Calibri" panose="020F0502020204030204" pitchFamily="34" charset="0"/>
              </a:rPr>
              <a:t>Support: Will the community support an intervention? Do we have the organizational support we need to implement the intervention? </a:t>
            </a:r>
            <a:endParaRPr lang="en-US" altLang="en-US" sz="1000" dirty="0">
              <a:ea typeface="Calibri" panose="020F0502020204030204" pitchFamily="34" charset="0"/>
            </a:endParaRPr>
          </a:p>
          <a:p>
            <a:pPr>
              <a:spcBef>
                <a:spcPct val="0"/>
              </a:spcBef>
              <a:buFont typeface="Lucida Grande" charset="0"/>
              <a:buChar char="-"/>
            </a:pPr>
            <a:r>
              <a:rPr lang="en-US" altLang="en-US" sz="1000" dirty="0">
                <a:latin typeface="Arial" panose="020B0604020202020204" pitchFamily="34" charset="0"/>
                <a:ea typeface="Calibri" panose="020F0502020204030204" pitchFamily="34" charset="0"/>
              </a:rPr>
              <a:t>Reflect culture: Will the cultural groups that are the focus of our intervention be receptive to what we plan to do? Are members of the focus population involved in the planning and implementation process? </a:t>
            </a:r>
            <a:endParaRPr lang="en-US" altLang="en-US" sz="1000" dirty="0">
              <a:ea typeface="Calibri" panose="020F0502020204030204" pitchFamily="34" charset="0"/>
            </a:endParaRPr>
          </a:p>
          <a:p>
            <a:pPr>
              <a:spcBef>
                <a:spcPct val="0"/>
              </a:spcBef>
              <a:buFont typeface="Lucida Grande" charset="0"/>
              <a:buChar char="-"/>
            </a:pPr>
            <a:r>
              <a:rPr lang="en-US" altLang="en-US" sz="1000" dirty="0">
                <a:latin typeface="Arial" panose="020B0604020202020204" pitchFamily="34" charset="0"/>
                <a:ea typeface="Calibri" panose="020F0502020204030204" pitchFamily="34" charset="0"/>
              </a:rPr>
              <a:t>Sustainable: Do we have a plan that includes considerations about how positive outcomes would be maintained over time?  </a:t>
            </a:r>
            <a:endParaRPr lang="en-US" altLang="en-US" sz="1000" dirty="0">
              <a:ea typeface="Calibri" panose="020F0502020204030204" pitchFamily="34" charset="0"/>
            </a:endParaRPr>
          </a:p>
          <a:p>
            <a:pPr>
              <a:spcBef>
                <a:spcPct val="0"/>
              </a:spcBef>
              <a:buFont typeface="Lucida Grande" charset="0"/>
              <a:buChar char="-"/>
            </a:pPr>
            <a:r>
              <a:rPr lang="en-US" altLang="en-US" sz="1000" dirty="0">
                <a:latin typeface="Arial" panose="020B0604020202020204" pitchFamily="34" charset="0"/>
                <a:ea typeface="Calibri" panose="020F0502020204030204" pitchFamily="34" charset="0"/>
              </a:rPr>
              <a:t>Can be evaluated: Is there baseline data? Do we have a workable plan to collect and analyze our data before and after the intervention? </a:t>
            </a:r>
            <a:endParaRPr lang="en-US" altLang="en-US" sz="1000" dirty="0">
              <a:ea typeface="Calibri" panose="020F0502020204030204" pitchFamily="34" charset="0"/>
            </a:endParaRPr>
          </a:p>
          <a:p>
            <a:pPr marL="228600" indent="-228600">
              <a:buAutoNum type="arabicPeriod" startAt="6"/>
            </a:pPr>
            <a:r>
              <a:rPr lang="en-US" altLang="en-US" sz="1000" dirty="0">
                <a:latin typeface="Arial" panose="020B0604020202020204" pitchFamily="34" charset="0"/>
              </a:rPr>
              <a:t>Debrief with the entire group.</a:t>
            </a:r>
            <a:endParaRPr lang="en-US" altLang="en-US" sz="1000" dirty="0">
              <a:latin typeface="Arial" panose="020B0604020202020204" pitchFamily="34" charset="0"/>
              <a:cs typeface="Arial" panose="020B0604020202020204" pitchFamily="34" charset="0"/>
            </a:endParaRPr>
          </a:p>
          <a:p>
            <a:pPr marL="457200" lvl="1" indent="0">
              <a:buNone/>
            </a:pPr>
            <a:r>
              <a:rPr lang="en-US" altLang="en-US" sz="1000" dirty="0">
                <a:latin typeface="Arial" panose="020B0604020202020204" pitchFamily="34" charset="0"/>
                <a:cs typeface="Arial" panose="020B0604020202020204" pitchFamily="34" charset="0"/>
              </a:rPr>
              <a:t>6a.</a:t>
            </a:r>
            <a:r>
              <a:rPr lang="en-US" altLang="en-US" sz="1000" baseline="0" dirty="0">
                <a:latin typeface="Arial" panose="020B0604020202020204" pitchFamily="34" charset="0"/>
                <a:cs typeface="Arial" panose="020B0604020202020204" pitchFamily="34" charset="0"/>
              </a:rPr>
              <a:t> Define practical fit.</a:t>
            </a:r>
          </a:p>
          <a:p>
            <a:pPr marL="457200" lvl="1" indent="0">
              <a:buNone/>
            </a:pPr>
            <a:r>
              <a:rPr lang="en-US" altLang="en-US" sz="1000" baseline="0" dirty="0">
                <a:latin typeface="Arial" panose="020B0604020202020204" pitchFamily="34" charset="0"/>
                <a:cs typeface="Arial" panose="020B0604020202020204" pitchFamily="34" charset="0"/>
              </a:rPr>
              <a:t>6b. What happens if most of your answers in the case study assessment are “no” or “need more information”?</a:t>
            </a:r>
            <a:endParaRPr lang="en-US" altLang="en-US" sz="1000" dirty="0">
              <a:latin typeface="Arial" panose="020B0604020202020204" pitchFamily="34" charset="0"/>
            </a:endParaRPr>
          </a:p>
        </p:txBody>
      </p:sp>
      <p:sp>
        <p:nvSpPr>
          <p:cNvPr id="93187"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1D6BE4C-A2EB-4F3F-A781-A50D89AA1508}" type="slidenum">
              <a:rPr lang="en-US" altLang="en-US" sz="1200">
                <a:latin typeface="Calibri" panose="020F0502020204030204" pitchFamily="34" charset="0"/>
              </a:rPr>
              <a:pPr eaLnBrk="1" hangingPunct="1"/>
              <a:t>13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16419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xfrm>
            <a:off x="2147888" y="658813"/>
            <a:ext cx="2752725" cy="2063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xfrm>
            <a:off x="701675" y="2779713"/>
            <a:ext cx="5762625" cy="557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Summarize the different criteria used to make decisions regarding the problem, risk and protective factors, and interventions. Ask participants what they can remember.</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i="1" dirty="0">
                <a:solidFill>
                  <a:srgbClr val="FF0000"/>
                </a:solidFill>
                <a:latin typeface="Arial" panose="020B0604020202020204" pitchFamily="34" charset="0"/>
                <a:ea typeface="Calibri" panose="020F0502020204030204" pitchFamily="34" charset="0"/>
              </a:rPr>
              <a:t>[In slideshow, click on the slide so that the criteria for prioritizing behaviors and related problems appear.]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Tx/>
              <a:buChar char="•"/>
            </a:pPr>
            <a:r>
              <a:rPr lang="en-US" altLang="en-US" sz="1100" dirty="0">
                <a:latin typeface="Arial" panose="020B0604020202020204" pitchFamily="34" charset="0"/>
                <a:ea typeface="Calibri" panose="020F0502020204030204" pitchFamily="34" charset="0"/>
              </a:rPr>
              <a:t>Prioritizing behaviors and related problems:</a:t>
            </a:r>
            <a:endParaRPr lang="en-US" altLang="en-US" sz="1100" dirty="0">
              <a:ea typeface="Calibri" panose="020F0502020204030204" pitchFamily="34" charset="0"/>
            </a:endParaRPr>
          </a:p>
          <a:p>
            <a:pPr>
              <a:spcBef>
                <a:spcPct val="0"/>
              </a:spcBef>
              <a:buFont typeface="Lucida Grande" charset="0"/>
              <a:buChar char="-"/>
            </a:pPr>
            <a:r>
              <a:rPr lang="en-US" altLang="en-US" sz="1100" dirty="0">
                <a:latin typeface="Arial" panose="020B0604020202020204" pitchFamily="34" charset="0"/>
                <a:ea typeface="Calibri" panose="020F0502020204030204" pitchFamily="34" charset="0"/>
              </a:rPr>
              <a:t>Magnitude – What is the largest problem? </a:t>
            </a:r>
            <a:endParaRPr lang="en-US" altLang="en-US" sz="1100" dirty="0">
              <a:ea typeface="Calibri" panose="020F0502020204030204" pitchFamily="34" charset="0"/>
            </a:endParaRPr>
          </a:p>
          <a:p>
            <a:pPr>
              <a:spcBef>
                <a:spcPct val="0"/>
              </a:spcBef>
              <a:buFont typeface="Lucida Grande" charset="0"/>
              <a:buChar char="-"/>
            </a:pPr>
            <a:r>
              <a:rPr lang="en-US" altLang="en-US" sz="1100" dirty="0">
                <a:latin typeface="Arial" panose="020B0604020202020204" pitchFamily="34" charset="0"/>
                <a:ea typeface="Calibri" panose="020F0502020204030204" pitchFamily="34" charset="0"/>
              </a:rPr>
              <a:t>Time trend – Is it getting worse over time?</a:t>
            </a:r>
            <a:endParaRPr lang="en-US" altLang="en-US" sz="1100" dirty="0">
              <a:ea typeface="Calibri" panose="020F0502020204030204" pitchFamily="34" charset="0"/>
            </a:endParaRPr>
          </a:p>
          <a:p>
            <a:pPr>
              <a:spcBef>
                <a:spcPct val="0"/>
              </a:spcBef>
              <a:buFont typeface="Lucida Grande" charset="0"/>
              <a:buChar char="-"/>
            </a:pPr>
            <a:r>
              <a:rPr lang="en-US" altLang="en-US" sz="1100" dirty="0">
                <a:latin typeface="Arial" panose="020B0604020202020204" pitchFamily="34" charset="0"/>
                <a:ea typeface="Calibri" panose="020F0502020204030204" pitchFamily="34" charset="0"/>
              </a:rPr>
              <a:t>Severity – How severe is it? What is the impact?</a:t>
            </a:r>
            <a:endParaRPr lang="en-US" altLang="en-US" sz="1100" dirty="0">
              <a:ea typeface="Calibri" panose="020F0502020204030204" pitchFamily="34" charset="0"/>
            </a:endParaRPr>
          </a:p>
          <a:p>
            <a:pPr>
              <a:spcBef>
                <a:spcPct val="0"/>
              </a:spcBef>
              <a:buFont typeface="Lucida Grande" charset="0"/>
              <a:buChar char="-"/>
            </a:pPr>
            <a:r>
              <a:rPr lang="en-US" altLang="en-US" sz="1100" dirty="0">
                <a:latin typeface="Arial" panose="020B0604020202020204" pitchFamily="34" charset="0"/>
                <a:ea typeface="Calibri" panose="020F0502020204030204" pitchFamily="34" charset="0"/>
              </a:rPr>
              <a:t>Comparison – How does the problem compare to surrounding communities or the state?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i="1" dirty="0">
                <a:solidFill>
                  <a:srgbClr val="FF0000"/>
                </a:solidFill>
                <a:latin typeface="Arial" panose="020B0604020202020204" pitchFamily="34" charset="0"/>
                <a:ea typeface="Calibri" panose="020F0502020204030204" pitchFamily="34" charset="0"/>
              </a:rPr>
              <a:t>[Click on the slide again so that the criteria for prioritizing risk and protective factors appear.]</a:t>
            </a:r>
            <a:endParaRPr lang="en-US" altLang="en-US" sz="1100" dirty="0">
              <a:ea typeface="Calibri" panose="020F0502020204030204" pitchFamily="34" charset="0"/>
            </a:endParaRPr>
          </a:p>
          <a:p>
            <a:pPr>
              <a:spcBef>
                <a:spcPct val="0"/>
              </a:spcBef>
            </a:pPr>
            <a:r>
              <a:rPr lang="en-US" altLang="en-US" sz="1100" i="1" dirty="0">
                <a:solidFill>
                  <a:srgbClr val="FF0000"/>
                </a:solidFill>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Tx/>
              <a:buChar char="•"/>
            </a:pPr>
            <a:r>
              <a:rPr lang="en-US" altLang="en-US" sz="1100" dirty="0">
                <a:latin typeface="Arial" panose="020B0604020202020204" pitchFamily="34" charset="0"/>
                <a:ea typeface="Calibri" panose="020F0502020204030204" pitchFamily="34" charset="0"/>
              </a:rPr>
              <a:t>Prioritizing risk and protective factors:</a:t>
            </a:r>
            <a:endParaRPr lang="en-US" altLang="en-US" sz="1100" dirty="0">
              <a:ea typeface="Calibri" panose="020F0502020204030204" pitchFamily="34" charset="0"/>
            </a:endParaRPr>
          </a:p>
          <a:p>
            <a:pPr>
              <a:spcBef>
                <a:spcPct val="0"/>
              </a:spcBef>
              <a:buFont typeface="Lucida Grande" charset="0"/>
              <a:buChar char="-"/>
            </a:pPr>
            <a:r>
              <a:rPr lang="en-US" altLang="en-US" sz="1100" dirty="0">
                <a:latin typeface="Arial" panose="020B0604020202020204" pitchFamily="34" charset="0"/>
                <a:ea typeface="Calibri" panose="020F0502020204030204" pitchFamily="34" charset="0"/>
              </a:rPr>
              <a:t>Importance – How important is a particular risk or protective factor in reducing the problem in the community?</a:t>
            </a:r>
            <a:endParaRPr lang="en-US" altLang="en-US" sz="1100" dirty="0">
              <a:ea typeface="Calibri" panose="020F0502020204030204" pitchFamily="34" charset="0"/>
            </a:endParaRPr>
          </a:p>
          <a:p>
            <a:pPr>
              <a:spcBef>
                <a:spcPct val="0"/>
              </a:spcBef>
              <a:buFont typeface="Lucida Grande" charset="0"/>
              <a:buChar char="-"/>
            </a:pPr>
            <a:r>
              <a:rPr lang="en-US" altLang="en-US" sz="1100" dirty="0">
                <a:latin typeface="Arial" panose="020B0604020202020204" pitchFamily="34" charset="0"/>
                <a:ea typeface="Calibri" panose="020F0502020204030204" pitchFamily="34" charset="0"/>
              </a:rPr>
              <a:t>Changeability – Does the community have the capacity—readiness and resources—to change a particular risk or protective factor? Is there a suitable evidence-based intervention that will address the risk or protective factor? Is it possible to change the risk or protective factor in a reasonable time frame?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i="1" dirty="0">
                <a:solidFill>
                  <a:srgbClr val="FF0000"/>
                </a:solidFill>
                <a:latin typeface="Arial" panose="020B0604020202020204" pitchFamily="34" charset="0"/>
                <a:ea typeface="Calibri" panose="020F0502020204030204" pitchFamily="34" charset="0"/>
              </a:rPr>
              <a:t>[Click on the slide a third time so that the criteria for selecting interventions appear.]</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Tx/>
              <a:buChar char="•"/>
            </a:pPr>
            <a:r>
              <a:rPr lang="en-US" altLang="en-US" sz="1100" dirty="0">
                <a:latin typeface="Arial" panose="020B0604020202020204" pitchFamily="34" charset="0"/>
                <a:ea typeface="Calibri" panose="020F0502020204030204" pitchFamily="34" charset="0"/>
              </a:rPr>
              <a:t>Selecting interventions:</a:t>
            </a:r>
            <a:endParaRPr lang="en-US" altLang="en-US" sz="1100" dirty="0">
              <a:ea typeface="Calibri" panose="020F0502020204030204" pitchFamily="34" charset="0"/>
            </a:endParaRPr>
          </a:p>
          <a:p>
            <a:pPr>
              <a:spcBef>
                <a:spcPct val="0"/>
              </a:spcBef>
              <a:buFont typeface="Lucida Grande" charset="0"/>
              <a:buChar char="-"/>
            </a:pPr>
            <a:r>
              <a:rPr lang="en-US" altLang="en-US" sz="1100" dirty="0">
                <a:latin typeface="Arial" panose="020B0604020202020204" pitchFamily="34" charset="0"/>
                <a:ea typeface="Calibri" panose="020F0502020204030204" pitchFamily="34" charset="0"/>
              </a:rPr>
              <a:t>Evidence-based – Is there evidence based on research that the intervention is effective?</a:t>
            </a:r>
            <a:endParaRPr lang="en-US" altLang="en-US" sz="1100" dirty="0">
              <a:ea typeface="Calibri" panose="020F0502020204030204" pitchFamily="34" charset="0"/>
            </a:endParaRPr>
          </a:p>
          <a:p>
            <a:pPr>
              <a:spcBef>
                <a:spcPct val="0"/>
              </a:spcBef>
              <a:buFont typeface="Lucida Grande" charset="0"/>
              <a:buChar char="-"/>
            </a:pPr>
            <a:r>
              <a:rPr lang="en-US" altLang="en-US" sz="1100" dirty="0">
                <a:latin typeface="Arial" panose="020B0604020202020204" pitchFamily="34" charset="0"/>
                <a:ea typeface="Calibri" panose="020F0502020204030204" pitchFamily="34" charset="0"/>
              </a:rPr>
              <a:t>Conceptual fit – Will the intervention impact the selected risk or protective factor?</a:t>
            </a:r>
          </a:p>
          <a:p>
            <a:pPr>
              <a:spcBef>
                <a:spcPct val="0"/>
              </a:spcBef>
              <a:buFont typeface="Lucida Grande" charset="0"/>
              <a:buChar char="-"/>
            </a:pPr>
            <a:r>
              <a:rPr lang="en-US" altLang="en-US" sz="1100" dirty="0">
                <a:latin typeface="Arial" panose="020B0604020202020204" pitchFamily="34" charset="0"/>
              </a:rPr>
              <a:t>Practical fit – Is the intervention feasible for the community?</a:t>
            </a:r>
            <a:endParaRPr lang="en-US" altLang="en-US" sz="1100" dirty="0">
              <a:latin typeface="Arial" panose="020B0604020202020204" pitchFamily="34" charset="0"/>
              <a:cs typeface="Arial" panose="020B0604020202020204" pitchFamily="34" charset="0"/>
            </a:endParaRPr>
          </a:p>
        </p:txBody>
      </p:sp>
      <p:sp>
        <p:nvSpPr>
          <p:cNvPr id="97283"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8C32943-AE86-4062-BA06-913524FCEACE}" type="slidenum">
              <a:rPr lang="en-US" altLang="en-US" sz="1200">
                <a:latin typeface="Calibri" panose="020F0502020204030204" pitchFamily="34" charset="0"/>
              </a:rPr>
              <a:pPr eaLnBrk="1" hangingPunct="1"/>
              <a:t>14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07133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xfrm>
            <a:off x="2117725" y="696913"/>
            <a:ext cx="2790825" cy="2092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xfrm>
            <a:off x="701675" y="2943225"/>
            <a:ext cx="5607050" cy="5492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Introduce Step 4: Implementation.</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Once a community has identified the specific evidence-based interventions it wants to implement, it is ready for Step 4: Implementation. </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This step builds directly on Step 3, and refers to </a:t>
            </a:r>
            <a:r>
              <a:rPr lang="en-US" altLang="en-US" sz="1100" u="sng" dirty="0">
                <a:latin typeface="Arial" panose="020B0604020202020204" pitchFamily="34" charset="0"/>
                <a:ea typeface="Calibri" panose="020F0502020204030204" pitchFamily="34" charset="0"/>
                <a:cs typeface="Arial" panose="020B0604020202020204" pitchFamily="34" charset="0"/>
              </a:rPr>
              <a:t>how</a:t>
            </a:r>
            <a:r>
              <a:rPr lang="en-US" altLang="en-US" sz="1100" dirty="0">
                <a:latin typeface="Arial" panose="020B0604020202020204" pitchFamily="34" charset="0"/>
                <a:ea typeface="Calibri" panose="020F0502020204030204" pitchFamily="34" charset="0"/>
                <a:cs typeface="Arial" panose="020B0604020202020204" pitchFamily="34" charset="0"/>
              </a:rPr>
              <a:t> an organization will deliver an intervention in a community.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b="1" dirty="0">
                <a:latin typeface="Arial" panose="020B0604020202020204" pitchFamily="34" charset="0"/>
                <a:ea typeface="Calibri" panose="020F0502020204030204" pitchFamily="34" charset="0"/>
                <a:cs typeface="Arial" panose="020B0604020202020204" pitchFamily="34" charset="0"/>
              </a:rPr>
              <a:t>Opening</a:t>
            </a:r>
            <a:r>
              <a:rPr lang="en-US" altLang="en-US" sz="1100" b="1" baseline="0" dirty="0">
                <a:latin typeface="Arial" panose="020B0604020202020204" pitchFamily="34" charset="0"/>
                <a:ea typeface="Calibri" panose="020F0502020204030204" pitchFamily="34" charset="0"/>
                <a:cs typeface="Arial" panose="020B0604020202020204" pitchFamily="34" charset="0"/>
              </a:rPr>
              <a:t> </a:t>
            </a:r>
            <a:r>
              <a:rPr lang="en-US" altLang="en-US" sz="1100" b="1" dirty="0">
                <a:latin typeface="Arial" panose="020B0604020202020204" pitchFamily="34" charset="0"/>
                <a:ea typeface="Calibri" panose="020F0502020204030204" pitchFamily="34" charset="0"/>
                <a:cs typeface="Arial" panose="020B0604020202020204" pitchFamily="34" charset="0"/>
              </a:rPr>
              <a:t>ACTIVITY – 7-Up</a:t>
            </a: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pPr>
            <a:r>
              <a:rPr lang="en-US" altLang="en-US" sz="1100" b="1" dirty="0">
                <a:latin typeface="Arial" panose="020B0604020202020204" pitchFamily="34" charset="0"/>
                <a:ea typeface="Calibri" panose="020F0502020204030204" pitchFamily="34" charset="0"/>
                <a:cs typeface="Arial" panose="020B0604020202020204" pitchFamily="34" charset="0"/>
              </a:rPr>
              <a:t>Purpose </a:t>
            </a:r>
            <a:r>
              <a:rPr lang="en-US" altLang="en-US" sz="1100" dirty="0">
                <a:latin typeface="Arial" panose="020B0604020202020204" pitchFamily="34" charset="0"/>
                <a:ea typeface="Calibri" panose="020F0502020204030204" pitchFamily="34" charset="0"/>
                <a:cs typeface="Arial" panose="020B0604020202020204" pitchFamily="34" charset="0"/>
              </a:rPr>
              <a:t>– To give participants the opportunity to experience the need for clear and specific instructions when starting a new activity/program</a:t>
            </a:r>
          </a:p>
          <a:p>
            <a:pPr>
              <a:spcBef>
                <a:spcPct val="0"/>
              </a:spcBef>
            </a:pPr>
            <a:r>
              <a:rPr lang="en-US" altLang="en-US" sz="1100" b="1" dirty="0">
                <a:latin typeface="Arial" panose="020B0604020202020204" pitchFamily="34" charset="0"/>
                <a:ea typeface="Calibri" panose="020F0502020204030204" pitchFamily="34" charset="0"/>
                <a:cs typeface="Arial" panose="020B0604020202020204" pitchFamily="34" charset="0"/>
              </a:rPr>
              <a:t>Time</a:t>
            </a:r>
            <a:r>
              <a:rPr lang="en-US" altLang="en-US" sz="1100" dirty="0">
                <a:latin typeface="Arial" panose="020B0604020202020204" pitchFamily="34" charset="0"/>
                <a:ea typeface="Calibri" panose="020F0502020204030204" pitchFamily="34" charset="0"/>
                <a:cs typeface="Arial" panose="020B0604020202020204" pitchFamily="34" charset="0"/>
              </a:rPr>
              <a:t> – 10 minutes</a:t>
            </a:r>
          </a:p>
          <a:p>
            <a:pPr>
              <a:spcBef>
                <a:spcPct val="0"/>
              </a:spcBef>
            </a:pPr>
            <a:r>
              <a:rPr lang="en-US" altLang="en-US" sz="1100" b="1" dirty="0">
                <a:latin typeface="Arial" panose="020B0604020202020204" pitchFamily="34" charset="0"/>
                <a:ea typeface="Calibri" panose="020F0502020204030204" pitchFamily="34" charset="0"/>
                <a:cs typeface="Arial" panose="020B0604020202020204" pitchFamily="34" charset="0"/>
              </a:rPr>
              <a:t>Instructions </a:t>
            </a:r>
            <a:r>
              <a:rPr lang="en-US" altLang="en-US" sz="1100" dirty="0">
                <a:latin typeface="Arial" panose="020B0604020202020204" pitchFamily="34" charset="0"/>
                <a:ea typeface="Calibri" panose="020F0502020204030204" pitchFamily="34" charset="0"/>
                <a:cs typeface="Arial" panose="020B0604020202020204" pitchFamily="34" charset="0"/>
              </a:rPr>
              <a:t>– </a:t>
            </a:r>
          </a:p>
          <a:p>
            <a:pPr marL="228600" indent="-228600">
              <a:spcBef>
                <a:spcPct val="0"/>
              </a:spcBef>
              <a:buFont typeface="+mj-lt"/>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Tell participants that you want them to join you in an activity called </a:t>
            </a:r>
            <a:r>
              <a:rPr lang="ja-JP" altLang="en-US" sz="1100" dirty="0">
                <a:latin typeface="Arial" panose="020B0604020202020204" pitchFamily="34" charset="0"/>
                <a:ea typeface="Calibri" panose="020F0502020204030204" pitchFamily="34" charset="0"/>
                <a:cs typeface="Arial" panose="020B060402020202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7-Up</a:t>
            </a:r>
            <a:r>
              <a:rPr lang="ja-JP" altLang="en-US" sz="1100" dirty="0">
                <a:latin typeface="Arial" panose="020B0604020202020204" pitchFamily="34" charset="0"/>
                <a:ea typeface="Calibri" panose="020F0502020204030204" pitchFamily="34" charset="0"/>
                <a:cs typeface="Arial" panose="020B060402020202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 and give them these guidelines:</a:t>
            </a:r>
          </a:p>
          <a:p>
            <a:pPr marL="457200" lvl="1" indent="-22860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Seven people must remain standing at all times.</a:t>
            </a:r>
          </a:p>
          <a:p>
            <a:pPr marL="457200" lvl="1" indent="-22860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No one person can stand for more than five seconds at a time.</a:t>
            </a:r>
          </a:p>
          <a:p>
            <a:pPr marL="228600" indent="-228600">
              <a:spcBef>
                <a:spcPct val="0"/>
              </a:spcBef>
              <a:buFont typeface="+mj-lt"/>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Quickly follow these guidelines with: </a:t>
            </a:r>
            <a:r>
              <a:rPr lang="ja-JP" altLang="en-US" sz="1100" dirty="0">
                <a:latin typeface="Arial" panose="020B0604020202020204" pitchFamily="34" charset="0"/>
                <a:ea typeface="Calibri" panose="020F0502020204030204" pitchFamily="34" charset="0"/>
                <a:cs typeface="Arial" panose="020B060402020202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GO!</a:t>
            </a:r>
            <a:r>
              <a:rPr lang="ja-JP" altLang="en-US" sz="1100" dirty="0">
                <a:latin typeface="Arial" panose="020B0604020202020204" pitchFamily="34" charset="0"/>
                <a:ea typeface="Calibri" panose="020F0502020204030204" pitchFamily="34" charset="0"/>
                <a:cs typeface="Arial" panose="020B060402020202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 and do </a:t>
            </a:r>
            <a:r>
              <a:rPr lang="en-US" altLang="ja-JP" sz="1100" u="sng" dirty="0">
                <a:latin typeface="Arial" panose="020B0604020202020204" pitchFamily="34" charset="0"/>
                <a:ea typeface="Calibri" panose="020F0502020204030204" pitchFamily="34" charset="0"/>
                <a:cs typeface="Arial" panose="020B0604020202020204" pitchFamily="34" charset="0"/>
              </a:rPr>
              <a:t>not</a:t>
            </a:r>
            <a:r>
              <a:rPr lang="en-US" altLang="ja-JP" sz="1100" dirty="0">
                <a:latin typeface="Arial" panose="020B0604020202020204" pitchFamily="34" charset="0"/>
                <a:ea typeface="Calibri" panose="020F0502020204030204" pitchFamily="34" charset="0"/>
                <a:cs typeface="Arial" panose="020B0604020202020204" pitchFamily="34" charset="0"/>
              </a:rPr>
              <a:t> respond to any questions.</a:t>
            </a:r>
          </a:p>
          <a:p>
            <a:pPr marL="228600" indent="-228600">
              <a:spcBef>
                <a:spcPct val="0"/>
              </a:spcBef>
              <a:buFont typeface="+mj-lt"/>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Observe, but do not speak with participants. </a:t>
            </a:r>
          </a:p>
          <a:p>
            <a:pPr marL="228600" indent="-228600">
              <a:spcBef>
                <a:spcPct val="0"/>
              </a:spcBef>
              <a:buFont typeface="+mj-lt"/>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After about a minute, call </a:t>
            </a:r>
            <a:r>
              <a:rPr lang="ja-JP" altLang="en-US" sz="1100" dirty="0">
                <a:latin typeface="Arial" panose="020B0604020202020204" pitchFamily="34" charset="0"/>
                <a:ea typeface="Calibri" panose="020F0502020204030204" pitchFamily="34" charset="0"/>
                <a:cs typeface="Arial" panose="020B060402020202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time</a:t>
            </a:r>
            <a:r>
              <a:rPr lang="ja-JP" altLang="en-US" sz="1100" dirty="0">
                <a:latin typeface="Arial" panose="020B0604020202020204" pitchFamily="34" charset="0"/>
                <a:ea typeface="Calibri" panose="020F0502020204030204" pitchFamily="34" charset="0"/>
                <a:cs typeface="Arial" panose="020B060402020202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 and debrief the activity with the following questions:</a:t>
            </a:r>
          </a:p>
          <a:p>
            <a:pPr marL="685800" lvl="1" indent="-22860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What happened? (Point out that most people just assumed they </a:t>
            </a:r>
            <a:r>
              <a:rPr lang="en-US" altLang="en-US" sz="1100" dirty="0" err="1">
                <a:latin typeface="Arial" panose="020B0604020202020204" pitchFamily="34" charset="0"/>
                <a:ea typeface="Calibri" panose="020F0502020204030204" pitchFamily="34" charset="0"/>
                <a:cs typeface="Arial" panose="020B0604020202020204" pitchFamily="34" charset="0"/>
              </a:rPr>
              <a:t>couldn</a:t>
            </a:r>
            <a:r>
              <a:rPr lang="ja-JP" altLang="en-US" sz="1100" dirty="0">
                <a:latin typeface="Arial" panose="020B0604020202020204" pitchFamily="34" charset="0"/>
                <a:ea typeface="Calibri" panose="020F0502020204030204" pitchFamily="34" charset="0"/>
                <a:cs typeface="Arial" panose="020B060402020202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t talk to each other, some people tried really hard to participate and make it work, others exhibited frustration and gave up trying, others refused to play at all, and still others may have tried to organize the group at some point with varying degrees of success.)</a:t>
            </a:r>
          </a:p>
          <a:p>
            <a:pPr marL="685800" lvl="1" indent="-22860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Did the instructions sound clear and specific at first? What would have made it easier for you to be successful? (e.g., communication, an articulated reason for doing the activity, a mutually agreed-upon plan, cooperation, encouragement, celebration of success)</a:t>
            </a:r>
          </a:p>
          <a:p>
            <a:pPr marL="685800" lvl="1" indent="-228600">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What does this activity have to do with implementation? Emphasize that if detailed, well-conceived plans are not provided, then the implementation may not go smoothly or successfully. Implementation needs to be thought through.</a:t>
            </a:r>
          </a:p>
        </p:txBody>
      </p:sp>
      <p:sp>
        <p:nvSpPr>
          <p:cNvPr id="39939"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FADE9C5-090A-4077-8E86-4A463826205D}" type="slidenum">
              <a:rPr lang="en-US" altLang="en-US" sz="1200">
                <a:latin typeface="Calibri" panose="020F0502020204030204" pitchFamily="34" charset="0"/>
              </a:rPr>
              <a:pPr eaLnBrk="1" hangingPunct="1"/>
              <a:t>15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53713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2119313" y="800100"/>
            <a:ext cx="2771775" cy="207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xfrm>
            <a:off x="701675" y="3098800"/>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Explain that implementation involves </a:t>
            </a:r>
            <a:r>
              <a:rPr lang="en-US" altLang="en-US" sz="1100" b="1" u="sng" dirty="0">
                <a:latin typeface="Arial" panose="020B0604020202020204" pitchFamily="34" charset="0"/>
                <a:ea typeface="Calibri" panose="020F0502020204030204" pitchFamily="34" charset="0"/>
              </a:rPr>
              <a:t>three main tasks</a:t>
            </a:r>
            <a:r>
              <a:rPr lang="en-US" altLang="en-US" sz="1100" dirty="0">
                <a:latin typeface="Arial" panose="020B0604020202020204" pitchFamily="34" charset="0"/>
                <a:ea typeface="Calibri" panose="020F0502020204030204" pitchFamily="34" charset="0"/>
              </a:rPr>
              <a:t>:</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Mobilize support for your efforts and build capacity around implementation.</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Implement evidence-based programs, policies, and practices, </a:t>
            </a:r>
            <a:r>
              <a:rPr lang="en-US" altLang="en-US" sz="1100" u="sng" dirty="0">
                <a:latin typeface="Arial" panose="020B0604020202020204" pitchFamily="34" charset="0"/>
                <a:ea typeface="Calibri" panose="020F0502020204030204" pitchFamily="34" charset="0"/>
              </a:rPr>
              <a:t>paying specific attention to adaptation and fidelity issues</a:t>
            </a:r>
            <a:r>
              <a:rPr lang="en-US" altLang="en-US" sz="1100" dirty="0">
                <a:latin typeface="Arial" panose="020B0604020202020204" pitchFamily="34" charset="0"/>
                <a:ea typeface="Calibri" panose="020F0502020204030204" pitchFamily="34" charset="0"/>
              </a:rPr>
              <a:t>.</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Monitor implementation, collect evaluation data, and make mid-course corrections based on what the results show. (This will be addressed in greater detail in Step 5.)</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Information Sheet 4.</a:t>
            </a:r>
            <a:r>
              <a:rPr lang="lv-LV" altLang="en-US" sz="1100" b="1" dirty="0">
                <a:latin typeface="Arial" panose="020B0604020202020204" pitchFamily="34" charset="0"/>
                <a:ea typeface="Calibri" panose="020F0502020204030204" pitchFamily="34" charset="0"/>
              </a:rPr>
              <a:t>5</a:t>
            </a:r>
            <a:r>
              <a:rPr lang="en-US" altLang="en-US" sz="1100" b="1" dirty="0">
                <a:latin typeface="Arial" panose="020B0604020202020204" pitchFamily="34" charset="0"/>
                <a:ea typeface="Calibri" panose="020F0502020204030204" pitchFamily="34" charset="0"/>
              </a:rPr>
              <a:t>: Key Tasks of Implementation</a:t>
            </a:r>
            <a:r>
              <a:rPr lang="en-US" altLang="en-US" sz="1100" dirty="0">
                <a:latin typeface="Arial" panose="020B0604020202020204" pitchFamily="34" charset="0"/>
                <a:ea typeface="Calibri" panose="020F0502020204030204" pitchFamily="34" charset="0"/>
              </a:rPr>
              <a:t> provides a description of each of the key tasks.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r>
              <a:rPr lang="en-US" altLang="en-US" sz="1100" dirty="0">
                <a:latin typeface="Arial" panose="020B0604020202020204" pitchFamily="34" charset="0"/>
                <a:ea typeface="Calibri" panose="020F0502020204030204" pitchFamily="34" charset="0"/>
              </a:rPr>
              <a:t>Relate this to participants</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rPr>
              <a:t> experiences by asking them to think about something in their personal lives that involves these three tasks when they do it—implement it (e.g., moving from one city another, going on vacation, having a dinner party).</a:t>
            </a:r>
            <a:endParaRPr lang="en-US" alt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44035" name="Slide Number Placeholder 4"/>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8154BE9-7D35-42D5-A4D8-98886798323B}" type="slidenum">
              <a:rPr lang="en-US" altLang="en-US" sz="1200">
                <a:latin typeface="Calibri" panose="020F0502020204030204" pitchFamily="34" charset="0"/>
              </a:rPr>
              <a:pPr eaLnBrk="1" hangingPunct="1"/>
              <a:t>16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251166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bwMode="auto">
          <a:xfrm>
            <a:off x="2119313" y="387350"/>
            <a:ext cx="2771775" cy="2078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Rectangle 3"/>
          <p:cNvSpPr>
            <a:spLocks noGrp="1" noChangeArrowheads="1"/>
          </p:cNvSpPr>
          <p:nvPr>
            <p:ph type="body" idx="1"/>
          </p:nvPr>
        </p:nvSpPr>
        <p:spPr bwMode="auto">
          <a:xfrm>
            <a:off x="798513" y="2457450"/>
            <a:ext cx="5607050" cy="669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dirty="0">
                <a:latin typeface="Arial" panose="020B0604020202020204" pitchFamily="34" charset="0"/>
                <a:ea typeface="Calibri" panose="020F0502020204030204" pitchFamily="34" charset="0"/>
              </a:rPr>
              <a:t>To engage participants in understanding the concepts of mobilizing support and building capacity around implementation, consider the following activity.</a:t>
            </a:r>
          </a:p>
          <a:p>
            <a:pPr>
              <a:spcBef>
                <a:spcPct val="0"/>
              </a:spcBef>
            </a:pPr>
            <a:r>
              <a:rPr lang="en-US" altLang="en-US" sz="1000" dirty="0">
                <a:latin typeface="Arial" panose="020B0604020202020204" pitchFamily="34" charset="0"/>
                <a:ea typeface="Calibri" panose="020F0502020204030204" pitchFamily="34" charset="0"/>
              </a:rPr>
              <a:t> </a:t>
            </a:r>
          </a:p>
          <a:p>
            <a:pPr>
              <a:spcBef>
                <a:spcPct val="0"/>
              </a:spcBef>
            </a:pPr>
            <a:r>
              <a:rPr lang="en-US" altLang="en-US" sz="1000" b="1" dirty="0">
                <a:latin typeface="Arial" panose="020B0604020202020204" pitchFamily="34" charset="0"/>
                <a:ea typeface="Calibri" panose="020F0502020204030204" pitchFamily="34" charset="0"/>
              </a:rPr>
              <a:t>OPTIONAL ACTIVITY – Building and Mobilizing Support</a:t>
            </a:r>
            <a:endParaRPr lang="en-US" altLang="en-US" sz="1000" dirty="0">
              <a:latin typeface="Arial" panose="020B0604020202020204" pitchFamily="34" charset="0"/>
              <a:ea typeface="Calibri" panose="020F0502020204030204" pitchFamily="34" charset="0"/>
            </a:endParaRPr>
          </a:p>
          <a:p>
            <a:pPr>
              <a:spcBef>
                <a:spcPct val="0"/>
              </a:spcBef>
            </a:pPr>
            <a:r>
              <a:rPr lang="en-US" altLang="en-US" sz="1000" b="1" dirty="0">
                <a:latin typeface="Arial" panose="020B0604020202020204" pitchFamily="34" charset="0"/>
                <a:ea typeface="Calibri" panose="020F0502020204030204" pitchFamily="34" charset="0"/>
              </a:rPr>
              <a:t>Time </a:t>
            </a:r>
            <a:r>
              <a:rPr lang="en-US" altLang="en-US" sz="1000" dirty="0">
                <a:latin typeface="Arial" panose="020B0604020202020204" pitchFamily="34" charset="0"/>
                <a:ea typeface="Calibri" panose="020F0502020204030204" pitchFamily="34" charset="0"/>
              </a:rPr>
              <a:t>– 15 minutes</a:t>
            </a:r>
          </a:p>
          <a:p>
            <a:pPr>
              <a:spcBef>
                <a:spcPct val="0"/>
              </a:spcBef>
            </a:pPr>
            <a:endParaRPr lang="en-US" altLang="en-US" sz="1000" dirty="0">
              <a:latin typeface="Arial" panose="020B0604020202020204" pitchFamily="34" charset="0"/>
              <a:ea typeface="Calibri" panose="020F0502020204030204" pitchFamily="34" charset="0"/>
            </a:endParaRPr>
          </a:p>
          <a:p>
            <a:pPr>
              <a:spcBef>
                <a:spcPct val="0"/>
              </a:spcBef>
              <a:buFont typeface="Symbol" panose="05050102010706020507" pitchFamily="18" charset="2"/>
              <a:buChar char=""/>
            </a:pPr>
            <a:r>
              <a:rPr lang="en-US" altLang="en-US" sz="1000" b="1" u="sng" dirty="0">
                <a:latin typeface="Arial" panose="020B0604020202020204" pitchFamily="34" charset="0"/>
                <a:ea typeface="Calibri" panose="020F0502020204030204" pitchFamily="34" charset="0"/>
              </a:rPr>
              <a:t>Increase community awareness – </a:t>
            </a:r>
            <a:endParaRPr lang="en-US" altLang="en-US" sz="1000" dirty="0">
              <a:latin typeface="Arial" panose="020B0604020202020204" pitchFamily="34" charset="0"/>
              <a:ea typeface="Calibri" panose="020F0502020204030204" pitchFamily="34" charset="0"/>
            </a:endParaRP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rPr>
              <a:t>Use an analogy of fertile soil: fertile soil helps plants take root and grow; similarly, increasing community awareness is like fertile soil because it helps improve the likelihood an intervention will be well implemented and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take root.</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 </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Emphasize that it is important to do your homework to raise awareness. </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Connect increasing awareness to Step 2 and how it builds on improving readiness</a:t>
            </a:r>
          </a:p>
          <a:p>
            <a:pPr>
              <a:spcBef>
                <a:spcPct val="0"/>
              </a:spcBef>
              <a:buFont typeface="Symbol" panose="05050102010706020507" pitchFamily="18" charset="2"/>
              <a:buChar char=""/>
            </a:pPr>
            <a:r>
              <a:rPr lang="en-US" altLang="en-US" sz="1000" b="1" u="sng" dirty="0">
                <a:latin typeface="Arial" panose="020B0604020202020204" pitchFamily="34" charset="0"/>
                <a:ea typeface="Calibri" panose="020F0502020204030204" pitchFamily="34" charset="0"/>
                <a:cs typeface="Arial" panose="020B0604020202020204" pitchFamily="34" charset="0"/>
              </a:rPr>
              <a:t>Introduce intervention to stakeholders and expand partnerships – </a:t>
            </a:r>
            <a:endParaRPr lang="en-US" altLang="en-US" sz="1000" dirty="0">
              <a:latin typeface="Arial" panose="020B0604020202020204" pitchFamily="34" charset="0"/>
              <a:ea typeface="Calibri" panose="020F0502020204030204" pitchFamily="34" charset="0"/>
              <a:cs typeface="Arial" panose="020B0604020202020204" pitchFamily="34" charset="0"/>
            </a:endParaRP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Discuss what can go wrong when you don</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t introduce interventions to your partners. (e.g., There can be community resistance that would hinder or delay implementation.)</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May need to expand partnerships. There may be additional partners you </a:t>
            </a:r>
            <a:r>
              <a:rPr lang="en-US" altLang="en-US" sz="1000" dirty="0" err="1">
                <a:latin typeface="Arial" panose="020B0604020202020204" pitchFamily="34" charset="0"/>
                <a:ea typeface="Calibri" panose="020F0502020204030204" pitchFamily="34" charset="0"/>
                <a:cs typeface="Arial" panose="020B0604020202020204" pitchFamily="34" charset="0"/>
              </a:rPr>
              <a:t>didn</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t anticipate at the beginning that you would need to have involved.</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Some partners could be problematic. Discuss examples (e.g., media with tobacco ordinances)</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Turnover in key partners or implementation champions can cause delays as new partners are recruited and/or brought onboard.</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Some partners in the implementation may be overextended and can</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t perform agreed upon tasks or meet timelines (e.g., police).</a:t>
            </a:r>
          </a:p>
          <a:p>
            <a:pPr>
              <a:spcBef>
                <a:spcPct val="0"/>
              </a:spcBef>
              <a:buFont typeface="Symbol" panose="05050102010706020507" pitchFamily="18" charset="2"/>
              <a:buChar char=""/>
            </a:pPr>
            <a:r>
              <a:rPr lang="en-US" altLang="en-US" sz="1000" b="1" u="sng" dirty="0">
                <a:latin typeface="Arial" panose="020B0604020202020204" pitchFamily="34" charset="0"/>
                <a:ea typeface="Calibri" panose="020F0502020204030204" pitchFamily="34" charset="0"/>
                <a:cs typeface="Arial" panose="020B0604020202020204" pitchFamily="34" charset="0"/>
              </a:rPr>
              <a:t>Provide training – </a:t>
            </a:r>
            <a:endParaRPr lang="en-US" altLang="en-US" sz="1000" dirty="0">
              <a:latin typeface="Arial" panose="020B0604020202020204" pitchFamily="34" charset="0"/>
              <a:ea typeface="Calibri" panose="020F0502020204030204" pitchFamily="34" charset="0"/>
              <a:cs typeface="Arial" panose="020B0604020202020204" pitchFamily="34" charset="0"/>
            </a:endParaRP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Provide training to the people who will be implementing a program. </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Training can help overcome resistance to implementation, particularly if partners and/or staff do not have the skills to implement an intervention. </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cs typeface="Arial" panose="020B0604020202020204" pitchFamily="34" charset="0"/>
              </a:rPr>
              <a:t>Some evidence suggests that training may be correlated with the completeness and fidelity of implementation efforts. Trained staff may implement more of the key components of the intervention and do so in accordance with the guidelines provided by the developer. (Fidelity is covered on slide16.)</a:t>
            </a:r>
          </a:p>
          <a:p>
            <a:pPr>
              <a:spcBef>
                <a:spcPct val="0"/>
              </a:spcBef>
              <a:buFont typeface="Times New Roman" panose="02020603050405020304" pitchFamily="18" charset="0"/>
              <a:buChar char="-"/>
            </a:pPr>
            <a:endParaRPr lang="en-US" altLang="en-US" sz="1000" dirty="0">
              <a:latin typeface="Arial" panose="020B0604020202020204" pitchFamily="34" charset="0"/>
              <a:cs typeface="Arial" panose="020B0604020202020204" pitchFamily="34" charset="0"/>
            </a:endParaRPr>
          </a:p>
          <a:p>
            <a:pPr>
              <a:spcBef>
                <a:spcPct val="0"/>
              </a:spcBef>
            </a:pPr>
            <a:r>
              <a:rPr lang="en-US" altLang="en-US" sz="1000" b="1" dirty="0">
                <a:latin typeface="Arial" panose="020B0604020202020204" pitchFamily="34" charset="0"/>
                <a:ea typeface="Calibri" panose="020F0502020204030204" pitchFamily="34" charset="0"/>
              </a:rPr>
              <a:t>Instructions</a:t>
            </a:r>
            <a:r>
              <a:rPr lang="en-US" altLang="en-US" sz="1000" dirty="0">
                <a:latin typeface="Arial" panose="020B0604020202020204" pitchFamily="34" charset="0"/>
                <a:ea typeface="Calibri" panose="020F0502020204030204" pitchFamily="34" charset="0"/>
              </a:rPr>
              <a:t> – </a:t>
            </a:r>
          </a:p>
          <a:p>
            <a:pPr>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rPr>
              <a:t>Divide participants into 3 groups and assign them all the same intervention </a:t>
            </a:r>
            <a:r>
              <a:rPr lang="en-US" altLang="en-US" sz="1000" b="1" dirty="0">
                <a:latin typeface="Arial" panose="020B0604020202020204" pitchFamily="34" charset="0"/>
                <a:ea typeface="Calibri" panose="020F0502020204030204" pitchFamily="34" charset="0"/>
              </a:rPr>
              <a:t>(e.g., compliance checks for alcohol retailers, opioid education for prescribers)</a:t>
            </a:r>
          </a:p>
          <a:p>
            <a:pPr>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rPr>
              <a:t>Assign each group one of the three tasks on this slide:</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rPr>
              <a:t>Increase community awareness</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rPr>
              <a:t>Introduce interventions to stakeholders</a:t>
            </a:r>
          </a:p>
          <a:p>
            <a:pPr>
              <a:spcBef>
                <a:spcPct val="0"/>
              </a:spcBef>
              <a:buFont typeface="Times New Roman" panose="02020603050405020304" pitchFamily="18" charset="0"/>
              <a:buChar char="-"/>
            </a:pPr>
            <a:r>
              <a:rPr lang="en-US" altLang="en-US" sz="1000" dirty="0">
                <a:latin typeface="Arial" panose="020B0604020202020204" pitchFamily="34" charset="0"/>
                <a:ea typeface="Calibri" panose="020F0502020204030204" pitchFamily="34" charset="0"/>
              </a:rPr>
              <a:t>Provide training</a:t>
            </a:r>
          </a:p>
          <a:p>
            <a:pPr>
              <a:spcBef>
                <a:spcPct val="0"/>
              </a:spcBef>
              <a:buFontTx/>
              <a:buAutoNum type="arabicPeriod" startAt="3"/>
            </a:pPr>
            <a:r>
              <a:rPr lang="en-US" altLang="en-US" sz="1000" dirty="0">
                <a:latin typeface="Arial" panose="020B0604020202020204" pitchFamily="34" charset="0"/>
                <a:ea typeface="Calibri" panose="020F0502020204030204" pitchFamily="34" charset="0"/>
              </a:rPr>
              <a:t>Have each group discuss what they would do for their assigned task as it relates to the intervention.</a:t>
            </a:r>
          </a:p>
          <a:p>
            <a:pPr>
              <a:spcBef>
                <a:spcPct val="0"/>
              </a:spcBef>
              <a:buFontTx/>
              <a:buAutoNum type="arabicPeriod" startAt="3"/>
            </a:pPr>
            <a:r>
              <a:rPr lang="en-US" altLang="en-US" sz="1000" dirty="0">
                <a:latin typeface="Arial" panose="020B0604020202020204" pitchFamily="34" charset="0"/>
                <a:ea typeface="Calibri" panose="020F0502020204030204" pitchFamily="34" charset="0"/>
              </a:rPr>
              <a:t>Ask each group to report out. Be sure to discuss the following points:</a:t>
            </a:r>
          </a:p>
          <a:p>
            <a:pPr>
              <a:spcBef>
                <a:spcPct val="0"/>
              </a:spcBef>
              <a:buFont typeface="Times New Roman" panose="02020603050405020304" pitchFamily="18" charset="0"/>
              <a:buChar char="-"/>
            </a:pPr>
            <a:endParaRPr lang="en-US" altLang="en-US" sz="1000" dirty="0">
              <a:latin typeface="Arial" panose="020B0604020202020204" pitchFamily="34" charset="0"/>
              <a:cs typeface="Arial" panose="020B0604020202020204" pitchFamily="34" charset="0"/>
            </a:endParaRPr>
          </a:p>
        </p:txBody>
      </p:sp>
      <p:sp>
        <p:nvSpPr>
          <p:cNvPr id="46083"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CA8F4BF-9877-4DD8-A369-41797877F28C}" type="slidenum">
              <a:rPr lang="en-US" altLang="en-US" sz="1200">
                <a:latin typeface="Calibri" panose="020F0502020204030204" pitchFamily="34" charset="0"/>
              </a:rPr>
              <a:pPr eaLnBrk="1" hangingPunct="1"/>
              <a:t>17</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71045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xfrm>
            <a:off x="2119313" y="542925"/>
            <a:ext cx="2787650" cy="2090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xfrm>
            <a:off x="701675" y="2736850"/>
            <a:ext cx="5607050" cy="609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Introduce the concept of fidelity with an anchor, asking participants what they think </a:t>
            </a:r>
            <a:r>
              <a:rPr lang="en-US" altLang="en-US" sz="1100" i="1" dirty="0">
                <a:latin typeface="Arial" panose="020B0604020202020204" pitchFamily="34" charset="0"/>
                <a:ea typeface="Calibri" panose="020F0502020204030204" pitchFamily="34" charset="0"/>
              </a:rPr>
              <a:t>fidelity</a:t>
            </a:r>
            <a:r>
              <a:rPr lang="en-US" altLang="en-US" sz="1100" dirty="0">
                <a:latin typeface="Arial" panose="020B0604020202020204" pitchFamily="34" charset="0"/>
                <a:ea typeface="Calibri" panose="020F0502020204030204" pitchFamily="34" charset="0"/>
              </a:rPr>
              <a:t> means.</a:t>
            </a:r>
          </a:p>
          <a:p>
            <a:pPr>
              <a:spcBef>
                <a:spcPct val="0"/>
              </a:spcBef>
            </a:pPr>
            <a:r>
              <a:rPr lang="en-US" altLang="en-US" sz="1100" i="1" dirty="0">
                <a:latin typeface="Arial" panose="020B0604020202020204" pitchFamily="34" charset="0"/>
                <a:ea typeface="Calibri" panose="020F0502020204030204" pitchFamily="34" charset="0"/>
              </a:rPr>
              <a:t> </a:t>
            </a:r>
            <a:endParaRPr lang="en-US" altLang="en-US" sz="1100" dirty="0">
              <a:latin typeface="Arial" panose="020B0604020202020204" pitchFamily="34" charset="0"/>
              <a:ea typeface="Calibri" panose="020F0502020204030204" pitchFamily="34" charset="0"/>
            </a:endParaRPr>
          </a:p>
          <a:p>
            <a:pPr>
              <a:spcBef>
                <a:spcPct val="0"/>
              </a:spcBef>
            </a:pPr>
            <a:r>
              <a:rPr lang="en-US" altLang="en-US" sz="1100" i="1" dirty="0">
                <a:solidFill>
                  <a:srgbClr val="FF0000"/>
                </a:solidFill>
                <a:latin typeface="Arial" panose="020B0604020202020204" pitchFamily="34" charset="0"/>
                <a:ea typeface="Calibri" panose="020F0502020204030204" pitchFamily="34" charset="0"/>
              </a:rPr>
              <a:t>[In slideshow, an explanation of fidelity will appear when you click on this slide]</a:t>
            </a:r>
            <a:endParaRPr lang="en-US" altLang="en-US" sz="1100" dirty="0">
              <a:latin typeface="Arial" panose="020B0604020202020204" pitchFamily="34" charset="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p>
          <a:p>
            <a:pPr>
              <a:spcBef>
                <a:spcPct val="0"/>
              </a:spcBef>
            </a:pPr>
            <a:r>
              <a:rPr lang="en-US" altLang="en-US" sz="1100" dirty="0">
                <a:latin typeface="Arial" panose="020B0604020202020204" pitchFamily="34" charset="0"/>
                <a:ea typeface="Calibri" panose="020F0502020204030204" pitchFamily="34" charset="0"/>
              </a:rPr>
              <a:t>Given an example of fidelity by using the analogy of baking a cake and how important it is to follow the recipe. Or use the following exercise:</a:t>
            </a:r>
          </a:p>
          <a:p>
            <a:pPr>
              <a:spcBef>
                <a:spcPct val="0"/>
              </a:spcBef>
            </a:pPr>
            <a:r>
              <a:rPr lang="en-US" altLang="en-US" sz="1100" dirty="0">
                <a:latin typeface="Arial" panose="020B0604020202020204" pitchFamily="34" charset="0"/>
                <a:ea typeface="Calibri" panose="020F0502020204030204" pitchFamily="34" charset="0"/>
              </a:rPr>
              <a:t> </a:t>
            </a:r>
          </a:p>
          <a:p>
            <a:pPr>
              <a:spcBef>
                <a:spcPct val="0"/>
              </a:spcBef>
            </a:pPr>
            <a:r>
              <a:rPr lang="en-US" altLang="en-US" sz="1100" b="1" dirty="0">
                <a:latin typeface="Arial" panose="020B0604020202020204" pitchFamily="34" charset="0"/>
                <a:ea typeface="Calibri" panose="020F0502020204030204" pitchFamily="34" charset="0"/>
              </a:rPr>
              <a:t>OPTIONAL ACTIVITY</a:t>
            </a:r>
            <a:r>
              <a:rPr lang="en-US" altLang="en-US" sz="1100" dirty="0">
                <a:latin typeface="Arial" panose="020B0604020202020204" pitchFamily="34" charset="0"/>
                <a:ea typeface="Calibri" panose="020F0502020204030204" pitchFamily="34" charset="0"/>
              </a:rPr>
              <a:t> – House drawing exercise</a:t>
            </a:r>
          </a:p>
          <a:p>
            <a:pPr>
              <a:spcBef>
                <a:spcPct val="0"/>
              </a:spcBef>
            </a:pPr>
            <a:r>
              <a:rPr lang="en-US" altLang="en-US" sz="1100" b="1" dirty="0">
                <a:latin typeface="Arial" panose="020B0604020202020204" pitchFamily="34" charset="0"/>
                <a:ea typeface="Calibri" panose="020F0502020204030204" pitchFamily="34" charset="0"/>
              </a:rPr>
              <a:t>Purpose </a:t>
            </a:r>
            <a:r>
              <a:rPr lang="en-US" altLang="en-US" sz="1100" dirty="0">
                <a:latin typeface="Arial" panose="020B0604020202020204" pitchFamily="34" charset="0"/>
                <a:ea typeface="Calibri" panose="020F0502020204030204" pitchFamily="34" charset="0"/>
              </a:rPr>
              <a:t>– To give participants the opportunity to experience what fidelity means</a:t>
            </a:r>
          </a:p>
          <a:p>
            <a:pPr>
              <a:spcBef>
                <a:spcPct val="0"/>
              </a:spcBef>
            </a:pPr>
            <a:r>
              <a:rPr lang="en-US" altLang="en-US" sz="1100" b="1" dirty="0">
                <a:latin typeface="Arial" panose="020B0604020202020204" pitchFamily="34" charset="0"/>
                <a:ea typeface="Calibri" panose="020F0502020204030204" pitchFamily="34" charset="0"/>
              </a:rPr>
              <a:t>Time </a:t>
            </a:r>
            <a:r>
              <a:rPr lang="en-US" altLang="en-US" sz="1100" dirty="0">
                <a:latin typeface="Arial" panose="020B0604020202020204" pitchFamily="34" charset="0"/>
                <a:ea typeface="Calibri" panose="020F0502020204030204" pitchFamily="34" charset="0"/>
              </a:rPr>
              <a:t>– 10 minutes</a:t>
            </a:r>
          </a:p>
          <a:p>
            <a:pPr>
              <a:spcBef>
                <a:spcPct val="0"/>
              </a:spcBef>
            </a:pPr>
            <a:r>
              <a:rPr lang="en-US" altLang="en-US" sz="1100" b="1" dirty="0">
                <a:latin typeface="Arial" panose="020B0604020202020204" pitchFamily="34" charset="0"/>
                <a:ea typeface="Calibri" panose="020F0502020204030204" pitchFamily="34" charset="0"/>
              </a:rPr>
              <a:t>Instructions</a:t>
            </a:r>
            <a:r>
              <a:rPr lang="en-US" altLang="en-US" sz="1100" dirty="0">
                <a:latin typeface="Arial" panose="020B0604020202020204" pitchFamily="34" charset="0"/>
                <a:ea typeface="Calibri" panose="020F0502020204030204" pitchFamily="34" charset="0"/>
              </a:rPr>
              <a:t> – </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Ask participant to take out a piece of paper and draw a house on it. </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Then have them compare their pictures and discuss what they notice about their drawings. Be sure the point is made that they all look different. </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Then ask them to draw another house that is one story tall with two windows and a door on the front of a house and a chimney in the center of the roof. </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Then have them compare their pictures and discuss what they notice. Be sure the point is made that the drawings look similar. </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Summarize by saying that when everyone followed a similar, detailed design, the pictures looked very similar. </a:t>
            </a:r>
          </a:p>
          <a:p>
            <a:pPr>
              <a:spcBef>
                <a:spcPct val="0"/>
              </a:spcBef>
            </a:pPr>
            <a:r>
              <a:rPr lang="en-US" altLang="en-US" sz="1100" dirty="0">
                <a:latin typeface="Arial" panose="020B0604020202020204" pitchFamily="34" charset="0"/>
                <a:ea typeface="Calibri" panose="020F0502020204030204" pitchFamily="34" charset="0"/>
              </a:rPr>
              <a:t> </a:t>
            </a:r>
          </a:p>
          <a:p>
            <a:pPr>
              <a:spcBef>
                <a:spcPct val="0"/>
              </a:spcBef>
            </a:pPr>
            <a:r>
              <a:rPr lang="en-US" altLang="en-US" sz="1100" b="1" u="sng" dirty="0">
                <a:latin typeface="Arial" panose="020B0604020202020204" pitchFamily="34" charset="0"/>
                <a:ea typeface="Calibri" panose="020F0502020204030204" pitchFamily="34" charset="0"/>
              </a:rPr>
              <a:t>Explain fidelity:</a:t>
            </a:r>
            <a:endParaRPr lang="en-US" altLang="en-US" sz="1100" dirty="0">
              <a:latin typeface="Arial" panose="020B0604020202020204" pitchFamily="34" charset="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Fidelity involves adhering to the components of a program and the procedures for implementing it. Fidelity refers to the degree to which a prevention program is implemented as its developer intended. </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In order for an evidence-based program to be effective in a community, it</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s important that the components, procedures, and guidelines are adhered to as closely as possible (refer back to the house exercise – when there were more detailed instructions the houses were more likely to look the same). </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The likelihood that an intervention will achieve the (positive) results it says it can achieve, depends in large part on how well the components are implemented and how accurately the procedures are followed. </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Refer participants to </a:t>
            </a:r>
            <a:r>
              <a:rPr lang="en-US" altLang="en-US" sz="1100" b="1" dirty="0">
                <a:latin typeface="Arial" panose="020B0604020202020204" pitchFamily="34" charset="0"/>
                <a:ea typeface="Calibri" panose="020F0502020204030204" pitchFamily="34" charset="0"/>
                <a:cs typeface="Arial" panose="020B0604020202020204" pitchFamily="34" charset="0"/>
              </a:rPr>
              <a:t>information sheet 4.</a:t>
            </a:r>
            <a:r>
              <a:rPr lang="lv-LV" altLang="en-US" sz="1100" b="1" dirty="0">
                <a:latin typeface="Arial" panose="020B0604020202020204" pitchFamily="34" charset="0"/>
                <a:ea typeface="Calibri" panose="020F0502020204030204" pitchFamily="34" charset="0"/>
                <a:cs typeface="Arial" panose="020B0604020202020204" pitchFamily="34" charset="0"/>
              </a:rPr>
              <a:t>5</a:t>
            </a:r>
            <a:r>
              <a:rPr lang="en-US" altLang="en-US" sz="1100" b="1" baseline="0" dirty="0">
                <a:latin typeface="Arial" panose="020B0604020202020204" pitchFamily="34" charset="0"/>
                <a:ea typeface="Calibri" panose="020F0502020204030204" pitchFamily="34" charset="0"/>
                <a:cs typeface="Arial" panose="020B0604020202020204" pitchFamily="34" charset="0"/>
              </a:rPr>
              <a:t>.</a:t>
            </a:r>
            <a:endParaRPr lang="en-US" altLang="en-US" sz="1100" b="1" dirty="0">
              <a:latin typeface="Arial" panose="020B0604020202020204" pitchFamily="34" charset="0"/>
              <a:ea typeface="Calibri" panose="020F0502020204030204" pitchFamily="34" charset="0"/>
              <a:cs typeface="Arial" panose="020B0604020202020204" pitchFamily="34" charset="0"/>
            </a:endParaRPr>
          </a:p>
        </p:txBody>
      </p:sp>
      <p:sp>
        <p:nvSpPr>
          <p:cNvPr id="48131" name="Slide Number Placeholder 4"/>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E55B12C-19DE-401A-BADA-F40318FE2861}" type="slidenum">
              <a:rPr lang="en-US" altLang="en-US" sz="1200">
                <a:latin typeface="Calibri" panose="020F0502020204030204" pitchFamily="34" charset="0"/>
              </a:rPr>
              <a:pPr eaLnBrk="1" hangingPunct="1"/>
              <a:t>18</a:t>
            </a:fld>
            <a:endParaRPr lang="en-US" altLang="en-US" sz="1200">
              <a:latin typeface="Calibri" panose="020F0502020204030204" pitchFamily="34" charset="0"/>
            </a:endParaRPr>
          </a:p>
        </p:txBody>
      </p:sp>
    </p:spTree>
    <p:extLst>
      <p:ext uri="{BB962C8B-B14F-4D97-AF65-F5344CB8AC3E}">
        <p14:creationId xmlns:p14="http://schemas.microsoft.com/office/powerpoint/2010/main" val="332078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2119313" y="542925"/>
            <a:ext cx="2787650" cy="2090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xfrm>
            <a:off x="701675" y="2736850"/>
            <a:ext cx="5607050" cy="6505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Discuss adaptation, and contrast it with fidelity:</a:t>
            </a:r>
          </a:p>
          <a:p>
            <a:pPr>
              <a:spcBef>
                <a:spcPct val="0"/>
              </a:spcBef>
            </a:pPr>
            <a:r>
              <a:rPr lang="en-US" altLang="en-US" sz="1100" i="1" dirty="0">
                <a:latin typeface="Arial" panose="020B0604020202020204" pitchFamily="34" charset="0"/>
                <a:ea typeface="Calibri" panose="020F0502020204030204" pitchFamily="34" charset="0"/>
              </a:rPr>
              <a:t>Adaptation</a:t>
            </a:r>
            <a:r>
              <a:rPr lang="en-US" altLang="en-US" sz="1100" dirty="0">
                <a:latin typeface="Arial" panose="020B0604020202020204" pitchFamily="34" charset="0"/>
                <a:ea typeface="Calibri" panose="020F0502020204030204" pitchFamily="34" charset="0"/>
              </a:rPr>
              <a:t> refers to how much, and in what ways, a program, policy, or practice is </a:t>
            </a:r>
            <a:r>
              <a:rPr lang="en-US" altLang="en-US" sz="1100" b="1" u="sng" dirty="0">
                <a:latin typeface="Arial" panose="020B0604020202020204" pitchFamily="34" charset="0"/>
                <a:ea typeface="Calibri" panose="020F0502020204030204" pitchFamily="34" charset="0"/>
              </a:rPr>
              <a:t>changed to meet local needs and circumstances.</a:t>
            </a:r>
            <a:endParaRPr lang="en-US" altLang="en-US" sz="1100" dirty="0">
              <a:latin typeface="Arial" panose="020B0604020202020204" pitchFamily="34" charset="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p>
          <a:p>
            <a:pPr>
              <a:spcBef>
                <a:spcPct val="0"/>
              </a:spcBef>
            </a:pPr>
            <a:r>
              <a:rPr lang="en-US" altLang="en-US" sz="1100" dirty="0">
                <a:latin typeface="Arial" panose="020B0604020202020204" pitchFamily="34" charset="0"/>
                <a:ea typeface="Calibri" panose="020F0502020204030204" pitchFamily="34" charset="0"/>
              </a:rPr>
              <a:t>Following are two examples of programs being adapted:</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There </a:t>
            </a:r>
            <a:r>
              <a:rPr lang="en-US" altLang="en-US" sz="1100" dirty="0" err="1">
                <a:latin typeface="Arial" panose="020B0604020202020204" pitchFamily="34" charset="0"/>
                <a:ea typeface="Calibri" panose="020F0502020204030204" pitchFamily="34" charset="0"/>
              </a:rPr>
              <a:t>isn</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t enough money or staff time to conduct the required 8 classroom-based education sessions for a specific program, so only 6 sessions are held. </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The focus population is different from the population that the program was originally developed for or on which the program evaluation is based. The following illustrates the need for a cultural adaptation of an intervention:</a:t>
            </a:r>
          </a:p>
          <a:p>
            <a:pPr>
              <a:spcBef>
                <a:spcPct val="0"/>
              </a:spcBef>
            </a:pPr>
            <a:r>
              <a:rPr lang="en-US" altLang="en-US" sz="1100" b="1" u="sng" dirty="0">
                <a:latin typeface="Arial" panose="020B0604020202020204" pitchFamily="34" charset="0"/>
                <a:ea typeface="Calibri" panose="020F0502020204030204" pitchFamily="34" charset="0"/>
                <a:cs typeface="Arial" panose="020B0604020202020204" pitchFamily="34" charset="0"/>
              </a:rPr>
              <a:t>Latino store owners</a:t>
            </a: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A community decides to implement a merchant education program as a way to reduce youth access to alcohol. The community identifies an evidence-based program for alcohol vendors that was evaluated in a region of the country where most of the alcohol vendors are white. But most of the liquor store owners in </a:t>
            </a:r>
            <a:r>
              <a:rPr lang="en-US" altLang="en-US" sz="1100" i="1" dirty="0">
                <a:latin typeface="Arial" panose="020B0604020202020204" pitchFamily="34" charset="0"/>
                <a:ea typeface="Calibri" panose="020F0502020204030204" pitchFamily="34" charset="0"/>
                <a:cs typeface="Arial" panose="020B0604020202020204" pitchFamily="34" charset="0"/>
              </a:rPr>
              <a:t>this</a:t>
            </a:r>
            <a:r>
              <a:rPr lang="en-US" altLang="en-US" sz="1100" dirty="0">
                <a:latin typeface="Arial" panose="020B0604020202020204" pitchFamily="34" charset="0"/>
                <a:ea typeface="Calibri" panose="020F0502020204030204" pitchFamily="34" charset="0"/>
                <a:cs typeface="Arial" panose="020B0604020202020204" pitchFamily="34" charset="0"/>
              </a:rPr>
              <a:t> community are Latino. For the program to work, the community will need to do more than translate the existing program into Spanish. The community will also need to identify and address differences in cultural attitudes toward underage drinking that characterize the Latino audience.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Discuss the pros and cons of making any changes or adaptations to an intervention, for example:</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Pro – The adaptation will fit with the culture of the population.</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Con – The adaptation can impact the outcomes when the guidelines for implementing a specific program are changed.</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Summarize as follows:</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Be aware that any time you change or adapt an intervention from how it was originally designed, you may </a:t>
            </a:r>
            <a:r>
              <a:rPr lang="en-US" altLang="en-US" sz="1100" b="1" u="sng" dirty="0">
                <a:latin typeface="Arial" panose="020B0604020202020204" pitchFamily="34" charset="0"/>
                <a:ea typeface="Calibri" panose="020F0502020204030204" pitchFamily="34" charset="0"/>
                <a:cs typeface="Arial" panose="020B0604020202020204" pitchFamily="34" charset="0"/>
              </a:rPr>
              <a:t>compromise the outcomes</a:t>
            </a:r>
            <a:r>
              <a:rPr lang="en-US" altLang="en-US" sz="1100" dirty="0">
                <a:latin typeface="Arial" panose="020B0604020202020204" pitchFamily="34" charset="0"/>
                <a:ea typeface="Calibri" panose="020F0502020204030204" pitchFamily="34" charset="0"/>
                <a:cs typeface="Arial" panose="020B0604020202020204" pitchFamily="34" charset="0"/>
              </a:rPr>
              <a:t>. Therefore, adaptation may affect whether or not you are able to achieve the results you had anticipated.</a:t>
            </a:r>
            <a:r>
              <a:rPr lang="en-US" altLang="en-US" sz="1100" b="1" u="sng" dirty="0">
                <a:latin typeface="Arial" panose="020B0604020202020204" pitchFamily="34" charset="0"/>
                <a:ea typeface="Calibri" panose="020F0502020204030204" pitchFamily="34" charset="0"/>
                <a:cs typeface="Arial" panose="020B0604020202020204" pitchFamily="34" charset="0"/>
              </a:rPr>
              <a:t> </a:t>
            </a: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cs typeface="Arial" panose="020B0604020202020204" pitchFamily="34" charset="0"/>
              </a:rPr>
              <a:t>Balancing fidelity with adaptation can be tricky</a:t>
            </a:r>
            <a:r>
              <a:rPr lang="en-US" altLang="en-US" sz="1100" dirty="0">
                <a:latin typeface="Arial" panose="020B0604020202020204" pitchFamily="34" charset="0"/>
                <a:ea typeface="Calibri" panose="020F0502020204030204" pitchFamily="34" charset="0"/>
                <a:cs typeface="Arial" panose="020B0604020202020204" pitchFamily="34" charset="0"/>
              </a:rPr>
              <a:t>. It is best to </a:t>
            </a:r>
            <a:r>
              <a:rPr lang="en-US" altLang="en-US" sz="1100" b="1" u="sng" dirty="0">
                <a:latin typeface="Arial" panose="020B0604020202020204" pitchFamily="34" charset="0"/>
                <a:ea typeface="Calibri" panose="020F0502020204030204" pitchFamily="34" charset="0"/>
                <a:cs typeface="Arial" panose="020B0604020202020204" pitchFamily="34" charset="0"/>
              </a:rPr>
              <a:t>work with the developer of the prevention program </a:t>
            </a:r>
            <a:r>
              <a:rPr lang="en-US" altLang="en-US" sz="1100" dirty="0">
                <a:latin typeface="Arial" panose="020B0604020202020204" pitchFamily="34" charset="0"/>
                <a:ea typeface="Calibri" panose="020F0502020204030204" pitchFamily="34" charset="0"/>
                <a:cs typeface="Arial" panose="020B0604020202020204" pitchFamily="34" charset="0"/>
              </a:rPr>
              <a:t>when you want to make adaptations to it.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r>
              <a:rPr lang="en-US" altLang="en-US" sz="1100" dirty="0">
                <a:latin typeface="Arial" panose="020B0604020202020204" pitchFamily="34" charset="0"/>
                <a:ea typeface="Calibri" panose="020F0502020204030204" pitchFamily="34" charset="0"/>
                <a:cs typeface="Arial" panose="020B0604020202020204" pitchFamily="34" charset="0"/>
              </a:rPr>
              <a:t>Refer participants </a:t>
            </a:r>
            <a:r>
              <a:rPr lang="en-US" altLang="en-US" sz="1100" b="1" dirty="0">
                <a:latin typeface="Arial" panose="020B0604020202020204" pitchFamily="34" charset="0"/>
                <a:ea typeface="Calibri" panose="020F0502020204030204" pitchFamily="34" charset="0"/>
                <a:cs typeface="Arial" panose="020B0604020202020204" pitchFamily="34" charset="0"/>
              </a:rPr>
              <a:t>to Information Sheet 4.</a:t>
            </a:r>
            <a:r>
              <a:rPr lang="lv-LV" altLang="en-US" sz="1100" b="1" dirty="0">
                <a:latin typeface="Arial" panose="020B0604020202020204" pitchFamily="34" charset="0"/>
                <a:ea typeface="Calibri" panose="020F0502020204030204" pitchFamily="34" charset="0"/>
                <a:cs typeface="Arial" panose="020B0604020202020204" pitchFamily="34" charset="0"/>
              </a:rPr>
              <a:t>6</a:t>
            </a:r>
            <a:r>
              <a:rPr lang="en-US" altLang="en-US" sz="1100" b="1" dirty="0">
                <a:latin typeface="Arial" panose="020B0604020202020204" pitchFamily="34" charset="0"/>
                <a:ea typeface="Calibri" panose="020F0502020204030204" pitchFamily="34" charset="0"/>
                <a:cs typeface="Arial" panose="020B0604020202020204" pitchFamily="34" charset="0"/>
              </a:rPr>
              <a:t>: Guidelines for Adaptation</a:t>
            </a:r>
            <a:r>
              <a:rPr lang="en-US" altLang="en-US" sz="1100" dirty="0">
                <a:latin typeface="Arial" panose="020B0604020202020204" pitchFamily="34" charset="0"/>
                <a:ea typeface="Calibri" panose="020F0502020204030204" pitchFamily="34" charset="0"/>
                <a:cs typeface="Arial" panose="020B0604020202020204" pitchFamily="34" charset="0"/>
              </a:rPr>
              <a:t> for more information about adapting interventions. If there is time you may want to review this handout.</a:t>
            </a:r>
            <a:endParaRPr lang="en-US" altLang="en-US" sz="1100" dirty="0">
              <a:latin typeface="Arial" panose="020B0604020202020204" pitchFamily="34" charset="0"/>
              <a:cs typeface="Arial" panose="020B0604020202020204" pitchFamily="34" charset="0"/>
            </a:endParaRPr>
          </a:p>
        </p:txBody>
      </p:sp>
      <p:sp>
        <p:nvSpPr>
          <p:cNvPr id="50179" name="Slide Number Placeholder 4"/>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1A83923-DE38-429C-9DF5-AB0674AC7EF0}" type="slidenum">
              <a:rPr lang="en-US" altLang="en-US" sz="1200">
                <a:latin typeface="Calibri" panose="020F0502020204030204" pitchFamily="34" charset="0"/>
              </a:rPr>
              <a:pPr eaLnBrk="1" hangingPunct="1"/>
              <a:t>19</a:t>
            </a:fld>
            <a:endParaRPr lang="en-US" altLang="en-US" sz="1200">
              <a:latin typeface="Calibri" panose="020F0502020204030204" pitchFamily="34" charset="0"/>
            </a:endParaRPr>
          </a:p>
        </p:txBody>
      </p:sp>
    </p:spTree>
    <p:extLst>
      <p:ext uri="{BB962C8B-B14F-4D97-AF65-F5344CB8AC3E}">
        <p14:creationId xmlns:p14="http://schemas.microsoft.com/office/powerpoint/2010/main" val="241114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2119313" y="696913"/>
            <a:ext cx="2973387" cy="2228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Slide Number Placeholder 2"/>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D84ECCE5-C688-49D8-874B-7564F6C457D8}" type="slidenum">
              <a:rPr lang="en-US" altLang="en-US"/>
              <a:pPr eaLnBrk="1" hangingPunct="1">
                <a:spcBef>
                  <a:spcPct val="0"/>
                </a:spcBef>
              </a:pPr>
              <a:t>2</a:t>
            </a:fld>
            <a:endParaRPr lang="en-US" altLang="en-US"/>
          </a:p>
        </p:txBody>
      </p:sp>
    </p:spTree>
    <p:extLst>
      <p:ext uri="{BB962C8B-B14F-4D97-AF65-F5344CB8AC3E}">
        <p14:creationId xmlns:p14="http://schemas.microsoft.com/office/powerpoint/2010/main" val="6422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2187575" y="696913"/>
            <a:ext cx="2720975" cy="2039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a:xfrm>
            <a:off x="701675" y="301307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b="1" dirty="0">
                <a:latin typeface="Arial" panose="020B0604020202020204" pitchFamily="34" charset="0"/>
                <a:ea typeface="Calibri" panose="020F0502020204030204" pitchFamily="34" charset="0"/>
              </a:rPr>
              <a:t>CASE STUDY ACTIVITY – Implementation, Part 1</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Purpose</a:t>
            </a:r>
            <a:r>
              <a:rPr lang="en-US" altLang="en-US" sz="1100" dirty="0">
                <a:latin typeface="Arial" panose="020B0604020202020204" pitchFamily="34" charset="0"/>
                <a:ea typeface="Calibri" panose="020F0502020204030204" pitchFamily="34" charset="0"/>
              </a:rPr>
              <a:t> – To begin to consider the tasks involved in implementing an intervention</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Time</a:t>
            </a:r>
            <a:r>
              <a:rPr lang="en-US" altLang="en-US" sz="1100" dirty="0">
                <a:latin typeface="Arial" panose="020B0604020202020204" pitchFamily="34" charset="0"/>
                <a:ea typeface="Calibri" panose="020F0502020204030204" pitchFamily="34" charset="0"/>
              </a:rPr>
              <a:t> – 15 minutes</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Instructions</a:t>
            </a:r>
            <a:r>
              <a:rPr lang="en-US" altLang="en-US" sz="1100" dirty="0">
                <a:latin typeface="Arial" panose="020B0604020202020204" pitchFamily="34" charset="0"/>
                <a:ea typeface="Calibri" panose="020F0502020204030204" pitchFamily="34" charset="0"/>
              </a:rPr>
              <a:t> – </a:t>
            </a:r>
            <a:endParaRPr lang="en-US" altLang="en-US" sz="1100" dirty="0">
              <a:ea typeface="Calibri" panose="020F0502020204030204" pitchFamily="34" charset="0"/>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Have participants get in their case study groups.</a:t>
            </a:r>
            <a:endParaRPr lang="en-US" altLang="en-US" sz="1100" dirty="0">
              <a:ea typeface="Calibri" panose="020F0502020204030204" pitchFamily="34" charset="0"/>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On </a:t>
            </a:r>
            <a:r>
              <a:rPr lang="en-US" altLang="en-US" sz="1100" b="1" dirty="0">
                <a:latin typeface="Arial" panose="020B0604020202020204" pitchFamily="34" charset="0"/>
                <a:ea typeface="Calibri" panose="020F0502020204030204" pitchFamily="34" charset="0"/>
              </a:rPr>
              <a:t>Worksheet 4.</a:t>
            </a:r>
            <a:r>
              <a:rPr lang="lv-LV" altLang="en-US" sz="1100" b="1" dirty="0">
                <a:latin typeface="Arial" panose="020B0604020202020204" pitchFamily="34" charset="0"/>
                <a:ea typeface="Calibri" panose="020F0502020204030204" pitchFamily="34" charset="0"/>
              </a:rPr>
              <a:t>7</a:t>
            </a:r>
            <a:r>
              <a:rPr lang="en-US" altLang="en-US" sz="1100" b="1" dirty="0">
                <a:latin typeface="Arial" panose="020B0604020202020204" pitchFamily="34" charset="0"/>
                <a:ea typeface="Calibri" panose="020F0502020204030204" pitchFamily="34" charset="0"/>
              </a:rPr>
              <a:t>: Case Study Activity – Implementation, Part 1,</a:t>
            </a:r>
            <a:r>
              <a:rPr lang="en-US" altLang="en-US" sz="1100" dirty="0">
                <a:latin typeface="Arial" panose="020B0604020202020204" pitchFamily="34" charset="0"/>
                <a:ea typeface="Calibri" panose="020F0502020204030204" pitchFamily="34" charset="0"/>
              </a:rPr>
              <a:t> ask participants to write down the risk</a:t>
            </a:r>
            <a:r>
              <a:rPr lang="lv-LV" altLang="en-US" sz="1100" dirty="0">
                <a:latin typeface="Arial" panose="020B0604020202020204" pitchFamily="34" charset="0"/>
                <a:ea typeface="Calibri" panose="020F0502020204030204" pitchFamily="34" charset="0"/>
              </a:rPr>
              <a:t>/protective </a:t>
            </a:r>
            <a:r>
              <a:rPr lang="en-US" altLang="en-US" sz="1100" dirty="0">
                <a:latin typeface="Arial" panose="020B0604020202020204" pitchFamily="34" charset="0"/>
                <a:ea typeface="Calibri" panose="020F0502020204030204" pitchFamily="34" charset="0"/>
              </a:rPr>
              <a:t>factor and intervention they were assigned in </a:t>
            </a:r>
            <a:r>
              <a:rPr lang="en-US" altLang="en-US" sz="1100" b="1" dirty="0">
                <a:latin typeface="Arial" panose="020B0604020202020204" pitchFamily="34" charset="0"/>
                <a:ea typeface="Calibri" panose="020F0502020204030204" pitchFamily="34" charset="0"/>
              </a:rPr>
              <a:t>Worksheet </a:t>
            </a:r>
            <a:r>
              <a:rPr lang="lv-LV" altLang="en-US" sz="1100" b="1" dirty="0">
                <a:latin typeface="Arial" panose="020B0604020202020204" pitchFamily="34" charset="0"/>
                <a:ea typeface="Calibri" panose="020F0502020204030204" pitchFamily="34" charset="0"/>
              </a:rPr>
              <a:t>4</a:t>
            </a:r>
            <a:r>
              <a:rPr lang="en-US" altLang="en-US" sz="1100" b="1" dirty="0">
                <a:latin typeface="Arial" panose="020B0604020202020204" pitchFamily="34" charset="0"/>
                <a:ea typeface="Calibri" panose="020F0502020204030204" pitchFamily="34" charset="0"/>
              </a:rPr>
              <a:t>.4: Case Study Activity – Determining Fit</a:t>
            </a: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Ask groups to brainstorm a list of specific and sequential action steps they might take in the first 3-6 months of implementing this strategy and to write the steps down in the table in Part 1. Ask groups</a:t>
            </a:r>
            <a:r>
              <a:rPr lang="en-US" altLang="en-US" sz="1100" baseline="0" dirty="0">
                <a:latin typeface="Arial" panose="020B0604020202020204" pitchFamily="34" charset="0"/>
                <a:ea typeface="Calibri" panose="020F0502020204030204" pitchFamily="34" charset="0"/>
              </a:rPr>
              <a:t> to assume they have funding. </a:t>
            </a:r>
            <a:endParaRPr lang="en-US" altLang="en-US" sz="1100" dirty="0">
              <a:ea typeface="Calibri" panose="020F0502020204030204" pitchFamily="34" charset="0"/>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Assign someone to report out to the entire group.</a:t>
            </a:r>
            <a:endParaRPr lang="en-US" altLang="en-US" sz="1100" dirty="0">
              <a:ea typeface="Calibri" panose="020F0502020204030204" pitchFamily="34" charset="0"/>
            </a:endParaRPr>
          </a:p>
        </p:txBody>
      </p:sp>
      <p:sp>
        <p:nvSpPr>
          <p:cNvPr id="52227" name="Slide Number Placeholder 4"/>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0641CE3-9B89-4E0C-B411-676176F3CB10}" type="slidenum">
              <a:rPr lang="en-US" altLang="en-US" sz="1200">
                <a:latin typeface="Calibri" panose="020F0502020204030204" pitchFamily="34" charset="0"/>
              </a:rPr>
              <a:pPr eaLnBrk="1" hangingPunct="1"/>
              <a:t>20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5783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xfrm>
            <a:off x="2101850" y="696913"/>
            <a:ext cx="2790825" cy="2092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xfrm>
            <a:off x="701675" y="31337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Refer back to the activity and point out the importance of creating an action plan and timeline, especially across several interventions.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Review the sample action plan on the slide. It </a:t>
            </a:r>
            <a:r>
              <a:rPr lang="en-US" altLang="en-US" sz="1100" b="1" u="sng" dirty="0">
                <a:latin typeface="Arial" panose="020B0604020202020204" pitchFamily="34" charset="0"/>
                <a:ea typeface="Calibri" panose="020F0502020204030204" pitchFamily="34" charset="0"/>
              </a:rPr>
              <a:t>includes tasks, who is responsible, and a</a:t>
            </a:r>
            <a:r>
              <a:rPr lang="en-US" altLang="en-US" sz="1100" u="sng" dirty="0">
                <a:latin typeface="Arial" panose="020B0604020202020204" pitchFamily="34" charset="0"/>
                <a:ea typeface="Calibri" panose="020F0502020204030204" pitchFamily="34" charset="0"/>
              </a:rPr>
              <a:t> </a:t>
            </a:r>
            <a:r>
              <a:rPr lang="en-US" altLang="en-US" sz="1100" b="1" u="sng" dirty="0">
                <a:latin typeface="Arial" panose="020B0604020202020204" pitchFamily="34" charset="0"/>
                <a:ea typeface="Calibri" panose="020F0502020204030204" pitchFamily="34" charset="0"/>
              </a:rPr>
              <a:t>timeline</a:t>
            </a:r>
            <a:r>
              <a:rPr lang="en-US" altLang="en-US" sz="1100" dirty="0">
                <a:latin typeface="Arial" panose="020B0604020202020204" pitchFamily="34" charset="0"/>
                <a:ea typeface="Calibri" panose="020F0502020204030204" pitchFamily="34" charset="0"/>
              </a:rPr>
              <a:t> or timeframe for completing the task. Ask if there is anything else that might go on an action plan (e.g., resources needed for the task).</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Ask participants what might happen </a:t>
            </a:r>
            <a:r>
              <a:rPr lang="en-US" altLang="en-US" sz="1100" b="1" u="sng" dirty="0">
                <a:latin typeface="Arial" panose="020B0604020202020204" pitchFamily="34" charset="0"/>
                <a:ea typeface="Calibri" panose="020F0502020204030204" pitchFamily="34" charset="0"/>
              </a:rPr>
              <a:t>if there </a:t>
            </a:r>
            <a:r>
              <a:rPr lang="en-US" altLang="en-US" sz="1100" b="1" u="sng" dirty="0" err="1">
                <a:latin typeface="Arial" panose="020B0604020202020204" pitchFamily="34" charset="0"/>
                <a:ea typeface="Calibri" panose="020F0502020204030204" pitchFamily="34" charset="0"/>
              </a:rPr>
              <a:t>isn</a:t>
            </a:r>
            <a:r>
              <a:rPr lang="ja-JP" altLang="en-US" sz="1100" b="1" u="sng" dirty="0">
                <a:latin typeface="Arial" panose="020B0604020202020204" pitchFamily="34" charset="0"/>
                <a:ea typeface="Calibri" panose="020F0502020204030204" pitchFamily="34" charset="0"/>
              </a:rPr>
              <a:t>’</a:t>
            </a:r>
            <a:r>
              <a:rPr lang="en-US" altLang="ja-JP" sz="1100" b="1" u="sng" dirty="0">
                <a:latin typeface="Arial" panose="020B0604020202020204" pitchFamily="34" charset="0"/>
                <a:ea typeface="Calibri" panose="020F0502020204030204" pitchFamily="34" charset="0"/>
                <a:cs typeface="Times New Roman" panose="02020603050405020304" pitchFamily="18" charset="0"/>
              </a:rPr>
              <a:t>t a clear action plan and timeline</a:t>
            </a:r>
            <a:r>
              <a:rPr lang="en-US" altLang="ja-JP" sz="1100" dirty="0">
                <a:latin typeface="Arial" panose="020B0604020202020204" pitchFamily="34" charset="0"/>
                <a:ea typeface="Calibri" panose="020F0502020204030204" pitchFamily="34" charset="0"/>
                <a:cs typeface="Times New Roman" panose="02020603050405020304" pitchFamily="18" charset="0"/>
              </a:rPr>
              <a:t>. Make sure the following are mentioned:</a:t>
            </a:r>
            <a:endParaRPr lang="en-US" altLang="ja-JP"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Key tasks </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fall through the cracks.</a:t>
            </a:r>
            <a:r>
              <a:rPr lang="ja-JP" altLang="en-US" sz="1100" dirty="0">
                <a:latin typeface="Arial" panose="020B0604020202020204" pitchFamily="34" charset="0"/>
                <a:ea typeface="Calibri" panose="020F0502020204030204" pitchFamily="34" charset="0"/>
              </a:rPr>
              <a:t>”</a:t>
            </a:r>
            <a:endParaRPr lang="en-US" altLang="ja-JP"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One staff person has to be everything and do everything.</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Baseline evaluation data collection is overlooked.</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Fidelity of implementation is compromised.</a:t>
            </a:r>
            <a:endParaRPr lang="en-US" altLang="en-US" sz="1100" dirty="0">
              <a:ea typeface="Calibri" panose="020F0502020204030204" pitchFamily="34" charset="0"/>
              <a:cs typeface="Times New Roman" panose="02020603050405020304" pitchFamily="18" charset="0"/>
            </a:endParaRPr>
          </a:p>
        </p:txBody>
      </p:sp>
      <p:sp>
        <p:nvSpPr>
          <p:cNvPr id="54275" name="Slide Number Placeholder 4"/>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50572BD-1178-4C5F-9FE7-FF09B577DD32}"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30288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 xmlns:a16="http://schemas.microsoft.com/office/drawing/2014/main" id="{E91E9C05-462D-4FE8-9730-52C39B11FB89}"/>
              </a:ext>
            </a:extLst>
          </p:cNvPr>
          <p:cNvSpPr>
            <a:spLocks noGrp="1" noRot="1" noChangeAspect="1" noTextEdit="1"/>
          </p:cNvSpPr>
          <p:nvPr>
            <p:ph type="sldImg"/>
          </p:nvPr>
        </p:nvSpPr>
        <p:spPr bwMode="auto">
          <a:xfrm>
            <a:off x="2066925" y="663575"/>
            <a:ext cx="2770188" cy="2078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 xmlns:a16="http://schemas.microsoft.com/office/drawing/2014/main" id="{0D219013-B0F8-4E88-8A8F-0A4C90C0F7E9}"/>
              </a:ext>
            </a:extLst>
          </p:cNvPr>
          <p:cNvSpPr>
            <a:spLocks noGrp="1"/>
          </p:cNvSpPr>
          <p:nvPr>
            <p:ph type="body" idx="1"/>
          </p:nvPr>
        </p:nvSpPr>
        <p:spPr bwMode="auto">
          <a:xfrm>
            <a:off x="701675" y="3236913"/>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r>
              <a:rPr lang="en-US" altLang="en-US" sz="1100" b="1" dirty="0">
                <a:latin typeface="Arial" panose="020B0604020202020204" pitchFamily="34" charset="0"/>
                <a:ea typeface="ＭＳ Ｐゴシック" panose="020B0600070205080204" pitchFamily="34" charset="-128"/>
              </a:rPr>
              <a:t>CASE STUDY ACTIVITY</a:t>
            </a:r>
            <a:r>
              <a:rPr lang="en-US" altLang="en-US" sz="1100" dirty="0">
                <a:latin typeface="Arial" panose="020B0604020202020204" pitchFamily="34" charset="0"/>
                <a:ea typeface="ＭＳ Ｐゴシック" panose="020B0600070205080204" pitchFamily="34" charset="-128"/>
              </a:rPr>
              <a:t> </a:t>
            </a:r>
            <a:r>
              <a:rPr lang="en-US" altLang="en-US" sz="1100" b="1" dirty="0">
                <a:latin typeface="Arial" panose="020B0604020202020204" pitchFamily="34" charset="0"/>
                <a:ea typeface="ＭＳ Ｐゴシック" panose="020B0600070205080204" pitchFamily="34" charset="-128"/>
              </a:rPr>
              <a:t>– Implementation, Part 2</a:t>
            </a:r>
            <a:endParaRPr lang="en-US" altLang="en-US" sz="1100" dirty="0">
              <a:ea typeface="ＭＳ Ｐゴシック" panose="020B0600070205080204" pitchFamily="34" charset="-128"/>
            </a:endParaRPr>
          </a:p>
          <a:p>
            <a:pPr>
              <a:spcBef>
                <a:spcPct val="0"/>
              </a:spcBef>
            </a:pPr>
            <a:r>
              <a:rPr lang="en-US" altLang="en-US" sz="1100" b="1" dirty="0">
                <a:latin typeface="Arial" panose="020B0604020202020204" pitchFamily="34" charset="0"/>
                <a:ea typeface="ＭＳ Ｐゴシック" panose="020B0600070205080204" pitchFamily="34" charset="-128"/>
              </a:rPr>
              <a:t>Purpose</a:t>
            </a:r>
            <a:r>
              <a:rPr lang="en-US" altLang="en-US" sz="1100" dirty="0">
                <a:latin typeface="Arial" panose="020B0604020202020204" pitchFamily="34" charset="0"/>
                <a:ea typeface="ＭＳ Ｐゴシック" panose="020B0600070205080204" pitchFamily="34" charset="-128"/>
              </a:rPr>
              <a:t> – To consider some of the potential challenges that may arise with implementing an intervention, and possible solutions</a:t>
            </a:r>
            <a:endParaRPr lang="en-US" altLang="en-US" sz="1100" dirty="0">
              <a:ea typeface="ＭＳ Ｐゴシック" panose="020B0600070205080204" pitchFamily="34" charset="-128"/>
            </a:endParaRPr>
          </a:p>
          <a:p>
            <a:pPr>
              <a:spcBef>
                <a:spcPct val="0"/>
              </a:spcBef>
            </a:pPr>
            <a:r>
              <a:rPr lang="en-US" altLang="en-US" sz="1100" b="1" dirty="0">
                <a:latin typeface="Arial" panose="020B0604020202020204" pitchFamily="34" charset="0"/>
                <a:ea typeface="ＭＳ Ｐゴシック" panose="020B0600070205080204" pitchFamily="34" charset="-128"/>
              </a:rPr>
              <a:t>Time</a:t>
            </a:r>
            <a:r>
              <a:rPr lang="en-US" altLang="en-US" sz="1100" dirty="0">
                <a:latin typeface="Arial" panose="020B0604020202020204" pitchFamily="34" charset="0"/>
                <a:ea typeface="ＭＳ Ｐゴシック" panose="020B0600070205080204" pitchFamily="34" charset="-128"/>
              </a:rPr>
              <a:t> – 15 minutes</a:t>
            </a:r>
            <a:endParaRPr lang="en-US" altLang="en-US" sz="1100" dirty="0">
              <a:ea typeface="ＭＳ Ｐゴシック" panose="020B0600070205080204" pitchFamily="34" charset="-128"/>
            </a:endParaRPr>
          </a:p>
          <a:p>
            <a:pPr>
              <a:spcBef>
                <a:spcPct val="0"/>
              </a:spcBef>
            </a:pPr>
            <a:r>
              <a:rPr lang="en-US" altLang="en-US" sz="1100" b="1" dirty="0">
                <a:latin typeface="Arial" panose="020B0604020202020204" pitchFamily="34" charset="0"/>
                <a:ea typeface="ＭＳ Ｐゴシック" panose="020B0600070205080204" pitchFamily="34" charset="-128"/>
              </a:rPr>
              <a:t>Instructions</a:t>
            </a:r>
            <a:r>
              <a:rPr lang="en-US" altLang="en-US" sz="1100" dirty="0">
                <a:latin typeface="Arial" panose="020B0604020202020204" pitchFamily="34" charset="0"/>
                <a:ea typeface="ＭＳ Ｐゴシック" panose="020B0600070205080204" pitchFamily="34" charset="-128"/>
              </a:rPr>
              <a:t> – </a:t>
            </a:r>
            <a:endParaRPr lang="en-US" altLang="en-US" sz="1100" dirty="0">
              <a:ea typeface="ＭＳ Ｐゴシック" panose="020B0600070205080204" pitchFamily="34" charset="-128"/>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ＭＳ Ｐゴシック" panose="020B0600070205080204" pitchFamily="34" charset="-128"/>
              </a:rPr>
              <a:t>Have participants get in their case study groups.</a:t>
            </a:r>
            <a:endParaRPr lang="en-US" altLang="en-US" sz="1100" dirty="0">
              <a:ea typeface="ＭＳ Ｐゴシック" panose="020B0600070205080204" pitchFamily="34" charset="-128"/>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ＭＳ Ｐゴシック" panose="020B0600070205080204" pitchFamily="34" charset="-128"/>
              </a:rPr>
              <a:t>Ask them to brainstorm potential challenges to implementing the intervention the group selected and write them on </a:t>
            </a:r>
            <a:r>
              <a:rPr lang="en-US" altLang="en-US" sz="1100" b="1" dirty="0">
                <a:latin typeface="Arial" panose="020B0604020202020204" pitchFamily="34" charset="0"/>
                <a:ea typeface="ＭＳ Ｐゴシック" panose="020B0600070205080204" pitchFamily="34" charset="-128"/>
              </a:rPr>
              <a:t>Worksheet 4.</a:t>
            </a:r>
            <a:r>
              <a:rPr lang="lv-LV" altLang="en-US" sz="1100" b="1" dirty="0">
                <a:latin typeface="Arial" panose="020B0604020202020204" pitchFamily="34" charset="0"/>
                <a:ea typeface="ＭＳ Ｐゴシック" panose="020B0600070205080204" pitchFamily="34" charset="-128"/>
              </a:rPr>
              <a:t>7</a:t>
            </a:r>
            <a:r>
              <a:rPr lang="en-US" altLang="en-US" sz="1100" b="1" dirty="0">
                <a:latin typeface="Arial" panose="020B0604020202020204" pitchFamily="34" charset="0"/>
                <a:ea typeface="ＭＳ Ｐゴシック" panose="020B0600070205080204" pitchFamily="34" charset="-128"/>
              </a:rPr>
              <a:t>: Case Study Activity – Implementation, Part 2.</a:t>
            </a:r>
            <a:endParaRPr lang="en-US" altLang="en-US" sz="1100" dirty="0">
              <a:ea typeface="ＭＳ Ｐゴシック" panose="020B0600070205080204" pitchFamily="34" charset="-128"/>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ＭＳ Ｐゴシック" panose="020B0600070205080204" pitchFamily="34" charset="-128"/>
              </a:rPr>
              <a:t>Have each group exchange their list of challenges (and the information in Part 1) with another group.</a:t>
            </a:r>
            <a:endParaRPr lang="en-US" altLang="en-US" sz="1100" dirty="0">
              <a:ea typeface="ＭＳ Ｐゴシック" panose="020B0600070205080204" pitchFamily="34" charset="-128"/>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ＭＳ Ｐゴシック" panose="020B0600070205080204" pitchFamily="34" charset="-128"/>
              </a:rPr>
              <a:t>Ask each group to brainstorm potential solutions to the challenges identified by the other group for their risk factor and intervention.</a:t>
            </a:r>
            <a:endParaRPr lang="en-US" altLang="en-US" sz="1100" dirty="0">
              <a:ea typeface="ＭＳ Ｐゴシック" panose="020B0600070205080204" pitchFamily="34" charset="-128"/>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ＭＳ Ｐゴシック" panose="020B0600070205080204" pitchFamily="34" charset="-128"/>
              </a:rPr>
              <a:t>Assign someone from each group to report out one challenge with its solution.</a:t>
            </a:r>
          </a:p>
          <a:p>
            <a:pPr>
              <a:spcBef>
                <a:spcPct val="0"/>
              </a:spcBef>
              <a:buFont typeface="Calibri" panose="020F0502020204030204" pitchFamily="34" charset="0"/>
              <a:buNone/>
            </a:pPr>
            <a:endParaRPr lang="en-US" altLang="en-US" sz="1100" dirty="0">
              <a:latin typeface="Arial" panose="020B0604020202020204" pitchFamily="34" charset="0"/>
              <a:ea typeface="ＭＳ Ｐゴシック" panose="020B0600070205080204" pitchFamily="34" charset="-128"/>
            </a:endParaRPr>
          </a:p>
        </p:txBody>
      </p:sp>
      <p:sp>
        <p:nvSpPr>
          <p:cNvPr id="46084" name="Slide Number Placeholder 4">
            <a:extLst>
              <a:ext uri="{FF2B5EF4-FFF2-40B4-BE49-F238E27FC236}">
                <a16:creationId xmlns="" xmlns:a16="http://schemas.microsoft.com/office/drawing/2014/main" id="{D8292829-662E-4628-B62E-3AD8798FF92D}"/>
              </a:ext>
            </a:extLst>
          </p:cNvPr>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F467329-AC6F-4BFA-AD3A-C33B1AD8DB3F}" type="slidenum">
              <a:rPr lang="en-US" altLang="en-US" smtClean="0"/>
              <a:pPr>
                <a:spcBef>
                  <a:spcPct val="0"/>
                </a:spcBef>
              </a:pPr>
              <a:t>22</a:t>
            </a:fld>
            <a:endParaRPr lang="en-US" altLang="en-US"/>
          </a:p>
        </p:txBody>
      </p:sp>
    </p:spTree>
    <p:extLst>
      <p:ext uri="{BB962C8B-B14F-4D97-AF65-F5344CB8AC3E}">
        <p14:creationId xmlns:p14="http://schemas.microsoft.com/office/powerpoint/2010/main" val="1256442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-http://digitalphotographysecrets.com/</a:t>
            </a:r>
            <a:r>
              <a:rPr lang="en-US" dirty="0" err="1"/>
              <a:t>wp</a:t>
            </a:r>
            <a:r>
              <a:rPr lang="en-US" dirty="0"/>
              <a:t>-content/uploads/2010/10/MP9004387551.jpg</a:t>
            </a: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23</a:t>
            </a:fld>
            <a:endParaRPr lang="en-US" altLang="en-US"/>
          </a:p>
        </p:txBody>
      </p:sp>
    </p:spTree>
    <p:extLst>
      <p:ext uri="{BB962C8B-B14F-4D97-AF65-F5344CB8AC3E}">
        <p14:creationId xmlns:p14="http://schemas.microsoft.com/office/powerpoint/2010/main" val="128631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2119313" y="800100"/>
            <a:ext cx="2771775" cy="207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xfrm>
            <a:off x="701675" y="3098800"/>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We</a:t>
            </a:r>
            <a:r>
              <a:rPr lang="en-US" altLang="en-US" sz="1100" baseline="0" dirty="0">
                <a:latin typeface="Arial" panose="020B0604020202020204" pitchFamily="34" charset="0"/>
                <a:ea typeface="Calibri" panose="020F0502020204030204" pitchFamily="34" charset="0"/>
              </a:rPr>
              <a:t> have reviewed three of the central features of implementation – mobilizing support</a:t>
            </a:r>
            <a:r>
              <a:rPr lang="lv-LV" altLang="en-US" sz="1100" baseline="0" dirty="0">
                <a:latin typeface="Arial" panose="020B0604020202020204" pitchFamily="34" charset="0"/>
                <a:ea typeface="Calibri" panose="020F0502020204030204" pitchFamily="34" charset="0"/>
              </a:rPr>
              <a:t> and building capacity; </a:t>
            </a:r>
            <a:r>
              <a:rPr lang="en-US" altLang="en-US" sz="1100" baseline="0" dirty="0">
                <a:latin typeface="Arial" panose="020B0604020202020204" pitchFamily="34" charset="0"/>
                <a:ea typeface="Calibri" panose="020F0502020204030204" pitchFamily="34" charset="0"/>
              </a:rPr>
              <a:t>carrying out the intervention</a:t>
            </a:r>
            <a:r>
              <a:rPr lang="lv-LV" altLang="en-US" sz="1100" baseline="0" dirty="0">
                <a:latin typeface="Arial" panose="020B0604020202020204" pitchFamily="34" charset="0"/>
                <a:ea typeface="Calibri" panose="020F0502020204030204" pitchFamily="34" charset="0"/>
              </a:rPr>
              <a:t>; </a:t>
            </a:r>
            <a:r>
              <a:rPr lang="en-US" altLang="en-US" sz="1100" baseline="0" dirty="0">
                <a:latin typeface="Arial" panose="020B0604020202020204" pitchFamily="34" charset="0"/>
                <a:ea typeface="Calibri" panose="020F0502020204030204" pitchFamily="34" charset="0"/>
              </a:rPr>
              <a:t>monitor</a:t>
            </a:r>
            <a:r>
              <a:rPr lang="lv-LV" altLang="en-US" sz="1100" baseline="0" dirty="0">
                <a:latin typeface="Arial" panose="020B0604020202020204" pitchFamily="34" charset="0"/>
                <a:ea typeface="Calibri" panose="020F0502020204030204" pitchFamily="34" charset="0"/>
              </a:rPr>
              <a:t>ing</a:t>
            </a:r>
            <a:r>
              <a:rPr lang="en-US" altLang="en-US" sz="1100" baseline="0" dirty="0">
                <a:latin typeface="Arial" panose="020B0604020202020204" pitchFamily="34" charset="0"/>
                <a:ea typeface="Calibri" panose="020F0502020204030204" pitchFamily="34" charset="0"/>
              </a:rPr>
              <a:t> implementation. In step 5</a:t>
            </a:r>
            <a:r>
              <a:rPr lang="lv-LV" altLang="en-US" sz="1100" baseline="0" dirty="0">
                <a:latin typeface="Arial" panose="020B0604020202020204" pitchFamily="34" charset="0"/>
                <a:ea typeface="Calibri" panose="020F0502020204030204" pitchFamily="34" charset="0"/>
              </a:rPr>
              <a:t>:</a:t>
            </a:r>
            <a:r>
              <a:rPr lang="en-US" altLang="en-US" sz="1100" baseline="0" dirty="0">
                <a:latin typeface="Arial" panose="020B0604020202020204" pitchFamily="34" charset="0"/>
                <a:ea typeface="Calibri" panose="020F0502020204030204" pitchFamily="34" charset="0"/>
              </a:rPr>
              <a:t> evaluation</a:t>
            </a:r>
            <a:r>
              <a:rPr lang="lv-LV" altLang="en-US" sz="1100" baseline="0" dirty="0">
                <a:latin typeface="Arial" panose="020B0604020202020204" pitchFamily="34" charset="0"/>
                <a:ea typeface="Calibri" panose="020F0502020204030204" pitchFamily="34" charset="0"/>
              </a:rPr>
              <a:t>, we</a:t>
            </a:r>
            <a:r>
              <a:rPr lang="en-US" altLang="en-US" sz="1100" baseline="0" dirty="0">
                <a:latin typeface="Arial" panose="020B0604020202020204" pitchFamily="34" charset="0"/>
                <a:ea typeface="Calibri" panose="020F0502020204030204" pitchFamily="34" charset="0"/>
              </a:rPr>
              <a:t> will talk about </a:t>
            </a:r>
            <a:r>
              <a:rPr lang="en-US" altLang="en-US" sz="1100" dirty="0">
                <a:latin typeface="Arial" panose="020B0604020202020204" pitchFamily="34" charset="0"/>
                <a:ea typeface="Calibri" panose="020F0502020204030204" pitchFamily="34" charset="0"/>
              </a:rPr>
              <a:t>collect</a:t>
            </a:r>
            <a:r>
              <a:rPr lang="lv-LV" altLang="en-US" sz="1100" dirty="0">
                <a:latin typeface="Arial" panose="020B0604020202020204" pitchFamily="34" charset="0"/>
                <a:ea typeface="Calibri" panose="020F0502020204030204" pitchFamily="34" charset="0"/>
              </a:rPr>
              <a:t>ing</a:t>
            </a:r>
            <a:r>
              <a:rPr lang="en-US" altLang="en-US" sz="1100" dirty="0">
                <a:latin typeface="Arial" panose="020B0604020202020204" pitchFamily="34" charset="0"/>
                <a:ea typeface="Calibri" panose="020F0502020204030204" pitchFamily="34" charset="0"/>
              </a:rPr>
              <a:t> evaluation data and </a:t>
            </a:r>
            <a:r>
              <a:rPr lang="en-US" altLang="en-US" sz="1100" dirty="0" err="1">
                <a:latin typeface="Arial" panose="020B0604020202020204" pitchFamily="34" charset="0"/>
                <a:ea typeface="Calibri" panose="020F0502020204030204" pitchFamily="34" charset="0"/>
              </a:rPr>
              <a:t>mak</a:t>
            </a:r>
            <a:r>
              <a:rPr lang="lv-LV" altLang="en-US" sz="1100" dirty="0">
                <a:latin typeface="Arial" panose="020B0604020202020204" pitchFamily="34" charset="0"/>
                <a:ea typeface="Calibri" panose="020F0502020204030204" pitchFamily="34" charset="0"/>
              </a:rPr>
              <a:t>ing</a:t>
            </a:r>
            <a:r>
              <a:rPr lang="en-US" altLang="en-US" sz="1100" dirty="0">
                <a:latin typeface="Arial" panose="020B0604020202020204" pitchFamily="34" charset="0"/>
                <a:ea typeface="Calibri" panose="020F0502020204030204" pitchFamily="34" charset="0"/>
              </a:rPr>
              <a:t> mid-course corrections based on what the results show. </a:t>
            </a:r>
          </a:p>
          <a:p>
            <a:pPr>
              <a:spcBef>
                <a:spcPct val="0"/>
              </a:spcBef>
            </a:pPr>
            <a:endParaRPr lang="en-US" altLang="en-US" sz="1100" b="1" dirty="0">
              <a:latin typeface="Arial" panose="020B0604020202020204" pitchFamily="34" charset="0"/>
              <a:ea typeface="Calibri" panose="020F0502020204030204" pitchFamily="34" charset="0"/>
            </a:endParaRPr>
          </a:p>
          <a:p>
            <a:pPr>
              <a:spcBef>
                <a:spcPct val="0"/>
              </a:spcBef>
            </a:pPr>
            <a:endParaRPr lang="en-US" alt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44035" name="Slide Number Placeholder 4"/>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8154BE9-7D35-42D5-A4D8-98886798323B}" type="slidenum">
              <a:rPr lang="en-US" altLang="en-US" sz="1200">
                <a:latin typeface="Calibri" panose="020F0502020204030204" pitchFamily="34" charset="0"/>
              </a:rPr>
              <a:pPr eaLnBrk="1" hangingPunct="1"/>
              <a:t>24</a:t>
            </a:fld>
            <a:endParaRPr lang="en-US" altLang="en-US" sz="1200">
              <a:latin typeface="Calibri" panose="020F0502020204030204" pitchFamily="34" charset="0"/>
            </a:endParaRPr>
          </a:p>
        </p:txBody>
      </p:sp>
    </p:spTree>
    <p:extLst>
      <p:ext uri="{BB962C8B-B14F-4D97-AF65-F5344CB8AC3E}">
        <p14:creationId xmlns:p14="http://schemas.microsoft.com/office/powerpoint/2010/main" val="44293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xfrm>
            <a:off x="2325688" y="696913"/>
            <a:ext cx="2582862" cy="1936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p:cNvSpPr>
            <a:spLocks noGrp="1"/>
          </p:cNvSpPr>
          <p:nvPr>
            <p:ph type="body" idx="1"/>
          </p:nvPr>
        </p:nvSpPr>
        <p:spPr bwMode="auto">
          <a:xfrm>
            <a:off x="701675" y="3030538"/>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Introduce Step 5: Evaluation and ask participants to share their responses to these statements at their tables (you may want to write the statements on easel paper):</a:t>
            </a:r>
          </a:p>
          <a:p>
            <a:pPr marL="171450" indent="-171450">
              <a:spcBef>
                <a:spcPct val="0"/>
              </a:spcBef>
              <a:buFont typeface="Arial" panose="020B0604020202020204" pitchFamily="34" charset="0"/>
              <a:buChar char="•"/>
            </a:pP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When I think about evaluation, I feel…</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The challenges of evaluation are…</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The benefits of evaluation are…</a:t>
            </a:r>
          </a:p>
          <a:p>
            <a:pPr>
              <a:spcBef>
                <a:spcPct val="0"/>
              </a:spcBef>
            </a:pP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After 10 minutes, ask for volunteers to share their responses to each statement.</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Acknowledge that </a:t>
            </a:r>
            <a:r>
              <a:rPr lang="en-US" altLang="en-US" sz="1100" b="1" u="sng" dirty="0">
                <a:latin typeface="Arial" panose="020B0604020202020204" pitchFamily="34" charset="0"/>
                <a:ea typeface="Calibri" panose="020F0502020204030204" pitchFamily="34" charset="0"/>
                <a:cs typeface="Arial" panose="020B0604020202020204" pitchFamily="34" charset="0"/>
              </a:rPr>
              <a:t>many people don</a:t>
            </a:r>
            <a:r>
              <a:rPr lang="ja-JP" altLang="en-US" sz="1100" b="1" u="sng" dirty="0">
                <a:latin typeface="Arial" panose="020B0604020202020204" pitchFamily="34" charset="0"/>
                <a:ea typeface="Calibri" panose="020F0502020204030204" pitchFamily="34" charset="0"/>
                <a:cs typeface="Arial" panose="020B0604020202020204" pitchFamily="34" charset="0"/>
              </a:rPr>
              <a:t>’</a:t>
            </a:r>
            <a:r>
              <a:rPr lang="en-US" altLang="ja-JP" sz="1100" b="1" u="sng" dirty="0">
                <a:latin typeface="Arial" panose="020B0604020202020204" pitchFamily="34" charset="0"/>
                <a:ea typeface="Calibri" panose="020F0502020204030204" pitchFamily="34" charset="0"/>
                <a:cs typeface="Arial" panose="020B0604020202020204" pitchFamily="34" charset="0"/>
              </a:rPr>
              <a:t>t feel confident or comfortable with evaluation</a:t>
            </a:r>
            <a:r>
              <a:rPr lang="en-US" altLang="ja-JP" sz="1100" dirty="0">
                <a:latin typeface="Arial" panose="020B0604020202020204" pitchFamily="34" charset="0"/>
                <a:ea typeface="Calibri" panose="020F0502020204030204" pitchFamily="34" charset="0"/>
                <a:cs typeface="Arial" panose="020B0604020202020204" pitchFamily="34" charset="0"/>
              </a:rPr>
              <a:t>. Make the following point:</a:t>
            </a:r>
          </a:p>
          <a:p>
            <a:pPr>
              <a:spcBef>
                <a:spcPct val="0"/>
              </a:spcBef>
              <a:buFont typeface="Symbol" panose="05050102010706020507" pitchFamily="18" charset="2"/>
              <a:buNone/>
            </a:pPr>
            <a:r>
              <a:rPr lang="en-US" altLang="en-US" sz="1100" dirty="0">
                <a:latin typeface="Arial" panose="020B0604020202020204" pitchFamily="34" charset="0"/>
                <a:ea typeface="Calibri" panose="020F0502020204030204" pitchFamily="34" charset="0"/>
                <a:cs typeface="Arial" panose="020B0604020202020204" pitchFamily="34" charset="0"/>
              </a:rPr>
              <a:t>This material will provide you with a sense of what</a:t>
            </a:r>
            <a:r>
              <a:rPr lang="ja-JP" altLang="en-US" sz="1100" dirty="0">
                <a:latin typeface="Arial" panose="020B0604020202020204" pitchFamily="34" charset="0"/>
                <a:ea typeface="Calibri" panose="020F0502020204030204" pitchFamily="34" charset="0"/>
                <a:cs typeface="Arial" panose="020B060402020202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s involved in an evaluation so that you will feel comfortable working with an evaluator and being actively involved in the process of evaluation.</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Then shift the discussion to the </a:t>
            </a:r>
            <a:r>
              <a:rPr lang="en-US" altLang="en-US" sz="1100" b="1" dirty="0">
                <a:latin typeface="Arial" panose="020B0604020202020204" pitchFamily="34" charset="0"/>
                <a:ea typeface="Calibri" panose="020F0502020204030204" pitchFamily="34" charset="0"/>
                <a:cs typeface="Arial" panose="020B0604020202020204" pitchFamily="34" charset="0"/>
              </a:rPr>
              <a:t>definition and</a:t>
            </a:r>
            <a:r>
              <a:rPr lang="en-US" altLang="en-US" sz="1100" dirty="0">
                <a:latin typeface="Arial" panose="020B0604020202020204" pitchFamily="34" charset="0"/>
                <a:ea typeface="Calibri" panose="020F0502020204030204" pitchFamily="34" charset="0"/>
                <a:cs typeface="Arial" panose="020B0604020202020204" pitchFamily="34" charset="0"/>
              </a:rPr>
              <a:t> </a:t>
            </a:r>
            <a:r>
              <a:rPr lang="en-US" altLang="en-US" sz="1100" b="1" u="sng" dirty="0">
                <a:latin typeface="Arial" panose="020B0604020202020204" pitchFamily="34" charset="0"/>
                <a:ea typeface="Calibri" panose="020F0502020204030204" pitchFamily="34" charset="0"/>
                <a:cs typeface="Arial" panose="020B0604020202020204" pitchFamily="34" charset="0"/>
              </a:rPr>
              <a:t>purpose of evaluation</a:t>
            </a:r>
            <a:r>
              <a:rPr lang="en-US" altLang="en-US" sz="1100" dirty="0">
                <a:latin typeface="Arial" panose="020B0604020202020204" pitchFamily="34" charset="0"/>
                <a:ea typeface="Calibri" panose="020F0502020204030204" pitchFamily="34" charset="0"/>
                <a:cs typeface="Arial" panose="020B0604020202020204" pitchFamily="34" charset="0"/>
              </a:rPr>
              <a:t>:</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Evaluation is the systematic collection and analysis of information about an intervention to improve its effectiveness and make decisions.</a:t>
            </a:r>
            <a:r>
              <a:rPr lang="en-US" altLang="en-US" sz="1100" baseline="30000" dirty="0">
                <a:latin typeface="Arial" panose="020B0604020202020204" pitchFamily="34" charset="0"/>
                <a:ea typeface="Calibri" panose="020F0502020204030204" pitchFamily="34" charset="0"/>
                <a:cs typeface="Arial" panose="020B0604020202020204" pitchFamily="34" charset="0"/>
              </a:rPr>
              <a:t>6</a:t>
            </a: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Evaluation helps to answer questions about substance abuse prevention and health promotion. </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Evaluation helps us to monitor</a:t>
            </a:r>
            <a:r>
              <a:rPr lang="en-US" altLang="en-US" sz="1100" baseline="0" dirty="0">
                <a:latin typeface="Arial" panose="020B0604020202020204" pitchFamily="34" charset="0"/>
                <a:ea typeface="Calibri" panose="020F0502020204030204" pitchFamily="34" charset="0"/>
                <a:cs typeface="Arial" panose="020B0604020202020204" pitchFamily="34" charset="0"/>
              </a:rPr>
              <a:t> implementation, collect data, and make mid-course correction based on what the results show.</a:t>
            </a: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As a segue to the next slide, ask participants if they have any questions about an intervention in their communities or that they have worked on in the past. </a:t>
            </a:r>
          </a:p>
        </p:txBody>
      </p:sp>
      <p:sp>
        <p:nvSpPr>
          <p:cNvPr id="60419"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D1AB1F8-6AE6-4A6F-B2CA-1C4FEB6E9455}" type="slidenum">
              <a:rPr lang="en-US" altLang="en-US" sz="1200">
                <a:latin typeface="Calibri" panose="020F0502020204030204" pitchFamily="34" charset="0"/>
              </a:rPr>
              <a:pPr eaLnBrk="1" hangingPunct="1"/>
              <a:t>25</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12157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xfrm>
            <a:off x="2119313" y="696913"/>
            <a:ext cx="2806700" cy="2105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xfrm>
            <a:off x="931863" y="3030538"/>
            <a:ext cx="5164137" cy="3897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Summarize the value of collecting and using evaluation data, or ask participants to summarize.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i="1" dirty="0">
                <a:solidFill>
                  <a:srgbClr val="FF0000"/>
                </a:solidFill>
                <a:latin typeface="Arial" panose="020B0604020202020204" pitchFamily="34" charset="0"/>
                <a:ea typeface="Calibri" panose="020F0502020204030204" pitchFamily="34" charset="0"/>
              </a:rPr>
              <a:t>[In slideshow, click one time and all three arrows will fade in, replacing the question mark.]</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Evaluation data is useful for the following reasons:</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Monitoring implementation</a:t>
            </a:r>
            <a:r>
              <a:rPr lang="en-US" altLang="en-US" sz="1100" b="1" dirty="0">
                <a:latin typeface="Arial" panose="020B0604020202020204" pitchFamily="34" charset="0"/>
                <a:ea typeface="Calibri" panose="020F0502020204030204" pitchFamily="34" charset="0"/>
              </a:rPr>
              <a:t> </a:t>
            </a:r>
            <a:r>
              <a:rPr lang="en-US" altLang="en-US" sz="1100" dirty="0">
                <a:latin typeface="Arial" panose="020B0604020202020204" pitchFamily="34" charset="0"/>
                <a:ea typeface="Calibri" panose="020F0502020204030204" pitchFamily="34" charset="0"/>
              </a:rPr>
              <a:t>– A process to monitor implementation will need to be developed.</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We saw Monitoring Implementation in </a:t>
            </a:r>
            <a:r>
              <a:rPr lang="en-US" altLang="en-US" sz="1100" baseline="0" dirty="0">
                <a:latin typeface="Arial" panose="020B0604020202020204" pitchFamily="34" charset="0"/>
                <a:ea typeface="Calibri" panose="020F0502020204030204" pitchFamily="34" charset="0"/>
              </a:rPr>
              <a:t> </a:t>
            </a:r>
            <a:r>
              <a:rPr lang="en-US" altLang="en-US" sz="1100" dirty="0">
                <a:latin typeface="Arial" panose="020B0604020202020204" pitchFamily="34" charset="0"/>
                <a:ea typeface="Calibri" panose="020F0502020204030204" pitchFamily="34" charset="0"/>
              </a:rPr>
              <a:t>step 4 implementation but to do a good job monitoring you need ongoing information and data</a:t>
            </a:r>
            <a:r>
              <a:rPr lang="en-US" altLang="en-US" sz="1100" baseline="0" dirty="0">
                <a:latin typeface="Arial" panose="020B0604020202020204" pitchFamily="34" charset="0"/>
                <a:ea typeface="Calibri" panose="020F0502020204030204" pitchFamily="34" charset="0"/>
              </a:rPr>
              <a:t> and that is where Evaluation comes in.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Improving implementation</a:t>
            </a:r>
            <a:r>
              <a:rPr lang="en-US" altLang="en-US" sz="1100" dirty="0">
                <a:latin typeface="Arial" panose="020B0604020202020204" pitchFamily="34" charset="0"/>
                <a:ea typeface="Calibri" panose="020F0502020204030204" pitchFamily="34" charset="0"/>
              </a:rPr>
              <a:t> – A plan for using data to improve implementation and performance will need to be determined.</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Making future decisions</a:t>
            </a:r>
            <a:r>
              <a:rPr lang="en-US" altLang="en-US" sz="1100" dirty="0">
                <a:latin typeface="Arial" panose="020B0604020202020204" pitchFamily="34" charset="0"/>
                <a:ea typeface="Calibri" panose="020F0502020204030204" pitchFamily="34" charset="0"/>
              </a:rPr>
              <a:t> – The data can be used to determine which interventions and outcomes to modify and which to sustain. </a:t>
            </a:r>
            <a:endParaRPr lang="en-US" altLang="en-US" sz="1100" dirty="0">
              <a:ea typeface="Calibri" panose="020F0502020204030204" pitchFamily="34" charset="0"/>
            </a:endParaRPr>
          </a:p>
        </p:txBody>
      </p:sp>
      <p:sp>
        <p:nvSpPr>
          <p:cNvPr id="78851"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B75D864-9348-4DAB-BB5C-FB72A067DCAE}" type="slidenum">
              <a:rPr lang="en-US" altLang="en-US" sz="1200">
                <a:latin typeface="Calibri" panose="020F0502020204030204" pitchFamily="34" charset="0"/>
              </a:rPr>
              <a:pPr eaLnBrk="1" hangingPunct="1"/>
              <a:t>26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20132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xfrm>
            <a:off x="2138363" y="401638"/>
            <a:ext cx="2546350" cy="19097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xfrm>
            <a:off x="701675" y="2419350"/>
            <a:ext cx="5607050" cy="687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dirty="0">
                <a:latin typeface="Arial" panose="020B0604020202020204" pitchFamily="34" charset="0"/>
                <a:ea typeface="Calibri" panose="020F0502020204030204" pitchFamily="34" charset="0"/>
              </a:rPr>
              <a:t>Introduce the two different types of evaluation:</a:t>
            </a: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rPr>
              <a:t>An evaluation plan includes </a:t>
            </a:r>
            <a:r>
              <a:rPr lang="en-US" altLang="en-US" sz="1000" b="1" u="sng" dirty="0">
                <a:latin typeface="Arial" panose="020B0604020202020204" pitchFamily="34" charset="0"/>
                <a:ea typeface="Calibri" panose="020F0502020204030204" pitchFamily="34" charset="0"/>
              </a:rPr>
              <a:t>both process and outcome evaluation components</a:t>
            </a:r>
            <a:r>
              <a:rPr lang="en-US" altLang="en-US" sz="1000" dirty="0">
                <a:latin typeface="Arial" panose="020B0604020202020204" pitchFamily="34" charset="0"/>
                <a:ea typeface="Calibri" panose="020F0502020204030204" pitchFamily="34" charset="0"/>
              </a:rPr>
              <a:t>. </a:t>
            </a: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rPr>
              <a:t>Process evaluation occurs </a:t>
            </a:r>
            <a:r>
              <a:rPr lang="en-US" altLang="en-US" sz="1000" b="1" u="sng" dirty="0">
                <a:latin typeface="Arial" panose="020B0604020202020204" pitchFamily="34" charset="0"/>
                <a:ea typeface="Calibri" panose="020F0502020204030204" pitchFamily="34" charset="0"/>
              </a:rPr>
              <a:t>during the implementation</a:t>
            </a:r>
            <a:r>
              <a:rPr lang="en-US" altLang="en-US" sz="1000" dirty="0">
                <a:latin typeface="Arial" panose="020B0604020202020204" pitchFamily="34" charset="0"/>
                <a:ea typeface="Calibri" panose="020F0502020204030204" pitchFamily="34" charset="0"/>
              </a:rPr>
              <a:t> of an intervention, and an outcome evaluation occurs </a:t>
            </a:r>
            <a:r>
              <a:rPr lang="en-US" altLang="en-US" sz="1000" b="1" u="sng" dirty="0">
                <a:latin typeface="Arial" panose="020B0604020202020204" pitchFamily="34" charset="0"/>
                <a:ea typeface="Calibri" panose="020F0502020204030204" pitchFamily="34" charset="0"/>
              </a:rPr>
              <a:t>after the implementation.</a:t>
            </a:r>
            <a:endParaRPr lang="en-US" altLang="en-US" sz="1000" dirty="0">
              <a:latin typeface="Arial" panose="020B0604020202020204" pitchFamily="34" charset="0"/>
              <a:ea typeface="Calibri" panose="020F0502020204030204" pitchFamily="34" charset="0"/>
            </a:endParaRPr>
          </a:p>
          <a:p>
            <a:pPr>
              <a:spcBef>
                <a:spcPct val="0"/>
              </a:spcBef>
            </a:pPr>
            <a:r>
              <a:rPr lang="en-US" altLang="en-US" sz="1000" dirty="0">
                <a:latin typeface="Arial" panose="020B0604020202020204" pitchFamily="34" charset="0"/>
                <a:ea typeface="Calibri" panose="020F0502020204030204" pitchFamily="34" charset="0"/>
              </a:rPr>
              <a:t> </a:t>
            </a:r>
          </a:p>
          <a:p>
            <a:pPr>
              <a:spcBef>
                <a:spcPct val="0"/>
              </a:spcBef>
            </a:pPr>
            <a:r>
              <a:rPr lang="en-US" altLang="en-US" sz="1000" dirty="0">
                <a:latin typeface="Arial" panose="020B0604020202020204" pitchFamily="34" charset="0"/>
                <a:ea typeface="Calibri" panose="020F0502020204030204" pitchFamily="34" charset="0"/>
              </a:rPr>
              <a:t>Ask participants what they know about process evaluation—refer back to what they learned about implementation.</a:t>
            </a:r>
          </a:p>
          <a:p>
            <a:pPr>
              <a:spcBef>
                <a:spcPct val="0"/>
              </a:spcBef>
            </a:pPr>
            <a:r>
              <a:rPr lang="en-US" altLang="en-US" sz="1000" dirty="0">
                <a:latin typeface="Arial" panose="020B0604020202020204" pitchFamily="34" charset="0"/>
                <a:ea typeface="Calibri" panose="020F0502020204030204" pitchFamily="34" charset="0"/>
              </a:rPr>
              <a:t> </a:t>
            </a:r>
          </a:p>
          <a:p>
            <a:pPr>
              <a:spcBef>
                <a:spcPct val="0"/>
              </a:spcBef>
            </a:pPr>
            <a:r>
              <a:rPr lang="en-US" altLang="en-US" sz="1000" dirty="0">
                <a:latin typeface="Arial" panose="020B0604020202020204" pitchFamily="34" charset="0"/>
                <a:ea typeface="Calibri" panose="020F0502020204030204" pitchFamily="34" charset="0"/>
              </a:rPr>
              <a:t>Describe </a:t>
            </a:r>
            <a:r>
              <a:rPr lang="en-US" altLang="en-US" sz="1000" b="1" u="sng" dirty="0">
                <a:latin typeface="Arial" panose="020B0604020202020204" pitchFamily="34" charset="0"/>
                <a:ea typeface="Calibri" panose="020F0502020204030204" pitchFamily="34" charset="0"/>
              </a:rPr>
              <a:t>process evaluation</a:t>
            </a:r>
            <a:r>
              <a:rPr lang="en-US" altLang="en-US" sz="1000" dirty="0">
                <a:latin typeface="Arial" panose="020B0604020202020204" pitchFamily="34" charset="0"/>
                <a:ea typeface="Calibri" panose="020F0502020204030204" pitchFamily="34" charset="0"/>
              </a:rPr>
              <a:t> and connect it to interventions:</a:t>
            </a:r>
          </a:p>
          <a:p>
            <a:pPr>
              <a:spcBef>
                <a:spcPct val="0"/>
              </a:spcBef>
            </a:pPr>
            <a:r>
              <a:rPr lang="en-US" altLang="en-US" sz="1000" i="1" dirty="0">
                <a:solidFill>
                  <a:srgbClr val="FF0000"/>
                </a:solidFill>
                <a:latin typeface="Arial" panose="020B0604020202020204" pitchFamily="34" charset="0"/>
                <a:ea typeface="Calibri" panose="020F0502020204030204" pitchFamily="34" charset="0"/>
              </a:rPr>
              <a:t> [In slideshow, click one time for the white box with the question and the </a:t>
            </a:r>
            <a:r>
              <a:rPr lang="ja-JP" altLang="en-US" sz="1000" i="1" dirty="0">
                <a:solidFill>
                  <a:srgbClr val="FF0000"/>
                </a:solidFill>
                <a:latin typeface="Arial" panose="020B0604020202020204" pitchFamily="34" charset="0"/>
                <a:ea typeface="Calibri" panose="020F0502020204030204" pitchFamily="34" charset="0"/>
              </a:rPr>
              <a:t>“</a:t>
            </a:r>
            <a:r>
              <a:rPr lang="en-US" altLang="ja-JP" sz="1000" i="1" dirty="0">
                <a:solidFill>
                  <a:srgbClr val="FF0000"/>
                </a:solidFill>
                <a:latin typeface="Arial" panose="020B0604020202020204" pitchFamily="34" charset="0"/>
                <a:ea typeface="Calibri" panose="020F0502020204030204" pitchFamily="34" charset="0"/>
                <a:cs typeface="Arial" panose="020B0604020202020204" pitchFamily="34" charset="0"/>
              </a:rPr>
              <a:t>Interventions</a:t>
            </a:r>
            <a:r>
              <a:rPr lang="ja-JP" altLang="en-US" sz="1000" i="1" dirty="0">
                <a:solidFill>
                  <a:srgbClr val="FF0000"/>
                </a:solidFill>
                <a:latin typeface="Arial" panose="020B0604020202020204" pitchFamily="34" charset="0"/>
                <a:ea typeface="Calibri" panose="020F0502020204030204" pitchFamily="34" charset="0"/>
              </a:rPr>
              <a:t>”</a:t>
            </a:r>
            <a:r>
              <a:rPr lang="en-US" altLang="ja-JP" sz="1000" i="1" dirty="0">
                <a:solidFill>
                  <a:srgbClr val="FF0000"/>
                </a:solidFill>
                <a:latin typeface="Arial" panose="020B0604020202020204" pitchFamily="34" charset="0"/>
                <a:ea typeface="Calibri" panose="020F0502020204030204" pitchFamily="34" charset="0"/>
                <a:cs typeface="Arial" panose="020B0604020202020204" pitchFamily="34" charset="0"/>
              </a:rPr>
              <a:t> box to appear sequentially with arrows pointing to them.] </a:t>
            </a:r>
            <a:endParaRPr lang="en-US" altLang="ja-JP" sz="1000" dirty="0">
              <a:latin typeface="Arial" panose="020B0604020202020204" pitchFamily="34" charset="0"/>
              <a:ea typeface="Calibri" panose="020F0502020204030204" pitchFamily="34" charset="0"/>
              <a:cs typeface="Arial" panose="020B0604020202020204" pitchFamily="34" charset="0"/>
            </a:endParaRP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Arial" panose="020B0604020202020204" pitchFamily="34" charset="0"/>
              </a:rPr>
              <a:t>Process evaluation looks at the details of implementation. It answers the question: Did we do what we said we would do in the implementation of our selected interventions? For example, was the same material presented in the same number of sessions over the same time frame using the same methods? </a:t>
            </a: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Arial" panose="020B0604020202020204" pitchFamily="34" charset="0"/>
              </a:rPr>
              <a:t>Process evaluation relates directly to our interventions. </a:t>
            </a: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Arial" panose="020B0604020202020204" pitchFamily="34" charset="0"/>
              </a:rPr>
              <a:t>Process evaluation information (data) can help inform why results—or outcomes—might or might not be met and where to focus on making any corrections mid-course.</a:t>
            </a:r>
          </a:p>
          <a:p>
            <a:pPr>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Provide an example with being overweight. A process outcome would be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the number of times that I went to the gym.</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 Ask for other process outcomes.</a:t>
            </a:r>
          </a:p>
          <a:p>
            <a:pPr>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Describe </a:t>
            </a:r>
            <a:r>
              <a:rPr lang="en-US" altLang="en-US" sz="1000" b="1" u="sng" dirty="0">
                <a:latin typeface="Arial" panose="020B0604020202020204" pitchFamily="34" charset="0"/>
                <a:ea typeface="Calibri" panose="020F0502020204030204" pitchFamily="34" charset="0"/>
                <a:cs typeface="Arial" panose="020B0604020202020204" pitchFamily="34" charset="0"/>
              </a:rPr>
              <a:t>outcome evaluation</a:t>
            </a:r>
            <a:r>
              <a:rPr lang="en-US" altLang="en-US" sz="1000" dirty="0">
                <a:latin typeface="Arial" panose="020B0604020202020204" pitchFamily="34" charset="0"/>
                <a:ea typeface="Calibri" panose="020F0502020204030204" pitchFamily="34" charset="0"/>
                <a:cs typeface="Arial" panose="020B0604020202020204" pitchFamily="34" charset="0"/>
              </a:rPr>
              <a:t> and connect it to short- and long-term outcomes:</a:t>
            </a:r>
          </a:p>
          <a:p>
            <a:pPr>
              <a:spcBef>
                <a:spcPct val="0"/>
              </a:spcBef>
            </a:pPr>
            <a:r>
              <a:rPr lang="en-US" altLang="en-US" sz="1000" i="1" dirty="0">
                <a:solidFill>
                  <a:srgbClr val="FF0000"/>
                </a:solidFill>
                <a:latin typeface="Arial" panose="020B0604020202020204" pitchFamily="34" charset="0"/>
                <a:ea typeface="Calibri" panose="020F0502020204030204" pitchFamily="34" charset="0"/>
                <a:cs typeface="Arial" panose="020B0604020202020204" pitchFamily="34" charset="0"/>
              </a:rPr>
              <a:t> [In slideshow, click one time for the white box and the </a:t>
            </a:r>
            <a:r>
              <a:rPr lang="ja-JP" altLang="en-US" sz="1000" i="1" dirty="0">
                <a:solidFill>
                  <a:srgbClr val="FF0000"/>
                </a:solidFill>
                <a:latin typeface="Arial" panose="020B0604020202020204" pitchFamily="34" charset="0"/>
                <a:ea typeface="Calibri" panose="020F0502020204030204" pitchFamily="34" charset="0"/>
              </a:rPr>
              <a:t>“</a:t>
            </a:r>
            <a:r>
              <a:rPr lang="en-US" altLang="ja-JP" sz="1000" i="1" dirty="0">
                <a:solidFill>
                  <a:srgbClr val="FF0000"/>
                </a:solidFill>
                <a:latin typeface="Arial" panose="020B0604020202020204" pitchFamily="34" charset="0"/>
                <a:ea typeface="Calibri" panose="020F0502020204030204" pitchFamily="34" charset="0"/>
                <a:cs typeface="Arial" panose="020B0604020202020204" pitchFamily="34" charset="0"/>
              </a:rPr>
              <a:t>Outcomes</a:t>
            </a:r>
            <a:r>
              <a:rPr lang="ja-JP" altLang="en-US" sz="1000" i="1" dirty="0">
                <a:solidFill>
                  <a:srgbClr val="FF0000"/>
                </a:solidFill>
                <a:latin typeface="Arial" panose="020B0604020202020204" pitchFamily="34" charset="0"/>
                <a:ea typeface="Calibri" panose="020F0502020204030204" pitchFamily="34" charset="0"/>
              </a:rPr>
              <a:t>”</a:t>
            </a:r>
            <a:r>
              <a:rPr lang="en-US" altLang="ja-JP" sz="1000" i="1" dirty="0">
                <a:solidFill>
                  <a:srgbClr val="FF0000"/>
                </a:solidFill>
                <a:latin typeface="Arial" panose="020B0604020202020204" pitchFamily="34" charset="0"/>
                <a:ea typeface="Calibri" panose="020F0502020204030204" pitchFamily="34" charset="0"/>
                <a:cs typeface="Arial" panose="020B0604020202020204" pitchFamily="34" charset="0"/>
              </a:rPr>
              <a:t> box to appear sequentially with their arrows.] </a:t>
            </a:r>
            <a:endParaRPr lang="en-US" altLang="ja-JP" sz="1000" dirty="0">
              <a:latin typeface="Arial" panose="020B0604020202020204" pitchFamily="34" charset="0"/>
              <a:ea typeface="Calibri" panose="020F0502020204030204" pitchFamily="34" charset="0"/>
              <a:cs typeface="Arial" panose="020B0604020202020204" pitchFamily="34" charset="0"/>
            </a:endParaRP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Arial" panose="020B0604020202020204" pitchFamily="34" charset="0"/>
              </a:rPr>
              <a:t>Outcome evaluation documents whether the intervention made a difference, and if so, what changed. </a:t>
            </a: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Arial" panose="020B0604020202020204" pitchFamily="34" charset="0"/>
              </a:rPr>
              <a:t>Outcome evaluation documents the effects achieved </a:t>
            </a:r>
            <a:r>
              <a:rPr lang="en-US" altLang="en-US" sz="1000" i="1" dirty="0">
                <a:latin typeface="Arial" panose="020B0604020202020204" pitchFamily="34" charset="0"/>
                <a:ea typeface="Calibri" panose="020F0502020204030204" pitchFamily="34" charset="0"/>
                <a:cs typeface="Arial" panose="020B0604020202020204" pitchFamily="34" charset="0"/>
              </a:rPr>
              <a:t>after</a:t>
            </a:r>
            <a:r>
              <a:rPr lang="en-US" altLang="en-US" sz="1000" dirty="0">
                <a:latin typeface="Arial" panose="020B0604020202020204" pitchFamily="34" charset="0"/>
                <a:ea typeface="Calibri" panose="020F0502020204030204" pitchFamily="34" charset="0"/>
                <a:cs typeface="Arial" panose="020B0604020202020204" pitchFamily="34" charset="0"/>
              </a:rPr>
              <a:t> the intervention is implemented. The effects can include changes in a population group</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s knowledge, attitudes, skills, or behavior that the intervention is expected to produce in both the short and long-term. In some situations, the outcomes also include changes in policy and practice, such as when a community changes the closing time of bars to an earlier hour, or imposes stricter sanctions on alcohol vendors who sell to minors. </a:t>
            </a: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Arial" panose="020B0604020202020204" pitchFamily="34" charset="0"/>
              </a:rPr>
              <a:t>Outcome evaluation relates directly to short-term and long-term outcomes. </a:t>
            </a:r>
          </a:p>
          <a:p>
            <a:pPr>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Provide an example with being overweight. An outcome would be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how many pounds I lost.</a:t>
            </a:r>
            <a:r>
              <a:rPr lang="ja-JP" altLang="en-US" sz="1000" dirty="0">
                <a:latin typeface="Arial" panose="020B0604020202020204" pitchFamily="34" charset="0"/>
                <a:ea typeface="Calibri" panose="020F0502020204030204" pitchFamily="34" charset="0"/>
              </a:rPr>
              <a:t>”</a:t>
            </a:r>
            <a:endParaRPr lang="en-US" altLang="ja-JP" sz="1000" dirty="0">
              <a:latin typeface="Arial" panose="020B0604020202020204" pitchFamily="34" charset="0"/>
              <a:ea typeface="Calibri" panose="020F0502020204030204" pitchFamily="34" charset="0"/>
              <a:cs typeface="Arial" panose="020B0604020202020204" pitchFamily="34" charset="0"/>
            </a:endParaRPr>
          </a:p>
          <a:p>
            <a:pPr>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Refer participants to </a:t>
            </a:r>
            <a:r>
              <a:rPr lang="en-US" altLang="en-US" sz="1000" b="1" u="sng" dirty="0">
                <a:latin typeface="Arial" panose="020B0604020202020204" pitchFamily="34" charset="0"/>
                <a:ea typeface="Calibri" panose="020F0502020204030204" pitchFamily="34" charset="0"/>
                <a:cs typeface="Arial" panose="020B0604020202020204" pitchFamily="34" charset="0"/>
              </a:rPr>
              <a:t>Information Sheet 4.</a:t>
            </a:r>
            <a:r>
              <a:rPr lang="lv-LV" altLang="en-US" sz="1000" b="1" u="sng" dirty="0">
                <a:latin typeface="Arial" panose="020B0604020202020204" pitchFamily="34" charset="0"/>
                <a:ea typeface="Calibri" panose="020F0502020204030204" pitchFamily="34" charset="0"/>
                <a:cs typeface="Arial" panose="020B0604020202020204" pitchFamily="34" charset="0"/>
              </a:rPr>
              <a:t>8</a:t>
            </a:r>
            <a:r>
              <a:rPr lang="en-US" altLang="en-US" sz="1000" b="1" u="sng" dirty="0">
                <a:latin typeface="Arial" panose="020B0604020202020204" pitchFamily="34" charset="0"/>
                <a:ea typeface="Calibri" panose="020F0502020204030204" pitchFamily="34" charset="0"/>
                <a:cs typeface="Arial" panose="020B0604020202020204" pitchFamily="34" charset="0"/>
              </a:rPr>
              <a:t>: Overview of Evaluation</a:t>
            </a:r>
            <a:r>
              <a:rPr lang="en-US" altLang="en-US" sz="1000" dirty="0">
                <a:latin typeface="Arial" panose="020B0604020202020204" pitchFamily="34" charset="0"/>
                <a:ea typeface="Calibri" panose="020F0502020204030204" pitchFamily="34" charset="0"/>
                <a:cs typeface="Arial" panose="020B0604020202020204" pitchFamily="34" charset="0"/>
              </a:rPr>
              <a:t> for descriptions of process and outcome evaluations. </a:t>
            </a:r>
          </a:p>
        </p:txBody>
      </p:sp>
      <p:sp>
        <p:nvSpPr>
          <p:cNvPr id="62467"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FEC6DCA-390A-4934-9909-616DA8CE8033}" type="slidenum">
              <a:rPr lang="en-US" altLang="en-US" sz="1200">
                <a:latin typeface="Calibri" panose="020F0502020204030204" pitchFamily="34" charset="0"/>
              </a:rPr>
              <a:pPr eaLnBrk="1" hangingPunct="1"/>
              <a:t>27</a:t>
            </a:fld>
            <a:endParaRPr lang="en-US" altLang="en-US" sz="1200">
              <a:latin typeface="Calibri" panose="020F0502020204030204" pitchFamily="34" charset="0"/>
            </a:endParaRPr>
          </a:p>
        </p:txBody>
      </p:sp>
    </p:spTree>
    <p:extLst>
      <p:ext uri="{BB962C8B-B14F-4D97-AF65-F5344CB8AC3E}">
        <p14:creationId xmlns:p14="http://schemas.microsoft.com/office/powerpoint/2010/main" val="3608514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xfrm>
            <a:off x="2138363" y="401638"/>
            <a:ext cx="2546350" cy="19097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xfrm>
            <a:off x="701675" y="2441575"/>
            <a:ext cx="5607050" cy="5770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b="1" dirty="0">
                <a:latin typeface="Arial" panose="020B0604020202020204" pitchFamily="34" charset="0"/>
                <a:ea typeface="Calibri" panose="020F0502020204030204" pitchFamily="34" charset="0"/>
              </a:rPr>
              <a:t>ACTIVITY</a:t>
            </a:r>
            <a:r>
              <a:rPr lang="en-US" altLang="en-US" sz="1100" dirty="0">
                <a:latin typeface="Arial" panose="020B0604020202020204" pitchFamily="34" charset="0"/>
                <a:ea typeface="Calibri" panose="020F0502020204030204" pitchFamily="34" charset="0"/>
              </a:rPr>
              <a:t> </a:t>
            </a:r>
            <a:r>
              <a:rPr lang="en-US" altLang="en-US" sz="1100" b="1" dirty="0">
                <a:latin typeface="Arial" panose="020B0604020202020204" pitchFamily="34" charset="0"/>
                <a:ea typeface="Calibri" panose="020F0502020204030204" pitchFamily="34" charset="0"/>
              </a:rPr>
              <a:t>– Process or Outcome?</a:t>
            </a:r>
          </a:p>
          <a:p>
            <a:pPr>
              <a:spcBef>
                <a:spcPct val="0"/>
              </a:spcBef>
            </a:pPr>
            <a:r>
              <a:rPr lang="en-US" altLang="en-US" sz="1100" b="1" dirty="0">
                <a:latin typeface="Arial" panose="020B0604020202020204" pitchFamily="34" charset="0"/>
                <a:ea typeface="Calibri" panose="020F0502020204030204" pitchFamily="34" charset="0"/>
              </a:rPr>
              <a:t>Purpose</a:t>
            </a:r>
            <a:r>
              <a:rPr lang="en-US" altLang="en-US" sz="1100" dirty="0">
                <a:latin typeface="Arial" panose="020B0604020202020204" pitchFamily="34" charset="0"/>
                <a:ea typeface="Calibri" panose="020F0502020204030204" pitchFamily="34" charset="0"/>
              </a:rPr>
              <a:t> – To consider the difference between process and outcome evaluation</a:t>
            </a:r>
          </a:p>
          <a:p>
            <a:pPr>
              <a:spcBef>
                <a:spcPct val="0"/>
              </a:spcBef>
            </a:pPr>
            <a:r>
              <a:rPr lang="en-US" altLang="en-US" sz="1100" b="1" dirty="0">
                <a:latin typeface="Arial" panose="020B0604020202020204" pitchFamily="34" charset="0"/>
                <a:ea typeface="Calibri" panose="020F0502020204030204" pitchFamily="34" charset="0"/>
              </a:rPr>
              <a:t>Time </a:t>
            </a:r>
            <a:r>
              <a:rPr lang="en-US" altLang="en-US" sz="1100" dirty="0">
                <a:latin typeface="Arial" panose="020B0604020202020204" pitchFamily="34" charset="0"/>
                <a:ea typeface="Calibri" panose="020F0502020204030204" pitchFamily="34" charset="0"/>
              </a:rPr>
              <a:t>– 10 minutes</a:t>
            </a:r>
          </a:p>
          <a:p>
            <a:pPr>
              <a:spcBef>
                <a:spcPct val="0"/>
              </a:spcBef>
            </a:pPr>
            <a:r>
              <a:rPr lang="en-US" altLang="en-US" sz="1100" b="1" dirty="0">
                <a:latin typeface="Arial" panose="020B0604020202020204" pitchFamily="34" charset="0"/>
                <a:ea typeface="Calibri" panose="020F0502020204030204" pitchFamily="34" charset="0"/>
              </a:rPr>
              <a:t>Instructions</a:t>
            </a:r>
            <a:r>
              <a:rPr lang="en-US" altLang="en-US" sz="1100" dirty="0">
                <a:latin typeface="Arial" panose="020B0604020202020204" pitchFamily="34" charset="0"/>
                <a:ea typeface="Calibri" panose="020F0502020204030204" pitchFamily="34" charset="0"/>
              </a:rPr>
              <a:t> – </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Have participants individually work on </a:t>
            </a:r>
            <a:r>
              <a:rPr lang="en-US" altLang="en-US" sz="1100" b="1" dirty="0">
                <a:latin typeface="Arial" panose="020B0604020202020204" pitchFamily="34" charset="0"/>
                <a:ea typeface="Calibri" panose="020F0502020204030204" pitchFamily="34" charset="0"/>
              </a:rPr>
              <a:t>Worksheet 4.</a:t>
            </a:r>
            <a:r>
              <a:rPr lang="lv-LV" altLang="en-US" sz="1100" b="1" dirty="0">
                <a:latin typeface="Arial" panose="020B0604020202020204" pitchFamily="34" charset="0"/>
                <a:ea typeface="Calibri" panose="020F0502020204030204" pitchFamily="34" charset="0"/>
              </a:rPr>
              <a:t>9</a:t>
            </a:r>
            <a:r>
              <a:rPr lang="en-US" altLang="en-US" sz="1100" b="1" dirty="0">
                <a:latin typeface="Arial" panose="020B0604020202020204" pitchFamily="34" charset="0"/>
                <a:ea typeface="Calibri" panose="020F0502020204030204" pitchFamily="34" charset="0"/>
              </a:rPr>
              <a:t>: Activity – Evaluation Questions</a:t>
            </a:r>
            <a:r>
              <a:rPr lang="en-US" altLang="en-US" sz="1100" dirty="0">
                <a:latin typeface="Arial" panose="020B0604020202020204" pitchFamily="34" charset="0"/>
                <a:ea typeface="Calibri" panose="020F0502020204030204" pitchFamily="34" charset="0"/>
              </a:rPr>
              <a:t>, and determine whether each of the 10 questions is a process or outcome evaluation question. They can refer to </a:t>
            </a:r>
            <a:r>
              <a:rPr lang="en-US" altLang="en-US" sz="1100" b="1" dirty="0">
                <a:latin typeface="Arial" panose="020B0604020202020204" pitchFamily="34" charset="0"/>
                <a:ea typeface="Calibri" panose="020F0502020204030204" pitchFamily="34" charset="0"/>
              </a:rPr>
              <a:t>Information Sheet 4.</a:t>
            </a:r>
            <a:r>
              <a:rPr lang="lv-LV" altLang="en-US" sz="1100" b="1" dirty="0">
                <a:latin typeface="Arial" panose="020B0604020202020204" pitchFamily="34" charset="0"/>
                <a:ea typeface="Calibri" panose="020F0502020204030204" pitchFamily="34" charset="0"/>
              </a:rPr>
              <a:t>8</a:t>
            </a:r>
            <a:r>
              <a:rPr lang="en-US" altLang="en-US" sz="1100" b="1" dirty="0">
                <a:latin typeface="Arial" panose="020B0604020202020204" pitchFamily="34" charset="0"/>
                <a:ea typeface="Calibri" panose="020F0502020204030204" pitchFamily="34" charset="0"/>
              </a:rPr>
              <a:t>: Overview of Evaluation.</a:t>
            </a:r>
            <a:endParaRPr lang="en-US" altLang="en-US" sz="1100" dirty="0">
              <a:latin typeface="Arial" panose="020B0604020202020204" pitchFamily="34" charset="0"/>
              <a:ea typeface="Calibri" panose="020F0502020204030204" pitchFamily="34" charset="0"/>
            </a:endParaRP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Once they are done, review the worksheet with them.</a:t>
            </a:r>
          </a:p>
          <a:p>
            <a:pPr>
              <a:spcBef>
                <a:spcPct val="0"/>
              </a:spcBef>
            </a:pPr>
            <a:r>
              <a:rPr lang="en-US" altLang="en-US" sz="1100" dirty="0">
                <a:latin typeface="Arial" panose="020B0604020202020204" pitchFamily="34" charset="0"/>
                <a:ea typeface="Calibri" panose="020F0502020204030204" pitchFamily="34" charset="0"/>
              </a:rPr>
              <a:t> </a:t>
            </a:r>
          </a:p>
          <a:p>
            <a:pPr>
              <a:spcBef>
                <a:spcPct val="0"/>
              </a:spcBef>
            </a:pPr>
            <a:r>
              <a:rPr lang="en-US" altLang="en-US" sz="1100" b="1" u="sng" dirty="0">
                <a:latin typeface="Arial" panose="020B0604020202020204" pitchFamily="34" charset="0"/>
                <a:ea typeface="Calibri" panose="020F0502020204030204" pitchFamily="34" charset="0"/>
              </a:rPr>
              <a:t>ANSWER KEY</a:t>
            </a:r>
            <a:r>
              <a:rPr lang="en-US" altLang="en-US" sz="1100" dirty="0">
                <a:latin typeface="Arial" panose="020B0604020202020204" pitchFamily="34" charset="0"/>
                <a:ea typeface="Calibri" panose="020F0502020204030204" pitchFamily="34" charset="0"/>
              </a:rPr>
              <a:t>:</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How many individuals/groups did the intervention reach? (PROCESS)</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To what extent did the intervention lead to improved coping skills among participants? (OUTCOME)</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To what extent was the intervention implemented completely, as intended? (PROCESS)</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How many participant youth used alcohol one year after the end of the intervention? (OUTCOME)</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rPr>
              <a:t>To what extent did the intervention lead to a change in participants</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 attitudes toward the harmful effects of using tobacco? (OUTCOME)</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How many students who were referred to the intervention actually participated? (PROCESS)</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What cultural adaptations were made to the intervention? (PROCESS)</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Were the people exposed to the intervention representative of the population the intervention was intended for? (PROCESS)</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How are preliminary evaluation findings being used to improve the intervention? (PROCESS)</a:t>
            </a:r>
          </a:p>
          <a:p>
            <a:pPr>
              <a:spcBef>
                <a:spcPct val="0"/>
              </a:spcBef>
              <a:buFont typeface="Calibri" panose="020F0502020204030204" pitchFamily="34" charset="0"/>
              <a:buAutoNum type="arabicPeriod"/>
            </a:pPr>
            <a:r>
              <a:rPr lang="en-US" altLang="en-US" sz="1100" dirty="0">
                <a:latin typeface="Arial" panose="020B0604020202020204" pitchFamily="34" charset="0"/>
                <a:ea typeface="Calibri" panose="020F0502020204030204" pitchFamily="34" charset="0"/>
                <a:cs typeface="Arial" panose="020B0604020202020204" pitchFamily="34" charset="0"/>
              </a:rPr>
              <a:t>After the intervention, did people exposed to it have more positive normative beliefs compared to those not exposed? (OUTCOME)</a:t>
            </a:r>
          </a:p>
        </p:txBody>
      </p:sp>
      <p:sp>
        <p:nvSpPr>
          <p:cNvPr id="64515"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EDE6006-B74E-41EF-B7D7-1B97A94B34D0}" type="slidenum">
              <a:rPr lang="en-US" altLang="en-US" sz="1200">
                <a:latin typeface="Calibri" panose="020F0502020204030204" pitchFamily="34" charset="0"/>
              </a:rPr>
              <a:pPr eaLnBrk="1" hangingPunct="1"/>
              <a:t>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3351963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29</a:t>
            </a:fld>
            <a:endParaRPr lang="en-US" altLang="en-US"/>
          </a:p>
        </p:txBody>
      </p:sp>
    </p:spTree>
    <p:extLst>
      <p:ext uri="{BB962C8B-B14F-4D97-AF65-F5344CB8AC3E}">
        <p14:creationId xmlns:p14="http://schemas.microsoft.com/office/powerpoint/2010/main" val="112842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xfrm>
            <a:off x="2101850" y="696913"/>
            <a:ext cx="2806700" cy="2105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xfrm>
            <a:off x="701675" y="31845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Let participants read the agenda for the session. Tell them that the final two steps of the SPF will be covered in this session:</a:t>
            </a:r>
          </a:p>
          <a:p>
            <a:pPr>
              <a:spcBef>
                <a:spcPct val="0"/>
              </a:spcBef>
            </a:pPr>
            <a:r>
              <a:rPr lang="en-US" altLang="en-US" sz="1100" dirty="0">
                <a:latin typeface="Arial" panose="020B0604020202020204" pitchFamily="34" charset="0"/>
                <a:ea typeface="Calibri" panose="020F0502020204030204" pitchFamily="34" charset="0"/>
              </a:rPr>
              <a:t> </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Step 4: Implementation – This is where the rubber hits the road—where communities put in place their prevention plan to address the identified problems and risk or protective factors.</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Step 5: Evaluation – This involves the systematic collection and analysis of information about an intervention and its outcomes to monitor and improve it, if necessary, and make future decisions.</a:t>
            </a:r>
          </a:p>
          <a:p>
            <a:pPr>
              <a:spcBef>
                <a:spcPct val="0"/>
              </a:spcBef>
            </a:pPr>
            <a:r>
              <a:rPr lang="en-US" altLang="en-US" sz="1100" dirty="0">
                <a:latin typeface="Arial" panose="020B0604020202020204" pitchFamily="34" charset="0"/>
                <a:ea typeface="Calibri" panose="020F0502020204030204" pitchFamily="34" charset="0"/>
              </a:rPr>
              <a:t> </a:t>
            </a:r>
          </a:p>
          <a:p>
            <a:pPr>
              <a:spcBef>
                <a:spcPct val="0"/>
              </a:spcBef>
            </a:pPr>
            <a:r>
              <a:rPr lang="en-US" altLang="en-US" sz="1100" dirty="0">
                <a:latin typeface="Arial" panose="020B0604020202020204" pitchFamily="34" charset="0"/>
                <a:ea typeface="Calibri" panose="020F0502020204030204" pitchFamily="34" charset="0"/>
              </a:rPr>
              <a:t>There will also be a closing section at the end of the training:</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Bringing It All Together – This will be a review of the key concepts covered in this training with some closing activities...</a:t>
            </a:r>
            <a:endParaRPr lang="en-US" altLang="en-US" sz="1100" dirty="0">
              <a:ea typeface="Calibri" panose="020F0502020204030204" pitchFamily="34" charset="0"/>
            </a:endParaRPr>
          </a:p>
          <a:p>
            <a:endParaRPr lang="en-US" altLang="en-US" sz="1100" dirty="0">
              <a:latin typeface="Arial" panose="020B0604020202020204" pitchFamily="34" charset="0"/>
              <a:cs typeface="Arial" panose="020B0604020202020204" pitchFamily="34" charset="0"/>
            </a:endParaRPr>
          </a:p>
        </p:txBody>
      </p:sp>
      <p:sp>
        <p:nvSpPr>
          <p:cNvPr id="21507"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9E5D663-077D-42C4-9303-97F01990FC17}"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590090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bwMode="auto">
          <a:xfrm>
            <a:off x="2117725" y="611188"/>
            <a:ext cx="2790825" cy="2092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Rectangle 3"/>
          <p:cNvSpPr>
            <a:spLocks noGrp="1" noChangeArrowheads="1"/>
          </p:cNvSpPr>
          <p:nvPr>
            <p:ph type="body" idx="1"/>
          </p:nvPr>
        </p:nvSpPr>
        <p:spPr bwMode="auto">
          <a:xfrm>
            <a:off x="701675" y="2892425"/>
            <a:ext cx="5607050" cy="6302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b="1" u="sng" dirty="0">
                <a:latin typeface="Arial" panose="020B0604020202020204" pitchFamily="34" charset="0"/>
                <a:ea typeface="Calibri" panose="020F0502020204030204" pitchFamily="34" charset="0"/>
              </a:rPr>
              <a:t>Connect long-term and short-term outcomes to a logic model</a:t>
            </a:r>
            <a:r>
              <a:rPr lang="en-US" altLang="en-US" sz="1100" dirty="0">
                <a:latin typeface="Arial" panose="020B0604020202020204" pitchFamily="34" charset="0"/>
                <a:ea typeface="Calibri" panose="020F0502020204030204" pitchFamily="34" charset="0"/>
              </a:rPr>
              <a:t> and comprehensive plan:</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A community will need to identify the long-term and short-term outcomes they hope to achieve with their overall comprehensive plan as well as for each intervention. What do they hope will occur in the short and long term? </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Remember that if the prevention intervention does not address the underlying risk and protective factors that influence the targeted substance use problem, then it is unlikely to produce positive outcomes or changes in that problem. </a:t>
            </a:r>
          </a:p>
          <a:p>
            <a:pPr>
              <a:spcBef>
                <a:spcPct val="0"/>
              </a:spcBef>
            </a:pPr>
            <a:r>
              <a:rPr lang="en-US" altLang="en-US" sz="1100" dirty="0">
                <a:latin typeface="Arial" panose="020B0604020202020204" pitchFamily="34" charset="0"/>
                <a:ea typeface="Calibri" panose="020F0502020204030204" pitchFamily="34" charset="0"/>
              </a:rPr>
              <a:t> </a:t>
            </a:r>
          </a:p>
          <a:p>
            <a:pPr>
              <a:spcBef>
                <a:spcPct val="0"/>
              </a:spcBef>
            </a:pPr>
            <a:r>
              <a:rPr lang="en-US" altLang="en-US" sz="1100" b="1" u="sng" dirty="0">
                <a:latin typeface="Arial" panose="020B0604020202020204" pitchFamily="34" charset="0"/>
                <a:ea typeface="Calibri" panose="020F0502020204030204" pitchFamily="34" charset="0"/>
              </a:rPr>
              <a:t>Describe long-term outcomes:</a:t>
            </a:r>
            <a:endParaRPr lang="en-US" altLang="en-US" sz="1100" dirty="0">
              <a:latin typeface="Arial" panose="020B0604020202020204" pitchFamily="34" charset="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Long-term outcomes are the ultimate effects of the intervention at some point after the intervention has been in place for awhile. Sometimes we don</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t see long-term outcomes for 4–5 years.</a:t>
            </a:r>
          </a:p>
          <a:p>
            <a:pPr>
              <a:spcBef>
                <a:spcPct val="0"/>
              </a:spcBef>
            </a:pPr>
            <a:r>
              <a:rPr lang="en-US" altLang="en-US" sz="1100" i="1" dirty="0">
                <a:solidFill>
                  <a:srgbClr val="FF0000"/>
                </a:solidFill>
                <a:latin typeface="Arial" panose="020B0604020202020204" pitchFamily="34" charset="0"/>
                <a:ea typeface="Calibri" panose="020F0502020204030204" pitchFamily="34" charset="0"/>
                <a:cs typeface="Arial" panose="020B0604020202020204" pitchFamily="34" charset="0"/>
              </a:rPr>
              <a:t>[In slideshow, click one time and an arrow will connect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Long-term outcomes</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 to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Problems and Related Behaviors.</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altLang="ja-JP" sz="1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Long-term outcomes tend to be connected to the problems and related behaviors that you are trying to change.</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Long-term outcomes depend on the short-term outcomes because short-term changes in knowledge, attitudes, or skills can lead to long-term behavior change.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b="1" u="sng" dirty="0">
                <a:latin typeface="Arial" panose="020B0604020202020204" pitchFamily="34" charset="0"/>
                <a:ea typeface="Calibri" panose="020F0502020204030204" pitchFamily="34" charset="0"/>
                <a:cs typeface="Arial" panose="020B0604020202020204" pitchFamily="34" charset="0"/>
              </a:rPr>
              <a:t>Describe short-term outcomes:</a:t>
            </a: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Short-term outcomes are the effects or changes that the intervention is expected to achieve. These outcomes are expressed as changes in knowledge, attitudes, and skills of the focus population as a result of the intervention. </a:t>
            </a:r>
          </a:p>
          <a:p>
            <a:pPr>
              <a:spcBef>
                <a:spcPct val="0"/>
              </a:spcBef>
            </a:pPr>
            <a:r>
              <a:rPr lang="en-US" altLang="en-US" sz="1100" i="1" dirty="0">
                <a:solidFill>
                  <a:srgbClr val="FF0000"/>
                </a:solidFill>
                <a:latin typeface="Arial" panose="020B0604020202020204" pitchFamily="34" charset="0"/>
                <a:ea typeface="Calibri" panose="020F0502020204030204" pitchFamily="34" charset="0"/>
                <a:cs typeface="Arial" panose="020B0604020202020204" pitchFamily="34" charset="0"/>
              </a:rPr>
              <a:t>[Click again and an arrow will connect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Short-term outcomes</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 to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Risk and Protective Factors.</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altLang="ja-JP" sz="1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Short-term outcomes tend to be connected to changes that occur in the risk or protective factor.</a:t>
            </a:r>
          </a:p>
          <a:p>
            <a:pPr>
              <a:spcBef>
                <a:spcPct val="0"/>
              </a:spcBef>
            </a:pPr>
            <a:r>
              <a:rPr lang="en-US" altLang="en-US" sz="1100" i="1" dirty="0">
                <a:solidFill>
                  <a:srgbClr val="FF0000"/>
                </a:solidFill>
                <a:latin typeface="Arial" panose="020B0604020202020204" pitchFamily="34" charset="0"/>
                <a:ea typeface="Calibri" panose="020F0502020204030204" pitchFamily="34" charset="0"/>
                <a:cs typeface="Arial" panose="020B0604020202020204" pitchFamily="34" charset="0"/>
              </a:rPr>
              <a:t>[Click again and an arrow will be added that points to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Interventions</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altLang="ja-JP" sz="1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r>
              <a:rPr lang="en-US" altLang="en-US" sz="1100" dirty="0">
                <a:latin typeface="Arial" panose="020B0604020202020204" pitchFamily="34" charset="0"/>
                <a:cs typeface="Arial" panose="020B0604020202020204" pitchFamily="34" charset="0"/>
              </a:rPr>
              <a:t>•	</a:t>
            </a:r>
            <a:r>
              <a:rPr lang="en-US" altLang="en-US" sz="1100" dirty="0">
                <a:latin typeface="Arial" panose="020B0604020202020204" pitchFamily="34" charset="0"/>
              </a:rPr>
              <a:t>Be aware that how well the intervention is implemented can have an impact on short-term outcomes. </a:t>
            </a:r>
            <a:endParaRPr lang="en-US" altLang="en-US" sz="1100" dirty="0">
              <a:latin typeface="Arial" panose="020B0604020202020204" pitchFamily="34" charset="0"/>
              <a:cs typeface="Arial" panose="020B0604020202020204" pitchFamily="34" charset="0"/>
            </a:endParaRPr>
          </a:p>
        </p:txBody>
      </p:sp>
      <p:sp>
        <p:nvSpPr>
          <p:cNvPr id="66563"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7A896AF-2899-4F2A-9E57-7499F455012F}" type="slidenum">
              <a:rPr lang="en-US" altLang="en-US" sz="1200">
                <a:latin typeface="Calibri" panose="020F0502020204030204" pitchFamily="34" charset="0"/>
              </a:rPr>
              <a:pPr eaLnBrk="1" hangingPunct="1"/>
              <a:t>30</a:t>
            </a:fld>
            <a:endParaRPr lang="en-US" altLang="en-US" sz="1200">
              <a:latin typeface="Calibri" panose="020F0502020204030204" pitchFamily="34" charset="0"/>
            </a:endParaRPr>
          </a:p>
        </p:txBody>
      </p:sp>
    </p:spTree>
    <p:extLst>
      <p:ext uri="{BB962C8B-B14F-4D97-AF65-F5344CB8AC3E}">
        <p14:creationId xmlns:p14="http://schemas.microsoft.com/office/powerpoint/2010/main" val="604249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xfrm>
            <a:off x="2292350" y="696913"/>
            <a:ext cx="2598738" cy="194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Rectangle 3"/>
          <p:cNvSpPr>
            <a:spLocks noGrp="1" noChangeArrowheads="1"/>
          </p:cNvSpPr>
          <p:nvPr>
            <p:ph type="body" idx="1"/>
          </p:nvPr>
        </p:nvSpPr>
        <p:spPr bwMode="auto">
          <a:xfrm>
            <a:off x="701675" y="3063875"/>
            <a:ext cx="5607050" cy="4814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a:latin typeface="Arial" panose="020B0604020202020204" pitchFamily="34" charset="0"/>
                <a:ea typeface="Calibri" panose="020F0502020204030204" pitchFamily="34" charset="0"/>
              </a:rPr>
              <a:t>As a segue to short and long-term outcomes, use the example on the slide of high blood pressure with the risk factor, overweight. Go through each box in the logic model. </a:t>
            </a:r>
            <a:endParaRPr lang="en-US" altLang="en-US" sz="1100">
              <a:ea typeface="Calibri" panose="020F0502020204030204" pitchFamily="34" charset="0"/>
            </a:endParaRPr>
          </a:p>
        </p:txBody>
      </p:sp>
      <p:sp>
        <p:nvSpPr>
          <p:cNvPr id="68611"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ED44E40-57FD-47FB-AB1B-40E39DA680C1}" type="slidenum">
              <a:rPr lang="en-US" altLang="en-US" sz="1200">
                <a:latin typeface="Calibri" panose="020F0502020204030204" pitchFamily="34" charset="0"/>
              </a:rPr>
              <a:pPr eaLnBrk="1" hangingPunct="1"/>
              <a:t>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46827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bwMode="auto">
          <a:xfrm>
            <a:off x="2033588" y="696913"/>
            <a:ext cx="2857500" cy="2143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Rectangle 3"/>
          <p:cNvSpPr>
            <a:spLocks noGrp="1" noChangeArrowheads="1"/>
          </p:cNvSpPr>
          <p:nvPr>
            <p:ph type="body" idx="1"/>
          </p:nvPr>
        </p:nvSpPr>
        <p:spPr bwMode="auto">
          <a:xfrm>
            <a:off x="701675" y="3063875"/>
            <a:ext cx="5607050" cy="4814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Use the example on the slide of short- and long-term outcome for underage drinking with the risk factor of retail access and connect it to the logic model:</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The interventions selected were compliance checks and merchant education.</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The short-term outcome they want to achieve is to </a:t>
            </a:r>
            <a:r>
              <a:rPr lang="en-US" altLang="en-US" sz="1100" b="1" u="sng" dirty="0">
                <a:latin typeface="Arial" panose="020B0604020202020204" pitchFamily="34" charset="0"/>
                <a:ea typeface="Calibri" panose="020F0502020204030204" pitchFamily="34" charset="0"/>
              </a:rPr>
              <a:t>reduce the number of underage youth purchasing alcohol</a:t>
            </a:r>
            <a:r>
              <a:rPr lang="en-US" altLang="en-US" sz="1100" dirty="0">
                <a:latin typeface="Arial" panose="020B0604020202020204" pitchFamily="34" charset="0"/>
                <a:ea typeface="Calibri" panose="020F0502020204030204" pitchFamily="34" charset="0"/>
              </a:rPr>
              <a:t>. Connect it to the interventions.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The long-term outcome they want to achieve is to </a:t>
            </a:r>
            <a:r>
              <a:rPr lang="en-US" altLang="en-US" sz="1100" b="1" u="sng" dirty="0">
                <a:latin typeface="Arial" panose="020B0604020202020204" pitchFamily="34" charset="0"/>
                <a:ea typeface="Calibri" panose="020F0502020204030204" pitchFamily="34" charset="0"/>
              </a:rPr>
              <a:t>reduce the percentage of underage youth who had at least one drink in the past 30 days (i.e., current use).</a:t>
            </a:r>
            <a:r>
              <a:rPr lang="en-US" altLang="en-US" sz="1100" dirty="0">
                <a:latin typeface="Arial" panose="020B0604020202020204" pitchFamily="34" charset="0"/>
                <a:ea typeface="Calibri" panose="020F0502020204030204" pitchFamily="34" charset="0"/>
              </a:rPr>
              <a:t> Notice that the long-term outcomes relate directly to the behavior/related problems (underage drinking).</a:t>
            </a:r>
            <a:endParaRPr lang="en-US" altLang="en-US" sz="1100" dirty="0">
              <a:ea typeface="Calibri" panose="020F0502020204030204" pitchFamily="34" charset="0"/>
            </a:endParaRPr>
          </a:p>
          <a:p>
            <a:pPr eaLnBrk="1" hangingPunct="1">
              <a:spcBef>
                <a:spcPct val="0"/>
              </a:spcBef>
            </a:pPr>
            <a:endParaRPr lang="en-US" altLang="en-US" sz="1100" u="sng" dirty="0">
              <a:latin typeface="Arial" panose="020B0604020202020204" pitchFamily="34" charset="0"/>
              <a:cs typeface="Arial" panose="020B0604020202020204" pitchFamily="34" charset="0"/>
            </a:endParaRPr>
          </a:p>
        </p:txBody>
      </p:sp>
      <p:sp>
        <p:nvSpPr>
          <p:cNvPr id="70659"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F3BE5FD-C984-41A8-9EF5-4CD0B13282E7}" type="slidenum">
              <a:rPr lang="en-US" altLang="en-US" sz="1200">
                <a:latin typeface="Calibri" panose="020F0502020204030204" pitchFamily="34" charset="0"/>
              </a:rPr>
              <a:pPr eaLnBrk="1" hangingPunct="1"/>
              <a:t>32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138417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 xmlns:a16="http://schemas.microsoft.com/office/drawing/2014/main" id="{7191817B-E89E-4576-8961-9BE31978D2D8}"/>
              </a:ext>
            </a:extLst>
          </p:cNvPr>
          <p:cNvSpPr>
            <a:spLocks noGrp="1" noRot="1" noChangeAspect="1" noChangeArrowheads="1" noTextEdit="1"/>
          </p:cNvSpPr>
          <p:nvPr>
            <p:ph type="sldImg"/>
          </p:nvPr>
        </p:nvSpPr>
        <p:spPr bwMode="auto">
          <a:xfrm>
            <a:off x="2033588" y="696913"/>
            <a:ext cx="2857500" cy="2143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a:extLst>
              <a:ext uri="{FF2B5EF4-FFF2-40B4-BE49-F238E27FC236}">
                <a16:creationId xmlns="" xmlns:a16="http://schemas.microsoft.com/office/drawing/2014/main" id="{EF4E1DD7-FD5C-4998-98F1-945CDCE34854}"/>
              </a:ext>
            </a:extLst>
          </p:cNvPr>
          <p:cNvSpPr>
            <a:spLocks noGrp="1" noChangeArrowheads="1"/>
          </p:cNvSpPr>
          <p:nvPr>
            <p:ph type="body" idx="1"/>
          </p:nvPr>
        </p:nvSpPr>
        <p:spPr bwMode="auto">
          <a:xfrm>
            <a:off x="701675" y="3063875"/>
            <a:ext cx="5607050" cy="4814888"/>
          </a:xfrm>
        </p:spPr>
        <p:txBody>
          <a:bodyPr wrap="square" numCol="1" anchor="t" anchorCtr="0" compatLnSpc="1">
            <a:prstTxWarp prst="textNoShape">
              <a:avLst/>
            </a:prstTxWarp>
          </a:bodyPr>
          <a:lstStyle/>
          <a:p>
            <a:pPr>
              <a:spcBef>
                <a:spcPts val="0"/>
              </a:spcBef>
              <a:spcAft>
                <a:spcPts val="0"/>
              </a:spcAft>
              <a:defRPr/>
            </a:pPr>
            <a:r>
              <a:rPr lang="en-US" sz="1100" dirty="0">
                <a:latin typeface="Arial"/>
                <a:ea typeface="Calibri"/>
                <a:cs typeface="Times New Roman"/>
              </a:rPr>
              <a:t>Use the example on the slide of short- and long-term outcome for non-medical use of prescription drugs  with the risk factor of easy home access and connect it to the logic model:</a:t>
            </a:r>
            <a:endParaRPr lang="en-US" sz="1100" dirty="0">
              <a:ea typeface="Calibri"/>
              <a:cs typeface="Times New Roman"/>
            </a:endParaRPr>
          </a:p>
          <a:p>
            <a:pPr marL="228600">
              <a:spcBef>
                <a:spcPts val="0"/>
              </a:spcBef>
              <a:spcAft>
                <a:spcPts val="0"/>
              </a:spcAft>
              <a:defRPr/>
            </a:pPr>
            <a:r>
              <a:rPr lang="en-US" sz="1100" dirty="0">
                <a:latin typeface="Arial"/>
                <a:ea typeface="Calibri"/>
                <a:cs typeface="Times New Roman"/>
              </a:rPr>
              <a:t> </a:t>
            </a:r>
            <a:endParaRPr lang="en-US" sz="1100" dirty="0">
              <a:ea typeface="Calibri"/>
              <a:cs typeface="Times New Roman"/>
            </a:endParaRPr>
          </a:p>
          <a:p>
            <a:pPr marL="228600" indent="-228600">
              <a:spcBef>
                <a:spcPts val="0"/>
              </a:spcBef>
              <a:spcAft>
                <a:spcPts val="0"/>
              </a:spcAft>
              <a:buFont typeface="Symbol"/>
              <a:buChar char=""/>
              <a:defRPr/>
            </a:pPr>
            <a:r>
              <a:rPr lang="en-US" sz="1100" dirty="0">
                <a:latin typeface="Arial"/>
                <a:ea typeface="Calibri"/>
                <a:cs typeface="Times New Roman"/>
              </a:rPr>
              <a:t>The interventions selected were use of locked cabinets and parent education.</a:t>
            </a:r>
            <a:endParaRPr lang="en-US" sz="1100" dirty="0">
              <a:ea typeface="Calibri"/>
              <a:cs typeface="Times New Roman"/>
            </a:endParaRPr>
          </a:p>
          <a:p>
            <a:pPr marL="228600" indent="-228600">
              <a:spcBef>
                <a:spcPts val="0"/>
              </a:spcBef>
              <a:spcAft>
                <a:spcPts val="0"/>
              </a:spcAft>
              <a:defRPr/>
            </a:pPr>
            <a:r>
              <a:rPr lang="en-US" sz="1100" dirty="0">
                <a:latin typeface="Arial"/>
                <a:ea typeface="Calibri"/>
                <a:cs typeface="Times New Roman"/>
              </a:rPr>
              <a:t> </a:t>
            </a:r>
            <a:endParaRPr lang="en-US" sz="1100" dirty="0">
              <a:ea typeface="Calibri"/>
              <a:cs typeface="Times New Roman"/>
            </a:endParaRPr>
          </a:p>
          <a:p>
            <a:pPr marL="228600" indent="-228600">
              <a:spcBef>
                <a:spcPts val="0"/>
              </a:spcBef>
              <a:spcAft>
                <a:spcPts val="0"/>
              </a:spcAft>
              <a:buFont typeface="Symbol"/>
              <a:buChar char=""/>
              <a:defRPr/>
            </a:pPr>
            <a:r>
              <a:rPr lang="en-US" sz="1100" dirty="0">
                <a:latin typeface="Arial"/>
                <a:ea typeface="Calibri"/>
                <a:cs typeface="Times New Roman"/>
              </a:rPr>
              <a:t>The short-term outcome they want to achieve is to </a:t>
            </a:r>
            <a:r>
              <a:rPr lang="en-US" sz="1100" b="1" u="sng" dirty="0">
                <a:latin typeface="Arial"/>
                <a:ea typeface="Calibri"/>
                <a:cs typeface="Times New Roman"/>
              </a:rPr>
              <a:t>reduce the reports of home access</a:t>
            </a:r>
            <a:r>
              <a:rPr lang="en-US" sz="1100" dirty="0">
                <a:latin typeface="Arial"/>
                <a:ea typeface="Calibri"/>
                <a:cs typeface="Times New Roman"/>
              </a:rPr>
              <a:t>. Connect it to the interventions. </a:t>
            </a:r>
            <a:endParaRPr lang="en-US" sz="1100" dirty="0">
              <a:ea typeface="Calibri"/>
              <a:cs typeface="Times New Roman"/>
            </a:endParaRPr>
          </a:p>
          <a:p>
            <a:pPr marL="228600" indent="-228600">
              <a:spcBef>
                <a:spcPts val="0"/>
              </a:spcBef>
              <a:spcAft>
                <a:spcPts val="0"/>
              </a:spcAft>
              <a:defRPr/>
            </a:pPr>
            <a:r>
              <a:rPr lang="en-US" sz="1100" dirty="0">
                <a:latin typeface="Arial"/>
                <a:ea typeface="Calibri"/>
                <a:cs typeface="Times New Roman"/>
              </a:rPr>
              <a:t> </a:t>
            </a:r>
            <a:endParaRPr lang="en-US" sz="1100" dirty="0">
              <a:ea typeface="Calibri"/>
              <a:cs typeface="Times New Roman"/>
            </a:endParaRPr>
          </a:p>
          <a:p>
            <a:pPr marL="228600" indent="-228600">
              <a:spcBef>
                <a:spcPts val="0"/>
              </a:spcBef>
              <a:spcAft>
                <a:spcPts val="0"/>
              </a:spcAft>
              <a:buFont typeface="Symbol"/>
              <a:buChar char=""/>
              <a:defRPr/>
            </a:pPr>
            <a:r>
              <a:rPr lang="en-US" sz="1100" dirty="0">
                <a:latin typeface="Arial"/>
                <a:ea typeface="Calibri"/>
                <a:cs typeface="Times New Roman"/>
              </a:rPr>
              <a:t>The long-term outcome they want to achieve is to </a:t>
            </a:r>
            <a:r>
              <a:rPr lang="en-US" sz="1100" b="1" u="sng" dirty="0">
                <a:latin typeface="Arial"/>
                <a:ea typeface="Calibri"/>
                <a:cs typeface="Times New Roman"/>
              </a:rPr>
              <a:t>reduce the percentage of underage youth who had used a prescription drug for non-medical use by 5% ( from 13% to 8%) over 5 years.</a:t>
            </a:r>
            <a:r>
              <a:rPr lang="en-US" sz="1100" dirty="0">
                <a:latin typeface="Arial"/>
                <a:ea typeface="Calibri"/>
                <a:cs typeface="Times New Roman"/>
              </a:rPr>
              <a:t> Notice that the long-term outcomes relate directly to the behavior/related problems (NMUPD).</a:t>
            </a:r>
            <a:endParaRPr lang="en-US" sz="1100" dirty="0">
              <a:ea typeface="Calibri"/>
              <a:cs typeface="Times New Roman"/>
            </a:endParaRPr>
          </a:p>
          <a:p>
            <a:pPr eaLnBrk="1" hangingPunct="1">
              <a:spcBef>
                <a:spcPct val="0"/>
              </a:spcBef>
              <a:defRPr/>
            </a:pPr>
            <a:endParaRPr lang="en-US" sz="1100" u="sng" dirty="0">
              <a:latin typeface="Arial" charset="0"/>
              <a:cs typeface="Arial" charset="0"/>
            </a:endParaRPr>
          </a:p>
        </p:txBody>
      </p:sp>
      <p:sp>
        <p:nvSpPr>
          <p:cNvPr id="62468" name="Slide Number Placeholder 1">
            <a:extLst>
              <a:ext uri="{FF2B5EF4-FFF2-40B4-BE49-F238E27FC236}">
                <a16:creationId xmlns="" xmlns:a16="http://schemas.microsoft.com/office/drawing/2014/main" id="{55758653-D55B-47E9-8F2C-A39A67DEFCB3}"/>
              </a:ext>
            </a:extLst>
          </p:cNvPr>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49BE03-9AEF-441D-AAC1-A2A9447C6C86}"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1246968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34</a:t>
            </a:fld>
            <a:endParaRPr lang="en-US" altLang="en-US"/>
          </a:p>
        </p:txBody>
      </p:sp>
    </p:spTree>
    <p:extLst>
      <p:ext uri="{BB962C8B-B14F-4D97-AF65-F5344CB8AC3E}">
        <p14:creationId xmlns:p14="http://schemas.microsoft.com/office/powerpoint/2010/main" val="2911129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 xmlns:a16="http://schemas.microsoft.com/office/drawing/2014/main" id="{8BCC7D87-5D43-4F31-9512-93FCAC95C562}"/>
              </a:ext>
            </a:extLst>
          </p:cNvPr>
          <p:cNvSpPr>
            <a:spLocks noGrp="1" noRot="1" noChangeAspect="1" noChangeArrowheads="1" noTextEdit="1"/>
          </p:cNvSpPr>
          <p:nvPr>
            <p:ph type="sldImg"/>
          </p:nvPr>
        </p:nvSpPr>
        <p:spPr bwMode="auto">
          <a:xfrm>
            <a:off x="2239963" y="696913"/>
            <a:ext cx="2652712" cy="1989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 xmlns:a16="http://schemas.microsoft.com/office/drawing/2014/main" id="{04E877ED-2215-439D-867A-8D0774A00BF0}"/>
              </a:ext>
            </a:extLst>
          </p:cNvPr>
          <p:cNvSpPr>
            <a:spLocks noGrp="1" noChangeArrowheads="1"/>
          </p:cNvSpPr>
          <p:nvPr>
            <p:ph type="body" idx="1"/>
          </p:nvPr>
        </p:nvSpPr>
        <p:spPr bwMode="auto">
          <a:xfrm>
            <a:off x="701675" y="2713038"/>
            <a:ext cx="5607050" cy="6581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nSpc>
                <a:spcPct val="90000"/>
              </a:lnSpc>
              <a:spcBef>
                <a:spcPct val="0"/>
              </a:spcBef>
            </a:pPr>
            <a:r>
              <a:rPr lang="en-US" altLang="en-US" i="1" dirty="0">
                <a:solidFill>
                  <a:srgbClr val="FF0000"/>
                </a:solidFill>
                <a:latin typeface="Arial" panose="020B0604020202020204" pitchFamily="34" charset="0"/>
                <a:ea typeface="ＭＳ Ｐゴシック" panose="020B0600070205080204" pitchFamily="34" charset="-128"/>
              </a:rPr>
              <a:t>[In slideshow, click once for instructions to dissolve and logic model to appear with the three boxes in the middle empty]</a:t>
            </a:r>
            <a:endParaRPr lang="en-US" altLang="en-US" dirty="0">
              <a:latin typeface="Arial" panose="020B0604020202020204" pitchFamily="34" charset="0"/>
              <a:ea typeface="ＭＳ Ｐゴシック" panose="020B0600070205080204" pitchFamily="34" charset="-128"/>
            </a:endParaRPr>
          </a:p>
          <a:p>
            <a:pPr>
              <a:lnSpc>
                <a:spcPct val="90000"/>
              </a:lnSpc>
              <a:spcBef>
                <a:spcPct val="0"/>
              </a:spcBef>
            </a:pPr>
            <a:r>
              <a:rPr lang="en-US" altLang="en-US" dirty="0">
                <a:latin typeface="Arial" panose="020B0604020202020204" pitchFamily="34" charset="0"/>
                <a:ea typeface="ＭＳ Ｐゴシック" panose="020B0600070205080204" pitchFamily="34" charset="-128"/>
              </a:rPr>
              <a:t> </a:t>
            </a:r>
          </a:p>
          <a:p>
            <a:pPr>
              <a:lnSpc>
                <a:spcPct val="90000"/>
              </a:lnSpc>
              <a:spcBef>
                <a:spcPct val="0"/>
              </a:spcBef>
            </a:pPr>
            <a:r>
              <a:rPr lang="en-US" altLang="en-US" dirty="0">
                <a:latin typeface="Arial" panose="020B0604020202020204" pitchFamily="34" charset="0"/>
                <a:ea typeface="ＭＳ Ｐゴシック" panose="020B0600070205080204" pitchFamily="34" charset="-128"/>
              </a:rPr>
              <a:t>In preparation for this activity:</a:t>
            </a:r>
          </a:p>
          <a:p>
            <a:pPr>
              <a:lnSpc>
                <a:spcPct val="90000"/>
              </a:lnSpc>
              <a:spcBef>
                <a:spcPct val="0"/>
              </a:spcBef>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rPr>
              <a:t>Draw the logic model from the previous slide on a piece of easel paper. </a:t>
            </a:r>
          </a:p>
          <a:p>
            <a:pPr>
              <a:lnSpc>
                <a:spcPct val="90000"/>
              </a:lnSpc>
              <a:spcBef>
                <a:spcPct val="0"/>
              </a:spcBef>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rPr>
              <a:t>Fill in the box under Behaviors/Related Problems and the box under Long-Term Outcomes, using the information from the previous slide. (An alternative is to use the slide screen for this activity instead—with the logic model that is under the activity instructions.) </a:t>
            </a:r>
          </a:p>
          <a:p>
            <a:pPr>
              <a:lnSpc>
                <a:spcPct val="90000"/>
              </a:lnSpc>
              <a:spcBef>
                <a:spcPct val="0"/>
              </a:spcBef>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rPr>
              <a:t>Have available 5x7 sticky notes in 3 different colors—use a separate color for risk factors, interventions, and outcomes.</a:t>
            </a:r>
          </a:p>
          <a:p>
            <a:pPr>
              <a:lnSpc>
                <a:spcPct val="90000"/>
              </a:lnSpc>
              <a:spcBef>
                <a:spcPct val="0"/>
              </a:spcBef>
            </a:pPr>
            <a:r>
              <a:rPr lang="en-US" altLang="en-US" dirty="0">
                <a:latin typeface="Arial" panose="020B0604020202020204" pitchFamily="34" charset="0"/>
                <a:ea typeface="ＭＳ Ｐゴシック" panose="020B0600070205080204" pitchFamily="34" charset="-128"/>
              </a:rPr>
              <a:t> </a:t>
            </a:r>
          </a:p>
          <a:p>
            <a:pPr>
              <a:lnSpc>
                <a:spcPct val="90000"/>
              </a:lnSpc>
              <a:spcBef>
                <a:spcPct val="0"/>
              </a:spcBef>
            </a:pPr>
            <a:r>
              <a:rPr lang="en-US" altLang="en-US" b="1" dirty="0">
                <a:latin typeface="Arial" panose="020B0604020202020204" pitchFamily="34" charset="0"/>
                <a:ea typeface="ＭＳ Ｐゴシック" panose="020B0600070205080204" pitchFamily="34" charset="-128"/>
              </a:rPr>
              <a:t>CASE STUDY ACTIVITY – Determining Outcomes</a:t>
            </a:r>
            <a:endParaRPr lang="en-US" altLang="en-US" dirty="0">
              <a:latin typeface="Arial" panose="020B0604020202020204" pitchFamily="34" charset="0"/>
              <a:ea typeface="ＭＳ Ｐゴシック" panose="020B0600070205080204" pitchFamily="34" charset="-128"/>
            </a:endParaRPr>
          </a:p>
          <a:p>
            <a:pPr>
              <a:lnSpc>
                <a:spcPct val="90000"/>
              </a:lnSpc>
              <a:spcBef>
                <a:spcPct val="0"/>
              </a:spcBef>
            </a:pPr>
            <a:r>
              <a:rPr lang="en-US" altLang="en-US" b="1" dirty="0">
                <a:latin typeface="Arial" panose="020B0604020202020204" pitchFamily="34" charset="0"/>
                <a:ea typeface="ＭＳ Ｐゴシック" panose="020B0600070205080204" pitchFamily="34" charset="-128"/>
              </a:rPr>
              <a:t>Purpose</a:t>
            </a:r>
            <a:r>
              <a:rPr lang="en-US" altLang="en-US" dirty="0">
                <a:latin typeface="Arial" panose="020B0604020202020204" pitchFamily="34" charset="0"/>
                <a:ea typeface="ＭＳ Ｐゴシック" panose="020B0600070205080204" pitchFamily="34" charset="-128"/>
              </a:rPr>
              <a:t> – For participants to clearly understand the relationships between the components of the logic model and to have hands-on practice with developing short- and long-term outcomes</a:t>
            </a:r>
          </a:p>
          <a:p>
            <a:pPr>
              <a:lnSpc>
                <a:spcPct val="90000"/>
              </a:lnSpc>
              <a:spcBef>
                <a:spcPct val="0"/>
              </a:spcBef>
            </a:pPr>
            <a:r>
              <a:rPr lang="en-US" altLang="en-US" b="1" dirty="0">
                <a:latin typeface="Arial" panose="020B0604020202020204" pitchFamily="34" charset="0"/>
                <a:ea typeface="ＭＳ Ｐゴシック" panose="020B0600070205080204" pitchFamily="34" charset="-128"/>
              </a:rPr>
              <a:t>Time</a:t>
            </a:r>
            <a:r>
              <a:rPr lang="en-US" altLang="en-US" dirty="0">
                <a:latin typeface="Arial" panose="020B0604020202020204" pitchFamily="34" charset="0"/>
                <a:ea typeface="ＭＳ Ｐゴシック" panose="020B0600070205080204" pitchFamily="34" charset="-128"/>
              </a:rPr>
              <a:t> – 15 minutes</a:t>
            </a:r>
          </a:p>
          <a:p>
            <a:pPr>
              <a:lnSpc>
                <a:spcPct val="90000"/>
              </a:lnSpc>
              <a:spcBef>
                <a:spcPct val="0"/>
              </a:spcBef>
            </a:pPr>
            <a:r>
              <a:rPr lang="en-US" altLang="en-US" b="1" dirty="0">
                <a:latin typeface="Arial" panose="020B0604020202020204" pitchFamily="34" charset="0"/>
                <a:ea typeface="ＭＳ Ｐゴシック" panose="020B0600070205080204" pitchFamily="34" charset="-128"/>
              </a:rPr>
              <a:t>Instructions – </a:t>
            </a:r>
            <a:endParaRPr lang="en-US" altLang="en-US" dirty="0">
              <a:latin typeface="Arial" panose="020B0604020202020204" pitchFamily="34" charset="0"/>
              <a:ea typeface="ＭＳ Ｐゴシック" panose="020B0600070205080204" pitchFamily="34" charset="-128"/>
            </a:endParaRPr>
          </a:p>
          <a:p>
            <a:pPr>
              <a:lnSpc>
                <a:spcPct val="90000"/>
              </a:lnSpc>
              <a:spcBef>
                <a:spcPct val="0"/>
              </a:spcBef>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rPr>
              <a:t>Have participants get in their case study groups and use the risk/protective factor and intervention from </a:t>
            </a:r>
            <a:r>
              <a:rPr lang="en-US" altLang="en-US" b="1" dirty="0">
                <a:latin typeface="Arial" panose="020B0604020202020204" pitchFamily="34" charset="0"/>
                <a:ea typeface="ＭＳ Ｐゴシック" panose="020B0600070205080204" pitchFamily="34" charset="-128"/>
              </a:rPr>
              <a:t>Worksheet 4.</a:t>
            </a:r>
            <a:r>
              <a:rPr lang="lv-LV" altLang="en-US" b="1" dirty="0">
                <a:latin typeface="Arial" panose="020B0604020202020204" pitchFamily="34" charset="0"/>
                <a:ea typeface="ＭＳ Ｐゴシック" panose="020B0600070205080204" pitchFamily="34" charset="-128"/>
              </a:rPr>
              <a:t>7</a:t>
            </a:r>
            <a:r>
              <a:rPr lang="en-US" altLang="en-US" b="1" dirty="0">
                <a:latin typeface="Arial" panose="020B0604020202020204" pitchFamily="34" charset="0"/>
                <a:ea typeface="ＭＳ Ｐゴシック" panose="020B0600070205080204" pitchFamily="34" charset="-128"/>
              </a:rPr>
              <a:t>: Case Study Activity – Implementation, Parts 1 &amp; 2.</a:t>
            </a:r>
            <a:endParaRPr lang="en-US" altLang="en-US" dirty="0">
              <a:latin typeface="Arial" panose="020B0604020202020204" pitchFamily="34" charset="0"/>
              <a:ea typeface="ＭＳ Ｐゴシック" panose="020B0600070205080204" pitchFamily="34" charset="-128"/>
            </a:endParaRPr>
          </a:p>
          <a:p>
            <a:pPr>
              <a:lnSpc>
                <a:spcPct val="90000"/>
              </a:lnSpc>
              <a:spcBef>
                <a:spcPct val="0"/>
              </a:spcBef>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rPr>
              <a:t>Give each group 3 large sticky notes (5x7). Risk/protective factors should be one color, interventions are another color, and short-term outcomes are the third color. (if possible, have the sticky notes similar colors as the boxes on the logic model to help participants remember which color sticky note goes with which box.)</a:t>
            </a:r>
          </a:p>
          <a:p>
            <a:pPr>
              <a:lnSpc>
                <a:spcPct val="90000"/>
              </a:lnSpc>
              <a:spcBef>
                <a:spcPct val="0"/>
              </a:spcBef>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rPr>
              <a:t>Have each group determine a short-term outcome for the risk/protective factor based on the intervention.</a:t>
            </a:r>
          </a:p>
          <a:p>
            <a:pPr>
              <a:lnSpc>
                <a:spcPct val="90000"/>
              </a:lnSpc>
              <a:spcBef>
                <a:spcPct val="0"/>
              </a:spcBef>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rPr>
              <a:t>Have participants write their risk/protective factor, intervention, and short-term outcomes on the three different colored 5x7 sticky notes.</a:t>
            </a:r>
          </a:p>
          <a:p>
            <a:pPr>
              <a:lnSpc>
                <a:spcPct val="90000"/>
              </a:lnSpc>
              <a:spcBef>
                <a:spcPct val="0"/>
              </a:spcBef>
              <a:buFont typeface="Calibri" panose="020F0502020204030204" pitchFamily="34" charset="0"/>
              <a:buAutoNum type="arabicPeriod"/>
            </a:pPr>
            <a:r>
              <a:rPr lang="en-US" altLang="en-US" dirty="0">
                <a:latin typeface="Arial" panose="020B0604020202020204" pitchFamily="34" charset="0"/>
                <a:ea typeface="ＭＳ Ｐゴシック" panose="020B0600070205080204" pitchFamily="34" charset="-128"/>
              </a:rPr>
              <a:t>When they are done, ask each group to put their risk/protective factor, intervention, and short-term outcomes on the logic model on the easel paper (or slide screen).</a:t>
            </a:r>
          </a:p>
          <a:p>
            <a:pPr>
              <a:lnSpc>
                <a:spcPct val="90000"/>
              </a:lnSpc>
              <a:spcBef>
                <a:spcPct val="0"/>
              </a:spcBef>
            </a:pPr>
            <a:r>
              <a:rPr lang="en-US" altLang="en-US" dirty="0">
                <a:latin typeface="Arial" panose="020B0604020202020204" pitchFamily="34" charset="0"/>
                <a:ea typeface="ＭＳ Ｐゴシック" panose="020B0600070205080204" pitchFamily="34" charset="-128"/>
              </a:rPr>
              <a:t> </a:t>
            </a:r>
          </a:p>
          <a:p>
            <a:pPr>
              <a:lnSpc>
                <a:spcPct val="90000"/>
              </a:lnSpc>
              <a:spcBef>
                <a:spcPct val="0"/>
              </a:spcBef>
            </a:pPr>
            <a:r>
              <a:rPr lang="en-US" altLang="en-US" dirty="0">
                <a:latin typeface="Arial" panose="020B0604020202020204" pitchFamily="34" charset="0"/>
                <a:ea typeface="ＭＳ Ｐゴシック" panose="020B0600070205080204" pitchFamily="34" charset="-128"/>
              </a:rPr>
              <a:t>Summarize:</a:t>
            </a:r>
          </a:p>
          <a:p>
            <a:pPr>
              <a:lnSpc>
                <a:spcPct val="90000"/>
              </a:lnSpc>
              <a:spcBef>
                <a:spcPct val="0"/>
              </a:spcBef>
              <a:buFont typeface="Symbol" panose="05050102010706020507" pitchFamily="18" charset="2"/>
              <a:buChar char=""/>
            </a:pPr>
            <a:r>
              <a:rPr lang="en-US" altLang="en-US" dirty="0">
                <a:latin typeface="Arial" panose="020B0604020202020204" pitchFamily="34" charset="0"/>
                <a:ea typeface="ＭＳ Ｐゴシック" panose="020B0600070205080204" pitchFamily="34" charset="-128"/>
              </a:rPr>
              <a:t>Point out that this is what a completed logic model looks like.</a:t>
            </a:r>
          </a:p>
          <a:p>
            <a:pPr>
              <a:lnSpc>
                <a:spcPct val="90000"/>
              </a:lnSpc>
              <a:spcBef>
                <a:spcPct val="0"/>
              </a:spcBef>
              <a:buFont typeface="Symbol" panose="05050102010706020507" pitchFamily="18" charset="2"/>
              <a:buChar char=""/>
            </a:pPr>
            <a:r>
              <a:rPr lang="en-US" altLang="en-US" dirty="0">
                <a:latin typeface="Arial" panose="020B0604020202020204" pitchFamily="34" charset="0"/>
                <a:ea typeface="ＭＳ Ｐゴシック" panose="020B0600070205080204" pitchFamily="34" charset="-128"/>
              </a:rPr>
              <a:t>In processing the activity, refer to previous material about the selection of multiple interventions in multiple contexts with multiple populations.</a:t>
            </a:r>
          </a:p>
          <a:p>
            <a:pPr>
              <a:lnSpc>
                <a:spcPct val="90000"/>
              </a:lnSpc>
              <a:spcBef>
                <a:spcPct val="0"/>
              </a:spcBef>
              <a:buFont typeface="Symbol" panose="05050102010706020507" pitchFamily="18" charset="2"/>
              <a:buChar char=""/>
            </a:pPr>
            <a:r>
              <a:rPr lang="en-US" altLang="en-US" dirty="0">
                <a:latin typeface="Arial" panose="020B0604020202020204" pitchFamily="34" charset="0"/>
                <a:ea typeface="ＭＳ Ｐゴシック" panose="020B0600070205080204" pitchFamily="34" charset="-128"/>
              </a:rPr>
              <a:t>Refer to what was discussed previously about prioritizing these interventions based on resources, readiness, etc. </a:t>
            </a:r>
          </a:p>
        </p:txBody>
      </p:sp>
      <p:sp>
        <p:nvSpPr>
          <p:cNvPr id="64516" name="Slide Number Placeholder 1">
            <a:extLst>
              <a:ext uri="{FF2B5EF4-FFF2-40B4-BE49-F238E27FC236}">
                <a16:creationId xmlns="" xmlns:a16="http://schemas.microsoft.com/office/drawing/2014/main" id="{BF2E390E-1D6F-47D6-92FC-60A3E88996E7}"/>
              </a:ext>
            </a:extLst>
          </p:cNvPr>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B674638-CDD8-465A-9CD3-A9205C5FD669}" type="slidenum">
              <a:rPr lang="en-US" altLang="en-US" smtClean="0"/>
              <a:pPr>
                <a:spcBef>
                  <a:spcPct val="0"/>
                </a:spcBef>
              </a:pPr>
              <a:t>35</a:t>
            </a:fld>
            <a:endParaRPr lang="en-US" altLang="en-US"/>
          </a:p>
        </p:txBody>
      </p:sp>
    </p:spTree>
    <p:extLst>
      <p:ext uri="{BB962C8B-B14F-4D97-AF65-F5344CB8AC3E}">
        <p14:creationId xmlns:p14="http://schemas.microsoft.com/office/powerpoint/2010/main" val="1343611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2117725" y="696913"/>
            <a:ext cx="2790825" cy="2092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xfrm>
            <a:off x="701675" y="2995613"/>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 typeface="Arial" panose="020B0604020202020204" pitchFamily="34" charset="0"/>
              <a:buNone/>
            </a:pPr>
            <a:r>
              <a:rPr lang="en-US" altLang="en-US" sz="1100" b="0" baseline="0" dirty="0">
                <a:latin typeface="Arial" panose="020B0604020202020204" pitchFamily="34" charset="0"/>
                <a:cs typeface="Arial" panose="020B0604020202020204" pitchFamily="34" charset="0"/>
              </a:rPr>
              <a:t>Over the past several days we have worked our way around the steps of the SPF.</a:t>
            </a:r>
            <a:br>
              <a:rPr lang="en-US" altLang="en-US" sz="1100" b="0" baseline="0" dirty="0">
                <a:latin typeface="Arial" panose="020B0604020202020204" pitchFamily="34" charset="0"/>
                <a:cs typeface="Arial" panose="020B0604020202020204" pitchFamily="34" charset="0"/>
              </a:rPr>
            </a:br>
            <a:endParaRPr lang="en-US" altLang="en-US" sz="1100" b="0" baseline="0" dirty="0">
              <a:latin typeface="Arial" panose="020B0604020202020204" pitchFamily="34" charset="0"/>
              <a:cs typeface="Arial" panose="020B0604020202020204" pitchFamily="34" charset="0"/>
            </a:endParaRPr>
          </a:p>
          <a:p>
            <a:pPr marL="0" indent="0">
              <a:spcBef>
                <a:spcPct val="0"/>
              </a:spcBef>
              <a:buFont typeface="Arial" panose="020B0604020202020204" pitchFamily="34" charset="0"/>
              <a:buNone/>
            </a:pPr>
            <a:r>
              <a:rPr lang="en-US" altLang="en-US" sz="1100" b="0" u="sng" baseline="0" dirty="0">
                <a:latin typeface="Arial" panose="020B0604020202020204" pitchFamily="34" charset="0"/>
                <a:cs typeface="Arial" panose="020B0604020202020204" pitchFamily="34" charset="0"/>
              </a:rPr>
              <a:t>By this point you can:</a:t>
            </a:r>
          </a:p>
          <a:p>
            <a:pPr marL="171450" indent="-171450">
              <a:spcBef>
                <a:spcPct val="0"/>
              </a:spcBef>
              <a:buFont typeface="Arial" panose="020B0604020202020204" pitchFamily="34" charset="0"/>
              <a:buChar char="•"/>
            </a:pPr>
            <a:r>
              <a:rPr lang="en-US" altLang="en-US" sz="1100" b="0" dirty="0">
                <a:latin typeface="Arial" panose="020B0604020202020204" pitchFamily="34" charset="0"/>
                <a:ea typeface="Calibri" panose="020F0502020204030204" pitchFamily="34" charset="0"/>
                <a:cs typeface="Arial" panose="020B0604020202020204" pitchFamily="34" charset="0"/>
              </a:rPr>
              <a:t>Assess the problems and</a:t>
            </a:r>
            <a:r>
              <a:rPr lang="en-US" altLang="en-US" sz="1100" b="0" baseline="0" dirty="0">
                <a:latin typeface="Arial" panose="020B0604020202020204" pitchFamily="34" charset="0"/>
                <a:ea typeface="Calibri" panose="020F0502020204030204" pitchFamily="34" charset="0"/>
                <a:cs typeface="Arial" panose="020B0604020202020204" pitchFamily="34" charset="0"/>
              </a:rPr>
              <a:t> associated risk factors</a:t>
            </a:r>
          </a:p>
          <a:p>
            <a:pPr marL="171450" indent="-171450">
              <a:spcBef>
                <a:spcPct val="0"/>
              </a:spcBef>
              <a:buFont typeface="Arial" panose="020B0604020202020204" pitchFamily="34" charset="0"/>
              <a:buChar char="•"/>
            </a:pPr>
            <a:r>
              <a:rPr lang="en-US" altLang="en-US" sz="1100" baseline="0" dirty="0">
                <a:latin typeface="Arial" panose="020B0604020202020204" pitchFamily="34" charset="0"/>
                <a:ea typeface="Calibri" panose="020F0502020204030204" pitchFamily="34" charset="0"/>
                <a:cs typeface="Arial" panose="020B0604020202020204" pitchFamily="34" charset="0"/>
              </a:rPr>
              <a:t>Determine w</a:t>
            </a:r>
            <a:r>
              <a:rPr lang="en-US" altLang="en-US" sz="1100" dirty="0">
                <a:latin typeface="Arial" panose="020B0604020202020204" pitchFamily="34" charset="0"/>
                <a:ea typeface="Calibri" panose="020F0502020204030204" pitchFamily="34" charset="0"/>
                <a:cs typeface="Arial" panose="020B0604020202020204" pitchFamily="34" charset="0"/>
              </a:rPr>
              <a:t>hat resources are available and where there are gap</a:t>
            </a:r>
            <a:br>
              <a:rPr lang="en-US" altLang="en-US" sz="1100" dirty="0">
                <a:latin typeface="Arial" panose="020B0604020202020204" pitchFamily="34" charset="0"/>
                <a:ea typeface="Calibri" panose="020F0502020204030204" pitchFamily="34" charset="0"/>
                <a:cs typeface="Arial" panose="020B0604020202020204" pitchFamily="34" charset="0"/>
              </a:rPr>
            </a:br>
            <a:r>
              <a:rPr lang="en-US" altLang="en-US" sz="1100" dirty="0">
                <a:latin typeface="Arial" panose="020B0604020202020204" pitchFamily="34" charset="0"/>
                <a:ea typeface="Calibri" panose="020F0502020204030204" pitchFamily="34" charset="0"/>
                <a:cs typeface="Arial" panose="020B0604020202020204" pitchFamily="34" charset="0"/>
              </a:rPr>
              <a:t>Determine</a:t>
            </a:r>
            <a:r>
              <a:rPr lang="en-US" altLang="en-US" sz="1100" baseline="0" dirty="0">
                <a:latin typeface="Arial" panose="020B0604020202020204" pitchFamily="34" charset="0"/>
                <a:ea typeface="Calibri" panose="020F0502020204030204" pitchFamily="34" charset="0"/>
                <a:cs typeface="Arial" panose="020B0604020202020204" pitchFamily="34" charset="0"/>
              </a:rPr>
              <a:t> </a:t>
            </a:r>
            <a:r>
              <a:rPr lang="en-US" altLang="en-US" sz="1100" dirty="0">
                <a:latin typeface="Arial" panose="020B0604020202020204" pitchFamily="34" charset="0"/>
                <a:ea typeface="Calibri" panose="020F0502020204030204" pitchFamily="34" charset="0"/>
                <a:cs typeface="Arial" panose="020B0604020202020204" pitchFamily="34" charset="0"/>
              </a:rPr>
              <a:t>the readiness of the community is to address the problem</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Selected interventions that met the criteria we just discussed.</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Create a logic model to make sure the interventions were aligned with the risk factors and the problem.</a:t>
            </a: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Select outcomes</a:t>
            </a:r>
            <a:r>
              <a:rPr lang="en-US" altLang="en-US" sz="1100" baseline="0" dirty="0">
                <a:latin typeface="Arial" panose="020B0604020202020204" pitchFamily="34" charset="0"/>
                <a:ea typeface="Calibri" panose="020F0502020204030204" pitchFamily="34" charset="0"/>
                <a:cs typeface="Arial" panose="020B0604020202020204" pitchFamily="34" charset="0"/>
              </a:rPr>
              <a:t> and created a plan for evaluation</a:t>
            </a:r>
          </a:p>
          <a:p>
            <a:pPr marL="0" indent="0">
              <a:spcBef>
                <a:spcPct val="0"/>
              </a:spcBef>
              <a:buFont typeface="Arial" panose="020B0604020202020204" pitchFamily="34" charset="0"/>
              <a:buNone/>
            </a:pPr>
            <a:r>
              <a:rPr lang="en-US" altLang="en-US" sz="1100" baseline="0" dirty="0">
                <a:latin typeface="Arial" panose="020B0604020202020204" pitchFamily="34" charset="0"/>
                <a:ea typeface="Calibri" panose="020F0502020204030204" pitchFamily="34" charset="0"/>
                <a:cs typeface="Arial" panose="020B0604020202020204" pitchFamily="34" charset="0"/>
              </a:rPr>
              <a:t/>
            </a:r>
            <a:br>
              <a:rPr lang="en-US" altLang="en-US" sz="1100" baseline="0" dirty="0">
                <a:latin typeface="Arial" panose="020B0604020202020204" pitchFamily="34" charset="0"/>
                <a:ea typeface="Calibri" panose="020F0502020204030204" pitchFamily="34" charset="0"/>
                <a:cs typeface="Arial" panose="020B0604020202020204" pitchFamily="34" charset="0"/>
              </a:rPr>
            </a:br>
            <a:r>
              <a:rPr lang="en-US" altLang="en-US" sz="1100" baseline="0" dirty="0">
                <a:latin typeface="Arial" panose="020B0604020202020204" pitchFamily="34" charset="0"/>
                <a:ea typeface="Calibri" panose="020F0502020204030204" pitchFamily="34" charset="0"/>
                <a:cs typeface="Arial" panose="020B0604020202020204" pitchFamily="34" charset="0"/>
              </a:rPr>
              <a:t>Sustainability has to do with everything you have learned to-date. That is why we placed it at the end of the training. However because it is built into every step of the SPF it does not happen at the end but throughout. That is why like cultural competency it is in the center of the SPF. Lets take a closer look at sustainability</a:t>
            </a:r>
            <a:endParaRPr lang="en-US" altLang="en-US" sz="1100" b="1" baseline="0" dirty="0">
              <a:latin typeface="Arial" panose="020B0604020202020204" pitchFamily="34" charset="0"/>
              <a:cs typeface="Arial" panose="020B0604020202020204" pitchFamily="34" charset="0"/>
            </a:endParaRPr>
          </a:p>
        </p:txBody>
      </p:sp>
      <p:sp>
        <p:nvSpPr>
          <p:cNvPr id="25603"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71814C0-614C-4FA7-B485-A21FF90A0260}" type="slidenum">
              <a:rPr lang="en-US" altLang="en-US" sz="1200">
                <a:latin typeface="Calibri" panose="020F0502020204030204" pitchFamily="34" charset="0"/>
              </a:rPr>
              <a:pPr eaLnBrk="1" hangingPunct="1"/>
              <a:t>36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52782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baseline="0" dirty="0"/>
          </a:p>
          <a:p>
            <a:r>
              <a:rPr lang="en-US" b="1" i="1" dirty="0"/>
              <a:t>Remember</a:t>
            </a:r>
            <a:r>
              <a:rPr lang="en-US" b="1" i="1" baseline="0" dirty="0"/>
              <a:t> – to add in the footnote</a:t>
            </a:r>
            <a:endParaRPr lang="en-US" b="1" i="1" dirty="0"/>
          </a:p>
          <a:p>
            <a:endParaRPr lang="en-US" dirty="0"/>
          </a:p>
          <a:p>
            <a:r>
              <a:rPr lang="en-US" b="1" dirty="0"/>
              <a:t>Segue from the logic model discussion</a:t>
            </a:r>
            <a:r>
              <a:rPr lang="en-US" b="1" baseline="0" dirty="0"/>
              <a:t> to a definition of sustainability. Sustainability is ultimately about maintaining long term outcomes, that is, effecting long term change in the populations we serve</a:t>
            </a:r>
            <a:r>
              <a:rPr lang="en-US" b="1" baseline="30000" dirty="0"/>
              <a:t>1</a:t>
            </a:r>
            <a:r>
              <a:rPr lang="en-US" b="1" baseline="0" dirty="0"/>
              <a:t>. Refer to the change in behaviors around tobacco use over the last 50 years as an example.</a:t>
            </a:r>
            <a:endParaRPr lang="en-US" b="1" dirty="0"/>
          </a:p>
          <a:p>
            <a:r>
              <a:rPr lang="en-US" dirty="0"/>
              <a:t>Ask participants:</a:t>
            </a:r>
          </a:p>
          <a:p>
            <a:r>
              <a:rPr lang="en-US" dirty="0"/>
              <a:t>What stands out to you in this definition?</a:t>
            </a:r>
          </a:p>
          <a:p>
            <a:r>
              <a:rPr lang="en-US" b="0" i="1" dirty="0"/>
              <a:t>Does</a:t>
            </a:r>
            <a:r>
              <a:rPr lang="en-US" b="0" i="1" baseline="0" dirty="0"/>
              <a:t> anything look familiar based on what we learned in the past couple of days</a:t>
            </a:r>
            <a:br>
              <a:rPr lang="en-US" b="0" i="1" baseline="0" dirty="0"/>
            </a:br>
            <a:r>
              <a:rPr lang="en-US" b="0" i="1" baseline="0" dirty="0"/>
              <a:t>	</a:t>
            </a:r>
            <a:r>
              <a:rPr lang="en-US" baseline="0" dirty="0"/>
              <a:t>Potential answers – promote and support the development of strategies and maintain positive outcomes</a:t>
            </a:r>
            <a:br>
              <a:rPr lang="en-US" baseline="0" dirty="0"/>
            </a:br>
            <a:r>
              <a:rPr lang="en-US" baseline="0" dirty="0"/>
              <a:t>How would you define a prevention system? Are you part of one?</a:t>
            </a:r>
            <a:br>
              <a:rPr lang="en-US" baseline="0" dirty="0"/>
            </a:br>
            <a:r>
              <a:rPr lang="en-US" baseline="0" dirty="0"/>
              <a:t>	</a:t>
            </a:r>
            <a:r>
              <a:rPr lang="en-US" i="1" baseline="0" dirty="0"/>
              <a:t>Prevention systems are the structures that are put into place at the state and community level to plan and implement prevention approaches</a:t>
            </a:r>
            <a:r>
              <a:rPr lang="en-US" baseline="0" dirty="0"/>
              <a:t>. </a:t>
            </a:r>
            <a:br>
              <a:rPr lang="en-US" baseline="0" dirty="0"/>
            </a:br>
            <a:r>
              <a:rPr lang="en-US" baseline="0" dirty="0"/>
              <a:t>	</a:t>
            </a:r>
            <a:r>
              <a:rPr lang="en-US" i="1" baseline="0" dirty="0"/>
              <a:t>A coalition could be part of a prevention system, a data work group could be part of a prevention system. </a:t>
            </a:r>
            <a:r>
              <a:rPr lang="en-US" baseline="0" dirty="0"/>
              <a:t/>
            </a:r>
            <a:br>
              <a:rPr lang="en-US" baseline="0" dirty="0"/>
            </a:br>
            <a:r>
              <a:rPr lang="en-US" baseline="0" dirty="0"/>
              <a:t>Would you add or take anything away from this definition?</a:t>
            </a:r>
            <a:br>
              <a:rPr lang="en-US" baseline="0" dirty="0"/>
            </a:br>
            <a:r>
              <a:rPr lang="en-US" baseline="0" dirty="0"/>
              <a:t>	</a:t>
            </a:r>
            <a:r>
              <a:rPr lang="en-US" i="1" baseline="0" dirty="0"/>
              <a:t>If it has not come up in the conversation so far – ask if anyone sees the SPF process in definition ?</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37</a:t>
            </a:fld>
            <a:endParaRPr lang="en-US" altLang="en-US"/>
          </a:p>
        </p:txBody>
      </p:sp>
    </p:spTree>
    <p:extLst>
      <p:ext uri="{BB962C8B-B14F-4D97-AF65-F5344CB8AC3E}">
        <p14:creationId xmlns:p14="http://schemas.microsoft.com/office/powerpoint/2010/main" val="3088211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4">
              <a:defRPr/>
            </a:pPr>
            <a:r>
              <a:rPr lang="en-US" sz="1100" b="0" dirty="0">
                <a:latin typeface="Arial" panose="020B0604020202020204" pitchFamily="34" charset="0"/>
                <a:cs typeface="Arial" panose="020B0604020202020204" pitchFamily="34" charset="0"/>
              </a:rPr>
              <a:t>Transition from definition-</a:t>
            </a:r>
            <a:r>
              <a:rPr lang="en-US" sz="1100" b="0" baseline="0" dirty="0">
                <a:latin typeface="Arial" panose="020B0604020202020204" pitchFamily="34" charset="0"/>
                <a:cs typeface="Arial" panose="020B0604020202020204" pitchFamily="34" charset="0"/>
              </a:rPr>
              <a:t> </a:t>
            </a:r>
            <a:br>
              <a:rPr lang="en-US" sz="1100" b="0" baseline="0" dirty="0">
                <a:latin typeface="Arial" panose="020B0604020202020204" pitchFamily="34" charset="0"/>
                <a:cs typeface="Arial" panose="020B0604020202020204" pitchFamily="34" charset="0"/>
              </a:rPr>
            </a:br>
            <a:r>
              <a:rPr lang="en-US" sz="1100" b="0" baseline="0" dirty="0">
                <a:latin typeface="Arial" panose="020B0604020202020204" pitchFamily="34" charset="0"/>
                <a:cs typeface="Arial" panose="020B0604020202020204" pitchFamily="34" charset="0"/>
              </a:rPr>
              <a:t>As we found looking at the definition – there are two tracks we need to consider in sustainability including  </a:t>
            </a:r>
            <a:r>
              <a:rPr lang="en-US" sz="1100" b="0" u="sng" baseline="0" dirty="0">
                <a:latin typeface="Arial" panose="020B0604020202020204" pitchFamily="34" charset="0"/>
                <a:cs typeface="Arial" panose="020B0604020202020204" pitchFamily="34" charset="0"/>
              </a:rPr>
              <a:t>continuing outcomes  </a:t>
            </a:r>
            <a:r>
              <a:rPr lang="en-US" sz="1100" b="0" baseline="0" dirty="0">
                <a:latin typeface="Arial" panose="020B0604020202020204" pitchFamily="34" charset="0"/>
                <a:cs typeface="Arial" panose="020B0604020202020204" pitchFamily="34" charset="0"/>
              </a:rPr>
              <a:t>and </a:t>
            </a:r>
            <a:r>
              <a:rPr lang="en-US" sz="1100" b="0" u="sng" baseline="0" dirty="0">
                <a:latin typeface="Arial" panose="020B0604020202020204" pitchFamily="34" charset="0"/>
                <a:cs typeface="Arial" panose="020B0604020202020204" pitchFamily="34" charset="0"/>
              </a:rPr>
              <a:t>continuing the SPF process</a:t>
            </a:r>
            <a:r>
              <a:rPr lang="en-US" sz="1100" b="0" baseline="0" dirty="0">
                <a:latin typeface="Arial" panose="020B0604020202020204" pitchFamily="34" charset="0"/>
                <a:cs typeface="Arial" panose="020B0604020202020204" pitchFamily="34" charset="0"/>
              </a:rPr>
              <a:t>. </a:t>
            </a:r>
          </a:p>
          <a:p>
            <a:pPr marL="0" marR="0" indent="0" algn="l" defTabSz="457174" rtl="0" eaLnBrk="0" fontAlgn="base" latinLnBrk="0" hangingPunct="0">
              <a:lnSpc>
                <a:spcPct val="100000"/>
              </a:lnSpc>
              <a:spcBef>
                <a:spcPct val="30000"/>
              </a:spcBef>
              <a:spcAft>
                <a:spcPct val="0"/>
              </a:spcAft>
              <a:buClrTx/>
              <a:buSzTx/>
              <a:buFontTx/>
              <a:buNone/>
              <a:tabLst/>
              <a:defRPr/>
            </a:pPr>
            <a:endParaRPr lang="en-US" altLang="en-US" sz="1100" i="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0" marR="0" indent="0" algn="l" defTabSz="457174" rtl="0" eaLnBrk="0" fontAlgn="base" latinLnBrk="0" hangingPunct="0">
              <a:lnSpc>
                <a:spcPct val="100000"/>
              </a:lnSpc>
              <a:spcBef>
                <a:spcPct val="30000"/>
              </a:spcBef>
              <a:spcAft>
                <a:spcPct val="0"/>
              </a:spcAft>
              <a:buClrTx/>
              <a:buSzTx/>
              <a:buFontTx/>
              <a:buNone/>
              <a:tabLst/>
              <a:defRPr/>
            </a:pPr>
            <a:r>
              <a:rPr lang="en-US" altLang="en-US" sz="1100" i="1" dirty="0">
                <a:solidFill>
                  <a:srgbClr val="FF0000"/>
                </a:solidFill>
                <a:latin typeface="Arial" panose="020B0604020202020204" pitchFamily="34" charset="0"/>
                <a:ea typeface="Calibri" panose="020F0502020204030204" pitchFamily="34" charset="0"/>
                <a:cs typeface="Arial" panose="020B0604020202020204" pitchFamily="34" charset="0"/>
              </a:rPr>
              <a:t>[In slideshow, click one time to emphasize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Sustaining Desirable Outcomes”] </a:t>
            </a:r>
            <a:endParaRPr lang="en-US" altLang="ja-JP" sz="1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defTabSz="457174">
              <a:defRPr/>
            </a:pPr>
            <a:endParaRPr lang="en-US" sz="1100" b="0" baseline="0" dirty="0">
              <a:latin typeface="Arial" panose="020B0604020202020204" pitchFamily="34" charset="0"/>
              <a:cs typeface="Arial" panose="020B0604020202020204" pitchFamily="34" charset="0"/>
            </a:endParaRPr>
          </a:p>
          <a:p>
            <a:pPr defTabSz="457174">
              <a:defRPr/>
            </a:pPr>
            <a:r>
              <a:rPr lang="en-US" sz="1100" b="0" baseline="0" dirty="0">
                <a:latin typeface="Arial" panose="020B0604020202020204" pitchFamily="34" charset="0"/>
                <a:cs typeface="Arial" panose="020B0604020202020204" pitchFamily="34" charset="0"/>
              </a:rPr>
              <a:t>Let’s start with sustaining outcomes. We just learned about how we define outcomes and create a logic model. Now let’s talk about ways to sustain outcomes.</a:t>
            </a: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10ACC799-D066-9240-8E33-D896C365C428}" type="slidenum">
              <a:rPr lang="en-US" smtClean="0"/>
              <a:t>38</a:t>
            </a:fld>
            <a:endParaRPr lang="en-US"/>
          </a:p>
        </p:txBody>
      </p:sp>
    </p:spTree>
    <p:extLst>
      <p:ext uri="{BB962C8B-B14F-4D97-AF65-F5344CB8AC3E}">
        <p14:creationId xmlns:p14="http://schemas.microsoft.com/office/powerpoint/2010/main" val="271175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a:t>
            </a:r>
            <a:r>
              <a:rPr lang="en-US" baseline="0" dirty="0"/>
              <a:t> activities that assist in sustaining outcomes. </a:t>
            </a:r>
          </a:p>
          <a:p>
            <a:r>
              <a:rPr lang="en-US" baseline="0" dirty="0"/>
              <a:t>These are all very doable and can be easily built into your process </a:t>
            </a:r>
            <a:br>
              <a:rPr lang="en-US" baseline="0" dirty="0"/>
            </a:br>
            <a:r>
              <a:rPr lang="en-US" baseline="0" dirty="0"/>
              <a:t>Let’s take a closer look at each of these…</a:t>
            </a:r>
          </a:p>
          <a:p>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39</a:t>
            </a:fld>
            <a:endParaRPr lang="en-US" altLang="en-US"/>
          </a:p>
        </p:txBody>
      </p:sp>
    </p:spTree>
    <p:extLst>
      <p:ext uri="{BB962C8B-B14F-4D97-AF65-F5344CB8AC3E}">
        <p14:creationId xmlns:p14="http://schemas.microsoft.com/office/powerpoint/2010/main" val="4142228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2119313" y="696913"/>
            <a:ext cx="2806700" cy="2105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xfrm>
            <a:off x="701675" y="31337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Review the learning objectives for Session 4 on the slide and connect THEM back to the agenda:</a:t>
            </a:r>
          </a:p>
          <a:p>
            <a:pPr marL="338138" indent="-338138">
              <a:spcAft>
                <a:spcPts val="1200"/>
              </a:spcAft>
            </a:pPr>
            <a:endParaRPr lang="en-US" altLang="en-US" sz="1100" dirty="0">
              <a:latin typeface="Arial" panose="020B0604020202020204" pitchFamily="34" charset="0"/>
            </a:endParaRPr>
          </a:p>
          <a:p>
            <a:pPr marL="171450" indent="-171450">
              <a:spcBef>
                <a:spcPct val="0"/>
              </a:spcBef>
              <a:buFont typeface="Arial" panose="020B0604020202020204" pitchFamily="34" charset="0"/>
              <a:buChar char="•"/>
            </a:pPr>
            <a:r>
              <a:rPr lang="en-US" altLang="en-US" sz="1100" dirty="0">
                <a:latin typeface="Arial" panose="020B0604020202020204" pitchFamily="34" charset="0"/>
                <a:ea typeface="Calibri" panose="020F0502020204030204" pitchFamily="34" charset="0"/>
              </a:rPr>
              <a:t>List different types of interventions and describe criteria for selecting an intervention</a:t>
            </a:r>
            <a:endParaRPr lang="lv-LV" altLang="en-US" sz="1100" dirty="0">
              <a:latin typeface="+mn-lt"/>
              <a:ea typeface="Calibri" panose="020F0502020204030204" pitchFamily="34" charset="0"/>
            </a:endParaRPr>
          </a:p>
          <a:p>
            <a:pPr marL="171450" indent="-171450">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Describe high-quality implementation and why it i</a:t>
            </a:r>
            <a:r>
              <a:rPr lang="en-US" altLang="ja-JP" sz="1100" dirty="0">
                <a:latin typeface="Arial" panose="020B0604020202020204" pitchFamily="34" charset="0"/>
                <a:cs typeface="Arial" panose="020B0604020202020204" pitchFamily="34" charset="0"/>
              </a:rPr>
              <a:t>s important</a:t>
            </a:r>
          </a:p>
          <a:p>
            <a:pPr marL="171450" indent="-171450">
              <a:spcAft>
                <a:spcPts val="1200"/>
              </a:spcAft>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Explain the purpose and types of evaluation and what to consider when reporting results</a:t>
            </a:r>
          </a:p>
          <a:p>
            <a:pPr marL="171450" indent="-171450">
              <a:spcAft>
                <a:spcPts val="1200"/>
              </a:spcAft>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Apply the five basic steps of a logic model </a:t>
            </a:r>
          </a:p>
          <a:p>
            <a:pPr marL="171450" indent="-171450">
              <a:spcAft>
                <a:spcPts val="1200"/>
              </a:spcAft>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Describe the relationship between sustainability and achieving outcomes</a:t>
            </a:r>
          </a:p>
          <a:p>
            <a:pPr marL="171450" indent="-171450">
              <a:spcAft>
                <a:spcPts val="1200"/>
              </a:spcAft>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List the keys to sustainability and how they are integrated into the SPF</a:t>
            </a:r>
          </a:p>
          <a:p>
            <a:pPr>
              <a:spcBef>
                <a:spcPct val="0"/>
              </a:spcBef>
            </a:pP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eaLnBrk="1" hangingPunct="1">
              <a:spcBef>
                <a:spcPct val="0"/>
              </a:spcBef>
            </a:pPr>
            <a:endParaRPr lang="en-US" altLang="en-US" sz="1100" dirty="0">
              <a:latin typeface="Arial" panose="020B0604020202020204" pitchFamily="34" charset="0"/>
            </a:endParaRPr>
          </a:p>
          <a:p>
            <a:pPr eaLnBrk="1" hangingPunct="1">
              <a:spcBef>
                <a:spcPct val="0"/>
              </a:spcBef>
            </a:pPr>
            <a:endParaRPr lang="en-US" altLang="en-US" dirty="0"/>
          </a:p>
        </p:txBody>
      </p:sp>
      <p:sp>
        <p:nvSpPr>
          <p:cNvPr id="23555"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D953F86-82AF-4178-A877-1F61FC1C0EAD}"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483277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First, regularly examine</a:t>
            </a:r>
            <a:r>
              <a:rPr lang="en-US" b="1" baseline="0" dirty="0"/>
              <a:t> your evaluation findings</a:t>
            </a:r>
          </a:p>
          <a:p>
            <a:r>
              <a:rPr lang="en-US" dirty="0"/>
              <a:t>Bullet</a:t>
            </a:r>
            <a:r>
              <a:rPr lang="en-US" baseline="0" dirty="0"/>
              <a:t> 1-</a:t>
            </a:r>
            <a:br>
              <a:rPr lang="en-US" baseline="0" dirty="0"/>
            </a:br>
            <a:r>
              <a:rPr lang="en-US" baseline="0" dirty="0"/>
              <a:t>Often when we create evaluation plans we are doing it as part of a grant deliverable and we don’t think to share it with other members in our coalition, task force or planning group. But it is important that everyone knows what success looks like: </a:t>
            </a:r>
            <a:r>
              <a:rPr lang="en-US" i="1" baseline="0" dirty="0"/>
              <a:t>Where is the goal post and how do we know if we get there? </a:t>
            </a:r>
          </a:p>
          <a:p>
            <a:r>
              <a:rPr lang="en-US" baseline="0" dirty="0"/>
              <a:t>It is important that everyone knows what outcomes we are trying to achieve and how we know we were successful. It is easier to talk about and get enthusiastic about what you understand and have been involved in </a:t>
            </a:r>
          </a:p>
          <a:p>
            <a:endParaRPr lang="en-US" baseline="0" dirty="0"/>
          </a:p>
          <a:p>
            <a:r>
              <a:rPr lang="en-US" baseline="0" dirty="0"/>
              <a:t>Bullet 2: </a:t>
            </a:r>
          </a:p>
          <a:p>
            <a:r>
              <a:rPr lang="en-US" baseline="0" dirty="0"/>
              <a:t>Just like we don’t want the evaluation plan to sit on a shelf – we don’t want the data to either. We want to come up with ways to highlight it to our partners and take the opportunity to educate them on where the results came from. </a:t>
            </a:r>
            <a:br>
              <a:rPr lang="en-US" baseline="0" dirty="0"/>
            </a:br>
            <a:r>
              <a:rPr lang="en-US" baseline="0" dirty="0"/>
              <a:t>Some coalition/partnership have a data group that oversees data collection, review and analysis which is involved in assessing the problem and evaluating results. </a:t>
            </a:r>
          </a:p>
          <a:p>
            <a:endParaRPr lang="en-US" baseline="0" dirty="0"/>
          </a:p>
          <a:p>
            <a:r>
              <a:rPr lang="en-US" baseline="0" dirty="0"/>
              <a:t>Bullet 3. </a:t>
            </a:r>
          </a:p>
          <a:p>
            <a:r>
              <a:rPr lang="en-US" baseline="0" dirty="0"/>
              <a:t>This is often the hardest – we become attached to work that we are involved in – but if our evaluation  and ongoing needs assessment data is telling us there is no longer a need for a program we need to determine where the need is and how best to use those resources.  We also need to look at our data to determine when a strategy or approach is no longer effective- we either need to adapt the strategy the approach or select a new approach. </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40</a:t>
            </a:fld>
            <a:endParaRPr lang="en-US" altLang="en-US"/>
          </a:p>
        </p:txBody>
      </p:sp>
    </p:spTree>
    <p:extLst>
      <p:ext uri="{BB962C8B-B14F-4D97-AF65-F5344CB8AC3E}">
        <p14:creationId xmlns:p14="http://schemas.microsoft.com/office/powerpoint/2010/main" val="1805662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xfrm>
            <a:off x="2292350" y="696913"/>
            <a:ext cx="2598738" cy="194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Rectangle 3"/>
          <p:cNvSpPr>
            <a:spLocks noGrp="1" noChangeArrowheads="1"/>
          </p:cNvSpPr>
          <p:nvPr>
            <p:ph type="body" idx="1"/>
          </p:nvPr>
        </p:nvSpPr>
        <p:spPr bwMode="auto">
          <a:xfrm>
            <a:off x="701675" y="3063875"/>
            <a:ext cx="5607050" cy="4814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100" baseline="0" dirty="0"/>
              <a:t>Explain: Examining your evaluation data for the purpose of mid-course corrections.</a:t>
            </a:r>
          </a:p>
          <a:p>
            <a:pPr>
              <a:spcBef>
                <a:spcPct val="0"/>
              </a:spcBef>
            </a:pPr>
            <a:r>
              <a:rPr lang="en-US" sz="1100" baseline="0" dirty="0"/>
              <a:t>Let’s examine this example on high blood pressure and weight loss: If food portion sizes are reduced and exercise increased and still no weight reduction occurs, then what else might happen? </a:t>
            </a:r>
            <a:br>
              <a:rPr lang="en-US" sz="1100" baseline="0" dirty="0"/>
            </a:br>
            <a:r>
              <a:rPr lang="en-US" sz="1100" i="1" baseline="0" dirty="0"/>
              <a:t>Example Answer: </a:t>
            </a:r>
            <a:br>
              <a:rPr lang="en-US" sz="1100" i="1" baseline="0" dirty="0"/>
            </a:br>
            <a:r>
              <a:rPr lang="en-US" sz="1100" i="1" baseline="0" dirty="0"/>
              <a:t>Look at our exercise plan and see if we need to make changes – look at the foods we are eating in our smaller portions. In both these cases outside expertise would be helpful, such as a trainer or dietitian. </a:t>
            </a:r>
            <a:endParaRPr lang="en-US" altLang="en-US" sz="1100" i="1" dirty="0">
              <a:ea typeface="Calibri" panose="020F0502020204030204" pitchFamily="34" charset="0"/>
            </a:endParaRPr>
          </a:p>
        </p:txBody>
      </p:sp>
      <p:sp>
        <p:nvSpPr>
          <p:cNvPr id="68611"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ED44E40-57FD-47FB-AB1B-40E39DA680C1}" type="slidenum">
              <a:rPr lang="en-US" altLang="en-US" sz="1200">
                <a:latin typeface="Calibri" panose="020F0502020204030204" pitchFamily="34" charset="0"/>
              </a:rPr>
              <a:pPr eaLnBrk="1" hangingPunct="1"/>
              <a:t>41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89371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bwMode="auto">
          <a:xfrm>
            <a:off x="2073275" y="523875"/>
            <a:ext cx="2833688" cy="21256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Rectangle 3"/>
          <p:cNvSpPr>
            <a:spLocks noGrp="1" noChangeArrowheads="1"/>
          </p:cNvSpPr>
          <p:nvPr>
            <p:ph type="body" idx="1"/>
          </p:nvPr>
        </p:nvSpPr>
        <p:spPr bwMode="auto">
          <a:xfrm>
            <a:off x="701675" y="2617788"/>
            <a:ext cx="5607050" cy="645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r>
              <a:rPr lang="en-US" altLang="en-US" sz="1000" dirty="0">
                <a:latin typeface="Arial" panose="020B0604020202020204" pitchFamily="34" charset="0"/>
                <a:ea typeface="Calibri" panose="020F0502020204030204" pitchFamily="34" charset="0"/>
              </a:rPr>
              <a:t>Now lets look an</a:t>
            </a:r>
            <a:r>
              <a:rPr lang="en-US" altLang="en-US" sz="1000" baseline="0" dirty="0">
                <a:latin typeface="Arial" panose="020B0604020202020204" pitchFamily="34" charset="0"/>
                <a:ea typeface="Calibri" panose="020F0502020204030204" pitchFamily="34" charset="0"/>
              </a:rPr>
              <a:t> example with underage drinking from our case study.</a:t>
            </a:r>
            <a:br>
              <a:rPr lang="en-US" altLang="en-US" sz="1000" baseline="0" dirty="0">
                <a:latin typeface="Arial" panose="020B0604020202020204" pitchFamily="34" charset="0"/>
                <a:ea typeface="Calibri" panose="020F0502020204030204" pitchFamily="34" charset="0"/>
              </a:rPr>
            </a:br>
            <a:r>
              <a:rPr lang="en-US" altLang="en-US" sz="1000" baseline="0" dirty="0">
                <a:latin typeface="Arial" panose="020B0604020202020204" pitchFamily="34" charset="0"/>
                <a:ea typeface="Calibri" panose="020F0502020204030204" pitchFamily="34" charset="0"/>
              </a:rPr>
              <a:t>Just as in our high blood pressure example, we are looking at the risk factor – in this case reducing youth access from social sources. In the projected outcomes, we predicted a reduction of 8 % in 2 years. In reality, there was a reduction of just 1%.</a:t>
            </a:r>
            <a:br>
              <a:rPr lang="en-US" altLang="en-US" sz="1000" baseline="0" dirty="0">
                <a:latin typeface="Arial" panose="020B0604020202020204" pitchFamily="34" charset="0"/>
                <a:ea typeface="Calibri" panose="020F0502020204030204" pitchFamily="34" charset="0"/>
              </a:rPr>
            </a:br>
            <a:r>
              <a:rPr lang="en-US" altLang="en-US" sz="1000" baseline="0" dirty="0">
                <a:latin typeface="Arial" panose="020B0604020202020204" pitchFamily="34" charset="0"/>
                <a:ea typeface="Calibri" panose="020F0502020204030204" pitchFamily="34" charset="0"/>
              </a:rPr>
              <a:t>What might we consider in this case regarding our approach to youth access?  What should be examined regarding merchant education and compliance checks?  Could it be that an additional strategy is needed? </a:t>
            </a:r>
            <a:endParaRPr lang="en-US" altLang="en-US" sz="1000" dirty="0">
              <a:latin typeface="Arial" panose="020B0604020202020204" pitchFamily="34" charset="0"/>
              <a:ea typeface="Calibri" panose="020F0502020204030204" pitchFamily="34" charset="0"/>
            </a:endParaRPr>
          </a:p>
          <a:p>
            <a:pPr>
              <a:spcBef>
                <a:spcPct val="0"/>
              </a:spcBef>
            </a:pPr>
            <a:endParaRPr lang="en-US" altLang="ja-JP" sz="1000" dirty="0">
              <a:latin typeface="Arial" panose="020B0604020202020204" pitchFamily="34" charset="0"/>
              <a:ea typeface="Calibri" panose="020F0502020204030204" pitchFamily="34" charset="0"/>
              <a:cs typeface="Arial" panose="020B0604020202020204" pitchFamily="34" charset="0"/>
            </a:endParaRPr>
          </a:p>
        </p:txBody>
      </p:sp>
      <p:sp>
        <p:nvSpPr>
          <p:cNvPr id="76803"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9703AA2-7280-4D1D-A3CF-46E6CD41BF56}" type="slidenum">
              <a:rPr lang="en-US" altLang="en-US" sz="1200">
                <a:latin typeface="Calibri" panose="020F0502020204030204" pitchFamily="34" charset="0"/>
              </a:rPr>
              <a:pPr eaLnBrk="1" hangingPunct="1"/>
              <a:t>42</a:t>
            </a:fld>
            <a:endParaRPr lang="en-US" altLang="en-US" sz="1200">
              <a:latin typeface="Calibri" panose="020F0502020204030204" pitchFamily="34" charset="0"/>
            </a:endParaRPr>
          </a:p>
        </p:txBody>
      </p:sp>
    </p:spTree>
    <p:extLst>
      <p:ext uri="{BB962C8B-B14F-4D97-AF65-F5344CB8AC3E}">
        <p14:creationId xmlns:p14="http://schemas.microsoft.com/office/powerpoint/2010/main" val="4050085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Second, you will want to document the reductions in the substance misuse behaviors you have been targeting.</a:t>
            </a:r>
          </a:p>
          <a:p>
            <a:pPr marL="174708" indent="-174708">
              <a:buFont typeface="Arial" panose="020B0604020202020204" pitchFamily="34" charset="0"/>
              <a:buChar char="•"/>
            </a:pPr>
            <a:r>
              <a:rPr lang="en-US" b="0" dirty="0"/>
              <a:t>We want our partners and the community to know</a:t>
            </a:r>
            <a:r>
              <a:rPr lang="en-US" b="0" baseline="0" dirty="0"/>
              <a:t> the connection between our work and reductions in problem behaviors and consequences.  </a:t>
            </a:r>
          </a:p>
          <a:p>
            <a:pPr marL="174708" indent="-174708">
              <a:buFont typeface="Arial" panose="020B0604020202020204" pitchFamily="34" charset="0"/>
              <a:buChar char="•"/>
            </a:pPr>
            <a:r>
              <a:rPr lang="en-US" b="0" baseline="0" dirty="0"/>
              <a:t>We need others to realize that prevention works—it’s not just brochures and events—you are improving your community. We want to sustain those improvements, which is a stronger statement and vision than ‘we want to keep these programs going.’</a:t>
            </a:r>
          </a:p>
          <a:p>
            <a:pPr marL="174708" indent="-174708">
              <a:buFont typeface="Arial" panose="020B0604020202020204" pitchFamily="34" charset="0"/>
              <a:buChar char="•"/>
            </a:pPr>
            <a:r>
              <a:rPr lang="en-US" b="1" baseline="0" dirty="0"/>
              <a:t>We must be clear about what needs to happen in order to maintain the outcomes we have achieved. A critical step in sustainability, i.e., maintaining OUTCOMES,  is to keep the SPF process dynamic and ongoing. So it is not necessarily about maintaining specific interventions. As attitudes, norms and behaviors change in a community, existing interventions may no longer be needed or may need to evolve or change.</a:t>
            </a:r>
          </a:p>
          <a:p>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43</a:t>
            </a:fld>
            <a:endParaRPr lang="en-US" altLang="en-US"/>
          </a:p>
        </p:txBody>
      </p:sp>
    </p:spTree>
    <p:extLst>
      <p:ext uri="{BB962C8B-B14F-4D97-AF65-F5344CB8AC3E}">
        <p14:creationId xmlns:p14="http://schemas.microsoft.com/office/powerpoint/2010/main" val="3972698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xfrm>
            <a:off x="2116138" y="449263"/>
            <a:ext cx="2790825" cy="20939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a:xfrm>
            <a:off x="701675" y="2628900"/>
            <a:ext cx="5607050" cy="5989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As</a:t>
            </a:r>
            <a:r>
              <a:rPr lang="en-US" altLang="en-US" sz="1100" baseline="0" dirty="0">
                <a:latin typeface="Arial" panose="020B0604020202020204" pitchFamily="34" charset="0"/>
                <a:ea typeface="Calibri" panose="020F0502020204030204" pitchFamily="34" charset="0"/>
                <a:cs typeface="Times New Roman" panose="02020603050405020304" pitchFamily="18" charset="0"/>
              </a:rPr>
              <a:t> we just saw it is important for stakeholder to review and analyze  results on an ongoing basis. Evaluation results can also be key in gaining community support and increasing community awareness – all important for sustaining positive outcomes.</a:t>
            </a:r>
          </a:p>
          <a:p>
            <a:pPr>
              <a:spcBef>
                <a:spcPct val="0"/>
              </a:spcBef>
            </a:pPr>
            <a:endParaRPr lang="en-US" altLang="en-US" sz="1100" dirty="0">
              <a:latin typeface="Arial" panose="020B0604020202020204" pitchFamily="34" charset="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Discuss the </a:t>
            </a:r>
            <a:r>
              <a:rPr lang="en-US" altLang="en-US" sz="1100" b="1" dirty="0">
                <a:latin typeface="Arial" panose="020B0604020202020204" pitchFamily="34" charset="0"/>
                <a:ea typeface="Calibri" panose="020F0502020204030204" pitchFamily="34" charset="0"/>
                <a:cs typeface="Times New Roman" panose="02020603050405020304" pitchFamily="18" charset="0"/>
              </a:rPr>
              <a:t>general guidelines on the slide for reporting results</a:t>
            </a: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Brief stakeholders regularly – This can be done at meetings and/or through newsletters, e-mails, and phone calls.</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Plan how to disseminate results – Develop a plan in advance on how to share results with different individuals and groups.</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Select formats for reporting results – What format is best for each audience (e.g., press release for the media, public presentation for the community, and a report for funders)?</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Help stakeholders understand the data – Put the evaluation results in clear, easy-to-understand terms and be available (or have the evaluator available) to answer any questions.</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Refer participants to </a:t>
            </a:r>
            <a:r>
              <a:rPr lang="en-US" altLang="en-US" sz="1100" b="1" dirty="0">
                <a:latin typeface="Arial" panose="020B0604020202020204" pitchFamily="34" charset="0"/>
                <a:ea typeface="Calibri" panose="020F0502020204030204" pitchFamily="34" charset="0"/>
                <a:cs typeface="Times New Roman" panose="02020603050405020304" pitchFamily="18" charset="0"/>
              </a:rPr>
              <a:t>Information Sheet 4.</a:t>
            </a:r>
            <a:r>
              <a:rPr lang="lv-LV" altLang="en-US" sz="1100" b="1" dirty="0">
                <a:latin typeface="Arial" panose="020B0604020202020204" pitchFamily="34" charset="0"/>
                <a:ea typeface="Calibri" panose="020F0502020204030204" pitchFamily="34" charset="0"/>
                <a:cs typeface="Times New Roman" panose="02020603050405020304" pitchFamily="18" charset="0"/>
              </a:rPr>
              <a:t>10</a:t>
            </a:r>
            <a:r>
              <a:rPr lang="en-US" altLang="en-US" sz="1100" b="1" dirty="0">
                <a:latin typeface="Arial" panose="020B0604020202020204" pitchFamily="34" charset="0"/>
                <a:ea typeface="Calibri" panose="020F0502020204030204" pitchFamily="34" charset="0"/>
                <a:cs typeface="Times New Roman" panose="02020603050405020304" pitchFamily="18" charset="0"/>
              </a:rPr>
              <a:t>: Reporting Evaluation Results</a:t>
            </a:r>
            <a:r>
              <a:rPr lang="en-US" altLang="en-US" sz="1100" dirty="0">
                <a:latin typeface="Arial" panose="020B0604020202020204" pitchFamily="34" charset="0"/>
                <a:ea typeface="Calibri" panose="020F0502020204030204" pitchFamily="34" charset="0"/>
                <a:cs typeface="Times New Roman" panose="02020603050405020304" pitchFamily="18" charset="0"/>
              </a:rPr>
              <a:t> and discuss some of the things that might have an impact on whether the results get used.</a:t>
            </a:r>
            <a:endParaRPr lang="en-US" altLang="en-US" sz="1100" dirty="0">
              <a:ea typeface="Calibri" panose="020F0502020204030204" pitchFamily="34" charset="0"/>
              <a:cs typeface="Times New Roman" panose="02020603050405020304" pitchFamily="18" charset="0"/>
            </a:endParaRPr>
          </a:p>
        </p:txBody>
      </p:sp>
      <p:sp>
        <p:nvSpPr>
          <p:cNvPr id="80899"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314FBF5-8330-4A8D-B524-0BA2976613A9}" type="slidenum">
              <a:rPr lang="en-US" altLang="en-US" sz="1200">
                <a:latin typeface="Calibri" panose="020F0502020204030204" pitchFamily="34" charset="0"/>
              </a:rPr>
              <a:pPr eaLnBrk="1" hangingPunct="1"/>
              <a:t>44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68070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Finally, we</a:t>
            </a:r>
            <a:r>
              <a:rPr lang="en-US" b="1" baseline="0" dirty="0"/>
              <a:t> want to frame the importance our outcomes in the context of the community’s health and wellness so they can see the value of what we have accomplished and want to continue the work of prevention. So…</a:t>
            </a:r>
          </a:p>
          <a:p>
            <a:pPr marL="171450" indent="-171450">
              <a:buFont typeface="Arial" panose="020B0604020202020204" pitchFamily="34" charset="0"/>
              <a:buChar char="•"/>
            </a:pPr>
            <a:r>
              <a:rPr lang="en-US" b="0" baseline="0" dirty="0"/>
              <a:t>We must make the case that our prevention agenda is a critical public health issue </a:t>
            </a:r>
            <a:r>
              <a:rPr lang="en-US" b="0" i="1" baseline="0" dirty="0"/>
              <a:t>that affects the entire community and that our efforts can and will improve community wellness, not the wellness of a few.</a:t>
            </a:r>
          </a:p>
          <a:p>
            <a:pPr marL="171450" indent="-171450">
              <a:buFont typeface="Arial" panose="020B0604020202020204" pitchFamily="34" charset="0"/>
              <a:buChar char="•"/>
            </a:pPr>
            <a:r>
              <a:rPr lang="en-US" b="0" i="0" baseline="0" dirty="0"/>
              <a:t>We must be able to link the outcomes of our prevention efforts to the overall efforts of the community to enhance its health and well-being.</a:t>
            </a:r>
            <a:endParaRPr lang="en-US" b="0" i="0"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45</a:t>
            </a:fld>
            <a:endParaRPr lang="en-US" altLang="en-US"/>
          </a:p>
        </p:txBody>
      </p:sp>
    </p:spTree>
    <p:extLst>
      <p:ext uri="{BB962C8B-B14F-4D97-AF65-F5344CB8AC3E}">
        <p14:creationId xmlns:p14="http://schemas.microsoft.com/office/powerpoint/2010/main" val="1401824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4">
              <a:defRPr/>
            </a:pPr>
            <a:r>
              <a:rPr lang="en-US" sz="1100" b="0" dirty="0">
                <a:latin typeface="Arial" panose="020B0604020202020204" pitchFamily="34" charset="0"/>
                <a:cs typeface="Arial" panose="020B0604020202020204" pitchFamily="34" charset="0"/>
              </a:rPr>
              <a:t>Transition from definition-</a:t>
            </a:r>
            <a:r>
              <a:rPr lang="en-US" sz="1100" b="0" baseline="0" dirty="0">
                <a:latin typeface="Arial" panose="020B0604020202020204" pitchFamily="34" charset="0"/>
                <a:cs typeface="Arial" panose="020B0604020202020204" pitchFamily="34" charset="0"/>
              </a:rPr>
              <a:t> </a:t>
            </a:r>
            <a:br>
              <a:rPr lang="en-US" sz="1100" b="0" baseline="0" dirty="0">
                <a:latin typeface="Arial" panose="020B0604020202020204" pitchFamily="34" charset="0"/>
                <a:cs typeface="Arial" panose="020B0604020202020204" pitchFamily="34" charset="0"/>
              </a:rPr>
            </a:br>
            <a:r>
              <a:rPr lang="en-US" sz="1100" b="0" baseline="0" dirty="0">
                <a:latin typeface="Arial" panose="020B0604020202020204" pitchFamily="34" charset="0"/>
                <a:cs typeface="Arial" panose="020B0604020202020204" pitchFamily="34" charset="0"/>
              </a:rPr>
              <a:t>As we found looking at the definition – there are two tracks we need to consider in sustainability including  </a:t>
            </a:r>
            <a:r>
              <a:rPr lang="en-US" sz="1100" b="0" u="sng" baseline="0" dirty="0">
                <a:latin typeface="Arial" panose="020B0604020202020204" pitchFamily="34" charset="0"/>
                <a:cs typeface="Arial" panose="020B0604020202020204" pitchFamily="34" charset="0"/>
              </a:rPr>
              <a:t>continuing outcomes  </a:t>
            </a:r>
            <a:r>
              <a:rPr lang="en-US" sz="1100" b="0" baseline="0" dirty="0">
                <a:latin typeface="Arial" panose="020B0604020202020204" pitchFamily="34" charset="0"/>
                <a:cs typeface="Arial" panose="020B0604020202020204" pitchFamily="34" charset="0"/>
              </a:rPr>
              <a:t>and </a:t>
            </a:r>
            <a:r>
              <a:rPr lang="en-US" sz="1100" b="0" u="sng" baseline="0" dirty="0">
                <a:latin typeface="Arial" panose="020B0604020202020204" pitchFamily="34" charset="0"/>
                <a:cs typeface="Arial" panose="020B0604020202020204" pitchFamily="34" charset="0"/>
              </a:rPr>
              <a:t>continuing the SPF process</a:t>
            </a:r>
            <a:r>
              <a:rPr lang="en-US" sz="1100" b="0" baseline="0" dirty="0">
                <a:latin typeface="Arial" panose="020B0604020202020204" pitchFamily="34" charset="0"/>
                <a:cs typeface="Arial" panose="020B0604020202020204" pitchFamily="34" charset="0"/>
              </a:rPr>
              <a:t>. </a:t>
            </a:r>
          </a:p>
          <a:p>
            <a:pPr marL="0" marR="0" indent="0" algn="l" defTabSz="457174" rtl="0" eaLnBrk="0" fontAlgn="base" latinLnBrk="0" hangingPunct="0">
              <a:lnSpc>
                <a:spcPct val="100000"/>
              </a:lnSpc>
              <a:spcBef>
                <a:spcPct val="30000"/>
              </a:spcBef>
              <a:spcAft>
                <a:spcPct val="0"/>
              </a:spcAft>
              <a:buClrTx/>
              <a:buSzTx/>
              <a:buFontTx/>
              <a:buNone/>
              <a:tabLst/>
              <a:defRPr/>
            </a:pPr>
            <a:endParaRPr lang="en-US" altLang="en-US" sz="1100" i="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0" marR="0" indent="0" algn="l" defTabSz="457174" rtl="0" eaLnBrk="0" fontAlgn="base" latinLnBrk="0" hangingPunct="0">
              <a:lnSpc>
                <a:spcPct val="100000"/>
              </a:lnSpc>
              <a:spcBef>
                <a:spcPct val="30000"/>
              </a:spcBef>
              <a:spcAft>
                <a:spcPct val="0"/>
              </a:spcAft>
              <a:buClrTx/>
              <a:buSzTx/>
              <a:buFontTx/>
              <a:buNone/>
              <a:tabLst/>
              <a:defRPr/>
            </a:pPr>
            <a:r>
              <a:rPr lang="en-US" altLang="en-US" sz="1100" i="1" dirty="0">
                <a:solidFill>
                  <a:srgbClr val="FF0000"/>
                </a:solidFill>
                <a:latin typeface="Arial" panose="020B0604020202020204" pitchFamily="34" charset="0"/>
                <a:ea typeface="Calibri" panose="020F0502020204030204" pitchFamily="34" charset="0"/>
                <a:cs typeface="Arial" panose="020B0604020202020204" pitchFamily="34" charset="0"/>
              </a:rPr>
              <a:t>[In slideshow, click one time to emphasize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Arial" panose="020B0604020202020204" pitchFamily="34" charset="0"/>
              </a:rPr>
              <a:t>Sustaining Desirable Outcomes”] </a:t>
            </a:r>
            <a:endParaRPr lang="en-US" altLang="ja-JP" sz="1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defTabSz="457174">
              <a:defRPr/>
            </a:pPr>
            <a:endParaRPr lang="en-US" sz="1100" b="0" baseline="0" dirty="0">
              <a:latin typeface="Arial" panose="020B0604020202020204" pitchFamily="34" charset="0"/>
              <a:cs typeface="Arial" panose="020B0604020202020204" pitchFamily="34" charset="0"/>
            </a:endParaRPr>
          </a:p>
          <a:p>
            <a:pPr defTabSz="457174">
              <a:defRPr/>
            </a:pPr>
            <a:r>
              <a:rPr lang="en-US" sz="1100" b="0" baseline="0" dirty="0">
                <a:latin typeface="Arial" panose="020B0604020202020204" pitchFamily="34" charset="0"/>
                <a:cs typeface="Arial" panose="020B0604020202020204" pitchFamily="34" charset="0"/>
              </a:rPr>
              <a:t>Let’s start with sustaining outcomes. We just learned about how we define outcomes and create a logic model. Now let’s talk about ways to sustain outcomes.</a:t>
            </a: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10ACC799-D066-9240-8E33-D896C365C428}" type="slidenum">
              <a:rPr lang="en-US" smtClean="0"/>
              <a:t>46</a:t>
            </a:fld>
            <a:endParaRPr lang="en-US"/>
          </a:p>
        </p:txBody>
      </p:sp>
    </p:spTree>
    <p:extLst>
      <p:ext uri="{BB962C8B-B14F-4D97-AF65-F5344CB8AC3E}">
        <p14:creationId xmlns:p14="http://schemas.microsoft.com/office/powerpoint/2010/main" val="3151293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Studies</a:t>
            </a:r>
            <a:r>
              <a:rPr lang="en-US" baseline="0" dirty="0"/>
              <a:t> that look into effective implementation of the SPF process illustrate that it results in more positive outcomes. This is a graph of data from real prevention programs in a state over 5 years. The programs that implemented the SPF the best had, by far, the best outcomes. In other words, not only should we work on sustaining the SPF model, we should also do so with fidelity to the process. </a:t>
            </a:r>
            <a:endParaRPr lang="en-US" dirty="0"/>
          </a:p>
          <a:p>
            <a:endParaRPr lang="en-US" dirty="0"/>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6CCC05C2-24E7-0C45-BD52-54676878C6DC}" type="slidenum">
              <a:rPr lang="en-US" smtClean="0"/>
              <a:pPr/>
              <a:t>47</a:t>
            </a:fld>
            <a:endParaRPr lang="en-US" dirty="0"/>
          </a:p>
        </p:txBody>
      </p:sp>
    </p:spTree>
    <p:extLst>
      <p:ext uri="{BB962C8B-B14F-4D97-AF65-F5344CB8AC3E}">
        <p14:creationId xmlns:p14="http://schemas.microsoft.com/office/powerpoint/2010/main" val="626393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2117725" y="481013"/>
            <a:ext cx="2797175" cy="2097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xfrm>
            <a:off x="701675" y="2668588"/>
            <a:ext cx="5607050" cy="666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 </a:t>
            </a:r>
            <a:r>
              <a:rPr lang="en-US" altLang="en-US" sz="1100" i="1" dirty="0">
                <a:solidFill>
                  <a:srgbClr val="FF0000"/>
                </a:solidFill>
                <a:latin typeface="Arial" panose="020B0604020202020204" pitchFamily="34" charset="0"/>
                <a:ea typeface="Calibri" panose="020F0502020204030204" pitchFamily="34" charset="0"/>
              </a:rPr>
              <a:t>[In slideshow, click repeatedly for each step to appear that</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s associated with each key.] </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p>
          <a:p>
            <a:pPr>
              <a:spcBef>
                <a:spcPct val="0"/>
              </a:spcBef>
            </a:pPr>
            <a:r>
              <a:rPr lang="en-US" altLang="en-US" sz="1100" b="1" dirty="0">
                <a:ea typeface="Calibri" panose="020F0502020204030204" pitchFamily="34" charset="0"/>
                <a:cs typeface="Times New Roman" panose="02020603050405020304" pitchFamily="18" charset="0"/>
              </a:rPr>
              <a:t>So our goal is to sustain or maintain our</a:t>
            </a:r>
            <a:r>
              <a:rPr lang="en-US" altLang="en-US" sz="1100" b="1" baseline="0" dirty="0">
                <a:ea typeface="Calibri" panose="020F0502020204030204" pitchFamily="34" charset="0"/>
                <a:cs typeface="Times New Roman" panose="02020603050405020304" pitchFamily="18" charset="0"/>
              </a:rPr>
              <a:t> long term outcomes.</a:t>
            </a:r>
            <a:r>
              <a:rPr lang="en-US" altLang="en-US" sz="1100" b="1" dirty="0">
                <a:ea typeface="Calibri" panose="020F0502020204030204" pitchFamily="34" charset="0"/>
                <a:cs typeface="Times New Roman" panose="02020603050405020304" pitchFamily="18" charset="0"/>
              </a:rPr>
              <a:t> There are three important keys to doing this and they all relate to the SPF</a:t>
            </a:r>
            <a:r>
              <a:rPr lang="en-US" altLang="en-US" sz="1100" b="1" baseline="0" dirty="0">
                <a:ea typeface="Calibri" panose="020F0502020204030204" pitchFamily="34" charset="0"/>
                <a:cs typeface="Times New Roman" panose="02020603050405020304" pitchFamily="18" charset="0"/>
              </a:rPr>
              <a:t> so </a:t>
            </a:r>
            <a:r>
              <a:rPr lang="en-US" altLang="en-US" sz="1100" baseline="0" dirty="0">
                <a:ea typeface="Calibri" panose="020F0502020204030204" pitchFamily="34" charset="0"/>
                <a:cs typeface="Times New Roman" panose="02020603050405020304" pitchFamily="18" charset="0"/>
              </a:rPr>
              <a:t>they</a:t>
            </a:r>
            <a:r>
              <a:rPr lang="en-US" altLang="en-US" sz="1100" dirty="0">
                <a:ea typeface="Calibri" panose="020F0502020204030204" pitchFamily="34" charset="0"/>
                <a:cs typeface="Times New Roman" panose="02020603050405020304" pitchFamily="18" charset="0"/>
              </a:rPr>
              <a:t> should look familiar to you.</a:t>
            </a:r>
            <a:r>
              <a:rPr lang="en-US" altLang="en-US" sz="1100" baseline="0" dirty="0">
                <a:ea typeface="Calibri" panose="020F0502020204030204" pitchFamily="34" charset="0"/>
                <a:cs typeface="Times New Roman" panose="02020603050405020304" pitchFamily="18" charset="0"/>
              </a:rPr>
              <a:t> I</a:t>
            </a:r>
            <a:r>
              <a:rPr lang="en-US" altLang="en-US" sz="1100" dirty="0">
                <a:ea typeface="Calibri" panose="020F0502020204030204" pitchFamily="34" charset="0"/>
                <a:cs typeface="Times New Roman" panose="02020603050405020304" pitchFamily="18" charset="0"/>
              </a:rPr>
              <a:t>n implementing the SPF process, these three keys are especially effective when thinking about sustainability.</a:t>
            </a:r>
            <a:r>
              <a:rPr lang="en-US" altLang="en-US" sz="1100" baseline="0" dirty="0">
                <a:ea typeface="Calibri" panose="020F0502020204030204" pitchFamily="34" charset="0"/>
                <a:cs typeface="Times New Roman" panose="02020603050405020304" pitchFamily="18" charset="0"/>
              </a:rPr>
              <a:t> </a:t>
            </a:r>
            <a:br>
              <a:rPr lang="en-US" altLang="en-US" sz="1100" baseline="0" dirty="0">
                <a:ea typeface="Calibri" panose="020F0502020204030204" pitchFamily="34" charset="0"/>
                <a:cs typeface="Times New Roman" panose="02020603050405020304" pitchFamily="18" charset="0"/>
              </a:rPr>
            </a:br>
            <a:r>
              <a:rPr lang="en-US" altLang="en-US" sz="1100" b="1" baseline="0" dirty="0">
                <a:ea typeface="Calibri" panose="020F0502020204030204" pitchFamily="34" charset="0"/>
                <a:cs typeface="Times New Roman" panose="02020603050405020304" pitchFamily="18" charset="0"/>
              </a:rPr>
              <a:t>You can’t wait to think about sustainability </a:t>
            </a:r>
            <a:r>
              <a:rPr lang="en-US" altLang="en-US" sz="1100" baseline="0" dirty="0">
                <a:ea typeface="Calibri" panose="020F0502020204030204" pitchFamily="34" charset="0"/>
                <a:cs typeface="Times New Roman" panose="02020603050405020304" pitchFamily="18" charset="0"/>
              </a:rPr>
              <a:t>until nearing your grant’s completion. You </a:t>
            </a:r>
            <a:r>
              <a:rPr lang="en-US" altLang="en-US" sz="1100" b="1" baseline="0" dirty="0">
                <a:ea typeface="Calibri" panose="020F0502020204030204" pitchFamily="34" charset="0"/>
                <a:cs typeface="Times New Roman" panose="02020603050405020304" pitchFamily="18" charset="0"/>
              </a:rPr>
              <a:t>must</a:t>
            </a:r>
            <a:r>
              <a:rPr lang="en-US" altLang="en-US" sz="1100" baseline="0" dirty="0">
                <a:ea typeface="Calibri" panose="020F0502020204030204" pitchFamily="34" charset="0"/>
                <a:cs typeface="Times New Roman" panose="02020603050405020304" pitchFamily="18" charset="0"/>
              </a:rPr>
              <a:t> think about sustainability all through the process from the start, </a:t>
            </a:r>
            <a:r>
              <a:rPr lang="en-US" altLang="en-US" sz="1100" b="1" baseline="0" dirty="0">
                <a:ea typeface="Calibri" panose="020F0502020204030204" pitchFamily="34" charset="0"/>
                <a:cs typeface="Times New Roman" panose="02020603050405020304" pitchFamily="18" charset="0"/>
              </a:rPr>
              <a:t>from when you are doing your assessment and building your capacity. Let’s look at them…</a:t>
            </a:r>
            <a:endParaRPr lang="en-US" altLang="en-US" sz="1100" b="1" dirty="0">
              <a:ea typeface="Calibri" panose="020F0502020204030204" pitchFamily="34" charset="0"/>
              <a:cs typeface="Times New Roman" panose="02020603050405020304" pitchFamily="18" charset="0"/>
            </a:endParaRPr>
          </a:p>
          <a:p>
            <a:pPr>
              <a:spcBef>
                <a:spcPct val="0"/>
              </a:spcBef>
            </a:pPr>
            <a:endParaRPr lang="en-US" altLang="en-US" sz="1100" b="1" u="sng" dirty="0">
              <a:latin typeface="Arial" panose="020B0604020202020204" pitchFamily="34" charset="0"/>
              <a:ea typeface="Calibri" panose="020F0502020204030204" pitchFamily="34" charset="0"/>
              <a:cs typeface="Times New Roman" panose="02020603050405020304" pitchFamily="18" charset="0"/>
            </a:endParaRPr>
          </a:p>
          <a:p>
            <a:pPr>
              <a:spcBef>
                <a:spcPct val="0"/>
              </a:spcBef>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Community support</a:t>
            </a:r>
            <a:r>
              <a:rPr lang="en-US" altLang="en-US" sz="1100" dirty="0">
                <a:latin typeface="Arial" panose="020B0604020202020204" pitchFamily="34" charset="0"/>
                <a:ea typeface="Calibri" panose="020F0502020204030204" pitchFamily="34" charset="0"/>
                <a:cs typeface="Times New Roman" panose="02020603050405020304" pitchFamily="18" charset="0"/>
              </a:rPr>
              <a:t> – This refers to cultivating community buy-in for prevention and promotion and the positive outcomes they achieve. ( click 1 time</a:t>
            </a:r>
            <a:r>
              <a:rPr lang="en-US" altLang="en-US" sz="1100" baseline="0" dirty="0">
                <a:latin typeface="Arial" panose="020B0604020202020204" pitchFamily="34" charset="0"/>
                <a:ea typeface="Calibri" panose="020F0502020204030204" pitchFamily="34" charset="0"/>
                <a:cs typeface="Times New Roman" panose="02020603050405020304" pitchFamily="18" charset="0"/>
              </a:rPr>
              <a:t> for the step 2 to appear)</a:t>
            </a:r>
            <a:br>
              <a:rPr lang="en-US" altLang="en-US" sz="1100" baseline="0" dirty="0">
                <a:latin typeface="Arial" panose="020B0604020202020204" pitchFamily="34" charset="0"/>
                <a:ea typeface="Calibri" panose="020F0502020204030204" pitchFamily="34" charset="0"/>
                <a:cs typeface="Times New Roman" panose="02020603050405020304" pitchFamily="18" charset="0"/>
              </a:rPr>
            </a:br>
            <a:r>
              <a:rPr lang="en-US" altLang="en-US" sz="1100" dirty="0">
                <a:latin typeface="Arial" panose="020B0604020202020204" pitchFamily="34" charset="0"/>
                <a:ea typeface="Calibri" panose="020F0502020204030204" pitchFamily="34" charset="0"/>
                <a:cs typeface="Times New Roman" panose="02020603050405020304" pitchFamily="18" charset="0"/>
              </a:rPr>
              <a:t>It is what we do in Step 2 when we build capacity</a:t>
            </a:r>
            <a:r>
              <a:rPr lang="en-US" altLang="en-US" sz="11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Organizational capacity</a:t>
            </a:r>
            <a:r>
              <a:rPr lang="en-US" altLang="en-US" sz="1100" dirty="0">
                <a:latin typeface="Arial" panose="020B0604020202020204" pitchFamily="34" charset="0"/>
                <a:ea typeface="Calibri" panose="020F0502020204030204" pitchFamily="34" charset="0"/>
                <a:cs typeface="Times New Roman" panose="02020603050405020304" pitchFamily="18" charset="0"/>
              </a:rPr>
              <a:t> – This refers to the assurance that the community agencies, organizations, and institutions have what it takes internally to do prevention and achieve positive outcomes. ( </a:t>
            </a:r>
            <a:r>
              <a:rPr lang="en-US" altLang="en-US" sz="1100" i="1" dirty="0">
                <a:latin typeface="Arial" panose="020B0604020202020204" pitchFamily="34" charset="0"/>
                <a:ea typeface="Calibri" panose="020F0502020204030204" pitchFamily="34" charset="0"/>
                <a:cs typeface="Times New Roman" panose="02020603050405020304" pitchFamily="18" charset="0"/>
              </a:rPr>
              <a:t>click 1</a:t>
            </a:r>
            <a:r>
              <a:rPr lang="en-US" altLang="en-US" sz="1100" i="1" baseline="0" dirty="0">
                <a:latin typeface="Arial" panose="020B0604020202020204" pitchFamily="34" charset="0"/>
                <a:ea typeface="Calibri" panose="020F0502020204030204" pitchFamily="34" charset="0"/>
                <a:cs typeface="Times New Roman" panose="02020603050405020304" pitchFamily="18" charset="0"/>
              </a:rPr>
              <a:t> time and step 2 will come up)</a:t>
            </a:r>
            <a:endParaRPr lang="en-US" altLang="en-US" sz="1100" i="1" dirty="0">
              <a:latin typeface="Arial" panose="020B0604020202020204" pitchFamily="34" charset="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In Step 2, we focus on determining if there are gaps in resources and where we need to strengthen organizational capacity</a:t>
            </a:r>
            <a:r>
              <a:rPr lang="en-US" altLang="en-US" sz="1100" baseline="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Effectiveness</a:t>
            </a:r>
            <a:r>
              <a:rPr lang="en-US" altLang="en-US" sz="1100" dirty="0">
                <a:latin typeface="Arial" panose="020B0604020202020204" pitchFamily="34" charset="0"/>
                <a:ea typeface="Calibri" panose="020F0502020204030204" pitchFamily="34" charset="0"/>
                <a:cs typeface="Times New Roman" panose="02020603050405020304" pitchFamily="18" charset="0"/>
              </a:rPr>
              <a:t> – This refers to the assurance of the effectiveness and alignment of the preventions system to produce positive outcomes. This is an integral part of Step 3. Effectiveness can be accomplished with a strategic planning process—the SPF—which involves assessing a community</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s needs, determining a comprehensive approach based on those needs, and implementing and</a:t>
            </a:r>
            <a:r>
              <a:rPr lang="en-US" altLang="ja-JP" sz="1100" baseline="0" dirty="0">
                <a:latin typeface="Arial" panose="020B0604020202020204" pitchFamily="34" charset="0"/>
                <a:ea typeface="Calibri" panose="020F0502020204030204" pitchFamily="34" charset="0"/>
                <a:cs typeface="Times New Roman" panose="02020603050405020304" pitchFamily="18" charset="0"/>
              </a:rPr>
              <a:t> </a:t>
            </a:r>
            <a:r>
              <a:rPr lang="en-US" altLang="ja-JP" sz="1100" dirty="0">
                <a:latin typeface="Arial" panose="020B0604020202020204" pitchFamily="34" charset="0"/>
                <a:ea typeface="Calibri" panose="020F0502020204030204" pitchFamily="34" charset="0"/>
                <a:cs typeface="Times New Roman" panose="02020603050405020304" pitchFamily="18" charset="0"/>
              </a:rPr>
              <a:t>evaluating the approach. </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US" altLang="en-US"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[Click a 3rd time for Step 3 to appear next to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Effectiveness.</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Ask for concrete examples of each key to sustainability. </a:t>
            </a:r>
            <a:endParaRPr lang="en-US" altLang="en-US" sz="1100" dirty="0">
              <a:ea typeface="Calibri" panose="020F0502020204030204" pitchFamily="34" charset="0"/>
              <a:cs typeface="Times New Roman" panose="02020603050405020304" pitchFamily="18" charset="0"/>
            </a:endParaRPr>
          </a:p>
          <a:p>
            <a:pPr>
              <a:lnSpc>
                <a:spcPct val="110000"/>
              </a:lnSpc>
              <a:spcBef>
                <a:spcPct val="0"/>
              </a:spcBef>
            </a:pPr>
            <a:endParaRPr lang="en-US" alt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29699"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7B748B3-A31A-4C4D-B439-2A3D1B798BD2}" type="slidenum">
              <a:rPr lang="en-US" altLang="en-US" sz="1200">
                <a:latin typeface="Calibri" panose="020F0502020204030204" pitchFamily="34" charset="0"/>
              </a:rPr>
              <a:pPr eaLnBrk="1" hangingPunct="1"/>
              <a:t>48</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17347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2097088" y="696913"/>
            <a:ext cx="2817812" cy="2112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xfrm>
            <a:off x="701675" y="317817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i="1" dirty="0">
                <a:solidFill>
                  <a:srgbClr val="FF0000"/>
                </a:solidFill>
                <a:latin typeface="Arial" panose="020B0604020202020204" pitchFamily="34" charset="0"/>
                <a:ea typeface="Calibri" panose="020F0502020204030204" pitchFamily="34" charset="0"/>
              </a:rPr>
              <a:t>[In slideshow, the image will appear automatically when you come to the slide.]</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Key</a:t>
            </a:r>
            <a:r>
              <a:rPr lang="en-US" altLang="en-US" sz="1100" b="1" baseline="0" dirty="0">
                <a:latin typeface="Arial" panose="020B0604020202020204" pitchFamily="34" charset="0"/>
                <a:ea typeface="Calibri" panose="020F0502020204030204" pitchFamily="34" charset="0"/>
              </a:rPr>
              <a:t> #1</a:t>
            </a:r>
            <a:r>
              <a:rPr lang="en-US" altLang="en-US" sz="1100" dirty="0">
                <a:latin typeface="Arial" panose="020B0604020202020204" pitchFamily="34" charset="0"/>
                <a:ea typeface="Calibri" panose="020F0502020204030204" pitchFamily="34" charset="0"/>
              </a:rPr>
              <a:t>: Discuss </a:t>
            </a:r>
            <a:r>
              <a:rPr lang="en-US" altLang="en-US" sz="1100" b="1" u="sng" dirty="0">
                <a:latin typeface="Arial" panose="020B0604020202020204" pitchFamily="34" charset="0"/>
                <a:ea typeface="Calibri" panose="020F0502020204030204" pitchFamily="34" charset="0"/>
              </a:rPr>
              <a:t>ways to build community support</a:t>
            </a:r>
            <a:r>
              <a:rPr lang="en-US" altLang="en-US" sz="1100" dirty="0">
                <a:latin typeface="Arial" panose="020B0604020202020204" pitchFamily="34" charset="0"/>
                <a:ea typeface="Calibri" panose="020F0502020204030204" pitchFamily="34" charset="0"/>
              </a:rPr>
              <a:t>, such as: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Encourage community ownership (This relates to community readiness)</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Develop community leaders and champions </a:t>
            </a:r>
            <a:r>
              <a:rPr lang="en-US" altLang="en-US" sz="1100" b="1" dirty="0">
                <a:latin typeface="Arial" panose="020B0604020202020204" pitchFamily="34" charset="0"/>
                <a:ea typeface="Calibri" panose="020F0502020204030204" pitchFamily="34" charset="0"/>
              </a:rPr>
              <a:t>( This relates to capacity)</a:t>
            </a:r>
            <a:endParaRPr lang="en-US" altLang="en-US" sz="1100" b="1"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Connect to other prevention efforts locally, regionally, and statewide </a:t>
            </a:r>
            <a:r>
              <a:rPr lang="en-US" altLang="en-US" sz="1100" b="1" dirty="0">
                <a:latin typeface="Arial" panose="020B0604020202020204" pitchFamily="34" charset="0"/>
                <a:ea typeface="Calibri" panose="020F0502020204030204" pitchFamily="34" charset="0"/>
              </a:rPr>
              <a:t>(This relates to assessment, capacity and planning.</a:t>
            </a:r>
            <a:r>
              <a:rPr lang="en-US" altLang="en-US" sz="1100" dirty="0">
                <a:latin typeface="Arial" panose="020B0604020202020204" pitchFamily="34" charset="0"/>
                <a:ea typeface="Calibri" panose="020F0502020204030204" pitchFamily="34" charset="0"/>
              </a:rPr>
              <a:t>)</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Celebrate accomplishments </a:t>
            </a:r>
            <a:r>
              <a:rPr lang="en-US" altLang="en-US" sz="1100" b="1" dirty="0">
                <a:latin typeface="Arial" panose="020B0604020202020204" pitchFamily="34" charset="0"/>
                <a:ea typeface="Calibri" panose="020F0502020204030204" pitchFamily="34" charset="0"/>
              </a:rPr>
              <a:t>at meetings </a:t>
            </a:r>
            <a:r>
              <a:rPr lang="en-US" altLang="en-US" sz="1100" dirty="0">
                <a:latin typeface="Arial" panose="020B0604020202020204" pitchFamily="34" charset="0"/>
                <a:ea typeface="Calibri" panose="020F0502020204030204" pitchFamily="34" charset="0"/>
              </a:rPr>
              <a:t>and publicly in the media, in local newsletters, and through e-mail blasts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Ask participants for examples of ways that they have built community support for substance abuse prevention (or examples of ways that they have seen it built).</a:t>
            </a:r>
            <a:endParaRPr lang="en-US" altLang="en-US" sz="1100" dirty="0">
              <a:ea typeface="Calibri" panose="020F0502020204030204" pitchFamily="34" charset="0"/>
            </a:endParaRPr>
          </a:p>
          <a:p>
            <a:pPr eaLnBrk="1" hangingPunct="1">
              <a:spcBef>
                <a:spcPct val="0"/>
              </a:spcBef>
              <a:buFontTx/>
              <a:buChar char="•"/>
            </a:pPr>
            <a:endParaRPr lang="en-US" altLang="en-US" b="1" dirty="0">
              <a:solidFill>
                <a:schemeClr val="bg1"/>
              </a:solidFill>
            </a:endParaRPr>
          </a:p>
          <a:p>
            <a:pPr eaLnBrk="1" hangingPunct="1"/>
            <a:endParaRPr lang="en-US" altLang="en-US" b="1" dirty="0">
              <a:solidFill>
                <a:schemeClr val="bg1"/>
              </a:solidFill>
            </a:endParaRPr>
          </a:p>
        </p:txBody>
      </p:sp>
      <p:sp>
        <p:nvSpPr>
          <p:cNvPr id="33795"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E146471-1C82-45AD-BF7D-109C64FBA9A9}" type="slidenum">
              <a:rPr lang="en-US" altLang="en-US" sz="1200">
                <a:latin typeface="Calibri" panose="020F0502020204030204" pitchFamily="34" charset="0"/>
              </a:rPr>
              <a:pPr eaLnBrk="1" hangingPunct="1"/>
              <a:t>49</a:t>
            </a:fld>
            <a:endParaRPr lang="en-US" altLang="en-US" sz="1200">
              <a:latin typeface="Calibri" panose="020F0502020204030204" pitchFamily="34" charset="0"/>
            </a:endParaRPr>
          </a:p>
        </p:txBody>
      </p:sp>
    </p:spTree>
    <p:extLst>
      <p:ext uri="{BB962C8B-B14F-4D97-AF65-F5344CB8AC3E}">
        <p14:creationId xmlns:p14="http://schemas.microsoft.com/office/powerpoint/2010/main" val="217343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F216023-A8E9-4B65-8915-CEAE7C64DDAA}" type="slidenum">
              <a:rPr lang="en-US" altLang="en-US" sz="1200">
                <a:latin typeface="Calibri" panose="020F0502020204030204" pitchFamily="34" charset="0"/>
              </a:rPr>
              <a:pPr eaLnBrk="1" hangingPunct="1"/>
              <a:t>5</a:t>
            </a:fld>
            <a:endParaRPr lang="en-US" altLang="en-US" sz="1200">
              <a:latin typeface="Calibri" panose="020F0502020204030204" pitchFamily="34" charset="0"/>
            </a:endParaRPr>
          </a:p>
        </p:txBody>
      </p:sp>
      <p:sp>
        <p:nvSpPr>
          <p:cNvPr id="74754" name="Rectangle 2"/>
          <p:cNvSpPr>
            <a:spLocks noGrp="1" noRot="1" noChangeAspect="1" noChangeArrowheads="1" noTextEdit="1"/>
          </p:cNvSpPr>
          <p:nvPr>
            <p:ph type="sldImg"/>
          </p:nvPr>
        </p:nvSpPr>
        <p:spPr bwMode="auto">
          <a:xfrm>
            <a:off x="2197100" y="696913"/>
            <a:ext cx="2716213" cy="20367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xfrm>
            <a:off x="701675" y="3049588"/>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Refer to the Logic Model on the slide and point out where we are now on this </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map</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—select interventions.</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Refer back to the online SAPST component and the history of prevention. Note that early in the history of prevention, interventions were selected based on our best guesses as to what would be effective, but the field has evolved to the point where we have evidence of effectiveness for many types of interventions now.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Make the following point about a comprehensive plan:</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A comprehensive prevention plan</a:t>
            </a:r>
            <a:r>
              <a:rPr lang="en-US" altLang="en-US" sz="1100" dirty="0">
                <a:latin typeface="Arial" panose="020B0604020202020204" pitchFamily="34" charset="0"/>
                <a:ea typeface="Calibri" panose="020F0502020204030204" pitchFamily="34" charset="0"/>
                <a:cs typeface="Times New Roman" panose="02020603050405020304" pitchFamily="18" charset="0"/>
              </a:rPr>
              <a:t> will include multiple risk and protective factors and interventions to address them. Interventions may be universal, selective or indicated (which were discussed in the first session).</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r>
              <a:rPr lang="en-US" altLang="en-US" sz="1100" dirty="0">
                <a:latin typeface="Arial" panose="020B0604020202020204" pitchFamily="34" charset="0"/>
                <a:ea typeface="Calibri" panose="020F0502020204030204" pitchFamily="34" charset="0"/>
                <a:cs typeface="Times New Roman" panose="02020603050405020304" pitchFamily="18" charset="0"/>
              </a:rPr>
              <a:t>Ask if anyone can remember the difference between universal, selective and indicated interventions.</a:t>
            </a:r>
            <a:endParaRPr lang="en-US" altLang="en-US" sz="1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84949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xfrm>
            <a:off x="2051050" y="696913"/>
            <a:ext cx="2776538" cy="2082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xfrm>
            <a:off x="701675" y="3084513"/>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b="1" i="1" dirty="0">
                <a:latin typeface="Arial" panose="020B0604020202020204" pitchFamily="34" charset="0"/>
                <a:ea typeface="Calibri" panose="020F0502020204030204" pitchFamily="34" charset="0"/>
              </a:rPr>
              <a:t>Key #2</a:t>
            </a:r>
            <a:r>
              <a:rPr lang="en-US" altLang="en-US" sz="1100" i="1" dirty="0">
                <a:latin typeface="Arial" panose="020B0604020202020204" pitchFamily="34" charset="0"/>
                <a:ea typeface="Calibri" panose="020F0502020204030204" pitchFamily="34" charset="0"/>
              </a:rPr>
              <a:t>: Discuss </a:t>
            </a:r>
            <a:r>
              <a:rPr lang="en-US" altLang="en-US" sz="1100" b="1" i="1" u="sng" dirty="0">
                <a:latin typeface="Arial" panose="020B0604020202020204" pitchFamily="34" charset="0"/>
                <a:ea typeface="Calibri" panose="020F0502020204030204" pitchFamily="34" charset="0"/>
              </a:rPr>
              <a:t>ways to enhance organizational capacity</a:t>
            </a:r>
            <a:r>
              <a:rPr lang="en-US" altLang="en-US" sz="1100" b="1" i="1" dirty="0">
                <a:latin typeface="Arial" panose="020B0604020202020204" pitchFamily="34" charset="0"/>
                <a:ea typeface="Calibri" panose="020F0502020204030204" pitchFamily="34" charset="0"/>
              </a:rPr>
              <a:t>,</a:t>
            </a:r>
            <a:r>
              <a:rPr lang="en-US" altLang="en-US" sz="1100" i="1" dirty="0">
                <a:latin typeface="Arial" panose="020B0604020202020204" pitchFamily="34" charset="0"/>
                <a:ea typeface="Calibri" panose="020F0502020204030204" pitchFamily="34" charset="0"/>
              </a:rPr>
              <a:t> such as:</a:t>
            </a:r>
            <a:endParaRPr lang="en-US" altLang="en-US" sz="1100" i="1" dirty="0">
              <a:ea typeface="Calibri" panose="020F0502020204030204" pitchFamily="34" charset="0"/>
            </a:endParaRPr>
          </a:p>
          <a:p>
            <a:pPr>
              <a:spcBef>
                <a:spcPct val="0"/>
              </a:spcBef>
            </a:pPr>
            <a:r>
              <a:rPr lang="en-US" altLang="en-US" sz="1100" i="1" dirty="0">
                <a:latin typeface="Arial" panose="020B0604020202020204" pitchFamily="34" charset="0"/>
                <a:ea typeface="Calibri" panose="020F0502020204030204" pitchFamily="34" charset="0"/>
              </a:rPr>
              <a:t> </a:t>
            </a:r>
            <a:endParaRPr lang="en-US" altLang="en-US" sz="1100" i="1"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Formal linkages (MOUs) with key partners</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Access to resources and expertise (i.e., Who is good at what? Who has the skills, talents, or materials to assist you?)</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Strong administrative structure that will allow you to be competitive for grants and other opportunities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i="1" dirty="0">
                <a:latin typeface="Arial" panose="020B0604020202020204" pitchFamily="34" charset="0"/>
                <a:ea typeface="Calibri" panose="020F0502020204030204" pitchFamily="34" charset="0"/>
              </a:rPr>
              <a:t>Ask for other suggestions. </a:t>
            </a:r>
            <a:endParaRPr lang="en-US" altLang="en-US" sz="1100" i="1" dirty="0">
              <a:ea typeface="Calibri" panose="020F0502020204030204" pitchFamily="34" charset="0"/>
            </a:endParaRPr>
          </a:p>
          <a:p>
            <a:pPr>
              <a:spcBef>
                <a:spcPct val="0"/>
              </a:spcBef>
            </a:pPr>
            <a:r>
              <a:rPr lang="en-US" altLang="en-US" sz="1100" i="1" dirty="0">
                <a:latin typeface="Arial" panose="020B0604020202020204" pitchFamily="34" charset="0"/>
                <a:ea typeface="Calibri" panose="020F0502020204030204" pitchFamily="34" charset="0"/>
              </a:rPr>
              <a:t> </a:t>
            </a:r>
            <a:endParaRPr lang="en-US" altLang="en-US" sz="1100" i="1"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Have participants think about a group (e.g., a book group, a religious group) they have been a part of for awhile—have them pair up with someone and share why they have stayed in the group.</a:t>
            </a:r>
            <a:endParaRPr lang="en-US" altLang="en-US" sz="1100" dirty="0">
              <a:ea typeface="Calibri" panose="020F0502020204030204" pitchFamily="34" charset="0"/>
            </a:endParaRPr>
          </a:p>
          <a:p>
            <a:endParaRPr lang="en-US" altLang="en-US" dirty="0"/>
          </a:p>
        </p:txBody>
      </p:sp>
      <p:sp>
        <p:nvSpPr>
          <p:cNvPr id="35843"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64A5C45-7DE7-4A2D-ABEF-40E99E30A4A1}" type="slidenum">
              <a:rPr lang="en-US" altLang="en-US" sz="1200">
                <a:latin typeface="Calibri" panose="020F0502020204030204" pitchFamily="34" charset="0"/>
              </a:rPr>
              <a:pPr eaLnBrk="1" hangingPunct="1"/>
              <a:t>50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1087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2119313" y="696913"/>
            <a:ext cx="2809875" cy="2106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xfrm>
            <a:off x="701675" y="3192463"/>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b="1" dirty="0">
                <a:latin typeface="Arial" panose="020B0604020202020204" pitchFamily="34" charset="0"/>
                <a:ea typeface="Calibri" panose="020F0502020204030204" pitchFamily="34" charset="0"/>
              </a:rPr>
              <a:t>Key #3</a:t>
            </a:r>
            <a:r>
              <a:rPr lang="en-US" altLang="en-US" sz="1100" dirty="0">
                <a:latin typeface="Arial" panose="020B0604020202020204" pitchFamily="34" charset="0"/>
                <a:ea typeface="Calibri" panose="020F0502020204030204" pitchFamily="34" charset="0"/>
              </a:rPr>
              <a:t>: Point out that effectiveness is more than just using evidence-based interventions. </a:t>
            </a:r>
            <a:r>
              <a:rPr lang="en-US" altLang="en-US" sz="1100" b="1" u="sng" dirty="0">
                <a:latin typeface="Arial" panose="020B0604020202020204" pitchFamily="34" charset="0"/>
                <a:ea typeface="Calibri" panose="020F0502020204030204" pitchFamily="34" charset="0"/>
              </a:rPr>
              <a:t>Effectiveness depends on making sure the logic model lines up</a:t>
            </a:r>
            <a:r>
              <a:rPr lang="en-US" altLang="en-US" sz="1100" b="1" dirty="0">
                <a:latin typeface="Arial" panose="020B0604020202020204" pitchFamily="34" charset="0"/>
                <a:ea typeface="Calibri" panose="020F0502020204030204" pitchFamily="34" charset="0"/>
              </a:rPr>
              <a:t>.</a:t>
            </a:r>
            <a:r>
              <a:rPr lang="en-US" altLang="en-US" sz="1100" dirty="0">
                <a:latin typeface="Arial" panose="020B0604020202020204" pitchFamily="34" charset="0"/>
                <a:ea typeface="Calibri" panose="020F0502020204030204" pitchFamily="34" charset="0"/>
              </a:rPr>
              <a:t> For example:</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Interventions are aligned with the problem and risk factors, and have sufficient reach.</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Evidence-based interventions are selected that are a good fit conceptually and practically.</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Implementation is high quality</a:t>
            </a:r>
            <a:r>
              <a:rPr lang="en-US" altLang="en-US" sz="1100" dirty="0">
                <a:latin typeface="Arial" panose="020B0604020202020204" pitchFamily="34" charset="0"/>
                <a:ea typeface="Calibri" panose="020F0502020204030204" pitchFamily="34" charset="0"/>
              </a:rPr>
              <a:t>, which involves buy-in from the community, administrative support, and adequate training for staff to do the intervention. (This will be discussed more in a little while.)</a:t>
            </a:r>
          </a:p>
          <a:p>
            <a:pPr>
              <a:spcBef>
                <a:spcPct val="0"/>
              </a:spcBef>
              <a:buFont typeface="Symbol" panose="05050102010706020507" pitchFamily="18" charset="2"/>
              <a:buChar char=""/>
            </a:pPr>
            <a:r>
              <a:rPr lang="en-US" altLang="en-US" sz="1100" dirty="0">
                <a:latin typeface="Arial" panose="020B0604020202020204" pitchFamily="34" charset="0"/>
              </a:rPr>
              <a:t>There is </a:t>
            </a:r>
            <a:r>
              <a:rPr lang="en-US" altLang="en-US" sz="1100" b="1" u="sng" dirty="0">
                <a:latin typeface="Arial" panose="020B0604020202020204" pitchFamily="34" charset="0"/>
              </a:rPr>
              <a:t>a plan for evaluation</a:t>
            </a:r>
            <a:r>
              <a:rPr lang="en-US" altLang="en-US" sz="1100" u="sng" dirty="0">
                <a:latin typeface="Arial" panose="020B0604020202020204" pitchFamily="34" charset="0"/>
              </a:rPr>
              <a:t> </a:t>
            </a:r>
            <a:r>
              <a:rPr lang="en-US" altLang="en-US" sz="1100" dirty="0">
                <a:latin typeface="Arial" panose="020B0604020202020204" pitchFamily="34" charset="0"/>
              </a:rPr>
              <a:t>that will provide ongoing data to make improvements as needed. (This will be discussed more later on.)</a:t>
            </a:r>
            <a:endParaRPr lang="en-US" altLang="en-US" sz="1100" dirty="0"/>
          </a:p>
          <a:p>
            <a:pPr>
              <a:lnSpc>
                <a:spcPct val="80000"/>
              </a:lnSpc>
            </a:pPr>
            <a:endParaRPr lang="en-US" altLang="en-US" sz="1100" dirty="0"/>
          </a:p>
        </p:txBody>
      </p:sp>
      <p:sp>
        <p:nvSpPr>
          <p:cNvPr id="37891"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C89D714-8CCE-4B66-9F95-540308184C51}" type="slidenum">
              <a:rPr lang="en-US" altLang="en-US" sz="1200">
                <a:latin typeface="Calibri" panose="020F0502020204030204" pitchFamily="34" charset="0"/>
              </a:rPr>
              <a:pPr eaLnBrk="1" hangingPunct="1"/>
              <a:t>51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013373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52</a:t>
            </a:fld>
            <a:endParaRPr lang="en-US" altLang="en-US"/>
          </a:p>
        </p:txBody>
      </p:sp>
    </p:spTree>
    <p:extLst>
      <p:ext uri="{BB962C8B-B14F-4D97-AF65-F5344CB8AC3E}">
        <p14:creationId xmlns:p14="http://schemas.microsoft.com/office/powerpoint/2010/main" val="4121466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TextEdit="1"/>
          </p:cNvSpPr>
          <p:nvPr>
            <p:ph type="sldImg"/>
          </p:nvPr>
        </p:nvSpPr>
        <p:spPr bwMode="auto">
          <a:xfrm>
            <a:off x="2103438" y="696913"/>
            <a:ext cx="2822575" cy="2117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p:cNvSpPr>
            <a:spLocks noGrp="1"/>
          </p:cNvSpPr>
          <p:nvPr>
            <p:ph type="body" idx="1"/>
          </p:nvPr>
        </p:nvSpPr>
        <p:spPr bwMode="auto">
          <a:xfrm>
            <a:off x="701675" y="3098800"/>
            <a:ext cx="5607050" cy="514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Highlight the major topics from each section of the training. Ask participants what stood out most to them in each section (what they liked and </a:t>
            </a:r>
            <a:r>
              <a:rPr lang="en-US" altLang="en-US" sz="1100" dirty="0" err="1">
                <a:latin typeface="Arial" panose="020B0604020202020204" pitchFamily="34" charset="0"/>
                <a:ea typeface="Calibri" panose="020F0502020204030204" pitchFamily="34" charset="0"/>
              </a:rPr>
              <a:t>didn</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t like, what they found challenging)</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Setting the Foundation: From Theory to Practice –</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Continuum of care</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Public health approach</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Risk and protective factors</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Developmental perspective</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Arial" panose="020B0604020202020204" pitchFamily="34" charset="0"/>
              </a:rPr>
              <a:t>Strategic Prevention Framework</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Step 1: Assessment</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Step 2: Capacity</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Step 3: Planning</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Step 4: Implementation</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Step 5: Evaluation</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Cultural competence</a:t>
            </a:r>
          </a:p>
          <a:p>
            <a:pPr>
              <a:spcBef>
                <a:spcPct val="0"/>
              </a:spcBef>
              <a:buFont typeface="Times New Roman" panose="02020603050405020304" pitchFamily="18" charset="0"/>
              <a:buChar char="-"/>
            </a:pPr>
            <a:r>
              <a:rPr lang="en-US" altLang="en-US" sz="1100" dirty="0">
                <a:latin typeface="Arial" panose="020B0604020202020204" pitchFamily="34" charset="0"/>
                <a:ea typeface="Calibri" panose="020F0502020204030204" pitchFamily="34" charset="0"/>
                <a:cs typeface="Arial" panose="020B0604020202020204" pitchFamily="34" charset="0"/>
              </a:rPr>
              <a:t>Sustainability </a:t>
            </a:r>
          </a:p>
          <a:p>
            <a:pPr>
              <a:spcBef>
                <a:spcPct val="0"/>
              </a:spcBef>
            </a:pP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You may prefer to do this review by showing the optional </a:t>
            </a:r>
            <a:r>
              <a:rPr lang="en-US" altLang="en-US" sz="1100" b="1" u="sng" dirty="0">
                <a:latin typeface="Arial" panose="020B0604020202020204" pitchFamily="34" charset="0"/>
                <a:ea typeface="Calibri" panose="020F0502020204030204" pitchFamily="34" charset="0"/>
                <a:cs typeface="Arial" panose="020B0604020202020204" pitchFamily="34" charset="0"/>
              </a:rPr>
              <a:t>Curriculum Review slides</a:t>
            </a:r>
            <a:r>
              <a:rPr lang="en-US" altLang="en-US" sz="1100" dirty="0">
                <a:latin typeface="Arial" panose="020B0604020202020204" pitchFamily="34" charset="0"/>
                <a:ea typeface="Calibri" panose="020F0502020204030204" pitchFamily="34" charset="0"/>
                <a:cs typeface="Arial" panose="020B0604020202020204" pitchFamily="34" charset="0"/>
              </a:rPr>
              <a:t> that are in a separate PowerPoint presentation. (These additional slides are on a white background.)</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r>
              <a:rPr lang="en-US" altLang="en-US" sz="1100" dirty="0">
                <a:latin typeface="Arial" panose="020B0604020202020204" pitchFamily="34" charset="0"/>
                <a:ea typeface="Calibri" panose="020F0502020204030204" pitchFamily="34" charset="0"/>
                <a:cs typeface="Arial" panose="020B0604020202020204" pitchFamily="34" charset="0"/>
              </a:rPr>
              <a:t>Be sure to remind participants that </a:t>
            </a:r>
            <a:r>
              <a:rPr lang="en-US" altLang="en-US" sz="1100" b="1" u="sng" dirty="0">
                <a:latin typeface="Arial" panose="020B0604020202020204" pitchFamily="34" charset="0"/>
                <a:ea typeface="Calibri" panose="020F0502020204030204" pitchFamily="34" charset="0"/>
                <a:cs typeface="Arial" panose="020B0604020202020204" pitchFamily="34" charset="0"/>
              </a:rPr>
              <a:t>substance abuse prevention exists in the broader context of behavioral health,</a:t>
            </a:r>
            <a:r>
              <a:rPr lang="en-US" altLang="en-US" sz="1100" dirty="0">
                <a:latin typeface="Arial" panose="020B0604020202020204" pitchFamily="34" charset="0"/>
                <a:ea typeface="Calibri" panose="020F0502020204030204" pitchFamily="34" charset="0"/>
                <a:cs typeface="Arial" panose="020B0604020202020204" pitchFamily="34" charset="0"/>
              </a:rPr>
              <a:t> and there is an interrelationship between substance abuse and other behavioral health issues, such as mental health problems and suicide.</a:t>
            </a:r>
          </a:p>
          <a:p>
            <a:endParaRPr lang="en-US" altLang="en-US" sz="1100" dirty="0">
              <a:latin typeface="Arial" panose="020B0604020202020204" pitchFamily="34" charset="0"/>
              <a:cs typeface="Arial" panose="020B0604020202020204" pitchFamily="34" charset="0"/>
            </a:endParaRPr>
          </a:p>
          <a:p>
            <a:r>
              <a:rPr lang="en-US" altLang="en-US" sz="1100" dirty="0">
                <a:latin typeface="Arial" panose="020B0604020202020204" pitchFamily="34" charset="0"/>
                <a:cs typeface="Arial" panose="020B0604020202020204" pitchFamily="34" charset="0"/>
              </a:rPr>
              <a:t>Go back to the parking lot to make sure everything has been covered.</a:t>
            </a:r>
          </a:p>
        </p:txBody>
      </p:sp>
      <p:sp>
        <p:nvSpPr>
          <p:cNvPr id="91139"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BF4BD12-1DB8-4C66-BFE2-75FAEC2184EF}" type="slidenum">
              <a:rPr lang="en-US" altLang="en-US" sz="1200">
                <a:latin typeface="Calibri" panose="020F0502020204030204" pitchFamily="34" charset="0"/>
              </a:rPr>
              <a:pPr eaLnBrk="1" hangingPunct="1"/>
              <a:t>53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67380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xfrm>
            <a:off x="2309813" y="611188"/>
            <a:ext cx="2598737" cy="1947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a:xfrm>
            <a:off x="701675" y="2578100"/>
            <a:ext cx="5607050" cy="6492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en-US" sz="1000" i="1" dirty="0">
                <a:solidFill>
                  <a:srgbClr val="FF0000"/>
                </a:solidFill>
                <a:latin typeface="Arial" panose="020B0604020202020204" pitchFamily="34" charset="0"/>
                <a:ea typeface="Calibri" panose="020F0502020204030204" pitchFamily="34" charset="0"/>
              </a:rPr>
              <a:t>[In slideshow, each of the seven tools will bounce onto the screen automatically in sequence when you come to this slide.]</a:t>
            </a:r>
            <a:endParaRPr lang="en-US" altLang="en-US" sz="1000" dirty="0">
              <a:latin typeface="Arial" panose="020B0604020202020204" pitchFamily="34" charset="0"/>
              <a:ea typeface="Calibri" panose="020F0502020204030204" pitchFamily="34" charset="0"/>
            </a:endParaRPr>
          </a:p>
          <a:p>
            <a:pPr>
              <a:lnSpc>
                <a:spcPct val="90000"/>
              </a:lnSpc>
              <a:spcBef>
                <a:spcPct val="0"/>
              </a:spcBef>
            </a:pPr>
            <a:r>
              <a:rPr lang="en-US" altLang="en-US" sz="1000" dirty="0">
                <a:latin typeface="Arial" panose="020B0604020202020204" pitchFamily="34" charset="0"/>
                <a:ea typeface="Calibri" panose="020F0502020204030204" pitchFamily="34" charset="0"/>
              </a:rPr>
              <a:t> </a:t>
            </a:r>
          </a:p>
          <a:p>
            <a:pPr>
              <a:lnSpc>
                <a:spcPct val="90000"/>
              </a:lnSpc>
              <a:spcBef>
                <a:spcPct val="0"/>
              </a:spcBef>
            </a:pPr>
            <a:r>
              <a:rPr lang="en-US" altLang="en-US" sz="1000" dirty="0">
                <a:latin typeface="Arial" panose="020B0604020202020204" pitchFamily="34" charset="0"/>
                <a:ea typeface="Calibri" panose="020F0502020204030204" pitchFamily="34" charset="0"/>
              </a:rPr>
              <a:t>Refer participants to </a:t>
            </a:r>
            <a:r>
              <a:rPr lang="en-US" altLang="en-US" sz="1000" b="1" dirty="0">
                <a:latin typeface="Arial" panose="020B0604020202020204" pitchFamily="34" charset="0"/>
                <a:ea typeface="Calibri" panose="020F0502020204030204" pitchFamily="34" charset="0"/>
              </a:rPr>
              <a:t>Worksheet 4.</a:t>
            </a:r>
            <a:r>
              <a:rPr lang="lv-LV" altLang="en-US" sz="1000" b="1" dirty="0">
                <a:latin typeface="Arial" panose="020B0604020202020204" pitchFamily="34" charset="0"/>
                <a:ea typeface="Calibri" panose="020F0502020204030204" pitchFamily="34" charset="0"/>
              </a:rPr>
              <a:t>13</a:t>
            </a:r>
            <a:r>
              <a:rPr lang="en-US" altLang="en-US" sz="1000" b="1" dirty="0">
                <a:latin typeface="Arial" panose="020B0604020202020204" pitchFamily="34" charset="0"/>
                <a:ea typeface="Calibri" panose="020F0502020204030204" pitchFamily="34" charset="0"/>
              </a:rPr>
              <a:t>: Activity – Assess Your Learning Experience</a:t>
            </a:r>
            <a:r>
              <a:rPr lang="en-US" altLang="en-US" sz="1000" dirty="0">
                <a:latin typeface="Arial" panose="020B0604020202020204" pitchFamily="34" charset="0"/>
                <a:ea typeface="Calibri" panose="020F0502020204030204" pitchFamily="34" charset="0"/>
              </a:rPr>
              <a:t>. Ask them to individually complete the sentences on the worksheet. Give them about 10–15 minutes.</a:t>
            </a:r>
          </a:p>
          <a:p>
            <a:pPr>
              <a:lnSpc>
                <a:spcPct val="90000"/>
              </a:lnSpc>
              <a:spcBef>
                <a:spcPct val="0"/>
              </a:spcBef>
            </a:pPr>
            <a:r>
              <a:rPr lang="en-US" altLang="en-US" sz="1000" dirty="0">
                <a:latin typeface="Arial" panose="020B0604020202020204" pitchFamily="34" charset="0"/>
                <a:ea typeface="Calibri" panose="020F0502020204030204" pitchFamily="34" charset="0"/>
              </a:rPr>
              <a:t> </a:t>
            </a:r>
          </a:p>
          <a:p>
            <a:pPr>
              <a:lnSpc>
                <a:spcPct val="90000"/>
              </a:lnSpc>
              <a:spcBef>
                <a:spcPct val="0"/>
              </a:spcBef>
            </a:pPr>
            <a:r>
              <a:rPr lang="en-US" altLang="en-US" sz="1000" dirty="0">
                <a:latin typeface="Arial" panose="020B0604020202020204" pitchFamily="34" charset="0"/>
                <a:ea typeface="Calibri" panose="020F0502020204030204" pitchFamily="34" charset="0"/>
              </a:rPr>
              <a:t>Have participants take turns sharing something they wrote, or else do the optional activity below (The Web), which will provide them with a chance to share what they learned.</a:t>
            </a:r>
          </a:p>
          <a:p>
            <a:pPr>
              <a:lnSpc>
                <a:spcPct val="90000"/>
              </a:lnSpc>
              <a:spcBef>
                <a:spcPct val="0"/>
              </a:spcBef>
            </a:pPr>
            <a:r>
              <a:rPr lang="en-US" altLang="en-US" sz="1000" dirty="0">
                <a:latin typeface="Arial" panose="020B0604020202020204" pitchFamily="34" charset="0"/>
                <a:ea typeface="Calibri" panose="020F0502020204030204" pitchFamily="34" charset="0"/>
              </a:rPr>
              <a:t> </a:t>
            </a:r>
          </a:p>
          <a:p>
            <a:pPr>
              <a:lnSpc>
                <a:spcPct val="90000"/>
              </a:lnSpc>
              <a:spcBef>
                <a:spcPct val="0"/>
              </a:spcBef>
            </a:pPr>
            <a:r>
              <a:rPr lang="en-US" altLang="en-US" sz="1000" dirty="0">
                <a:latin typeface="Arial" panose="020B0604020202020204" pitchFamily="34" charset="0"/>
                <a:ea typeface="Calibri" panose="020F0502020204030204" pitchFamily="34" charset="0"/>
              </a:rPr>
              <a:t>Make the following summarizing points about using what they learned in the training:</a:t>
            </a:r>
          </a:p>
          <a:p>
            <a:pPr>
              <a:lnSpc>
                <a:spcPct val="90000"/>
              </a:lnSpc>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rPr>
              <a:t>It</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s important to </a:t>
            </a:r>
            <a:r>
              <a:rPr lang="en-US" altLang="ja-JP" sz="1000" b="1" u="sng" dirty="0">
                <a:latin typeface="Arial" panose="020B0604020202020204" pitchFamily="34" charset="0"/>
                <a:ea typeface="Calibri" panose="020F0502020204030204" pitchFamily="34" charset="0"/>
                <a:cs typeface="Arial" panose="020B0604020202020204" pitchFamily="34" charset="0"/>
              </a:rPr>
              <a:t>immediately apply what you have learned</a:t>
            </a:r>
            <a:r>
              <a:rPr lang="en-US" altLang="ja-JP" sz="1000" dirty="0">
                <a:latin typeface="Arial" panose="020B0604020202020204" pitchFamily="34" charset="0"/>
                <a:ea typeface="Calibri" panose="020F0502020204030204" pitchFamily="34" charset="0"/>
                <a:cs typeface="Arial" panose="020B0604020202020204" pitchFamily="34" charset="0"/>
              </a:rPr>
              <a:t>. (Share the analogy of what happens when we take a computer class and then don</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t apply what was learned in the class soon afterwards – we lose it!)</a:t>
            </a:r>
          </a:p>
          <a:p>
            <a:pPr>
              <a:lnSpc>
                <a:spcPct val="90000"/>
              </a:lnSpc>
              <a:spcBef>
                <a:spcPct val="0"/>
              </a:spcBef>
              <a:buFont typeface="Symbol" panose="05050102010706020507" pitchFamily="18" charset="2"/>
              <a:buChar char=""/>
            </a:pPr>
            <a:r>
              <a:rPr lang="en-US" altLang="en-US" sz="1000" b="1" u="sng" dirty="0">
                <a:latin typeface="Arial" panose="020B0604020202020204" pitchFamily="34" charset="0"/>
                <a:ea typeface="Calibri" panose="020F0502020204030204" pitchFamily="34" charset="0"/>
                <a:cs typeface="Arial" panose="020B0604020202020204" pitchFamily="34" charset="0"/>
              </a:rPr>
              <a:t>SAPST training and its activities and info</a:t>
            </a:r>
            <a:r>
              <a:rPr lang="en-US" altLang="en-US" sz="1000" b="1" u="sng" baseline="0" dirty="0">
                <a:latin typeface="Arial" panose="020B0604020202020204" pitchFamily="34" charset="0"/>
                <a:ea typeface="Calibri" panose="020F0502020204030204" pitchFamily="34" charset="0"/>
                <a:cs typeface="Arial" panose="020B0604020202020204" pitchFamily="34" charset="0"/>
              </a:rPr>
              <a:t> sheets </a:t>
            </a:r>
            <a:r>
              <a:rPr lang="en-US" altLang="en-US" sz="1000" b="1" u="sng" dirty="0">
                <a:latin typeface="Arial" panose="020B0604020202020204" pitchFamily="34" charset="0"/>
                <a:ea typeface="Calibri" panose="020F0502020204030204" pitchFamily="34" charset="0"/>
                <a:cs typeface="Arial" panose="020B0604020202020204" pitchFamily="34" charset="0"/>
              </a:rPr>
              <a:t>are an excellent information resource</a:t>
            </a:r>
            <a:r>
              <a:rPr lang="en-US" altLang="en-US" sz="1000" dirty="0">
                <a:latin typeface="Arial" panose="020B0604020202020204" pitchFamily="34" charset="0"/>
                <a:ea typeface="Calibri" panose="020F0502020204030204" pitchFamily="34" charset="0"/>
                <a:cs typeface="Arial" panose="020B0604020202020204" pitchFamily="34" charset="0"/>
              </a:rPr>
              <a:t> that you can use as you continue your work in prevention. There are also many valuable resources for continued learning that are included in the resources section of the participant manual.</a:t>
            </a:r>
          </a:p>
          <a:p>
            <a:pPr>
              <a:lnSpc>
                <a:spcPct val="90000"/>
              </a:lnSpc>
              <a:spcBef>
                <a:spcPct val="0"/>
              </a:spcBef>
              <a:buFont typeface="Symbol" panose="05050102010706020507" pitchFamily="18" charset="2"/>
              <a:buChar char=""/>
            </a:pPr>
            <a:endParaRPr lang="en-US" altLang="en-US" sz="1000" dirty="0">
              <a:latin typeface="Arial" panose="020B0604020202020204" pitchFamily="34" charset="0"/>
              <a:ea typeface="Calibri" panose="020F0502020204030204" pitchFamily="34" charset="0"/>
              <a:cs typeface="Arial" panose="020B0604020202020204" pitchFamily="34" charset="0"/>
            </a:endParaRPr>
          </a:p>
          <a:p>
            <a:pPr>
              <a:lnSpc>
                <a:spcPct val="90000"/>
              </a:lnSpc>
              <a:spcBef>
                <a:spcPct val="0"/>
              </a:spcBef>
              <a:buFont typeface="Symbol" panose="05050102010706020507" pitchFamily="18" charset="2"/>
              <a:buNone/>
            </a:pPr>
            <a:r>
              <a:rPr lang="en-US" altLang="en-US" sz="1000" b="1" i="1" dirty="0">
                <a:latin typeface="Arial" panose="020B0604020202020204" pitchFamily="34" charset="0"/>
                <a:ea typeface="Calibri" panose="020F0502020204030204" pitchFamily="34" charset="0"/>
                <a:cs typeface="Arial" panose="020B0604020202020204" pitchFamily="34" charset="0"/>
              </a:rPr>
              <a:t>Plan a closure activity. The one below is an option.</a:t>
            </a:r>
          </a:p>
          <a:p>
            <a:pPr>
              <a:lnSpc>
                <a:spcPct val="90000"/>
              </a:lnSpc>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 </a:t>
            </a:r>
          </a:p>
          <a:p>
            <a:pPr>
              <a:lnSpc>
                <a:spcPct val="90000"/>
              </a:lnSpc>
              <a:spcBef>
                <a:spcPct val="0"/>
              </a:spcBef>
            </a:pPr>
            <a:r>
              <a:rPr lang="en-US" altLang="en-US" sz="1000" b="1" dirty="0">
                <a:latin typeface="Arial" panose="020B0604020202020204" pitchFamily="34" charset="0"/>
                <a:ea typeface="Calibri" panose="020F0502020204030204" pitchFamily="34" charset="0"/>
                <a:cs typeface="Arial" panose="020B0604020202020204" pitchFamily="34" charset="0"/>
              </a:rPr>
              <a:t>OPTIONAL ACTIVITY – The Web</a:t>
            </a:r>
            <a:endParaRPr lang="en-US" altLang="en-US" sz="1000" dirty="0">
              <a:latin typeface="Arial" panose="020B0604020202020204" pitchFamily="34" charset="0"/>
              <a:ea typeface="Calibri" panose="020F0502020204030204" pitchFamily="34" charset="0"/>
              <a:cs typeface="Arial" panose="020B0604020202020204" pitchFamily="34" charset="0"/>
            </a:endParaRPr>
          </a:p>
          <a:p>
            <a:pPr>
              <a:lnSpc>
                <a:spcPct val="90000"/>
              </a:lnSpc>
              <a:spcBef>
                <a:spcPct val="0"/>
              </a:spcBef>
            </a:pPr>
            <a:r>
              <a:rPr lang="en-US" altLang="en-US" sz="1000" dirty="0">
                <a:latin typeface="Arial" panose="020B0604020202020204" pitchFamily="34" charset="0"/>
                <a:ea typeface="Calibri" panose="020F0502020204030204" pitchFamily="34" charset="0"/>
                <a:cs typeface="Arial" panose="020B0604020202020204" pitchFamily="34" charset="0"/>
              </a:rPr>
              <a:t>(If you choose to do this activity, you will need a ball of yarn.)</a:t>
            </a:r>
          </a:p>
          <a:p>
            <a:pPr>
              <a:lnSpc>
                <a:spcPct val="90000"/>
              </a:lnSpc>
              <a:spcBef>
                <a:spcPct val="0"/>
              </a:spcBef>
            </a:pPr>
            <a:r>
              <a:rPr lang="en-US" altLang="en-US" sz="1000" b="1" dirty="0">
                <a:latin typeface="Arial" panose="020B0604020202020204" pitchFamily="34" charset="0"/>
                <a:ea typeface="Calibri" panose="020F0502020204030204" pitchFamily="34" charset="0"/>
                <a:cs typeface="Arial" panose="020B0604020202020204" pitchFamily="34" charset="0"/>
              </a:rPr>
              <a:t>Purpose</a:t>
            </a:r>
            <a:r>
              <a:rPr lang="en-US" altLang="en-US" sz="1000" dirty="0">
                <a:latin typeface="Arial" panose="020B0604020202020204" pitchFamily="34" charset="0"/>
                <a:ea typeface="Calibri" panose="020F0502020204030204" pitchFamily="34" charset="0"/>
                <a:cs typeface="Arial" panose="020B0604020202020204" pitchFamily="34" charset="0"/>
              </a:rPr>
              <a:t> – For participants to share their experience of participating in the training and connecting with one another in interactive way</a:t>
            </a:r>
            <a:br>
              <a:rPr lang="en-US" altLang="en-US" sz="1000" dirty="0">
                <a:latin typeface="Arial" panose="020B0604020202020204" pitchFamily="34" charset="0"/>
                <a:ea typeface="Calibri" panose="020F0502020204030204" pitchFamily="34" charset="0"/>
                <a:cs typeface="Arial" panose="020B0604020202020204" pitchFamily="34" charset="0"/>
              </a:rPr>
            </a:br>
            <a:r>
              <a:rPr lang="en-US" altLang="en-US" sz="1000" b="1" dirty="0">
                <a:latin typeface="Arial" panose="020B0604020202020204" pitchFamily="34" charset="0"/>
                <a:ea typeface="Calibri" panose="020F0502020204030204" pitchFamily="34" charset="0"/>
                <a:cs typeface="Arial" panose="020B0604020202020204" pitchFamily="34" charset="0"/>
              </a:rPr>
              <a:t>Time </a:t>
            </a:r>
            <a:r>
              <a:rPr lang="en-US" altLang="en-US" sz="1000" dirty="0">
                <a:latin typeface="Arial" panose="020B0604020202020204" pitchFamily="34" charset="0"/>
                <a:ea typeface="Calibri" panose="020F0502020204030204" pitchFamily="34" charset="0"/>
                <a:cs typeface="Arial" panose="020B0604020202020204" pitchFamily="34" charset="0"/>
              </a:rPr>
              <a:t>– 10 minutes</a:t>
            </a:r>
          </a:p>
          <a:p>
            <a:pPr>
              <a:lnSpc>
                <a:spcPct val="90000"/>
              </a:lnSpc>
              <a:spcBef>
                <a:spcPct val="0"/>
              </a:spcBef>
            </a:pPr>
            <a:r>
              <a:rPr lang="en-US" altLang="en-US" sz="1000" b="1" dirty="0">
                <a:latin typeface="Arial" panose="020B0604020202020204" pitchFamily="34" charset="0"/>
                <a:ea typeface="Calibri" panose="020F0502020204030204" pitchFamily="34" charset="0"/>
                <a:cs typeface="Arial" panose="020B0604020202020204" pitchFamily="34" charset="0"/>
              </a:rPr>
              <a:t>Instructions </a:t>
            </a:r>
            <a:r>
              <a:rPr lang="en-US" altLang="en-US" sz="1000" dirty="0">
                <a:latin typeface="Arial" panose="020B0604020202020204" pitchFamily="34" charset="0"/>
                <a:ea typeface="Calibri" panose="020F0502020204030204" pitchFamily="34" charset="0"/>
                <a:cs typeface="Arial" panose="020B0604020202020204" pitchFamily="34" charset="0"/>
              </a:rPr>
              <a:t>– </a:t>
            </a:r>
          </a:p>
          <a:p>
            <a:pPr>
              <a:lnSpc>
                <a:spcPct val="90000"/>
              </a:lnSpc>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cs typeface="Arial" panose="020B0604020202020204" pitchFamily="34" charset="0"/>
              </a:rPr>
              <a:t>Have the group stand in a circle close enough to each other to leave no gaps in the circle. </a:t>
            </a:r>
          </a:p>
          <a:p>
            <a:pPr>
              <a:lnSpc>
                <a:spcPct val="90000"/>
              </a:lnSpc>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cs typeface="Arial" panose="020B0604020202020204" pitchFamily="34" charset="0"/>
              </a:rPr>
              <a:t>Hold a ball of yarn and say that you are going to ask each person to share a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got</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 (i.e., something that they experienced during the training that was meaningful and/or particularly helpful to them) or a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give</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 (i.e., a message they have for the group in relation to the group experience or to prevention). </a:t>
            </a:r>
          </a:p>
          <a:p>
            <a:pPr>
              <a:lnSpc>
                <a:spcPct val="90000"/>
              </a:lnSpc>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cs typeface="Arial" panose="020B0604020202020204" pitchFamily="34" charset="0"/>
              </a:rPr>
              <a:t>Ask for a volunteer to start the activity, and then explain that you will throw the ball of yarn to him or her while holding the end of the yarn, so the string of yarn goes from you to the other person. </a:t>
            </a:r>
          </a:p>
          <a:p>
            <a:pPr>
              <a:lnSpc>
                <a:spcPct val="90000"/>
              </a:lnSpc>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cs typeface="Arial" panose="020B0604020202020204" pitchFamily="34" charset="0"/>
              </a:rPr>
              <a:t>Receive the ball of yarn back from the speaker, and pass it to the next person.</a:t>
            </a:r>
          </a:p>
          <a:p>
            <a:pPr>
              <a:lnSpc>
                <a:spcPct val="90000"/>
              </a:lnSpc>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cs typeface="Arial" panose="020B0604020202020204" pitchFamily="34" charset="0"/>
              </a:rPr>
              <a:t>Continue this process until every person has had a chance to speak. In this way, a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web</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 of yarn is created, connecting participants.</a:t>
            </a:r>
          </a:p>
          <a:p>
            <a:pPr>
              <a:lnSpc>
                <a:spcPct val="90000"/>
              </a:lnSpc>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cs typeface="Arial" panose="020B0604020202020204" pitchFamily="34" charset="0"/>
              </a:rPr>
              <a:t>Ask the last person to toss the ball of yarn to you, thus completing the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web.</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Arial" panose="020B0604020202020204" pitchFamily="34" charset="0"/>
              </a:rPr>
              <a:t> </a:t>
            </a:r>
          </a:p>
          <a:p>
            <a:pPr>
              <a:lnSpc>
                <a:spcPct val="90000"/>
              </a:lnSpc>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cs typeface="Arial" panose="020B0604020202020204" pitchFamily="34" charset="0"/>
              </a:rPr>
              <a:t>Comment that the web of yarn represents the web of learning from one another that occurred during the training, as well as a web of connections that have been made, that most will remember. </a:t>
            </a:r>
          </a:p>
          <a:p>
            <a:pPr>
              <a:lnSpc>
                <a:spcPct val="90000"/>
              </a:lnSpc>
              <a:spcBef>
                <a:spcPct val="0"/>
              </a:spcBef>
              <a:buFont typeface="Calibri" panose="020F0502020204030204" pitchFamily="34" charset="0"/>
              <a:buAutoNum type="arabicPeriod"/>
            </a:pPr>
            <a:r>
              <a:rPr lang="en-US" altLang="en-US" sz="1000" dirty="0">
                <a:latin typeface="Arial" panose="020B0604020202020204" pitchFamily="34" charset="0"/>
                <a:ea typeface="Calibri" panose="020F0502020204030204" pitchFamily="34" charset="0"/>
                <a:cs typeface="Arial" panose="020B0604020202020204" pitchFamily="34" charset="0"/>
              </a:rPr>
              <a:t>Offer your own summary comments, sharing specific observations of the group and their process of learning. Reinforce their ability to apply what they have learned in the training.</a:t>
            </a:r>
            <a:endParaRPr lang="en-US" altLang="en-US" sz="1000" dirty="0">
              <a:latin typeface="Arial" panose="020B0604020202020204" pitchFamily="34" charset="0"/>
              <a:cs typeface="Arial" panose="020B0604020202020204" pitchFamily="34" charset="0"/>
            </a:endParaRPr>
          </a:p>
        </p:txBody>
      </p:sp>
      <p:sp>
        <p:nvSpPr>
          <p:cNvPr id="95235" name="Slide Number Placeholder 4"/>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22C8625-0475-4D4D-B211-572EAF951F4B}" type="slidenum">
              <a:rPr lang="en-US" altLang="en-US" sz="1200">
                <a:latin typeface="Calibri" panose="020F0502020204030204" pitchFamily="34" charset="0"/>
              </a:rPr>
              <a:pPr eaLnBrk="1" hangingPunct="1"/>
              <a:t>54</a:t>
            </a:fld>
            <a:endParaRPr lang="en-US" altLang="en-US" sz="1200">
              <a:latin typeface="Calibri" panose="020F0502020204030204" pitchFamily="34" charset="0"/>
            </a:endParaRPr>
          </a:p>
        </p:txBody>
      </p:sp>
    </p:spTree>
    <p:extLst>
      <p:ext uri="{BB962C8B-B14F-4D97-AF65-F5344CB8AC3E}">
        <p14:creationId xmlns:p14="http://schemas.microsoft.com/office/powerpoint/2010/main" val="39459342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xfrm>
            <a:off x="2103438" y="696913"/>
            <a:ext cx="2822575" cy="2117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xfrm>
            <a:off x="701675" y="3030538"/>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i="1" dirty="0">
                <a:solidFill>
                  <a:srgbClr val="FF0000"/>
                </a:solidFill>
                <a:latin typeface="Arial" panose="020B0604020202020204" pitchFamily="34" charset="0"/>
                <a:ea typeface="Calibri" panose="020F0502020204030204" pitchFamily="34" charset="0"/>
              </a:rPr>
              <a:t>[In slideshow, there will automatically be an applause when you come to this slide.]</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Address any final questions. Remind participants that this course is just an initial step in a continuous process of learning about preventing substance abuse and promoting mental health.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r>
              <a:rPr lang="en-US" altLang="en-US" sz="1100" dirty="0">
                <a:latin typeface="Arial" panose="020B0604020202020204" pitchFamily="34" charset="0"/>
                <a:ea typeface="Calibri" panose="020F0502020204030204" pitchFamily="34" charset="0"/>
              </a:rPr>
              <a:t>Point out to participants that in their handouts is a list of additional resources and materials on the topics covered in the training today.</a:t>
            </a:r>
          </a:p>
        </p:txBody>
      </p:sp>
      <p:sp>
        <p:nvSpPr>
          <p:cNvPr id="97283" name="Slide Number Placeholder 1"/>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A5B407-7285-4E5C-8F14-2FD172AE34CB}" type="slidenum">
              <a:rPr lang="en-US" altLang="en-US" sz="1200">
                <a:latin typeface="Calibri" panose="020F0502020204030204" pitchFamily="34" charset="0"/>
              </a:rPr>
              <a:pPr eaLnBrk="1" hangingPunct="1"/>
              <a:t>55</a:t>
            </a:fld>
            <a:endParaRPr lang="en-US" altLang="en-US" sz="1200">
              <a:latin typeface="Calibri" panose="020F0502020204030204" pitchFamily="34" charset="0"/>
            </a:endParaRPr>
          </a:p>
        </p:txBody>
      </p:sp>
    </p:spTree>
    <p:extLst>
      <p:ext uri="{BB962C8B-B14F-4D97-AF65-F5344CB8AC3E}">
        <p14:creationId xmlns:p14="http://schemas.microsoft.com/office/powerpoint/2010/main" val="2842572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56</a:t>
            </a:fld>
            <a:endParaRPr lang="en-US" altLang="en-US"/>
          </a:p>
        </p:txBody>
      </p:sp>
    </p:spTree>
    <p:extLst>
      <p:ext uri="{BB962C8B-B14F-4D97-AF65-F5344CB8AC3E}">
        <p14:creationId xmlns:p14="http://schemas.microsoft.com/office/powerpoint/2010/main" val="3942730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C0343FE2-D7EC-4ED4-8C64-A965DE4F8B85}" type="slidenum">
              <a:rPr lang="en-US" altLang="en-US" smtClean="0"/>
              <a:pPr/>
              <a:t>57</a:t>
            </a:fld>
            <a:endParaRPr lang="en-US" altLang="en-US"/>
          </a:p>
        </p:txBody>
      </p:sp>
    </p:spTree>
    <p:extLst>
      <p:ext uri="{BB962C8B-B14F-4D97-AF65-F5344CB8AC3E}">
        <p14:creationId xmlns:p14="http://schemas.microsoft.com/office/powerpoint/2010/main" val="2895466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altLang="en-US" sz="10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3"/>
          </p:nvPr>
        </p:nvSpPr>
        <p:spPr>
          <a:xfrm>
            <a:off x="3970338" y="8829675"/>
            <a:ext cx="3038475" cy="465138"/>
          </a:xfrm>
          <a:prstGeom prst="rect">
            <a:avLst/>
          </a:prstGeom>
        </p:spPr>
        <p:txBody>
          <a:bodyPr/>
          <a:lstStyle/>
          <a:p>
            <a:fld id="{C0343FE2-D7EC-4ED4-8C64-A965DE4F8B85}" type="slidenum">
              <a:rPr lang="en-US" altLang="en-US" smtClean="0"/>
              <a:pPr/>
              <a:t>58</a:t>
            </a:fld>
            <a:endParaRPr lang="en-US" altLang="en-US"/>
          </a:p>
        </p:txBody>
      </p:sp>
    </p:spTree>
    <p:extLst>
      <p:ext uri="{BB962C8B-B14F-4D97-AF65-F5344CB8AC3E}">
        <p14:creationId xmlns:p14="http://schemas.microsoft.com/office/powerpoint/2010/main" val="213698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xfrm>
            <a:off x="2135188" y="696913"/>
            <a:ext cx="2795587" cy="2095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xfrm>
            <a:off x="701675" y="2957513"/>
            <a:ext cx="5607050" cy="5035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Explain that SAMHSA refers to interventions as </a:t>
            </a:r>
            <a:r>
              <a:rPr lang="en-US" altLang="en-US" sz="1100" b="1" u="sng" dirty="0">
                <a:latin typeface="Arial" panose="020B0604020202020204" pitchFamily="34" charset="0"/>
                <a:ea typeface="Calibri" panose="020F0502020204030204" pitchFamily="34" charset="0"/>
              </a:rPr>
              <a:t>programs, practices, and environmental strategies, including policies</a:t>
            </a: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sz="1100" dirty="0">
                <a:latin typeface="Arial" panose="020B0604020202020204" pitchFamily="34" charset="0"/>
                <a:ea typeface="Calibri" panose="020F0502020204030204" pitchFamily="34" charset="0"/>
              </a:rPr>
              <a:t>Discuss some of the different types of interventions on the slide.</a:t>
            </a:r>
            <a:r>
              <a:rPr lang="en-US" altLang="en-US" sz="1100" baseline="30000" dirty="0">
                <a:latin typeface="Arial" panose="020B0604020202020204" pitchFamily="34" charset="0"/>
                <a:ea typeface="Calibri" panose="020F0502020204030204" pitchFamily="34" charset="0"/>
              </a:rPr>
              <a:t> 6</a:t>
            </a:r>
          </a:p>
          <a:p>
            <a:pPr>
              <a:spcBef>
                <a:spcPct val="0"/>
              </a:spcBef>
            </a:pPr>
            <a:r>
              <a:rPr lang="en-US" altLang="en-US" sz="1100" dirty="0">
                <a:latin typeface="Arial" panose="020B0604020202020204" pitchFamily="34" charset="0"/>
                <a:ea typeface="Calibri" panose="020F0502020204030204" pitchFamily="34" charset="0"/>
              </a:rPr>
              <a:t>Provide—or ask for—examples of each type of intervention. Connect the examples with prior content covered in Session 1 by identifying whether each intervention is universal, selective, or indicated.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Education-based programs (e.g., life skills, responsible beverage server programs, parent education program)</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School and community bonding activities (e.g., mentoring)</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Communication and public education (e.g., social marketing and media advocacy)</a:t>
            </a: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Policy (e.g., youth under 21 may not have alcohol)</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Enforcement (e.g., penalties for serving alcohol to underage youth)</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Ask participants for examples of other kinds of interventions and the population group they focus on.</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Introduce the concept of evidence-based interventions to participants. This will be discussed in more detail later, but for now it is important to relate the following: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Not all interventions are equal.</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Use interventions that have been researched and found to be effective. Connect this back to the Decades exercise on the first day and to what has been learned over time about interventions, and what works.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r>
              <a:rPr lang="en-US" altLang="en-US" sz="1100" dirty="0">
                <a:latin typeface="Arial" panose="020B0604020202020204" pitchFamily="34" charset="0"/>
              </a:rPr>
              <a:t>For descriptions of each example on the slide, refer participants to </a:t>
            </a:r>
            <a:r>
              <a:rPr lang="en-US" altLang="en-US" sz="1100" b="1" dirty="0">
                <a:latin typeface="Arial" panose="020B0604020202020204" pitchFamily="34" charset="0"/>
              </a:rPr>
              <a:t>Information Sheet </a:t>
            </a:r>
            <a:r>
              <a:rPr lang="lv-LV" altLang="en-US" sz="1100" b="1" dirty="0">
                <a:latin typeface="Arial" panose="020B0604020202020204" pitchFamily="34" charset="0"/>
              </a:rPr>
              <a:t>4</a:t>
            </a:r>
            <a:r>
              <a:rPr lang="en-US" altLang="en-US" sz="1100" b="1" dirty="0">
                <a:latin typeface="Arial" panose="020B0604020202020204" pitchFamily="34" charset="0"/>
              </a:rPr>
              <a:t>.1: Examples of Different Interventions</a:t>
            </a:r>
            <a:r>
              <a:rPr lang="en-US" altLang="en-US" sz="1100" dirty="0">
                <a:latin typeface="Arial" panose="020B0604020202020204" pitchFamily="34" charset="0"/>
              </a:rPr>
              <a:t>.</a:t>
            </a:r>
            <a:endParaRPr lang="en-US" altLang="en-US" sz="1100" dirty="0">
              <a:latin typeface="Arial" panose="020B0604020202020204" pitchFamily="34" charset="0"/>
              <a:cs typeface="Arial" panose="020B0604020202020204" pitchFamily="34" charset="0"/>
            </a:endParaRPr>
          </a:p>
        </p:txBody>
      </p:sp>
      <p:sp>
        <p:nvSpPr>
          <p:cNvPr id="76803"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A9C8F44-38A2-4C7A-BC02-AA71B1580848}" type="slidenum">
              <a:rPr lang="en-US" altLang="en-US" sz="1200">
                <a:latin typeface="Calibri" panose="020F0502020204030204" pitchFamily="34" charset="0"/>
              </a:rPr>
              <a:pPr eaLnBrk="1" hangingPunct="1"/>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59861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xfrm>
            <a:off x="1971675" y="577850"/>
            <a:ext cx="2943225" cy="2208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Rectangle 3"/>
          <p:cNvSpPr>
            <a:spLocks noGrp="1"/>
          </p:cNvSpPr>
          <p:nvPr>
            <p:ph type="body" idx="1"/>
          </p:nvPr>
        </p:nvSpPr>
        <p:spPr bwMode="auto">
          <a:xfrm>
            <a:off x="701675" y="2889250"/>
            <a:ext cx="5607050" cy="532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Refer back to this image from the first day that shows the different contexts that have an influence on people</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s health.</a:t>
            </a:r>
            <a:r>
              <a:rPr lang="en-US" altLang="ja-JP" sz="1100" i="1" dirty="0">
                <a:latin typeface="Arial" panose="020B0604020202020204" pitchFamily="34" charset="0"/>
                <a:ea typeface="Calibri" panose="020F0502020204030204" pitchFamily="34" charset="0"/>
                <a:cs typeface="Times New Roman" panose="02020603050405020304" pitchFamily="18" charset="0"/>
              </a:rPr>
              <a:t>  </a:t>
            </a:r>
          </a:p>
          <a:p>
            <a:pPr>
              <a:spcBef>
                <a:spcPct val="0"/>
              </a:spcBef>
            </a:pPr>
            <a:r>
              <a:rPr lang="en-US" altLang="ja-JP" sz="1100" i="0" dirty="0">
                <a:latin typeface="Arial" panose="020B0604020202020204" pitchFamily="34" charset="0"/>
                <a:ea typeface="Calibri" panose="020F0502020204030204" pitchFamily="34" charset="0"/>
                <a:cs typeface="Times New Roman" panose="02020603050405020304" pitchFamily="18" charset="0"/>
              </a:rPr>
              <a:t>Ask</a:t>
            </a:r>
            <a:r>
              <a:rPr lang="en-US" altLang="ja-JP" sz="1100" i="0" baseline="0" dirty="0">
                <a:latin typeface="Arial" panose="020B0604020202020204" pitchFamily="34" charset="0"/>
                <a:ea typeface="Calibri" panose="020F0502020204030204" pitchFamily="34" charset="0"/>
                <a:cs typeface="Times New Roman" panose="02020603050405020304" pitchFamily="18" charset="0"/>
              </a:rPr>
              <a:t> for and give examples of each intervention.</a:t>
            </a:r>
            <a:endParaRPr lang="en-US" altLang="ja-JP" sz="1100" i="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Make the point that different combinations of interventions can occur in each of these contexts:</a:t>
            </a:r>
            <a:r>
              <a:rPr lang="en-US" altLang="en-US" sz="1100" baseline="30000" dirty="0">
                <a:latin typeface="Arial" panose="020B0604020202020204" pitchFamily="34" charset="0"/>
                <a:ea typeface="Calibri" panose="020F0502020204030204" pitchFamily="34" charset="0"/>
              </a:rPr>
              <a:t>7</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Individual (e.g., curriculum to youth in schools, education for kids at risk, screening and referral)</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Family (e.g., parenting education, parenting education for parents with kids at risk, social marketing campaign targeted at parents)</a:t>
            </a:r>
            <a:endParaRPr lang="en-US" altLang="en-US" sz="11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cs typeface="Times New Roman" panose="02020603050405020304" pitchFamily="18" charset="0"/>
              </a:rPr>
              <a:t>Community  (e.g., ordinances, local policies, and enforcement) </a:t>
            </a:r>
          </a:p>
          <a:p>
            <a:pPr>
              <a:spcBef>
                <a:spcPct val="0"/>
              </a:spcBef>
              <a:buFont typeface="Symbol" panose="05050102010706020507" pitchFamily="18" charset="2"/>
              <a:buChar char=""/>
            </a:pPr>
            <a:r>
              <a:rPr lang="en-US" altLang="en-US" sz="1100" dirty="0">
                <a:latin typeface="Arial" panose="020B0604020202020204" pitchFamily="34" charset="0"/>
              </a:rPr>
              <a:t>Society (e.g. laws, social media, and media advocacy)</a:t>
            </a:r>
            <a:endParaRPr lang="en-US" altLang="en-US" sz="1100" dirty="0"/>
          </a:p>
        </p:txBody>
      </p:sp>
      <p:sp>
        <p:nvSpPr>
          <p:cNvPr id="78851"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FE61B18-659B-4BBF-AA1F-3A777C95D255}" type="slidenum">
              <a:rPr lang="en-US" altLang="en-US" sz="1200">
                <a:latin typeface="Calibri" panose="020F0502020204030204" pitchFamily="34" charset="0"/>
              </a:rPr>
              <a:pPr eaLnBrk="1" hangingPunct="1"/>
              <a:t>7</a:t>
            </a:fld>
            <a:endParaRPr lang="en-US" altLang="en-US" sz="1200">
              <a:latin typeface="Calibri" panose="020F0502020204030204" pitchFamily="34" charset="0"/>
            </a:endParaRPr>
          </a:p>
        </p:txBody>
      </p:sp>
    </p:spTree>
    <p:extLst>
      <p:ext uri="{BB962C8B-B14F-4D97-AF65-F5344CB8AC3E}">
        <p14:creationId xmlns:p14="http://schemas.microsoft.com/office/powerpoint/2010/main" val="301194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xfrm>
            <a:off x="2105025" y="696913"/>
            <a:ext cx="2808288" cy="2105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a:xfrm>
            <a:off x="701675" y="3021013"/>
            <a:ext cx="5607050" cy="4799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Refer back to the</a:t>
            </a:r>
            <a:r>
              <a:rPr lang="en-US" altLang="en-US" sz="1100" b="1" u="sng" dirty="0">
                <a:latin typeface="Arial" panose="020B0604020202020204" pitchFamily="34" charset="0"/>
                <a:ea typeface="Calibri" panose="020F0502020204030204" pitchFamily="34" charset="0"/>
              </a:rPr>
              <a:t> prioritization process </a:t>
            </a:r>
            <a:r>
              <a:rPr lang="en-US" altLang="en-US" sz="1100" dirty="0">
                <a:latin typeface="Arial" panose="020B0604020202020204" pitchFamily="34" charset="0"/>
                <a:ea typeface="Calibri" panose="020F0502020204030204" pitchFamily="34" charset="0"/>
              </a:rPr>
              <a:t>by explaining that communities will select interventions that address the risk factor they chose during the prioritization process. For example, if a community</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Arial" panose="020B0604020202020204" pitchFamily="34" charset="0"/>
              </a:rPr>
              <a:t>s problem is underage drinking and their priority risk factor is retail access, then they will want to find and put in place interventions that address retail access.</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Ask participants for some of the reasons that communities select a specific program, practice, or environmental strategy. Connect their responses to the following information about the three criteria to consider when selecting an intervention:</a:t>
            </a:r>
            <a:r>
              <a:rPr lang="en-US" altLang="en-US" sz="1100" baseline="30000" dirty="0">
                <a:latin typeface="Arial" panose="020B0604020202020204" pitchFamily="34" charset="0"/>
                <a:ea typeface="Calibri" panose="020F0502020204030204" pitchFamily="34" charset="0"/>
                <a:cs typeface="Arial" panose="020B0604020202020204" pitchFamily="34" charset="0"/>
              </a:rPr>
              <a:t>8</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i="1" dirty="0">
                <a:solidFill>
                  <a:srgbClr val="FF0000"/>
                </a:solidFill>
                <a:latin typeface="Arial" panose="020B0604020202020204" pitchFamily="34" charset="0"/>
                <a:ea typeface="Calibri" panose="020F0502020204030204" pitchFamily="34" charset="0"/>
                <a:cs typeface="Arial" panose="020B0604020202020204" pitchFamily="34" charset="0"/>
              </a:rPr>
              <a:t>[In slideshow, click on the slide so the following information appears.]</a:t>
            </a: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pPr>
            <a:r>
              <a:rPr lang="en-US" altLang="en-US" sz="1100"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altLang="en-US" sz="1100" dirty="0">
              <a:latin typeface="Arial" panose="020B0604020202020204" pitchFamily="34" charset="0"/>
              <a:ea typeface="Calibri" panose="020F0502020204030204" pitchFamily="34" charset="0"/>
              <a:cs typeface="Arial" panose="020B0604020202020204" pitchFamily="34" charset="0"/>
            </a:endParaRPr>
          </a:p>
          <a:p>
            <a:pPr>
              <a:spcBef>
                <a:spcPct val="0"/>
              </a:spcBef>
            </a:pPr>
            <a:r>
              <a:rPr lang="en-US" altLang="en-US" sz="1100" b="1" u="sng" dirty="0">
                <a:latin typeface="Arial" panose="020B0604020202020204" pitchFamily="34" charset="0"/>
                <a:ea typeface="Calibri" panose="020F0502020204030204" pitchFamily="34" charset="0"/>
                <a:cs typeface="Arial" panose="020B0604020202020204" pitchFamily="34" charset="0"/>
              </a:rPr>
              <a:t>Evidence of Effectiveness</a:t>
            </a:r>
            <a:r>
              <a:rPr lang="en-US" altLang="en-US" sz="1100" dirty="0">
                <a:latin typeface="Arial" panose="020B0604020202020204" pitchFamily="34" charset="0"/>
                <a:ea typeface="Calibri" panose="020F0502020204030204" pitchFamily="34" charset="0"/>
                <a:cs typeface="Arial" panose="020B0604020202020204" pitchFamily="34" charset="0"/>
              </a:rPr>
              <a:t> refers to whether an intervention has evidence—based on research—showing that it is effective. </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b="1" u="sng" dirty="0">
                <a:latin typeface="Arial" panose="020B0604020202020204" pitchFamily="34" charset="0"/>
                <a:ea typeface="Calibri" panose="020F0502020204030204" pitchFamily="34" charset="0"/>
                <a:cs typeface="Arial" panose="020B0604020202020204" pitchFamily="34" charset="0"/>
              </a:rPr>
              <a:t>Conceptual fit </a:t>
            </a:r>
            <a:r>
              <a:rPr lang="en-US" altLang="en-US" sz="1100" dirty="0">
                <a:latin typeface="Arial" panose="020B0604020202020204" pitchFamily="34" charset="0"/>
                <a:ea typeface="Calibri" panose="020F0502020204030204" pitchFamily="34" charset="0"/>
                <a:cs typeface="Arial" panose="020B0604020202020204" pitchFamily="34" charset="0"/>
              </a:rPr>
              <a:t>refers to the relevance of a specific type of intervention (e.g., educating merchants is a different type of intervention from a media campaign).</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pPr>
              <a:spcBef>
                <a:spcPct val="0"/>
              </a:spcBef>
            </a:pPr>
            <a:r>
              <a:rPr lang="en-US" altLang="en-US" sz="1100" b="1" u="sng" dirty="0">
                <a:latin typeface="Arial" panose="020B0604020202020204" pitchFamily="34" charset="0"/>
                <a:ea typeface="Calibri" panose="020F0502020204030204" pitchFamily="34" charset="0"/>
                <a:cs typeface="Arial" panose="020B0604020202020204" pitchFamily="34" charset="0"/>
              </a:rPr>
              <a:t>Practical fit </a:t>
            </a:r>
            <a:r>
              <a:rPr lang="en-US" altLang="en-US" sz="1100" dirty="0">
                <a:latin typeface="Arial" panose="020B0604020202020204" pitchFamily="34" charset="0"/>
                <a:ea typeface="Calibri" panose="020F0502020204030204" pitchFamily="34" charset="0"/>
                <a:cs typeface="Arial" panose="020B0604020202020204" pitchFamily="34" charset="0"/>
              </a:rPr>
              <a:t>refers to the appropriateness of a specific intervention for a certain community (e.g., a community may not be receptive to a certain policy change, or a school may not be receptive to a particular curriculum).</a:t>
            </a:r>
          </a:p>
          <a:p>
            <a:pPr>
              <a:spcBef>
                <a:spcPct val="0"/>
              </a:spcBef>
            </a:pPr>
            <a:r>
              <a:rPr lang="en-US" altLang="en-US" sz="1100" dirty="0">
                <a:latin typeface="Arial" panose="020B0604020202020204" pitchFamily="34" charset="0"/>
                <a:ea typeface="Calibri" panose="020F0502020204030204" pitchFamily="34" charset="0"/>
                <a:cs typeface="Arial" panose="020B0604020202020204" pitchFamily="34" charset="0"/>
              </a:rPr>
              <a:t> </a:t>
            </a:r>
          </a:p>
          <a:p>
            <a:r>
              <a:rPr lang="en-US" altLang="en-US" sz="1100" dirty="0">
                <a:latin typeface="Arial" panose="020B0604020202020204" pitchFamily="34" charset="0"/>
                <a:ea typeface="Calibri" panose="020F0502020204030204" pitchFamily="34" charset="0"/>
                <a:cs typeface="Arial" panose="020B0604020202020204" pitchFamily="34" charset="0"/>
              </a:rPr>
              <a:t>Refer participants to </a:t>
            </a:r>
            <a:r>
              <a:rPr lang="en-US" altLang="en-US" sz="1100" b="1" dirty="0">
                <a:latin typeface="Arial" panose="020B0604020202020204" pitchFamily="34" charset="0"/>
                <a:ea typeface="Calibri" panose="020F0502020204030204" pitchFamily="34" charset="0"/>
                <a:cs typeface="Arial" panose="020B0604020202020204" pitchFamily="34" charset="0"/>
              </a:rPr>
              <a:t>Information Sheet </a:t>
            </a:r>
            <a:r>
              <a:rPr lang="lv-LV" altLang="en-US" sz="1100" b="1" dirty="0">
                <a:latin typeface="Arial" panose="020B0604020202020204" pitchFamily="34" charset="0"/>
                <a:ea typeface="Calibri" panose="020F0502020204030204" pitchFamily="34" charset="0"/>
                <a:cs typeface="Arial" panose="020B0604020202020204" pitchFamily="34" charset="0"/>
              </a:rPr>
              <a:t>4</a:t>
            </a:r>
            <a:r>
              <a:rPr lang="en-US" altLang="en-US" sz="1100" b="1" dirty="0">
                <a:latin typeface="Arial" panose="020B0604020202020204" pitchFamily="34" charset="0"/>
                <a:ea typeface="Calibri" panose="020F0502020204030204" pitchFamily="34" charset="0"/>
                <a:cs typeface="Arial" panose="020B0604020202020204" pitchFamily="34" charset="0"/>
              </a:rPr>
              <a:t>.2: Criteria for Selecting Interventions </a:t>
            </a:r>
            <a:r>
              <a:rPr lang="en-US" altLang="en-US" sz="1100" dirty="0">
                <a:latin typeface="Arial" panose="020B0604020202020204" pitchFamily="34" charset="0"/>
                <a:ea typeface="Calibri" panose="020F0502020204030204" pitchFamily="34" charset="0"/>
                <a:cs typeface="Arial" panose="020B0604020202020204" pitchFamily="34" charset="0"/>
              </a:rPr>
              <a:t>and discuss each of these criteria in greater depth on the following slides.</a:t>
            </a:r>
          </a:p>
        </p:txBody>
      </p:sp>
      <p:sp>
        <p:nvSpPr>
          <p:cNvPr id="80899"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AC389C7-3709-4779-B792-CF4373C29B1C}" type="slidenum">
              <a:rPr lang="en-US" altLang="en-US" sz="1200">
                <a:latin typeface="Calibri" panose="020F0502020204030204" pitchFamily="34" charset="0"/>
              </a:rPr>
              <a:pPr eaLnBrk="1" hangingPunct="1"/>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4135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xfrm>
            <a:off x="2032000" y="414338"/>
            <a:ext cx="2754313" cy="2065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xfrm>
            <a:off x="525463" y="2489200"/>
            <a:ext cx="5827712" cy="669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dirty="0">
                <a:latin typeface="Arial" panose="020B0604020202020204" pitchFamily="34" charset="0"/>
                <a:ea typeface="Calibri" panose="020F0502020204030204" pitchFamily="34" charset="0"/>
              </a:rPr>
              <a:t>Evidence of effectiveness refers to whether the intervention has evidence—based on research—showing that it is effective (under a particular set of circumstances). </a:t>
            </a:r>
            <a:endParaRPr lang="en-US" altLang="en-US" sz="1000" dirty="0">
              <a:ea typeface="Calibri" panose="020F0502020204030204" pitchFamily="34" charset="0"/>
            </a:endParaRPr>
          </a:p>
          <a:p>
            <a:pPr>
              <a:spcBef>
                <a:spcPct val="0"/>
              </a:spcBef>
            </a:pPr>
            <a:r>
              <a:rPr lang="en-US" altLang="en-US" sz="1000" dirty="0">
                <a:latin typeface="Arial" panose="020B0604020202020204" pitchFamily="34" charset="0"/>
                <a:ea typeface="Calibri" panose="020F0502020204030204" pitchFamily="34" charset="0"/>
              </a:rPr>
              <a:t> </a:t>
            </a:r>
            <a:endParaRPr lang="en-US" altLang="en-US" sz="1000" dirty="0">
              <a:ea typeface="Calibri" panose="020F0502020204030204" pitchFamily="34" charset="0"/>
            </a:endParaRPr>
          </a:p>
          <a:p>
            <a:pPr>
              <a:spcBef>
                <a:spcPct val="0"/>
              </a:spcBef>
            </a:pPr>
            <a:r>
              <a:rPr lang="en-US" altLang="en-US" sz="1000" dirty="0">
                <a:latin typeface="Arial" panose="020B0604020202020204" pitchFamily="34" charset="0"/>
                <a:ea typeface="Calibri" panose="020F0502020204030204" pitchFamily="34" charset="0"/>
              </a:rPr>
              <a:t>Refer participants back to </a:t>
            </a:r>
            <a:r>
              <a:rPr lang="en-US" altLang="en-US" sz="1000" b="1" dirty="0">
                <a:latin typeface="Arial" panose="020B0604020202020204" pitchFamily="34" charset="0"/>
                <a:ea typeface="Calibri" panose="020F0502020204030204" pitchFamily="34" charset="0"/>
              </a:rPr>
              <a:t>Information Sheet </a:t>
            </a:r>
            <a:r>
              <a:rPr lang="lv-LV" altLang="en-US" sz="1000" b="1" dirty="0">
                <a:latin typeface="Arial" panose="020B0604020202020204" pitchFamily="34" charset="0"/>
                <a:ea typeface="Calibri" panose="020F0502020204030204" pitchFamily="34" charset="0"/>
              </a:rPr>
              <a:t>4</a:t>
            </a:r>
            <a:r>
              <a:rPr lang="en-US" altLang="en-US" sz="1000" b="1" dirty="0">
                <a:latin typeface="Arial" panose="020B0604020202020204" pitchFamily="34" charset="0"/>
                <a:ea typeface="Calibri" panose="020F0502020204030204" pitchFamily="34" charset="0"/>
              </a:rPr>
              <a:t>.</a:t>
            </a:r>
            <a:r>
              <a:rPr lang="lv-LV" altLang="en-US" sz="1000" b="1" dirty="0">
                <a:latin typeface="Arial" panose="020B0604020202020204" pitchFamily="34" charset="0"/>
                <a:ea typeface="Calibri" panose="020F0502020204030204" pitchFamily="34" charset="0"/>
              </a:rPr>
              <a:t>2</a:t>
            </a:r>
            <a:r>
              <a:rPr lang="en-US" altLang="en-US" sz="1000" b="1" dirty="0">
                <a:latin typeface="Arial" panose="020B0604020202020204" pitchFamily="34" charset="0"/>
                <a:ea typeface="Calibri" panose="020F0502020204030204" pitchFamily="34" charset="0"/>
              </a:rPr>
              <a:t>: Criteria for Selecting Interventions</a:t>
            </a:r>
            <a:r>
              <a:rPr lang="en-US" altLang="en-US" sz="1000" dirty="0">
                <a:latin typeface="Arial" panose="020B0604020202020204" pitchFamily="34" charset="0"/>
                <a:ea typeface="Calibri" panose="020F0502020204030204" pitchFamily="34" charset="0"/>
              </a:rPr>
              <a:t> and have them read the section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Times New Roman" panose="02020603050405020304" pitchFamily="18" charset="0"/>
              </a:rPr>
              <a:t>Evidence of Effectiveness</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Times New Roman" panose="02020603050405020304" pitchFamily="18" charset="0"/>
              </a:rPr>
              <a:t>.</a:t>
            </a:r>
            <a:endParaRPr lang="en-US" altLang="ja-JP" sz="1000" dirty="0">
              <a:ea typeface="Calibri" panose="020F0502020204030204" pitchFamily="34" charset="0"/>
              <a:cs typeface="Times New Roman" panose="02020603050405020304" pitchFamily="18" charset="0"/>
            </a:endParaRPr>
          </a:p>
          <a:p>
            <a:pPr>
              <a:spcBef>
                <a:spcPct val="0"/>
              </a:spcBef>
            </a:pPr>
            <a:r>
              <a:rPr lang="en-US" altLang="en-US" sz="1000" dirty="0">
                <a:latin typeface="Arial" panose="020B0604020202020204" pitchFamily="34" charset="0"/>
                <a:ea typeface="Calibri" panose="020F0502020204030204" pitchFamily="34" charset="0"/>
                <a:cs typeface="Times New Roman" panose="02020603050405020304" pitchFamily="18" charset="0"/>
              </a:rPr>
              <a:t> </a:t>
            </a:r>
            <a:endParaRPr lang="en-US" altLang="en-US" sz="1000" dirty="0">
              <a:ea typeface="Calibri" panose="020F0502020204030204" pitchFamily="34" charset="0"/>
              <a:cs typeface="Times New Roman" panose="02020603050405020304" pitchFamily="18" charset="0"/>
            </a:endParaRPr>
          </a:p>
          <a:p>
            <a:pPr>
              <a:spcBef>
                <a:spcPct val="0"/>
              </a:spcBef>
            </a:pPr>
            <a:r>
              <a:rPr lang="en-US" altLang="en-US" sz="1000" dirty="0">
                <a:latin typeface="Arial" panose="020B0604020202020204" pitchFamily="34" charset="0"/>
                <a:ea typeface="Calibri" panose="020F0502020204030204" pitchFamily="34" charset="0"/>
                <a:cs typeface="Times New Roman" panose="02020603050405020304" pitchFamily="18" charset="0"/>
              </a:rPr>
              <a:t>Be sure participants understand that peer-reviewed journals include research literature on specific interventions. Peer-reviewed journals typically present detailed findings and analyses that document whether or not a program, practice, or policy has an adequate level of evidence showing that the intervention works. </a:t>
            </a:r>
            <a:endParaRPr lang="en-US" altLang="en-US" sz="1000" dirty="0">
              <a:ea typeface="Calibri" panose="020F0502020204030204" pitchFamily="34" charset="0"/>
              <a:cs typeface="Times New Roman" panose="02020603050405020304" pitchFamily="18" charset="0"/>
            </a:endParaRPr>
          </a:p>
          <a:p>
            <a:pPr>
              <a:spcBef>
                <a:spcPct val="0"/>
              </a:spcBef>
            </a:pPr>
            <a:r>
              <a:rPr lang="en-US" altLang="en-US" sz="1000" dirty="0">
                <a:latin typeface="Arial" panose="020B0604020202020204" pitchFamily="34" charset="0"/>
                <a:ea typeface="Calibri" panose="020F0502020204030204" pitchFamily="34" charset="0"/>
                <a:cs typeface="Times New Roman" panose="02020603050405020304" pitchFamily="18" charset="0"/>
              </a:rPr>
              <a:t> </a:t>
            </a:r>
            <a:endParaRPr lang="en-US" altLang="en-US" sz="1000" dirty="0">
              <a:ea typeface="Calibri" panose="020F0502020204030204" pitchFamily="34" charset="0"/>
              <a:cs typeface="Times New Roman" panose="02020603050405020304" pitchFamily="18" charset="0"/>
            </a:endParaRPr>
          </a:p>
          <a:p>
            <a:pPr>
              <a:spcBef>
                <a:spcPct val="0"/>
              </a:spcBef>
            </a:pPr>
            <a:r>
              <a:rPr lang="en-US" altLang="en-US" sz="1000" dirty="0">
                <a:latin typeface="Arial" panose="020B0604020202020204" pitchFamily="34" charset="0"/>
                <a:ea typeface="Calibri" panose="020F0502020204030204" pitchFamily="34" charset="0"/>
                <a:cs typeface="Times New Roman" panose="02020603050405020304" pitchFamily="18" charset="0"/>
              </a:rPr>
              <a:t>Facilitate a discussion about the </a:t>
            </a:r>
            <a:r>
              <a:rPr lang="en-US" altLang="en-US" sz="1000" b="1" u="sng" dirty="0">
                <a:latin typeface="Arial" panose="020B0604020202020204" pitchFamily="34" charset="0"/>
                <a:ea typeface="Calibri" panose="020F0502020204030204" pitchFamily="34" charset="0"/>
                <a:cs typeface="Times New Roman" panose="02020603050405020304" pitchFamily="18" charset="0"/>
              </a:rPr>
              <a:t>conditions for an intervention to be evidence-based </a:t>
            </a:r>
            <a:r>
              <a:rPr lang="en-US" altLang="en-US" sz="1000" dirty="0">
                <a:latin typeface="Arial" panose="020B0604020202020204" pitchFamily="34" charset="0"/>
                <a:ea typeface="Calibri" panose="020F0502020204030204" pitchFamily="34" charset="0"/>
                <a:cs typeface="Times New Roman" panose="02020603050405020304" pitchFamily="18" charset="0"/>
              </a:rPr>
              <a:t>by asking the following questions:</a:t>
            </a:r>
            <a:endParaRPr lang="en-US" altLang="en-US" sz="1000" dirty="0">
              <a:ea typeface="Calibri" panose="020F0502020204030204" pitchFamily="34" charset="0"/>
              <a:cs typeface="Times New Roman" panose="02020603050405020304" pitchFamily="18" charset="0"/>
            </a:endParaRPr>
          </a:p>
          <a:p>
            <a:pPr>
              <a:spcBef>
                <a:spcPct val="0"/>
              </a:spcBef>
              <a:buFontTx/>
              <a:buChar char="•"/>
            </a:pPr>
            <a:r>
              <a:rPr lang="en-US" altLang="en-US" sz="1000" dirty="0">
                <a:latin typeface="Arial" panose="020B0604020202020204" pitchFamily="34" charset="0"/>
                <a:ea typeface="Calibri" panose="020F0502020204030204" pitchFamily="34" charset="0"/>
                <a:cs typeface="Times New Roman" panose="02020603050405020304" pitchFamily="18" charset="0"/>
              </a:rPr>
              <a:t>Have you (or the communities where you work) applied any of these conditions in the past when selecting interventions?</a:t>
            </a:r>
            <a:endParaRPr lang="en-US" altLang="en-US" sz="1000" dirty="0">
              <a:ea typeface="Calibri" panose="020F0502020204030204" pitchFamily="34" charset="0"/>
              <a:cs typeface="Times New Roman" panose="02020603050405020304" pitchFamily="18" charset="0"/>
            </a:endParaRPr>
          </a:p>
          <a:p>
            <a:pPr>
              <a:spcBef>
                <a:spcPct val="0"/>
              </a:spcBef>
              <a:buFontTx/>
              <a:buChar char="•"/>
            </a:pPr>
            <a:r>
              <a:rPr lang="en-US" altLang="en-US" sz="1000" dirty="0">
                <a:latin typeface="Arial" panose="020B0604020202020204" pitchFamily="34" charset="0"/>
                <a:ea typeface="Calibri" panose="020F0502020204030204" pitchFamily="34" charset="0"/>
                <a:cs typeface="Times New Roman" panose="02020603050405020304" pitchFamily="18" charset="0"/>
              </a:rPr>
              <a:t>Are any of these conditions more challenging for you than the others? (All states will accept the first two conditions, but they will have different policies for the last—</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Times New Roman" panose="02020603050405020304" pitchFamily="18" charset="0"/>
              </a:rPr>
              <a:t>documented effectiveness supported by other sources of information and the consensus of experts</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Times New Roman" panose="02020603050405020304" pitchFamily="18" charset="0"/>
              </a:rPr>
              <a:t>.)</a:t>
            </a:r>
            <a:endParaRPr lang="en-US" altLang="ja-JP" sz="1000" dirty="0">
              <a:ea typeface="Calibri" panose="020F0502020204030204" pitchFamily="34" charset="0"/>
              <a:cs typeface="Times New Roman" panose="02020603050405020304" pitchFamily="18" charset="0"/>
            </a:endParaRPr>
          </a:p>
          <a:p>
            <a:pPr>
              <a:spcBef>
                <a:spcPct val="0"/>
              </a:spcBef>
            </a:pPr>
            <a:r>
              <a:rPr lang="en-US" altLang="en-US" sz="1000" dirty="0">
                <a:latin typeface="Arial" panose="020B0604020202020204" pitchFamily="34" charset="0"/>
                <a:ea typeface="Calibri" panose="020F0502020204030204" pitchFamily="34" charset="0"/>
                <a:cs typeface="Times New Roman" panose="02020603050405020304" pitchFamily="18" charset="0"/>
              </a:rPr>
              <a:t> </a:t>
            </a:r>
            <a:endParaRPr lang="en-US" altLang="en-US" sz="1000" dirty="0">
              <a:ea typeface="Calibri" panose="020F0502020204030204" pitchFamily="34" charset="0"/>
              <a:cs typeface="Times New Roman" panose="02020603050405020304" pitchFamily="18" charset="0"/>
            </a:endParaRPr>
          </a:p>
          <a:p>
            <a:pPr>
              <a:spcBef>
                <a:spcPct val="0"/>
              </a:spcBef>
            </a:pPr>
            <a:r>
              <a:rPr lang="en-US" altLang="en-US" sz="1000" dirty="0">
                <a:latin typeface="Arial" panose="020B0604020202020204" pitchFamily="34" charset="0"/>
                <a:ea typeface="Calibri" panose="020F0502020204030204" pitchFamily="34" charset="0"/>
                <a:cs typeface="Times New Roman" panose="02020603050405020304" pitchFamily="18" charset="0"/>
              </a:rPr>
              <a:t> In reference to the last condition (</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Times New Roman" panose="02020603050405020304" pitchFamily="18" charset="0"/>
              </a:rPr>
              <a:t>…documented effectiveness supported by other sources…</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Times New Roman" panose="02020603050405020304" pitchFamily="18" charset="0"/>
              </a:rPr>
              <a:t>):</a:t>
            </a:r>
            <a:endParaRPr lang="en-US" altLang="ja-JP" sz="10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Times New Roman" panose="02020603050405020304" pitchFamily="18" charset="0"/>
              </a:rPr>
              <a:t>Discuss examples of situations or cultural groups for whom this condition is likely to be used, that is, no appropriate interventions are available in federal registries or peer-reviewed journals). </a:t>
            </a:r>
            <a:endParaRPr lang="en-US" altLang="en-US" sz="10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Times New Roman" panose="02020603050405020304" pitchFamily="18" charset="0"/>
              </a:rPr>
              <a:t>Depending on the problem a community selects, there may or </a:t>
            </a:r>
            <a:r>
              <a:rPr lang="en-US" altLang="en-US" sz="1000" b="1" u="sng" dirty="0">
                <a:latin typeface="Arial" panose="020B0604020202020204" pitchFamily="34" charset="0"/>
                <a:ea typeface="Calibri" panose="020F0502020204030204" pitchFamily="34" charset="0"/>
                <a:cs typeface="Times New Roman" panose="02020603050405020304" pitchFamily="18" charset="0"/>
              </a:rPr>
              <a:t>may not be interventions that fulfill the first two conditions</a:t>
            </a:r>
            <a:r>
              <a:rPr lang="en-US" altLang="en-US" sz="1000" dirty="0">
                <a:latin typeface="Arial" panose="020B0604020202020204" pitchFamily="34" charset="0"/>
                <a:ea typeface="Calibri" panose="020F0502020204030204" pitchFamily="34" charset="0"/>
                <a:cs typeface="Times New Roman" panose="02020603050405020304" pitchFamily="18" charset="0"/>
              </a:rPr>
              <a:t>. For example, there are many evidence-based underage drinking interventions that are listed in federal registries or in peer-reviewed journals, whereas there are few interventions that that meet the first two conditions for prescription drug abuse. Also, some interventions are just emerging, such as policies to address social access.</a:t>
            </a:r>
            <a:endParaRPr lang="en-US" altLang="en-US" sz="10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Times New Roman" panose="02020603050405020304" pitchFamily="18" charset="0"/>
              </a:rPr>
              <a:t>For </a:t>
            </a:r>
            <a:r>
              <a:rPr lang="en-US" altLang="en-US" sz="1000" b="1" u="sng" dirty="0">
                <a:latin typeface="Arial" panose="020B0604020202020204" pitchFamily="34" charset="0"/>
                <a:ea typeface="Calibri" panose="020F0502020204030204" pitchFamily="34" charset="0"/>
                <a:cs typeface="Times New Roman" panose="02020603050405020304" pitchFamily="18" charset="0"/>
              </a:rPr>
              <a:t>certain population groups</a:t>
            </a:r>
            <a:r>
              <a:rPr lang="en-US" altLang="en-US" sz="1000" dirty="0">
                <a:latin typeface="Arial" panose="020B0604020202020204" pitchFamily="34" charset="0"/>
                <a:ea typeface="Calibri" panose="020F0502020204030204" pitchFamily="34" charset="0"/>
                <a:cs typeface="Times New Roman" panose="02020603050405020304" pitchFamily="18" charset="0"/>
              </a:rPr>
              <a:t>, there may not be many interventions that are evidence-based. For example, there are few evidenced-based programs for indigenous or certain immigrant groups that are in federal registries or in peer-reviewed journals. </a:t>
            </a:r>
            <a:endParaRPr lang="en-US" altLang="en-US" sz="1000" dirty="0">
              <a:ea typeface="Calibri" panose="020F0502020204030204" pitchFamily="34" charset="0"/>
              <a:cs typeface="Times New Roman" panose="02020603050405020304" pitchFamily="18" charset="0"/>
            </a:endParaRPr>
          </a:p>
          <a:p>
            <a:pPr>
              <a:spcBef>
                <a:spcPct val="0"/>
              </a:spcBef>
            </a:pPr>
            <a:r>
              <a:rPr lang="en-US" altLang="en-US" sz="1000" dirty="0">
                <a:latin typeface="Arial" panose="020B0604020202020204" pitchFamily="34" charset="0"/>
                <a:ea typeface="Calibri" panose="020F0502020204030204" pitchFamily="34" charset="0"/>
                <a:cs typeface="Times New Roman" panose="02020603050405020304" pitchFamily="18" charset="0"/>
              </a:rPr>
              <a:t> </a:t>
            </a:r>
            <a:endParaRPr lang="en-US" altLang="en-US" sz="1000" dirty="0">
              <a:ea typeface="Calibri" panose="020F0502020204030204" pitchFamily="34" charset="0"/>
              <a:cs typeface="Times New Roman" panose="02020603050405020304" pitchFamily="18" charset="0"/>
            </a:endParaRPr>
          </a:p>
          <a:p>
            <a:pPr>
              <a:spcBef>
                <a:spcPct val="0"/>
              </a:spcBef>
            </a:pPr>
            <a:r>
              <a:rPr lang="en-US" altLang="en-US" sz="1000" dirty="0">
                <a:latin typeface="Arial" panose="020B0604020202020204" pitchFamily="34" charset="0"/>
                <a:ea typeface="Calibri" panose="020F0502020204030204" pitchFamily="34" charset="0"/>
                <a:cs typeface="Times New Roman" panose="02020603050405020304" pitchFamily="18" charset="0"/>
              </a:rPr>
              <a:t>Make the following summarizing points:</a:t>
            </a:r>
            <a:endParaRPr lang="en-US" altLang="en-US" sz="10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000" dirty="0">
                <a:latin typeface="Arial" panose="020B0604020202020204" pitchFamily="34" charset="0"/>
                <a:ea typeface="Calibri" panose="020F0502020204030204" pitchFamily="34" charset="0"/>
                <a:cs typeface="Times New Roman" panose="02020603050405020304" pitchFamily="18" charset="0"/>
              </a:rPr>
              <a:t>It</a:t>
            </a:r>
            <a:r>
              <a:rPr lang="ja-JP" altLang="en-US" sz="1000" dirty="0">
                <a:latin typeface="Arial" panose="020B0604020202020204" pitchFamily="34" charset="0"/>
                <a:ea typeface="Calibri" panose="020F0502020204030204" pitchFamily="34" charset="0"/>
              </a:rPr>
              <a:t>’</a:t>
            </a:r>
            <a:r>
              <a:rPr lang="en-US" altLang="ja-JP" sz="1000" dirty="0">
                <a:latin typeface="Arial" panose="020B0604020202020204" pitchFamily="34" charset="0"/>
                <a:ea typeface="Calibri" panose="020F0502020204030204" pitchFamily="34" charset="0"/>
                <a:cs typeface="Times New Roman" panose="02020603050405020304" pitchFamily="18" charset="0"/>
              </a:rPr>
              <a:t>s important to consider whether the evidence of effectiveness for an intervention is weak or strong. When selecting interventions, </a:t>
            </a:r>
            <a:r>
              <a:rPr lang="en-US" altLang="ja-JP" sz="1000" b="1" u="sng" dirty="0">
                <a:latin typeface="Arial" panose="020B0604020202020204" pitchFamily="34" charset="0"/>
                <a:ea typeface="Calibri" panose="020F0502020204030204" pitchFamily="34" charset="0"/>
                <a:cs typeface="Times New Roman" panose="02020603050405020304" pitchFamily="18" charset="0"/>
              </a:rPr>
              <a:t>priority should be given to interventions that have a strong evidence of effectiveness</a:t>
            </a:r>
            <a:r>
              <a:rPr lang="en-US" altLang="ja-JP" sz="1000" dirty="0">
                <a:latin typeface="Arial" panose="020B0604020202020204" pitchFamily="34" charset="0"/>
                <a:ea typeface="Calibri" panose="020F0502020204030204" pitchFamily="34" charset="0"/>
                <a:cs typeface="Times New Roman" panose="02020603050405020304" pitchFamily="18" charset="0"/>
              </a:rPr>
              <a:t>.</a:t>
            </a:r>
            <a:endParaRPr lang="en-US" altLang="ja-JP" sz="10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000" b="1" u="sng" dirty="0">
                <a:latin typeface="Arial" panose="020B0604020202020204" pitchFamily="34" charset="0"/>
                <a:ea typeface="Calibri" panose="020F0502020204030204" pitchFamily="34" charset="0"/>
                <a:cs typeface="Times New Roman" panose="02020603050405020304" pitchFamily="18" charset="0"/>
              </a:rPr>
              <a:t>For indigenous groups </a:t>
            </a:r>
            <a:r>
              <a:rPr lang="en-US" altLang="en-US" sz="1000" dirty="0">
                <a:latin typeface="Arial" panose="020B0604020202020204" pitchFamily="34" charset="0"/>
                <a:ea typeface="Calibri" panose="020F0502020204030204" pitchFamily="34" charset="0"/>
                <a:cs typeface="Times New Roman" panose="02020603050405020304" pitchFamily="18" charset="0"/>
              </a:rPr>
              <a:t>where there may be few or no interventions in federal registries or in peer-review journals, historical narratives or cultural traditions or practices may provide important information about what might work effectively in that community. </a:t>
            </a:r>
            <a:endParaRPr lang="en-US" altLang="en-US" sz="1000" dirty="0">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pPr>
            <a:r>
              <a:rPr lang="en-US" altLang="en-US" sz="1000" b="1" u="sng" dirty="0">
                <a:latin typeface="Arial" panose="020B0604020202020204" pitchFamily="34" charset="0"/>
                <a:ea typeface="Calibri" panose="020F0502020204030204" pitchFamily="34" charset="0"/>
                <a:cs typeface="Times New Roman" panose="02020603050405020304" pitchFamily="18" charset="0"/>
              </a:rPr>
              <a:t>Innovative, locally-developed initiatives may have access to technical assistance from the national Service-to-Science Initiative</a:t>
            </a:r>
            <a:r>
              <a:rPr lang="en-US" altLang="en-US" sz="1000" dirty="0">
                <a:latin typeface="Arial" panose="020B0604020202020204" pitchFamily="34" charset="0"/>
                <a:ea typeface="Calibri" panose="020F0502020204030204" pitchFamily="34" charset="0"/>
                <a:cs typeface="Times New Roman" panose="02020603050405020304" pitchFamily="18" charset="0"/>
              </a:rPr>
              <a:t> to help them demonstrate, improve, and document evidence of their effectiveness. (Direct participants to contact their Service Area CAPT Team for information on this initiative).</a:t>
            </a:r>
            <a:endParaRPr lang="en-US" altLang="en-US" sz="1000" dirty="0">
              <a:ea typeface="Calibri" panose="020F0502020204030204" pitchFamily="34" charset="0"/>
              <a:cs typeface="Times New Roman" panose="02020603050405020304" pitchFamily="18" charset="0"/>
            </a:endParaRPr>
          </a:p>
        </p:txBody>
      </p:sp>
      <p:sp>
        <p:nvSpPr>
          <p:cNvPr id="82947"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27C5CCD-5E92-46AC-9597-CF8D3645E131}" type="slidenum">
              <a:rPr lang="en-US" altLang="en-US" sz="1200">
                <a:latin typeface="Calibri" panose="020F0502020204030204" pitchFamily="34" charset="0"/>
              </a:rPr>
              <a:pPr eaLnBrk="1" hangingPunct="1"/>
              <a:t>9</a:t>
            </a:fld>
            <a:endParaRPr lang="en-US" altLang="en-US" sz="1200">
              <a:latin typeface="Calibri" panose="020F0502020204030204" pitchFamily="34" charset="0"/>
            </a:endParaRPr>
          </a:p>
        </p:txBody>
      </p:sp>
    </p:spTree>
    <p:extLst>
      <p:ext uri="{BB962C8B-B14F-4D97-AF65-F5344CB8AC3E}">
        <p14:creationId xmlns:p14="http://schemas.microsoft.com/office/powerpoint/2010/main" val="4020851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title slide.jpg"/>
          <p:cNvPicPr>
            <a:picLocks noChangeAspect="1"/>
          </p:cNvPicPr>
          <p:nvPr userDrawn="1"/>
        </p:nvPicPr>
        <p:blipFill>
          <a:blip r:embed="rId2">
            <a:extLst>
              <a:ext uri="{28A0092B-C50C-407E-A947-70E740481C1C}">
                <a14:useLocalDpi xmlns:a14="http://schemas.microsoft.com/office/drawing/2010/main" val="0"/>
              </a:ext>
            </a:extLst>
          </a:blip>
          <a:srcRect b="2702"/>
          <a:stretch>
            <a:fillRect/>
          </a:stretch>
        </p:blipFill>
        <p:spPr bwMode="auto">
          <a:xfrm>
            <a:off x="-101600" y="0"/>
            <a:ext cx="924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92DF589-B274-4ABE-8F8B-4353BA91CC97}" type="slidenum">
              <a:rPr lang="en-US" altLang="en-US"/>
              <a:pPr/>
              <a:t>‹#›</a:t>
            </a:fld>
            <a:endParaRPr lang="en-US" altLang="en-US"/>
          </a:p>
        </p:txBody>
      </p:sp>
    </p:spTree>
    <p:extLst>
      <p:ext uri="{BB962C8B-B14F-4D97-AF65-F5344CB8AC3E}">
        <p14:creationId xmlns:p14="http://schemas.microsoft.com/office/powerpoint/2010/main" val="141440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D53798-CF57-4DF3-832F-C0149BD90E06}" type="slidenum">
              <a:rPr lang="en-US" altLang="en-US"/>
              <a:pPr/>
              <a:t>‹#›</a:t>
            </a:fld>
            <a:endParaRPr lang="en-US" altLang="en-US"/>
          </a:p>
        </p:txBody>
      </p:sp>
    </p:spTree>
    <p:extLst>
      <p:ext uri="{BB962C8B-B14F-4D97-AF65-F5344CB8AC3E}">
        <p14:creationId xmlns:p14="http://schemas.microsoft.com/office/powerpoint/2010/main" val="155047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3CC80A-0FD6-45F5-9C16-81249025CBF9}" type="slidenum">
              <a:rPr lang="en-US" altLang="en-US"/>
              <a:pPr/>
              <a:t>‹#›</a:t>
            </a:fld>
            <a:endParaRPr lang="en-US" altLang="en-US"/>
          </a:p>
        </p:txBody>
      </p:sp>
    </p:spTree>
    <p:extLst>
      <p:ext uri="{BB962C8B-B14F-4D97-AF65-F5344CB8AC3E}">
        <p14:creationId xmlns:p14="http://schemas.microsoft.com/office/powerpoint/2010/main" val="3248754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75DB958-CAAD-48BC-882C-B3F47E4CF77F}" type="slidenum">
              <a:rPr lang="en-US" altLang="en-US"/>
              <a:pPr/>
              <a:t>‹#›</a:t>
            </a:fld>
            <a:endParaRPr lang="en-US" altLang="en-US"/>
          </a:p>
        </p:txBody>
      </p:sp>
    </p:spTree>
    <p:extLst>
      <p:ext uri="{BB962C8B-B14F-4D97-AF65-F5344CB8AC3E}">
        <p14:creationId xmlns:p14="http://schemas.microsoft.com/office/powerpoint/2010/main" val="273301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403412" y="1464234"/>
            <a:ext cx="8448488"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49396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TitleSlide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36550" y="3317876"/>
            <a:ext cx="8610600" cy="909263"/>
          </a:xfrm>
          <a:prstGeom prst="rect">
            <a:avLst/>
          </a:prstGeom>
        </p:spPr>
        <p:txBody>
          <a:bodyPr>
            <a:normAutofit/>
          </a:bodyPr>
          <a:lstStyle>
            <a:lvl1pPr>
              <a:defRPr sz="4000" b="1" i="0" baseline="0">
                <a:solidFill>
                  <a:srgbClr val="577785"/>
                </a:solidFill>
                <a:latin typeface="Arial"/>
                <a:cs typeface="Arial"/>
              </a:defRPr>
            </a:lvl1pPr>
          </a:lstStyle>
          <a:p>
            <a:r>
              <a:rPr lang="en-US" dirty="0"/>
              <a:t>Click to edit webinar title</a:t>
            </a:r>
          </a:p>
        </p:txBody>
      </p:sp>
      <p:pic>
        <p:nvPicPr>
          <p:cNvPr id="18" name="Picture 17" descr="icon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578" y="1586035"/>
            <a:ext cx="385955" cy="402496"/>
          </a:xfrm>
          <a:prstGeom prst="rect">
            <a:avLst/>
          </a:prstGeom>
        </p:spPr>
      </p:pic>
      <p:pic>
        <p:nvPicPr>
          <p:cNvPr id="19" name="Picture 18" descr="icon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34587" y="1619312"/>
            <a:ext cx="428648" cy="355421"/>
          </a:xfrm>
          <a:prstGeom prst="rect">
            <a:avLst/>
          </a:prstGeom>
        </p:spPr>
      </p:pic>
      <p:pic>
        <p:nvPicPr>
          <p:cNvPr id="21" name="Picture 20" descr="icon4.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22879" y="1585088"/>
            <a:ext cx="542562" cy="403443"/>
          </a:xfrm>
          <a:prstGeom prst="rect">
            <a:avLst/>
          </a:prstGeom>
        </p:spPr>
      </p:pic>
      <p:pic>
        <p:nvPicPr>
          <p:cNvPr id="22" name="Picture 21" descr="CAPT Logo Recreated.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734" y="6085849"/>
            <a:ext cx="2357086" cy="392848"/>
          </a:xfrm>
          <a:prstGeom prst="rect">
            <a:avLst/>
          </a:prstGeom>
        </p:spPr>
      </p:pic>
      <p:pic>
        <p:nvPicPr>
          <p:cNvPr id="8" name="Picture 7"/>
          <p:cNvPicPr>
            <a:picLocks noChangeAspect="1"/>
          </p:cNvPicPr>
          <p:nvPr userDrawn="1"/>
        </p:nvPicPr>
        <p:blipFill>
          <a:blip r:embed="rId7">
            <a:alphaModFix amt="70000"/>
            <a:extLst>
              <a:ext uri="{28A0092B-C50C-407E-A947-70E740481C1C}">
                <a14:useLocalDpi xmlns:a14="http://schemas.microsoft.com/office/drawing/2010/main" val="0"/>
              </a:ext>
            </a:extLst>
          </a:blip>
          <a:stretch>
            <a:fillRect/>
          </a:stretch>
        </p:blipFill>
        <p:spPr>
          <a:xfrm>
            <a:off x="2947269" y="1585088"/>
            <a:ext cx="347544" cy="403443"/>
          </a:xfrm>
          <a:prstGeom prst="rect">
            <a:avLst/>
          </a:prstGeom>
        </p:spPr>
      </p:pic>
      <p:sp>
        <p:nvSpPr>
          <p:cNvPr id="9" name="Content Placeholder 2"/>
          <p:cNvSpPr>
            <a:spLocks noGrp="1"/>
          </p:cNvSpPr>
          <p:nvPr>
            <p:ph sz="quarter" idx="10" hasCustomPrompt="1"/>
          </p:nvPr>
        </p:nvSpPr>
        <p:spPr>
          <a:xfrm>
            <a:off x="336550" y="4227139"/>
            <a:ext cx="8610600" cy="533400"/>
          </a:xfrm>
        </p:spPr>
        <p:txBody>
          <a:bodyPr/>
          <a:lstStyle>
            <a:lvl1pPr marL="0" indent="0">
              <a:buNone/>
              <a:defRPr b="1">
                <a:solidFill>
                  <a:srgbClr val="C79C39"/>
                </a:solidFill>
              </a:defRPr>
            </a:lvl1pPr>
          </a:lstStyle>
          <a:p>
            <a:pPr lvl="0"/>
            <a:r>
              <a:rPr lang="en-US" dirty="0"/>
              <a:t>Click to edit Subtitle</a:t>
            </a:r>
          </a:p>
        </p:txBody>
      </p:sp>
      <p:sp>
        <p:nvSpPr>
          <p:cNvPr id="4" name="Text Placeholder 3"/>
          <p:cNvSpPr>
            <a:spLocks noGrp="1"/>
          </p:cNvSpPr>
          <p:nvPr>
            <p:ph type="body" sz="quarter" idx="11" hasCustomPrompt="1"/>
          </p:nvPr>
        </p:nvSpPr>
        <p:spPr>
          <a:xfrm>
            <a:off x="333375" y="4973105"/>
            <a:ext cx="8613775" cy="111337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vl1pPr>
            <a:lvl2pPr marL="0" indent="0">
              <a:buNone/>
              <a:defRPr/>
            </a:lvl2pPr>
          </a:lstStyle>
          <a:p>
            <a:r>
              <a:rPr lang="en-US" sz="1400" dirty="0">
                <a:solidFill>
                  <a:schemeClr val="tx1"/>
                </a:solidFill>
              </a:rPr>
              <a:t>Presenter Name, Presenter Title, Affiliation</a:t>
            </a:r>
          </a:p>
          <a:p>
            <a:r>
              <a:rPr lang="en-US" sz="1400" dirty="0">
                <a:solidFill>
                  <a:schemeClr val="tx1"/>
                </a:solidFill>
              </a:rPr>
              <a:t>Presenter Name, Presenter Title, Affiliation</a:t>
            </a:r>
          </a:p>
          <a:p>
            <a:r>
              <a:rPr lang="en-US" sz="1400" dirty="0">
                <a:solidFill>
                  <a:schemeClr val="tx1"/>
                </a:solidFill>
              </a:rPr>
              <a:t>Presenter Name, Presenter Title, Affiliation</a:t>
            </a:r>
          </a:p>
        </p:txBody>
      </p:sp>
      <p:sp>
        <p:nvSpPr>
          <p:cNvPr id="11" name="Title 1"/>
          <p:cNvSpPr txBox="1">
            <a:spLocks/>
          </p:cNvSpPr>
          <p:nvPr userDrawn="1"/>
        </p:nvSpPr>
        <p:spPr>
          <a:xfrm>
            <a:off x="336550" y="400238"/>
            <a:ext cx="3430155" cy="99290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r>
              <a:rPr lang="en-US" b="1" i="1" dirty="0"/>
              <a:t>CAPT</a:t>
            </a:r>
            <a:r>
              <a:rPr lang="en-US" dirty="0"/>
              <a:t> TRAINING</a:t>
            </a:r>
          </a:p>
        </p:txBody>
      </p:sp>
      <p:sp>
        <p:nvSpPr>
          <p:cNvPr id="12" name="Text Placeholder 3"/>
          <p:cNvSpPr>
            <a:spLocks noGrp="1"/>
          </p:cNvSpPr>
          <p:nvPr>
            <p:ph type="body" sz="quarter" idx="12" hasCustomPrompt="1"/>
          </p:nvPr>
        </p:nvSpPr>
        <p:spPr>
          <a:xfrm>
            <a:off x="6702147" y="792253"/>
            <a:ext cx="2149753" cy="387096"/>
          </a:xfrm>
        </p:spPr>
        <p:txBody>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1200">
                <a:solidFill>
                  <a:schemeClr val="bg1"/>
                </a:solidFill>
              </a:defRPr>
            </a:lvl1pPr>
            <a:lvl2pPr marL="0" indent="0">
              <a:buNone/>
              <a:defRPr/>
            </a:lvl2pPr>
          </a:lstStyle>
          <a:p>
            <a:r>
              <a:rPr lang="en-US" sz="1400" dirty="0">
                <a:solidFill>
                  <a:schemeClr val="tx1"/>
                </a:solidFill>
              </a:rPr>
              <a:t>Date</a:t>
            </a:r>
          </a:p>
        </p:txBody>
      </p:sp>
    </p:spTree>
    <p:extLst>
      <p:ext uri="{BB962C8B-B14F-4D97-AF65-F5344CB8AC3E}">
        <p14:creationId xmlns:p14="http://schemas.microsoft.com/office/powerpoint/2010/main" val="1998217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403412" y="1464234"/>
            <a:ext cx="8448488"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019430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a:t>Click to edit slide title</a:t>
            </a:r>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124520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0"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a:t>Click to edit Section Title</a:t>
            </a:r>
          </a:p>
        </p:txBody>
      </p:sp>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14"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chemeClr val="bg1"/>
                </a:solidFill>
              </a:rPr>
              <a:pPr/>
              <a:t>‹#›</a:t>
            </a:fld>
            <a:endParaRPr lang="en-US" sz="900" dirty="0">
              <a:solidFill>
                <a:schemeClr val="bg1"/>
              </a:solidFill>
            </a:endParaRPr>
          </a:p>
        </p:txBody>
      </p:sp>
      <p:sp>
        <p:nvSpPr>
          <p:cNvPr id="3"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a:t>Click to edit Subtitle</a:t>
            </a:r>
          </a:p>
        </p:txBody>
      </p:sp>
    </p:spTree>
    <p:extLst>
      <p:ext uri="{BB962C8B-B14F-4D97-AF65-F5344CB8AC3E}">
        <p14:creationId xmlns:p14="http://schemas.microsoft.com/office/powerpoint/2010/main" val="943557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ople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403412" y="1464234"/>
            <a:ext cx="8448488"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5" name="Picture 4" descr="Icon_People.png"/>
          <p:cNvPicPr>
            <a:picLocks noChangeAspect="1"/>
          </p:cNvPicPr>
          <p:nvPr userDrawn="1"/>
        </p:nvPicPr>
        <p:blipFill>
          <a:blip r:embed="rId3">
            <a:alphaModFix amt="39000"/>
            <a:extLst>
              <a:ext uri="{28A0092B-C50C-407E-A947-70E740481C1C}">
                <a14:useLocalDpi xmlns:a14="http://schemas.microsoft.com/office/drawing/2010/main" val="0"/>
              </a:ext>
            </a:extLst>
          </a:blip>
          <a:stretch>
            <a:fillRect/>
          </a:stretch>
        </p:blipFill>
        <p:spPr>
          <a:xfrm>
            <a:off x="7635784" y="5926220"/>
            <a:ext cx="906136" cy="817155"/>
          </a:xfrm>
          <a:prstGeom prst="rect">
            <a:avLst/>
          </a:prstGeom>
        </p:spPr>
      </p:pic>
      <p:sp>
        <p:nvSpPr>
          <p:cNvPr id="6"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4023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eople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a:t>Click to edit slide title</a:t>
            </a:r>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8" name="Picture 7" descr="Icon_People.png"/>
          <p:cNvPicPr>
            <a:picLocks noChangeAspect="1"/>
          </p:cNvPicPr>
          <p:nvPr userDrawn="1"/>
        </p:nvPicPr>
        <p:blipFill>
          <a:blip r:embed="rId4">
            <a:alphaModFix amt="39000"/>
            <a:extLst>
              <a:ext uri="{28A0092B-C50C-407E-A947-70E740481C1C}">
                <a14:useLocalDpi xmlns:a14="http://schemas.microsoft.com/office/drawing/2010/main" val="0"/>
              </a:ext>
            </a:extLst>
          </a:blip>
          <a:stretch>
            <a:fillRect/>
          </a:stretch>
        </p:blipFill>
        <p:spPr>
          <a:xfrm>
            <a:off x="7635784" y="5926220"/>
            <a:ext cx="906136" cy="817155"/>
          </a:xfrm>
          <a:prstGeom prst="rect">
            <a:avLst/>
          </a:prstGeom>
        </p:spPr>
      </p:pic>
      <p:sp>
        <p:nvSpPr>
          <p:cNvPr id="7"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8221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9DAE1B-7EFE-4BEC-B11B-D7DABF52DCDD}" type="slidenum">
              <a:rPr lang="en-US" altLang="en-US"/>
              <a:pPr/>
              <a:t>‹#›</a:t>
            </a:fld>
            <a:endParaRPr lang="en-US" altLang="en-US"/>
          </a:p>
        </p:txBody>
      </p:sp>
    </p:spTree>
    <p:extLst>
      <p:ext uri="{BB962C8B-B14F-4D97-AF65-F5344CB8AC3E}">
        <p14:creationId xmlns:p14="http://schemas.microsoft.com/office/powerpoint/2010/main" val="2179467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ople - 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7" name="Picture 6" descr="Icon_People.png"/>
          <p:cNvPicPr>
            <a:picLocks noChangeAspect="1"/>
          </p:cNvPicPr>
          <p:nvPr userDrawn="1"/>
        </p:nvPicPr>
        <p:blipFill>
          <a:blip r:embed="rId4">
            <a:alphaModFix amt="39000"/>
            <a:lum bright="70000" contrast="-70000"/>
            <a:extLst>
              <a:ext uri="{28A0092B-C50C-407E-A947-70E740481C1C}">
                <a14:useLocalDpi xmlns:a14="http://schemas.microsoft.com/office/drawing/2010/main" val="0"/>
              </a:ext>
            </a:extLst>
          </a:blip>
          <a:stretch>
            <a:fillRect/>
          </a:stretch>
        </p:blipFill>
        <p:spPr>
          <a:xfrm>
            <a:off x="7630109" y="5921103"/>
            <a:ext cx="911811" cy="822273"/>
          </a:xfrm>
          <a:prstGeom prst="rect">
            <a:avLst/>
          </a:prstGeom>
        </p:spPr>
      </p:pic>
      <p:sp>
        <p:nvSpPr>
          <p:cNvPr id="9"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rgbClr val="FFFFFF"/>
                </a:solidFill>
              </a:rPr>
              <a:pPr/>
              <a:t>‹#›</a:t>
            </a:fld>
            <a:endParaRPr lang="en-US" sz="900" dirty="0">
              <a:solidFill>
                <a:srgbClr val="FFFFFF"/>
              </a:solidFill>
            </a:endParaRPr>
          </a:p>
        </p:txBody>
      </p:sp>
      <p:sp>
        <p:nvSpPr>
          <p:cNvPr id="14"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a:t>Click to edit Subtitle</a:t>
            </a:r>
          </a:p>
        </p:txBody>
      </p:sp>
      <p:sp>
        <p:nvSpPr>
          <p:cNvPr id="15"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a:t>Click to edit Section Title</a:t>
            </a:r>
          </a:p>
        </p:txBody>
      </p:sp>
    </p:spTree>
    <p:extLst>
      <p:ext uri="{BB962C8B-B14F-4D97-AF65-F5344CB8AC3E}">
        <p14:creationId xmlns:p14="http://schemas.microsoft.com/office/powerpoint/2010/main" val="1234491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t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403412" y="1464235"/>
            <a:ext cx="8448488" cy="43904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7" name="Picture 6" descr="icon4.png"/>
          <p:cNvPicPr>
            <a:picLocks noChangeAspect="1"/>
          </p:cNvPicPr>
          <p:nvPr userDrawn="1"/>
        </p:nvPicPr>
        <p:blipFill>
          <a:blip r:embed="rId3">
            <a:duotone>
              <a:prstClr val="black"/>
              <a:srgbClr val="C89C46">
                <a:tint val="45000"/>
                <a:satMod val="400000"/>
              </a:srgbClr>
            </a:duotone>
            <a:alphaModFix amt="60000"/>
            <a:extLst>
              <a:ext uri="{28A0092B-C50C-407E-A947-70E740481C1C}">
                <a14:useLocalDpi xmlns:a14="http://schemas.microsoft.com/office/drawing/2010/main" val="0"/>
              </a:ext>
            </a:extLst>
          </a:blip>
          <a:stretch>
            <a:fillRect/>
          </a:stretch>
        </p:blipFill>
        <p:spPr>
          <a:xfrm>
            <a:off x="7650759" y="5851332"/>
            <a:ext cx="910579" cy="677096"/>
          </a:xfrm>
          <a:prstGeom prst="rect">
            <a:avLst/>
          </a:prstGeom>
        </p:spPr>
      </p:pic>
      <p:sp>
        <p:nvSpPr>
          <p:cNvPr id="6"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1176746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t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a:t>Click to edit slide title</a:t>
            </a:r>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7" name="Picture 6" descr="icon4.png"/>
          <p:cNvPicPr>
            <a:picLocks noChangeAspect="1"/>
          </p:cNvPicPr>
          <p:nvPr userDrawn="1"/>
        </p:nvPicPr>
        <p:blipFill>
          <a:blip r:embed="rId4">
            <a:duotone>
              <a:prstClr val="black"/>
              <a:srgbClr val="C89C46">
                <a:tint val="45000"/>
                <a:satMod val="400000"/>
              </a:srgbClr>
            </a:duotone>
            <a:alphaModFix amt="60000"/>
            <a:extLst>
              <a:ext uri="{28A0092B-C50C-407E-A947-70E740481C1C}">
                <a14:useLocalDpi xmlns:a14="http://schemas.microsoft.com/office/drawing/2010/main" val="0"/>
              </a:ext>
            </a:extLst>
          </a:blip>
          <a:stretch>
            <a:fillRect/>
          </a:stretch>
        </p:blipFill>
        <p:spPr>
          <a:xfrm>
            <a:off x="7650759" y="5851332"/>
            <a:ext cx="910579" cy="677096"/>
          </a:xfrm>
          <a:prstGeom prst="rect">
            <a:avLst/>
          </a:prstGeom>
        </p:spPr>
      </p:pic>
      <p:sp>
        <p:nvSpPr>
          <p:cNvPr id="8"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478825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t - 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pic>
        <p:nvPicPr>
          <p:cNvPr id="14" name="Picture 13" descr="icon4.png"/>
          <p:cNvPicPr>
            <a:picLocks noChangeAspect="1"/>
          </p:cNvPicPr>
          <p:nvPr userDrawn="1"/>
        </p:nvPicPr>
        <p:blipFill>
          <a:blip r:embed="rId4">
            <a:duotone>
              <a:prstClr val="black"/>
              <a:srgbClr val="C89C46">
                <a:tint val="45000"/>
                <a:satMod val="400000"/>
              </a:srgbClr>
            </a:duotone>
            <a:alphaModFix amt="50000"/>
            <a:extLst>
              <a:ext uri="{28A0092B-C50C-407E-A947-70E740481C1C}">
                <a14:useLocalDpi xmlns:a14="http://schemas.microsoft.com/office/drawing/2010/main" val="0"/>
              </a:ext>
            </a:extLst>
          </a:blip>
          <a:stretch>
            <a:fillRect/>
          </a:stretch>
        </p:blipFill>
        <p:spPr>
          <a:xfrm>
            <a:off x="7650759" y="5851332"/>
            <a:ext cx="910579" cy="677096"/>
          </a:xfrm>
          <a:prstGeom prst="rect">
            <a:avLst/>
          </a:prstGeom>
        </p:spPr>
      </p:pic>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9"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rgbClr val="FFFFFF"/>
                </a:solidFill>
              </a:rPr>
              <a:pPr/>
              <a:t>‹#›</a:t>
            </a:fld>
            <a:endParaRPr lang="en-US" sz="900" dirty="0">
              <a:solidFill>
                <a:srgbClr val="FFFFFF"/>
              </a:solidFill>
            </a:endParaRPr>
          </a:p>
        </p:txBody>
      </p:sp>
      <p:sp>
        <p:nvSpPr>
          <p:cNvPr id="15"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a:t>Click to edit Subtitle</a:t>
            </a:r>
          </a:p>
        </p:txBody>
      </p:sp>
      <p:sp>
        <p:nvSpPr>
          <p:cNvPr id="16"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a:t>Click to edit Section Title</a:t>
            </a:r>
          </a:p>
        </p:txBody>
      </p:sp>
    </p:spTree>
    <p:extLst>
      <p:ext uri="{BB962C8B-B14F-4D97-AF65-F5344CB8AC3E}">
        <p14:creationId xmlns:p14="http://schemas.microsoft.com/office/powerpoint/2010/main" val="2385864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uter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403412" y="1464235"/>
            <a:ext cx="8448488" cy="44539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6" name="Picture 5" descr="Icon_Computer.png"/>
          <p:cNvPicPr>
            <a:picLocks noChangeAspect="1"/>
          </p:cNvPicPr>
          <p:nvPr userDrawn="1"/>
        </p:nvPicPr>
        <p:blipFill>
          <a:blip r:embed="rId3">
            <a:alphaModFix amt="49000"/>
            <a:extLst>
              <a:ext uri="{28A0092B-C50C-407E-A947-70E740481C1C}">
                <a14:useLocalDpi xmlns:a14="http://schemas.microsoft.com/office/drawing/2010/main" val="0"/>
              </a:ext>
            </a:extLst>
          </a:blip>
          <a:stretch>
            <a:fillRect/>
          </a:stretch>
        </p:blipFill>
        <p:spPr>
          <a:xfrm>
            <a:off x="7607364" y="5882676"/>
            <a:ext cx="908541" cy="819324"/>
          </a:xfrm>
          <a:prstGeom prst="rect">
            <a:avLst/>
          </a:prstGeom>
        </p:spPr>
      </p:pic>
      <p:sp>
        <p:nvSpPr>
          <p:cNvPr id="10"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334192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uter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a:t>Click to edit slide title</a:t>
            </a:r>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13" name="Picture 12" descr="Icon_Computer.png"/>
          <p:cNvPicPr>
            <a:picLocks noChangeAspect="1"/>
          </p:cNvPicPr>
          <p:nvPr userDrawn="1"/>
        </p:nvPicPr>
        <p:blipFill>
          <a:blip r:embed="rId4">
            <a:alphaModFix amt="49000"/>
            <a:extLst>
              <a:ext uri="{28A0092B-C50C-407E-A947-70E740481C1C}">
                <a14:useLocalDpi xmlns:a14="http://schemas.microsoft.com/office/drawing/2010/main" val="0"/>
              </a:ext>
            </a:extLst>
          </a:blip>
          <a:stretch>
            <a:fillRect/>
          </a:stretch>
        </p:blipFill>
        <p:spPr>
          <a:xfrm>
            <a:off x="7607364" y="5882676"/>
            <a:ext cx="908541" cy="819324"/>
          </a:xfrm>
          <a:prstGeom prst="rect">
            <a:avLst/>
          </a:prstGeom>
        </p:spPr>
      </p:pic>
      <p:sp>
        <p:nvSpPr>
          <p:cNvPr id="14"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002536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uter - 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pic>
        <p:nvPicPr>
          <p:cNvPr id="9" name="Picture 8" descr="Icon_Computer.png"/>
          <p:cNvPicPr>
            <a:picLocks noChangeAspect="1"/>
          </p:cNvPicPr>
          <p:nvPr userDrawn="1"/>
        </p:nvPicPr>
        <p:blipFill>
          <a:blip r:embed="rId4">
            <a:alphaModFix amt="49000"/>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607364" y="5882676"/>
            <a:ext cx="908541" cy="819324"/>
          </a:xfrm>
          <a:prstGeom prst="rect">
            <a:avLst/>
          </a:prstGeom>
        </p:spPr>
      </p:pic>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16"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rgbClr val="FFFFFF"/>
                </a:solidFill>
              </a:rPr>
              <a:pPr/>
              <a:t>‹#›</a:t>
            </a:fld>
            <a:endParaRPr lang="en-US" sz="900" dirty="0">
              <a:solidFill>
                <a:srgbClr val="FFFFFF"/>
              </a:solidFill>
            </a:endParaRPr>
          </a:p>
        </p:txBody>
      </p:sp>
      <p:sp>
        <p:nvSpPr>
          <p:cNvPr id="14"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a:t>Click to edit Subtitle</a:t>
            </a:r>
          </a:p>
        </p:txBody>
      </p:sp>
      <p:sp>
        <p:nvSpPr>
          <p:cNvPr id="15"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a:t>Click to edit Section Title</a:t>
            </a:r>
          </a:p>
        </p:txBody>
      </p:sp>
    </p:spTree>
    <p:extLst>
      <p:ext uri="{BB962C8B-B14F-4D97-AF65-F5344CB8AC3E}">
        <p14:creationId xmlns:p14="http://schemas.microsoft.com/office/powerpoint/2010/main" val="419794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ndout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403412" y="1464235"/>
            <a:ext cx="8448488" cy="44539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2" name="Picture 1" descr="Handout_icon.png"/>
          <p:cNvPicPr>
            <a:picLocks noChangeAspect="1"/>
          </p:cNvPicPr>
          <p:nvPr userDrawn="1"/>
        </p:nvPicPr>
        <p:blipFill>
          <a:blip r:embed="rId3">
            <a:alphaModFix amt="25000"/>
            <a:extLst>
              <a:ext uri="{28A0092B-C50C-407E-A947-70E740481C1C}">
                <a14:useLocalDpi xmlns:a14="http://schemas.microsoft.com/office/drawing/2010/main" val="0"/>
              </a:ext>
            </a:extLst>
          </a:blip>
          <a:stretch>
            <a:fillRect/>
          </a:stretch>
        </p:blipFill>
        <p:spPr>
          <a:xfrm>
            <a:off x="7804874" y="5838275"/>
            <a:ext cx="636952" cy="739399"/>
          </a:xfrm>
          <a:prstGeom prst="rect">
            <a:avLst/>
          </a:prstGeom>
        </p:spPr>
      </p:pic>
      <p:sp>
        <p:nvSpPr>
          <p:cNvPr id="11"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197974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ndout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a:t>Click to edit slide title</a:t>
            </a:r>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12" name="Picture 11" descr="Handout_icon.png"/>
          <p:cNvPicPr>
            <a:picLocks noChangeAspect="1"/>
          </p:cNvPicPr>
          <p:nvPr userDrawn="1"/>
        </p:nvPicPr>
        <p:blipFill>
          <a:blip r:embed="rId4">
            <a:alphaModFix amt="25000"/>
            <a:extLst>
              <a:ext uri="{28A0092B-C50C-407E-A947-70E740481C1C}">
                <a14:useLocalDpi xmlns:a14="http://schemas.microsoft.com/office/drawing/2010/main" val="0"/>
              </a:ext>
            </a:extLst>
          </a:blip>
          <a:stretch>
            <a:fillRect/>
          </a:stretch>
        </p:blipFill>
        <p:spPr>
          <a:xfrm>
            <a:off x="7804874" y="5838275"/>
            <a:ext cx="636952" cy="739399"/>
          </a:xfrm>
          <a:prstGeom prst="rect">
            <a:avLst/>
          </a:prstGeom>
        </p:spPr>
      </p:pic>
      <p:sp>
        <p:nvSpPr>
          <p:cNvPr id="13"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396506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ndout - 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15" name="Picture 14"/>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7804874" y="5838275"/>
            <a:ext cx="636952" cy="739398"/>
          </a:xfrm>
          <a:prstGeom prst="rect">
            <a:avLst/>
          </a:prstGeom>
        </p:spPr>
      </p:pic>
      <p:sp>
        <p:nvSpPr>
          <p:cNvPr id="16"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rgbClr val="FFFFFF"/>
                </a:solidFill>
              </a:rPr>
              <a:pPr/>
              <a:t>‹#›</a:t>
            </a:fld>
            <a:endParaRPr lang="en-US" sz="900" dirty="0">
              <a:solidFill>
                <a:srgbClr val="FFFFFF"/>
              </a:solidFill>
            </a:endParaRPr>
          </a:p>
        </p:txBody>
      </p:sp>
      <p:sp>
        <p:nvSpPr>
          <p:cNvPr id="9"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a:t>Click to edit Subtitle</a:t>
            </a:r>
          </a:p>
        </p:txBody>
      </p:sp>
      <p:sp>
        <p:nvSpPr>
          <p:cNvPr id="14"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a:t>Click to edit Section Title</a:t>
            </a:r>
          </a:p>
        </p:txBody>
      </p:sp>
    </p:spTree>
    <p:extLst>
      <p:ext uri="{BB962C8B-B14F-4D97-AF65-F5344CB8AC3E}">
        <p14:creationId xmlns:p14="http://schemas.microsoft.com/office/powerpoint/2010/main" val="363565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8B8324-1236-43F8-B06E-4B71B901152F}" type="slidenum">
              <a:rPr lang="en-US" altLang="en-US"/>
              <a:pPr/>
              <a:t>‹#›</a:t>
            </a:fld>
            <a:endParaRPr lang="en-US" altLang="en-US"/>
          </a:p>
        </p:txBody>
      </p:sp>
    </p:spTree>
    <p:extLst>
      <p:ext uri="{BB962C8B-B14F-4D97-AF65-F5344CB8AC3E}">
        <p14:creationId xmlns:p14="http://schemas.microsoft.com/office/powerpoint/2010/main" val="1396336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PT Logo &amp; Stripes">
    <p:spTree>
      <p:nvGrpSpPr>
        <p:cNvPr id="1" name=""/>
        <p:cNvGrpSpPr/>
        <p:nvPr/>
      </p:nvGrpSpPr>
      <p:grpSpPr>
        <a:xfrm>
          <a:off x="0" y="0"/>
          <a:ext cx="0" cy="0"/>
          <a:chOff x="0" y="0"/>
          <a:chExt cx="0" cy="0"/>
        </a:xfrm>
      </p:grpSpPr>
      <p:pic>
        <p:nvPicPr>
          <p:cNvPr id="8" name="Picture 7" descr="header interior slide.png"/>
          <p:cNvPicPr>
            <a:picLocks noChangeAspect="1"/>
          </p:cNvPicPr>
          <p:nvPr userDrawn="1"/>
        </p:nvPicPr>
        <p:blipFill rotWithShape="1">
          <a:blip r:embed="rId2">
            <a:extLst>
              <a:ext uri="{28A0092B-C50C-407E-A947-70E740481C1C}">
                <a14:useLocalDpi xmlns:a14="http://schemas.microsoft.com/office/drawing/2010/main" val="0"/>
              </a:ext>
            </a:extLst>
          </a:blip>
          <a:srcRect b="98796"/>
          <a:stretch/>
        </p:blipFill>
        <p:spPr>
          <a:xfrm>
            <a:off x="0" y="0"/>
            <a:ext cx="9144000" cy="82550"/>
          </a:xfrm>
          <a:prstGeom prst="rect">
            <a:avLst/>
          </a:prstGeom>
        </p:spPr>
      </p:pic>
      <p:sp>
        <p:nvSpPr>
          <p:cNvPr id="3" name="Subtitle 2"/>
          <p:cNvSpPr>
            <a:spLocks noGrp="1"/>
          </p:cNvSpPr>
          <p:nvPr>
            <p:ph type="subTitle" idx="1" hasCustomPrompt="1"/>
          </p:nvPr>
        </p:nvSpPr>
        <p:spPr>
          <a:xfrm>
            <a:off x="403412" y="1091172"/>
            <a:ext cx="8448488" cy="44539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4"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1902352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PT Logo Only">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03412" y="1091172"/>
            <a:ext cx="8448488" cy="44539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4"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02838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8EEB799-933D-41FD-941F-5D6460E2BCDE}" type="slidenum">
              <a:rPr lang="en-US" altLang="en-US"/>
              <a:pPr/>
              <a:t>‹#›</a:t>
            </a:fld>
            <a:endParaRPr lang="en-US" altLang="en-US"/>
          </a:p>
        </p:txBody>
      </p:sp>
    </p:spTree>
    <p:extLst>
      <p:ext uri="{BB962C8B-B14F-4D97-AF65-F5344CB8AC3E}">
        <p14:creationId xmlns:p14="http://schemas.microsoft.com/office/powerpoint/2010/main" val="76634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165BBF4-28C3-4172-B128-0D7BB9F8C478}" type="slidenum">
              <a:rPr lang="en-US" altLang="en-US"/>
              <a:pPr/>
              <a:t>‹#›</a:t>
            </a:fld>
            <a:endParaRPr lang="en-US" altLang="en-US"/>
          </a:p>
        </p:txBody>
      </p:sp>
    </p:spTree>
    <p:extLst>
      <p:ext uri="{BB962C8B-B14F-4D97-AF65-F5344CB8AC3E}">
        <p14:creationId xmlns:p14="http://schemas.microsoft.com/office/powerpoint/2010/main" val="695728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2C869CF-0FD1-465A-8861-FD3B107301C7}" type="slidenum">
              <a:rPr lang="en-US" altLang="en-US"/>
              <a:pPr/>
              <a:t>‹#›</a:t>
            </a:fld>
            <a:endParaRPr lang="en-US" altLang="en-US"/>
          </a:p>
        </p:txBody>
      </p:sp>
    </p:spTree>
    <p:extLst>
      <p:ext uri="{BB962C8B-B14F-4D97-AF65-F5344CB8AC3E}">
        <p14:creationId xmlns:p14="http://schemas.microsoft.com/office/powerpoint/2010/main" val="200541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9715A3B-4DF9-43BB-A7C0-6A7D6D141BE3}" type="slidenum">
              <a:rPr lang="en-US" altLang="en-US"/>
              <a:pPr/>
              <a:t>‹#›</a:t>
            </a:fld>
            <a:endParaRPr lang="en-US" altLang="en-US"/>
          </a:p>
        </p:txBody>
      </p:sp>
    </p:spTree>
    <p:extLst>
      <p:ext uri="{BB962C8B-B14F-4D97-AF65-F5344CB8AC3E}">
        <p14:creationId xmlns:p14="http://schemas.microsoft.com/office/powerpoint/2010/main" val="290561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7024AD-44F2-4C30-9D0E-4A6ABF5E7BC8}" type="slidenum">
              <a:rPr lang="en-US" altLang="en-US"/>
              <a:pPr/>
              <a:t>‹#›</a:t>
            </a:fld>
            <a:endParaRPr lang="en-US" altLang="en-US"/>
          </a:p>
        </p:txBody>
      </p:sp>
    </p:spTree>
    <p:extLst>
      <p:ext uri="{BB962C8B-B14F-4D97-AF65-F5344CB8AC3E}">
        <p14:creationId xmlns:p14="http://schemas.microsoft.com/office/powerpoint/2010/main" val="299465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691577D-433B-442C-AB8D-FE7429590EF4}" type="slidenum">
              <a:rPr lang="en-US" altLang="en-US"/>
              <a:pPr/>
              <a:t>‹#›</a:t>
            </a:fld>
            <a:endParaRPr lang="en-US" altLang="en-US"/>
          </a:p>
        </p:txBody>
      </p:sp>
    </p:spTree>
    <p:extLst>
      <p:ext uri="{BB962C8B-B14F-4D97-AF65-F5344CB8AC3E}">
        <p14:creationId xmlns:p14="http://schemas.microsoft.com/office/powerpoint/2010/main" val="1904268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49A8C43-B3C3-4ADB-9164-7F7ADC655266}" type="slidenum">
              <a:rPr lang="en-US" altLang="en-US"/>
              <a:pPr/>
              <a:t>‹#›</a:t>
            </a:fld>
            <a:endParaRPr lang="en-US" altLang="en-US"/>
          </a:p>
        </p:txBody>
      </p:sp>
      <p:pic>
        <p:nvPicPr>
          <p:cNvPr id="1031" name="Picture 6" descr="slide1.jpg"/>
          <p:cNvPicPr>
            <a:picLocks noChangeAspect="1"/>
          </p:cNvPicPr>
          <p:nvPr userDrawn="1"/>
        </p:nvPicPr>
        <p:blipFill>
          <a:blip r:embed="rId15">
            <a:extLst>
              <a:ext uri="{28A0092B-C50C-407E-A947-70E740481C1C}">
                <a14:useLocalDpi xmlns:a14="http://schemas.microsoft.com/office/drawing/2010/main" val="0"/>
              </a:ext>
            </a:extLst>
          </a:blip>
          <a:srcRect b="62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99" r:id="rId1"/>
    <p:sldLayoutId id="2147485688" r:id="rId2"/>
    <p:sldLayoutId id="2147485689" r:id="rId3"/>
    <p:sldLayoutId id="2147485690" r:id="rId4"/>
    <p:sldLayoutId id="2147485691" r:id="rId5"/>
    <p:sldLayoutId id="2147485692" r:id="rId6"/>
    <p:sldLayoutId id="2147485693" r:id="rId7"/>
    <p:sldLayoutId id="2147485694" r:id="rId8"/>
    <p:sldLayoutId id="2147485695" r:id="rId9"/>
    <p:sldLayoutId id="2147485696" r:id="rId10"/>
    <p:sldLayoutId id="2147485697" r:id="rId11"/>
    <p:sldLayoutId id="2147485698" r:id="rId12"/>
    <p:sldLayoutId id="2147485700" r:id="rId13"/>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61950" y="307448"/>
            <a:ext cx="840852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2" name="Text Placeholder 2"/>
          <p:cNvSpPr>
            <a:spLocks noGrp="1"/>
          </p:cNvSpPr>
          <p:nvPr>
            <p:ph type="body" idx="1"/>
          </p:nvPr>
        </p:nvSpPr>
        <p:spPr>
          <a:xfrm>
            <a:off x="361949" y="1600200"/>
            <a:ext cx="8408521" cy="491415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CAPT Logo Recreated.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32734" y="6085849"/>
            <a:ext cx="2357086" cy="392848"/>
          </a:xfrm>
          <a:prstGeom prst="rect">
            <a:avLst/>
          </a:prstGeom>
        </p:spPr>
      </p:pic>
    </p:spTree>
    <p:extLst>
      <p:ext uri="{BB962C8B-B14F-4D97-AF65-F5344CB8AC3E}">
        <p14:creationId xmlns:p14="http://schemas.microsoft.com/office/powerpoint/2010/main" val="21127167"/>
      </p:ext>
    </p:extLst>
  </p:cSld>
  <p:clrMap bg1="lt1" tx1="dk1" bg2="lt2" tx2="dk2" accent1="accent1" accent2="accent2" accent3="accent3" accent4="accent4" accent5="accent5" accent6="accent6" hlink="hlink" folHlink="folHlink"/>
  <p:sldLayoutIdLst>
    <p:sldLayoutId id="2147485702" r:id="rId1"/>
    <p:sldLayoutId id="2147485703" r:id="rId2"/>
    <p:sldLayoutId id="2147485704" r:id="rId3"/>
    <p:sldLayoutId id="2147485705" r:id="rId4"/>
    <p:sldLayoutId id="2147485706" r:id="rId5"/>
    <p:sldLayoutId id="2147485707" r:id="rId6"/>
    <p:sldLayoutId id="2147485708" r:id="rId7"/>
    <p:sldLayoutId id="2147485709" r:id="rId8"/>
    <p:sldLayoutId id="2147485710" r:id="rId9"/>
    <p:sldLayoutId id="2147485711" r:id="rId10"/>
    <p:sldLayoutId id="2147485712" r:id="rId11"/>
    <p:sldLayoutId id="2147485713" r:id="rId12"/>
    <p:sldLayoutId id="2147485714" r:id="rId13"/>
    <p:sldLayoutId id="2147485715" r:id="rId14"/>
    <p:sldLayoutId id="2147485716" r:id="rId15"/>
    <p:sldLayoutId id="2147485717" r:id="rId16"/>
    <p:sldLayoutId id="2147485718" r:id="rId17"/>
    <p:sldLayoutId id="2147485719" r:id="rId18"/>
  </p:sldLayoutIdLst>
  <p:hf hdr="0" ftr="0" dt="0"/>
  <p:txStyles>
    <p:titleStyle>
      <a:lvl1pPr algn="l" defTabSz="457200" rtl="0" eaLnBrk="1" latinLnBrk="0" hangingPunct="1">
        <a:spcBef>
          <a:spcPct val="0"/>
        </a:spcBef>
        <a:buNone/>
        <a:defRPr sz="4000" b="1" kern="1200">
          <a:solidFill>
            <a:srgbClr val="577785"/>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2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2.xml"/><Relationship Id="rId1" Type="http://schemas.openxmlformats.org/officeDocument/2006/relationships/slideLayout" Target="../slideLayouts/slideLayout2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hyperlink" Target="http://captus.samhsa.gov/prevention-practice/prevention-approaches" TargetMode="External"/><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hyperlink" Target="https://www.samhsa.gov/prevention" TargetMode="External"/><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hyperlink" Target="https://www.samhsa.gov/capt/tools-learning-resources/planning-sustainability"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87363" y="6542087"/>
            <a:ext cx="1854200" cy="315913"/>
          </a:xfrm>
          <a:prstGeom prst="rect">
            <a:avLst/>
          </a:prstGeom>
          <a:noFill/>
          <a:ln>
            <a:noFill/>
          </a:ln>
          <a:effectLst>
            <a:outerShdw dist="25401" dir="2700000" rotWithShape="0">
              <a:srgbClr val="80808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r>
              <a:rPr lang="en-US" sz="2000" b="1" baseline="30000" dirty="0">
                <a:solidFill>
                  <a:srgbClr val="577785"/>
                </a:solidFill>
                <a:latin typeface="Arial"/>
                <a:ea typeface="+mn-ea"/>
                <a:cs typeface="Arial"/>
              </a:rPr>
              <a:t>samhsa.gov/</a:t>
            </a:r>
            <a:r>
              <a:rPr lang="en-US" sz="2000" b="1" baseline="30000" dirty="0" err="1">
                <a:solidFill>
                  <a:srgbClr val="577785"/>
                </a:solidFill>
                <a:latin typeface="Arial"/>
                <a:ea typeface="+mn-ea"/>
                <a:cs typeface="Arial"/>
              </a:rPr>
              <a:t>capt</a:t>
            </a:r>
            <a:endParaRPr lang="en-US" sz="2000" b="1" baseline="30000" dirty="0">
              <a:solidFill>
                <a:srgbClr val="577785"/>
              </a:solidFill>
              <a:latin typeface="Arial"/>
              <a:ea typeface="+mn-ea"/>
              <a:cs typeface="Arial"/>
            </a:endParaRPr>
          </a:p>
        </p:txBody>
      </p:sp>
      <p:sp>
        <p:nvSpPr>
          <p:cNvPr id="16386" name="Title 1"/>
          <p:cNvSpPr>
            <a:spLocks noGrp="1"/>
          </p:cNvSpPr>
          <p:nvPr>
            <p:ph type="ctrTitle"/>
          </p:nvPr>
        </p:nvSpPr>
        <p:spPr/>
        <p:txBody>
          <a:bodyPr anchor="t">
            <a:normAutofit fontScale="90000"/>
          </a:bodyPr>
          <a:lstStyle/>
          <a:p>
            <a:pPr algn="l" eaLnBrk="1" hangingPunct="1">
              <a:spcAft>
                <a:spcPts val="1200"/>
              </a:spcAft>
            </a:pPr>
            <a:r>
              <a:rPr lang="en-US" altLang="en-US" sz="6200" b="1" baseline="30000" dirty="0">
                <a:latin typeface="Helvetica" panose="020B0604020202020204" pitchFamily="34" charset="0"/>
              </a:rPr>
              <a:t>Substance Abuse Prevention </a:t>
            </a:r>
            <a:br>
              <a:rPr lang="en-US" altLang="en-US" sz="6200" b="1" baseline="30000" dirty="0">
                <a:latin typeface="Helvetica" panose="020B0604020202020204" pitchFamily="34" charset="0"/>
              </a:rPr>
            </a:br>
            <a:r>
              <a:rPr lang="en-US" altLang="en-US" sz="6200" b="1" baseline="30000" dirty="0">
                <a:latin typeface="Helvetica" panose="020B0604020202020204" pitchFamily="34" charset="0"/>
              </a:rPr>
              <a:t>Skills Training (SAPST)</a:t>
            </a:r>
            <a:r>
              <a:rPr lang="en-US" altLang="en-US" sz="5600" b="1" baseline="30000" dirty="0">
                <a:solidFill>
                  <a:schemeClr val="accent2"/>
                </a:solidFill>
                <a:latin typeface="Helvetica" panose="020B0604020202020204" pitchFamily="34" charset="0"/>
              </a:rPr>
              <a:t/>
            </a:r>
            <a:br>
              <a:rPr lang="en-US" altLang="en-US" sz="5600" b="1" baseline="30000" dirty="0">
                <a:solidFill>
                  <a:schemeClr val="accent2"/>
                </a:solidFill>
                <a:latin typeface="Helvetica" panose="020B0604020202020204" pitchFamily="34" charset="0"/>
              </a:rPr>
            </a:br>
            <a:endParaRPr lang="en-US" altLang="en-US" sz="3800" b="1" dirty="0">
              <a:solidFill>
                <a:schemeClr val="accent2"/>
              </a:solidFill>
              <a:latin typeface="Helvetica" panose="020B0604020202020204" pitchFamily="34" charset="0"/>
            </a:endParaRPr>
          </a:p>
        </p:txBody>
      </p:sp>
      <p:sp>
        <p:nvSpPr>
          <p:cNvPr id="2" name="Content Placeholder 1"/>
          <p:cNvSpPr>
            <a:spLocks noGrp="1"/>
          </p:cNvSpPr>
          <p:nvPr>
            <p:ph sz="quarter" idx="10"/>
          </p:nvPr>
        </p:nvSpPr>
        <p:spPr/>
        <p:txBody>
          <a:bodyPr/>
          <a:lstStyle/>
          <a:p>
            <a:r>
              <a:rPr lang="en-US" dirty="0"/>
              <a:t>Session 4</a:t>
            </a:r>
          </a:p>
        </p:txBody>
      </p:sp>
      <p:sp>
        <p:nvSpPr>
          <p:cNvPr id="3" name="Text Placeholder 2"/>
          <p:cNvSpPr>
            <a:spLocks noGrp="1"/>
          </p:cNvSpPr>
          <p:nvPr>
            <p:ph type="body" sz="quarter" idx="1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a:t>Month, YEAR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stCxn id="86027" idx="3"/>
          </p:cNvCxnSpPr>
          <p:nvPr/>
        </p:nvCxnSpPr>
        <p:spPr>
          <a:xfrm>
            <a:off x="5422900" y="3459163"/>
            <a:ext cx="655638" cy="249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5309118" y="3461657"/>
            <a:ext cx="731320" cy="11356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86017" name="Line 2"/>
          <p:cNvSpPr>
            <a:spLocks noChangeShapeType="1"/>
          </p:cNvSpPr>
          <p:nvPr/>
        </p:nvSpPr>
        <p:spPr bwMode="auto">
          <a:xfrm>
            <a:off x="4498975" y="716915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18" name="Line 3"/>
          <p:cNvSpPr>
            <a:spLocks noChangeShapeType="1"/>
          </p:cNvSpPr>
          <p:nvPr/>
        </p:nvSpPr>
        <p:spPr bwMode="auto">
          <a:xfrm>
            <a:off x="4498975" y="716915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19" name="Rectangle 4"/>
          <p:cNvSpPr>
            <a:spLocks noChangeArrowheads="1"/>
          </p:cNvSpPr>
          <p:nvPr/>
        </p:nvSpPr>
        <p:spPr bwMode="auto">
          <a:xfrm>
            <a:off x="250372" y="23726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dirty="0">
                <a:solidFill>
                  <a:schemeClr val="bg1"/>
                </a:solidFill>
                <a:latin typeface="Helvetica" panose="020B0604020202020204" pitchFamily="34" charset="0"/>
              </a:rPr>
              <a:t>Conceptual Fit: Is It Relevant?</a:t>
            </a:r>
          </a:p>
        </p:txBody>
      </p:sp>
      <p:sp>
        <p:nvSpPr>
          <p:cNvPr id="22" name="Rectangle 21"/>
          <p:cNvSpPr>
            <a:spLocks noChangeArrowheads="1"/>
          </p:cNvSpPr>
          <p:nvPr/>
        </p:nvSpPr>
        <p:spPr bwMode="auto">
          <a:xfrm>
            <a:off x="6078538" y="3054350"/>
            <a:ext cx="2228850" cy="1165225"/>
          </a:xfrm>
          <a:prstGeom prst="rect">
            <a:avLst/>
          </a:prstGeom>
          <a:solidFill>
            <a:srgbClr val="4F6228"/>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dirty="0">
                <a:solidFill>
                  <a:srgbClr val="FFFFFF"/>
                </a:solidFill>
              </a:rPr>
              <a:t>Media Campaign about Parents</a:t>
            </a:r>
            <a:r>
              <a:rPr lang="ja-JP" altLang="en-US" sz="1800" b="1" dirty="0">
                <a:solidFill>
                  <a:srgbClr val="FFFFFF"/>
                </a:solidFill>
              </a:rPr>
              <a:t>’</a:t>
            </a:r>
            <a:r>
              <a:rPr lang="en-US" altLang="ja-JP" sz="1800" b="1" dirty="0">
                <a:solidFill>
                  <a:srgbClr val="FFFFFF"/>
                </a:solidFill>
              </a:rPr>
              <a:t> Role in Underage Drinking</a:t>
            </a:r>
            <a:endParaRPr lang="en-US" altLang="en-US" sz="1800" b="1" dirty="0">
              <a:solidFill>
                <a:srgbClr val="FFFFFF"/>
              </a:solidFill>
            </a:endParaRPr>
          </a:p>
        </p:txBody>
      </p:sp>
      <p:sp>
        <p:nvSpPr>
          <p:cNvPr id="23" name="Rectangle 22"/>
          <p:cNvSpPr>
            <a:spLocks noChangeArrowheads="1"/>
          </p:cNvSpPr>
          <p:nvPr/>
        </p:nvSpPr>
        <p:spPr bwMode="auto">
          <a:xfrm>
            <a:off x="6078538" y="4364038"/>
            <a:ext cx="2228850" cy="588962"/>
          </a:xfrm>
          <a:prstGeom prst="rect">
            <a:avLst/>
          </a:prstGeom>
          <a:solidFill>
            <a:srgbClr val="4F6228"/>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b="1" dirty="0">
                <a:solidFill>
                  <a:srgbClr val="FFFFFF"/>
                </a:solidFill>
                <a:latin typeface="Arial"/>
                <a:ea typeface="+mn-ea"/>
                <a:cs typeface="Arial"/>
              </a:rPr>
              <a:t>Parent Education</a:t>
            </a:r>
          </a:p>
        </p:txBody>
      </p:sp>
      <p:sp>
        <p:nvSpPr>
          <p:cNvPr id="24" name="Rectangle 23"/>
          <p:cNvSpPr>
            <a:spLocks noChangeArrowheads="1"/>
          </p:cNvSpPr>
          <p:nvPr/>
        </p:nvSpPr>
        <p:spPr bwMode="auto">
          <a:xfrm>
            <a:off x="6040438" y="9353550"/>
            <a:ext cx="2155825" cy="781050"/>
          </a:xfrm>
          <a:prstGeom prst="rect">
            <a:avLst/>
          </a:prstGeom>
          <a:solidFill>
            <a:srgbClr val="4F6228"/>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2000" b="1" dirty="0">
                <a:solidFill>
                  <a:srgbClr val="FFFFFF"/>
                </a:solidFill>
                <a:latin typeface="Garamond"/>
                <a:ea typeface="+mn-ea"/>
                <a:cs typeface="Garamond"/>
              </a:rPr>
              <a:t>Merchant education</a:t>
            </a:r>
          </a:p>
        </p:txBody>
      </p:sp>
      <p:sp>
        <p:nvSpPr>
          <p:cNvPr id="86023" name="Line 2"/>
          <p:cNvSpPr>
            <a:spLocks noChangeShapeType="1"/>
          </p:cNvSpPr>
          <p:nvPr/>
        </p:nvSpPr>
        <p:spPr bwMode="auto">
          <a:xfrm>
            <a:off x="4151313" y="19923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4" name="Line 3"/>
          <p:cNvSpPr>
            <a:spLocks noChangeShapeType="1"/>
          </p:cNvSpPr>
          <p:nvPr/>
        </p:nvSpPr>
        <p:spPr bwMode="auto">
          <a:xfrm>
            <a:off x="4151313" y="19923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5" name="Rectangle 44"/>
          <p:cNvSpPr>
            <a:spLocks noChangeArrowheads="1"/>
          </p:cNvSpPr>
          <p:nvPr/>
        </p:nvSpPr>
        <p:spPr bwMode="auto">
          <a:xfrm>
            <a:off x="580178" y="3054350"/>
            <a:ext cx="2106613" cy="1165225"/>
          </a:xfrm>
          <a:prstGeom prst="rect">
            <a:avLst/>
          </a:prstGeom>
          <a:solidFill>
            <a:schemeClr val="accent1"/>
          </a:solidFill>
          <a:ln w="9525">
            <a:solidFill>
              <a:srgbClr val="254061"/>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dirty="0">
                <a:solidFill>
                  <a:schemeClr val="bg1"/>
                </a:solidFill>
              </a:rPr>
              <a:t>Underage Drinking</a:t>
            </a:r>
          </a:p>
        </p:txBody>
      </p:sp>
      <p:sp>
        <p:nvSpPr>
          <p:cNvPr id="47" name="Rectangle 46"/>
          <p:cNvSpPr>
            <a:spLocks noChangeArrowheads="1"/>
          </p:cNvSpPr>
          <p:nvPr/>
        </p:nvSpPr>
        <p:spPr bwMode="auto">
          <a:xfrm>
            <a:off x="3330575" y="4826000"/>
            <a:ext cx="2117725" cy="876300"/>
          </a:xfrm>
          <a:prstGeom prst="rect">
            <a:avLst/>
          </a:prstGeom>
          <a:solidFill>
            <a:srgbClr val="984807"/>
          </a:solidFill>
          <a:ln w="9525">
            <a:solidFill>
              <a:srgbClr val="000000"/>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dirty="0">
                <a:solidFill>
                  <a:schemeClr val="bg1"/>
                </a:solidFill>
              </a:rPr>
              <a:t>Youth’</a:t>
            </a:r>
            <a:r>
              <a:rPr lang="en-US" altLang="ja-JP" sz="1800" b="1" dirty="0">
                <a:solidFill>
                  <a:schemeClr val="bg1"/>
                </a:solidFill>
              </a:rPr>
              <a:t>s</a:t>
            </a:r>
            <a:r>
              <a:rPr lang="en-US" altLang="ja-JP" sz="1800" b="1" dirty="0">
                <a:solidFill>
                  <a:srgbClr val="FF0000"/>
                </a:solidFill>
              </a:rPr>
              <a:t> </a:t>
            </a:r>
            <a:r>
              <a:rPr lang="en-US" altLang="ja-JP" sz="1800" b="1" dirty="0">
                <a:solidFill>
                  <a:srgbClr val="FFFFFF"/>
                </a:solidFill>
              </a:rPr>
              <a:t>Perception of Harm</a:t>
            </a:r>
            <a:endParaRPr lang="en-US" altLang="en-US" sz="1800" b="1" dirty="0">
              <a:solidFill>
                <a:srgbClr val="FFFFFF"/>
              </a:solidFill>
            </a:endParaRPr>
          </a:p>
        </p:txBody>
      </p:sp>
      <p:sp>
        <p:nvSpPr>
          <p:cNvPr id="86027" name="Rectangle 47"/>
          <p:cNvSpPr>
            <a:spLocks noChangeArrowheads="1"/>
          </p:cNvSpPr>
          <p:nvPr/>
        </p:nvSpPr>
        <p:spPr bwMode="auto">
          <a:xfrm>
            <a:off x="3330575" y="3079750"/>
            <a:ext cx="2092325" cy="758825"/>
          </a:xfrm>
          <a:prstGeom prst="rect">
            <a:avLst/>
          </a:prstGeom>
          <a:solidFill>
            <a:srgbClr val="984807"/>
          </a:solidFill>
          <a:ln w="9525">
            <a:solidFill>
              <a:srgbClr val="000000"/>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dirty="0">
                <a:solidFill>
                  <a:srgbClr val="FFFFFF"/>
                </a:solidFill>
              </a:rPr>
              <a:t>Parental Monitoring</a:t>
            </a:r>
          </a:p>
        </p:txBody>
      </p:sp>
      <p:sp>
        <p:nvSpPr>
          <p:cNvPr id="86028" name="Line 2"/>
          <p:cNvSpPr>
            <a:spLocks noChangeShapeType="1"/>
          </p:cNvSpPr>
          <p:nvPr/>
        </p:nvSpPr>
        <p:spPr bwMode="auto">
          <a:xfrm>
            <a:off x="3302000" y="294005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9" name="Line 3"/>
          <p:cNvSpPr>
            <a:spLocks noChangeShapeType="1"/>
          </p:cNvSpPr>
          <p:nvPr/>
        </p:nvSpPr>
        <p:spPr bwMode="auto">
          <a:xfrm>
            <a:off x="3302000" y="294005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30" name="Line 2"/>
          <p:cNvSpPr>
            <a:spLocks noChangeShapeType="1"/>
          </p:cNvSpPr>
          <p:nvPr/>
        </p:nvSpPr>
        <p:spPr bwMode="auto">
          <a:xfrm>
            <a:off x="3106738" y="436245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31" name="Line 3"/>
          <p:cNvSpPr>
            <a:spLocks noChangeShapeType="1"/>
          </p:cNvSpPr>
          <p:nvPr/>
        </p:nvSpPr>
        <p:spPr bwMode="auto">
          <a:xfrm>
            <a:off x="3106738" y="436245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32" name="AutoShape 5"/>
          <p:cNvSpPr>
            <a:spLocks noChangeArrowheads="1"/>
          </p:cNvSpPr>
          <p:nvPr/>
        </p:nvSpPr>
        <p:spPr bwMode="auto">
          <a:xfrm>
            <a:off x="2686791" y="1968500"/>
            <a:ext cx="604837" cy="381000"/>
          </a:xfrm>
          <a:prstGeom prst="leftRightArrow">
            <a:avLst>
              <a:gd name="adj1" fmla="val 50000"/>
              <a:gd name="adj2" fmla="val 28891"/>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86033" name="AutoShape 6"/>
          <p:cNvSpPr>
            <a:spLocks noChangeArrowheads="1"/>
          </p:cNvSpPr>
          <p:nvPr/>
        </p:nvSpPr>
        <p:spPr bwMode="auto">
          <a:xfrm>
            <a:off x="5442338" y="1981200"/>
            <a:ext cx="617538" cy="381000"/>
          </a:xfrm>
          <a:prstGeom prst="leftRightArrow">
            <a:avLst>
              <a:gd name="adj1" fmla="val 50000"/>
              <a:gd name="adj2" fmla="val 28890"/>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86034" name="Rectangle 55"/>
          <p:cNvSpPr>
            <a:spLocks noChangeArrowheads="1"/>
          </p:cNvSpPr>
          <p:nvPr/>
        </p:nvSpPr>
        <p:spPr bwMode="auto">
          <a:xfrm>
            <a:off x="6078538" y="1395413"/>
            <a:ext cx="2228850" cy="1425575"/>
          </a:xfrm>
          <a:prstGeom prst="rect">
            <a:avLst/>
          </a:prstGeom>
          <a:solidFill>
            <a:srgbClr val="A0AD95"/>
          </a:solidFill>
          <a:ln w="9525">
            <a:solidFill>
              <a:srgbClr val="000000"/>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solidFill>
                  <a:srgbClr val="000000"/>
                </a:solidFill>
              </a:rPr>
              <a:t>Interventions</a:t>
            </a:r>
          </a:p>
        </p:txBody>
      </p:sp>
      <p:sp>
        <p:nvSpPr>
          <p:cNvPr id="86035" name="Rectangle 56"/>
          <p:cNvSpPr>
            <a:spLocks noChangeArrowheads="1"/>
          </p:cNvSpPr>
          <p:nvPr/>
        </p:nvSpPr>
        <p:spPr bwMode="auto">
          <a:xfrm>
            <a:off x="580178" y="1395413"/>
            <a:ext cx="2106613" cy="1425575"/>
          </a:xfrm>
          <a:prstGeom prst="rect">
            <a:avLst/>
          </a:prstGeom>
          <a:solidFill>
            <a:srgbClr val="8BACC6"/>
          </a:solidFill>
          <a:ln w="9525">
            <a:solidFill>
              <a:srgbClr val="254061"/>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solidFill>
                  <a:srgbClr val="000000"/>
                </a:solidFill>
              </a:rPr>
              <a:t>Problems and Related Behaviors  </a:t>
            </a:r>
          </a:p>
        </p:txBody>
      </p:sp>
      <p:sp>
        <p:nvSpPr>
          <p:cNvPr id="58" name="Rectangle 57"/>
          <p:cNvSpPr>
            <a:spLocks noChangeArrowheads="1"/>
          </p:cNvSpPr>
          <p:nvPr/>
        </p:nvSpPr>
        <p:spPr bwMode="auto">
          <a:xfrm>
            <a:off x="3330575" y="4027488"/>
            <a:ext cx="2092325" cy="631825"/>
          </a:xfrm>
          <a:prstGeom prst="rect">
            <a:avLst/>
          </a:prstGeom>
          <a:solidFill>
            <a:srgbClr val="984807"/>
          </a:solidFill>
          <a:ln w="9525">
            <a:solidFill>
              <a:srgbClr val="000000"/>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lv-LV" altLang="en-US" sz="1800" b="1" dirty="0">
                <a:solidFill>
                  <a:srgbClr val="FFFFFF"/>
                </a:solidFill>
                <a:cs typeface="Arial" panose="020B0604020202020204" pitchFamily="34" charset="0"/>
              </a:rPr>
              <a:t>Low Sensation Seeking</a:t>
            </a:r>
            <a:endParaRPr lang="en-US" altLang="en-US" sz="1800" b="1" dirty="0">
              <a:solidFill>
                <a:srgbClr val="FFFFFF"/>
              </a:solidFill>
              <a:cs typeface="Arial" panose="020B0604020202020204" pitchFamily="34" charset="0"/>
            </a:endParaRPr>
          </a:p>
        </p:txBody>
      </p:sp>
      <p:sp>
        <p:nvSpPr>
          <p:cNvPr id="59" name="Rectangle 58"/>
          <p:cNvSpPr>
            <a:spLocks noChangeArrowheads="1"/>
          </p:cNvSpPr>
          <p:nvPr/>
        </p:nvSpPr>
        <p:spPr bwMode="auto">
          <a:xfrm>
            <a:off x="6078538" y="5145088"/>
            <a:ext cx="2228850" cy="571500"/>
          </a:xfrm>
          <a:prstGeom prst="rect">
            <a:avLst/>
          </a:prstGeom>
          <a:solidFill>
            <a:srgbClr val="4F6228"/>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b="1" dirty="0">
                <a:solidFill>
                  <a:srgbClr val="FFFFFF"/>
                </a:solidFill>
                <a:latin typeface="Arial" charset="0"/>
                <a:ea typeface="Arial" charset="0"/>
                <a:cs typeface="Arial" charset="0"/>
              </a:rPr>
              <a:t>Merchant Education</a:t>
            </a:r>
          </a:p>
        </p:txBody>
      </p:sp>
      <p:sp>
        <p:nvSpPr>
          <p:cNvPr id="86039" name="Rectangle 4"/>
          <p:cNvSpPr>
            <a:spLocks noChangeArrowheads="1"/>
          </p:cNvSpPr>
          <p:nvPr/>
        </p:nvSpPr>
        <p:spPr bwMode="auto">
          <a:xfrm>
            <a:off x="2305496" y="5826720"/>
            <a:ext cx="55070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b="1" i="1" dirty="0">
                <a:solidFill>
                  <a:srgbClr val="4F718C"/>
                </a:solidFill>
                <a:latin typeface="Calibri" panose="020F0502020204030204" pitchFamily="34" charset="0"/>
              </a:rPr>
              <a:t>Information Sheet </a:t>
            </a:r>
            <a:r>
              <a:rPr lang="lv-LV" altLang="en-US" sz="1800" b="1" i="1" dirty="0">
                <a:solidFill>
                  <a:srgbClr val="4F718C"/>
                </a:solidFill>
                <a:latin typeface="Calibri" panose="020F0502020204030204" pitchFamily="34" charset="0"/>
              </a:rPr>
              <a:t>4.</a:t>
            </a:r>
            <a:r>
              <a:rPr lang="en-US" altLang="en-US" sz="1800" b="1" i="1" dirty="0">
                <a:solidFill>
                  <a:srgbClr val="4F718C"/>
                </a:solidFill>
                <a:latin typeface="Calibri" panose="020F0502020204030204" pitchFamily="34" charset="0"/>
              </a:rPr>
              <a:t>3: Conceptual Fit – Sample Risk </a:t>
            </a:r>
            <a:r>
              <a:rPr lang="lv-LV" altLang="en-US" sz="1800" b="1" i="1" dirty="0">
                <a:solidFill>
                  <a:srgbClr val="4F718C"/>
                </a:solidFill>
                <a:latin typeface="Calibri" panose="020F0502020204030204" pitchFamily="34" charset="0"/>
              </a:rPr>
              <a:t>and Protective </a:t>
            </a:r>
            <a:r>
              <a:rPr lang="en-US" altLang="en-US" sz="1800" b="1" i="1" dirty="0">
                <a:solidFill>
                  <a:srgbClr val="4F718C"/>
                </a:solidFill>
                <a:latin typeface="Calibri" panose="020F0502020204030204" pitchFamily="34" charset="0"/>
              </a:rPr>
              <a:t>Factors and Interventions for Underage Drinking</a:t>
            </a:r>
            <a:endParaRPr lang="en-US" altLang="en-US" sz="1800" dirty="0">
              <a:solidFill>
                <a:srgbClr val="4F718C"/>
              </a:solidFill>
              <a:latin typeface="Calibri" panose="020F0502020204030204" pitchFamily="34" charset="0"/>
            </a:endParaRPr>
          </a:p>
        </p:txBody>
      </p:sp>
      <p:sp>
        <p:nvSpPr>
          <p:cNvPr id="28" name="Rectangle 27"/>
          <p:cNvSpPr>
            <a:spLocks noChangeArrowheads="1"/>
          </p:cNvSpPr>
          <p:nvPr/>
        </p:nvSpPr>
        <p:spPr bwMode="auto">
          <a:xfrm>
            <a:off x="3305175" y="1414463"/>
            <a:ext cx="2117725" cy="1406525"/>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2400" b="1" dirty="0">
                <a:solidFill>
                  <a:srgbClr val="000000"/>
                </a:solidFill>
                <a:latin typeface="Arial"/>
                <a:ea typeface="ＭＳ Ｐゴシック" charset="-128"/>
                <a:cs typeface="Arial"/>
              </a:rPr>
              <a:t>Risk and Protective Factors</a:t>
            </a:r>
          </a:p>
        </p:txBody>
      </p:sp>
    </p:spTree>
    <p:extLst>
      <p:ext uri="{BB962C8B-B14F-4D97-AF65-F5344CB8AC3E}">
        <p14:creationId xmlns:p14="http://schemas.microsoft.com/office/powerpoint/2010/main" val="4765079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1000"/>
                                        <p:tgtEl>
                                          <p:spTgt spid="58"/>
                                        </p:tgtEl>
                                      </p:cBhvr>
                                    </p:animEffect>
                                    <p:set>
                                      <p:cBhvr>
                                        <p:cTn id="7" dur="1" fill="hold">
                                          <p:stCondLst>
                                            <p:cond delay="999"/>
                                          </p:stCondLst>
                                        </p:cTn>
                                        <p:tgtEl>
                                          <p:spTgt spid="5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1000"/>
                                        <p:tgtEl>
                                          <p:spTgt spid="47"/>
                                        </p:tgtEl>
                                      </p:cBhvr>
                                    </p:animEffect>
                                    <p:set>
                                      <p:cBhvr>
                                        <p:cTn id="10" dur="1" fill="hold">
                                          <p:stCondLst>
                                            <p:cond delay="999"/>
                                          </p:stCondLst>
                                        </p:cTn>
                                        <p:tgtEl>
                                          <p:spTgt spid="4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0" nodeType="clickEffect">
                                  <p:stCondLst>
                                    <p:cond delay="0"/>
                                  </p:stCondLst>
                                  <p:childTnLst>
                                    <p:animEffect transition="out" filter="dissolve">
                                      <p:cBhvr>
                                        <p:cTn id="14" dur="1000"/>
                                        <p:tgtEl>
                                          <p:spTgt spid="59"/>
                                        </p:tgtEl>
                                      </p:cBhvr>
                                    </p:animEffect>
                                    <p:set>
                                      <p:cBhvr>
                                        <p:cTn id="15" dur="1" fill="hold">
                                          <p:stCondLst>
                                            <p:cond delay="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8" grpId="0" animBg="1"/>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ctrTitle"/>
          </p:nvPr>
        </p:nvSpPr>
        <p:spPr/>
        <p:txBody>
          <a:bodyPr/>
          <a:lstStyle/>
          <a:p>
            <a:pPr eaLnBrk="1" hangingPunct="1"/>
            <a:r>
              <a:rPr lang="en-US" altLang="en-US" sz="3600" b="1" dirty="0">
                <a:solidFill>
                  <a:schemeClr val="bg1"/>
                </a:solidFill>
                <a:latin typeface="Helvetica" panose="020B0604020202020204" pitchFamily="34" charset="0"/>
              </a:rPr>
              <a:t>Practical Fit: Is It Appropriate?</a:t>
            </a:r>
          </a:p>
        </p:txBody>
      </p:sp>
      <p:pic>
        <p:nvPicPr>
          <p:cNvPr id="4" name="Picture 2" descr="hand number finger community together handle brand font partnership team teamwork puzzle keep fit insert cohesion cooperation networking pieces of the puzzle koorparativ cooperate team spirit work with">
            <a:extLst>
              <a:ext uri="{FF2B5EF4-FFF2-40B4-BE49-F238E27FC236}">
                <a16:creationId xmlns="" xmlns:a16="http://schemas.microsoft.com/office/drawing/2014/main" id="{65284B8D-F072-4C2E-BC70-0B844545E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696" y="1677456"/>
            <a:ext cx="6388608" cy="350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582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ctrTitle"/>
          </p:nvPr>
        </p:nvSpPr>
        <p:spPr/>
        <p:txBody>
          <a:bodyPr/>
          <a:lstStyle/>
          <a:p>
            <a:r>
              <a:rPr lang="en-US" altLang="en-US" sz="3600" b="1" dirty="0">
                <a:solidFill>
                  <a:schemeClr val="bg1"/>
                </a:solidFill>
                <a:latin typeface="Helvetica" panose="020B0604020202020204" pitchFamily="34" charset="0"/>
              </a:rPr>
              <a:t>How to Select the Best Fit</a:t>
            </a:r>
            <a:r>
              <a:rPr lang="lv-LV" altLang="en-US" sz="3600" b="1" baseline="30000" dirty="0">
                <a:solidFill>
                  <a:schemeClr val="bg1"/>
                </a:solidFill>
                <a:latin typeface="Helvetica" panose="020B0604020202020204" pitchFamily="34" charset="0"/>
              </a:rPr>
              <a:t>3</a:t>
            </a:r>
            <a:endParaRPr lang="en-US" altLang="en-US" sz="3600" b="1" dirty="0">
              <a:solidFill>
                <a:schemeClr val="bg1"/>
              </a:solidFill>
              <a:latin typeface="Helvetica" panose="020B0604020202020204" pitchFamily="34" charset="0"/>
            </a:endParaRPr>
          </a:p>
        </p:txBody>
      </p:sp>
      <p:graphicFrame>
        <p:nvGraphicFramePr>
          <p:cNvPr id="4" name="Content Placeholder 3"/>
          <p:cNvGraphicFramePr>
            <a:graphicFrameLocks noGrp="1"/>
          </p:cNvGraphicFramePr>
          <p:nvPr>
            <p:ph idx="4294967295"/>
            <p:extLst/>
          </p:nvPr>
        </p:nvGraphicFramePr>
        <p:xfrm>
          <a:off x="905669" y="1431925"/>
          <a:ext cx="720539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a:spLocks noChangeArrowheads="1"/>
          </p:cNvSpPr>
          <p:nvPr/>
        </p:nvSpPr>
        <p:spPr bwMode="auto">
          <a:xfrm>
            <a:off x="3903663" y="4870450"/>
            <a:ext cx="1204912" cy="990600"/>
          </a:xfrm>
          <a:prstGeom prst="ellipse">
            <a:avLst/>
          </a:prstGeom>
          <a:solidFill>
            <a:srgbClr val="404040"/>
          </a:solidFill>
          <a:ln w="9525">
            <a:solidFill>
              <a:schemeClr val="bg1"/>
            </a:solidFill>
            <a:round/>
            <a:headEnd/>
            <a:tailEnd/>
          </a:ln>
          <a:effectLst>
            <a:outerShdw blurRad="63500" dist="23000" dir="5400000" rotWithShape="0">
              <a:srgbClr val="000000">
                <a:alpha val="34999"/>
              </a:srgbClr>
            </a:outerShdw>
          </a:effectLst>
        </p:spPr>
        <p:txBody>
          <a:bodyPr anchor="ctr"/>
          <a:lstStyle/>
          <a:p>
            <a:pPr algn="ctr">
              <a:defRPr/>
            </a:pPr>
            <a:r>
              <a:rPr lang="en-US" sz="2400" b="1" dirty="0">
                <a:solidFill>
                  <a:schemeClr val="lt1"/>
                </a:solidFill>
                <a:ea typeface="+mn-ea"/>
                <a:cs typeface="Arial" panose="020B0604020202020204" pitchFamily="34" charset="0"/>
              </a:rPr>
              <a:t>Best Fit</a:t>
            </a:r>
          </a:p>
        </p:txBody>
      </p:sp>
    </p:spTree>
    <p:extLst>
      <p:ext uri="{BB962C8B-B14F-4D97-AF65-F5344CB8AC3E}">
        <p14:creationId xmlns:p14="http://schemas.microsoft.com/office/powerpoint/2010/main" val="3096319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ctrTitle"/>
          </p:nvPr>
        </p:nvSpPr>
        <p:spPr>
          <a:xfrm>
            <a:off x="135467" y="0"/>
            <a:ext cx="11040532" cy="1105648"/>
          </a:xfrm>
        </p:spPr>
        <p:txBody>
          <a:bodyPr/>
          <a:lstStyle/>
          <a:p>
            <a:pPr eaLnBrk="1" hangingPunct="1"/>
            <a:r>
              <a:rPr lang="en-US" altLang="en-US" sz="3600" b="1" dirty="0">
                <a:solidFill>
                  <a:schemeClr val="bg1"/>
                </a:solidFill>
                <a:latin typeface="Helvetica" panose="020B0604020202020204" pitchFamily="34" charset="0"/>
              </a:rPr>
              <a:t>CASE STUDY ACTIVITY – </a:t>
            </a:r>
            <a:br>
              <a:rPr lang="en-US" altLang="en-US" sz="3600" b="1" dirty="0">
                <a:solidFill>
                  <a:schemeClr val="bg1"/>
                </a:solidFill>
                <a:latin typeface="Helvetica" panose="020B0604020202020204" pitchFamily="34" charset="0"/>
              </a:rPr>
            </a:br>
            <a:r>
              <a:rPr lang="en-US" altLang="en-US" sz="3600" b="1" dirty="0">
                <a:solidFill>
                  <a:schemeClr val="bg1"/>
                </a:solidFill>
                <a:latin typeface="Helvetica" panose="020B0604020202020204" pitchFamily="34" charset="0"/>
              </a:rPr>
              <a:t>Determining Fit</a:t>
            </a:r>
          </a:p>
        </p:txBody>
      </p:sp>
      <p:sp>
        <p:nvSpPr>
          <p:cNvPr id="2" name="Subtitle 1"/>
          <p:cNvSpPr>
            <a:spLocks noGrp="1"/>
          </p:cNvSpPr>
          <p:nvPr>
            <p:ph type="subTitle" idx="1"/>
          </p:nvPr>
        </p:nvSpPr>
        <p:spPr>
          <a:xfrm>
            <a:off x="403412" y="1688602"/>
            <a:ext cx="8448488" cy="4453965"/>
          </a:xfrm>
        </p:spPr>
        <p:txBody>
          <a:bodyPr/>
          <a:lstStyle/>
          <a:p>
            <a:endParaRPr lang="en-US"/>
          </a:p>
        </p:txBody>
      </p:sp>
      <p:sp>
        <p:nvSpPr>
          <p:cNvPr id="92163" name="TextBox 4"/>
          <p:cNvSpPr txBox="1">
            <a:spLocks noChangeArrowheads="1"/>
          </p:cNvSpPr>
          <p:nvPr/>
        </p:nvSpPr>
        <p:spPr bwMode="auto">
          <a:xfrm>
            <a:off x="4098017" y="5934670"/>
            <a:ext cx="37215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4F718C"/>
                </a:solidFill>
                <a:latin typeface="Calibri" panose="020F0502020204030204" pitchFamily="34" charset="0"/>
              </a:rPr>
              <a:t>Worksheet </a:t>
            </a:r>
            <a:r>
              <a:rPr lang="lv-LV" altLang="en-US" sz="1800" b="1" i="1" dirty="0">
                <a:solidFill>
                  <a:srgbClr val="4F718C"/>
                </a:solidFill>
                <a:latin typeface="Calibri" panose="020F0502020204030204" pitchFamily="34" charset="0"/>
              </a:rPr>
              <a:t>4</a:t>
            </a:r>
            <a:r>
              <a:rPr lang="en-US" altLang="en-US" sz="1800" b="1" i="1" dirty="0">
                <a:solidFill>
                  <a:srgbClr val="4F718C"/>
                </a:solidFill>
                <a:latin typeface="Calibri" panose="020F0502020204030204" pitchFamily="34" charset="0"/>
              </a:rPr>
              <a:t>.4: Case Study Activity – </a:t>
            </a:r>
          </a:p>
          <a:p>
            <a:pPr eaLnBrk="1" hangingPunct="1"/>
            <a:r>
              <a:rPr lang="en-US" altLang="en-US" sz="1800" b="1" i="1" dirty="0">
                <a:solidFill>
                  <a:srgbClr val="4F718C"/>
                </a:solidFill>
                <a:latin typeface="Calibri" panose="020F0502020204030204" pitchFamily="34" charset="0"/>
              </a:rPr>
              <a:t>Determining Fit</a:t>
            </a:r>
            <a:endParaRPr lang="en-US" altLang="en-US" sz="1800" dirty="0">
              <a:solidFill>
                <a:srgbClr val="4F718C"/>
              </a:solidFill>
              <a:latin typeface="Calibri" panose="020F0502020204030204" pitchFamily="34" charset="0"/>
            </a:endParaRPr>
          </a:p>
          <a:p>
            <a:pPr eaLnBrk="1" hangingPunct="1"/>
            <a:endParaRPr lang="en-US" altLang="en-US" sz="1800" dirty="0">
              <a:latin typeface="Calibri" panose="020F0502020204030204" pitchFamily="34" charset="0"/>
            </a:endParaRPr>
          </a:p>
        </p:txBody>
      </p:sp>
      <p:sp>
        <p:nvSpPr>
          <p:cNvPr id="8" name="Rectangle 7"/>
          <p:cNvSpPr/>
          <p:nvPr/>
        </p:nvSpPr>
        <p:spPr>
          <a:xfrm>
            <a:off x="444500" y="1434342"/>
            <a:ext cx="8229600" cy="424731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spAutoFit/>
          </a:bodyPr>
          <a:lstStyle>
            <a:lvl1pPr marL="292100" indent="-2921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1200"/>
              </a:spcAft>
              <a:buFont typeface="Wingdings" panose="05000000000000000000" pitchFamily="2" charset="2"/>
              <a:buChar char="Ø"/>
            </a:pPr>
            <a:r>
              <a:rPr lang="en-US" altLang="en-US" sz="2000" dirty="0">
                <a:solidFill>
                  <a:srgbClr val="000000"/>
                </a:solidFill>
              </a:rPr>
              <a:t>Get into case study groups and refer to </a:t>
            </a:r>
            <a:r>
              <a:rPr lang="en-US" altLang="en-US" sz="2000" b="1" dirty="0">
                <a:solidFill>
                  <a:srgbClr val="000000"/>
                </a:solidFill>
              </a:rPr>
              <a:t>Worksheet </a:t>
            </a:r>
            <a:r>
              <a:rPr lang="lv-LV" altLang="en-US" sz="2000" b="1" dirty="0">
                <a:solidFill>
                  <a:srgbClr val="000000"/>
                </a:solidFill>
              </a:rPr>
              <a:t>4</a:t>
            </a:r>
            <a:r>
              <a:rPr lang="en-US" altLang="en-US" sz="2000" b="1" dirty="0">
                <a:solidFill>
                  <a:srgbClr val="000000"/>
                </a:solidFill>
              </a:rPr>
              <a:t>.4: Case Study Activity – Determining Fit. </a:t>
            </a:r>
          </a:p>
          <a:p>
            <a:pPr eaLnBrk="1" hangingPunct="1">
              <a:spcAft>
                <a:spcPts val="1200"/>
              </a:spcAft>
              <a:buFont typeface="Wingdings" panose="05000000000000000000" pitchFamily="2" charset="2"/>
              <a:buChar char="Ø"/>
            </a:pPr>
            <a:r>
              <a:rPr lang="en-US" altLang="en-US" sz="2000" dirty="0">
                <a:solidFill>
                  <a:srgbClr val="000000"/>
                </a:solidFill>
              </a:rPr>
              <a:t>Use the risk factor assigned to your case study group</a:t>
            </a:r>
            <a:r>
              <a:rPr lang="lv-LV" altLang="en-US" sz="2000" dirty="0">
                <a:solidFill>
                  <a:srgbClr val="000000"/>
                </a:solidFill>
              </a:rPr>
              <a:t> from </a:t>
            </a:r>
            <a:r>
              <a:rPr lang="lv-LV" altLang="en-US" sz="2000" b="1" dirty="0">
                <a:solidFill>
                  <a:srgbClr val="000000"/>
                </a:solidFill>
              </a:rPr>
              <a:t>Session 3 for </a:t>
            </a:r>
            <a:r>
              <a:rPr lang="en-US" altLang="en-US" sz="2000" b="1" dirty="0">
                <a:solidFill>
                  <a:srgbClr val="000000"/>
                </a:solidFill>
              </a:rPr>
              <a:t>Worksheet 3.10:</a:t>
            </a:r>
            <a:r>
              <a:rPr lang="en-US" altLang="en-US" sz="2000" dirty="0">
                <a:solidFill>
                  <a:srgbClr val="000000"/>
                </a:solidFill>
              </a:rPr>
              <a:t> </a:t>
            </a:r>
            <a:r>
              <a:rPr lang="en-US" altLang="en-US" sz="2000" b="1" dirty="0">
                <a:solidFill>
                  <a:srgbClr val="000000"/>
                </a:solidFill>
              </a:rPr>
              <a:t>Case Study Activity – Prioritizing Risk </a:t>
            </a:r>
            <a:r>
              <a:rPr lang="lv-LV" altLang="en-US" sz="2000" b="1" dirty="0">
                <a:solidFill>
                  <a:srgbClr val="000000"/>
                </a:solidFill>
              </a:rPr>
              <a:t>and Protective </a:t>
            </a:r>
            <a:r>
              <a:rPr lang="en-US" altLang="en-US" sz="2000" b="1" dirty="0">
                <a:solidFill>
                  <a:srgbClr val="000000"/>
                </a:solidFill>
              </a:rPr>
              <a:t>Factors</a:t>
            </a:r>
            <a:r>
              <a:rPr lang="en-US" altLang="en-US" sz="2000" dirty="0">
                <a:solidFill>
                  <a:srgbClr val="000000"/>
                </a:solidFill>
              </a:rPr>
              <a:t>.</a:t>
            </a:r>
          </a:p>
          <a:p>
            <a:pPr eaLnBrk="1" hangingPunct="1">
              <a:spcAft>
                <a:spcPts val="1200"/>
              </a:spcAft>
              <a:buFont typeface="Wingdings" panose="05000000000000000000" pitchFamily="2" charset="2"/>
              <a:buChar char="Ø"/>
            </a:pPr>
            <a:r>
              <a:rPr lang="en-US" altLang="en-US" sz="2000" dirty="0"/>
              <a:t>Select an intervention for the risk factor from the list on </a:t>
            </a:r>
            <a:r>
              <a:rPr lang="en-US" altLang="en-US" sz="2000" b="1" dirty="0"/>
              <a:t>Worksheet </a:t>
            </a:r>
            <a:r>
              <a:rPr lang="lv-LV" altLang="en-US" sz="2000" b="1" dirty="0"/>
              <a:t>4</a:t>
            </a:r>
            <a:r>
              <a:rPr lang="en-US" altLang="en-US" sz="2000" b="1" dirty="0"/>
              <a:t>.4</a:t>
            </a:r>
            <a:r>
              <a:rPr lang="en-US" altLang="en-US" sz="2000" dirty="0"/>
              <a:t>. Write the risk</a:t>
            </a:r>
            <a:r>
              <a:rPr lang="lv-LV" altLang="en-US" sz="2000" dirty="0"/>
              <a:t>/protective</a:t>
            </a:r>
            <a:r>
              <a:rPr lang="en-US" altLang="en-US" sz="2000" dirty="0"/>
              <a:t> factor and intervention you selected in the chart on the worksheet.</a:t>
            </a:r>
            <a:endParaRPr lang="en-US" altLang="en-US" sz="2000" b="1" dirty="0"/>
          </a:p>
          <a:p>
            <a:pPr eaLnBrk="1" hangingPunct="1">
              <a:spcAft>
                <a:spcPts val="1200"/>
              </a:spcAft>
              <a:buFont typeface="Wingdings" panose="05000000000000000000" pitchFamily="2" charset="2"/>
              <a:buChar char="Ø"/>
            </a:pPr>
            <a:r>
              <a:rPr lang="en-US" altLang="en-US" sz="2000" dirty="0"/>
              <a:t>Answer the questions in the table </a:t>
            </a:r>
            <a:r>
              <a:rPr lang="en-US" altLang="en-US" sz="2000" dirty="0">
                <a:solidFill>
                  <a:srgbClr val="000000"/>
                </a:solidFill>
              </a:rPr>
              <a:t>on </a:t>
            </a:r>
            <a:r>
              <a:rPr lang="en-US" altLang="en-US" sz="2000" b="1" dirty="0">
                <a:solidFill>
                  <a:srgbClr val="000000"/>
                </a:solidFill>
              </a:rPr>
              <a:t>Worksheet </a:t>
            </a:r>
            <a:r>
              <a:rPr lang="lv-LV" altLang="en-US" sz="2000" b="1" dirty="0">
                <a:solidFill>
                  <a:srgbClr val="000000"/>
                </a:solidFill>
              </a:rPr>
              <a:t>4</a:t>
            </a:r>
            <a:r>
              <a:rPr lang="en-US" altLang="en-US" sz="2000" b="1" dirty="0">
                <a:solidFill>
                  <a:srgbClr val="000000"/>
                </a:solidFill>
              </a:rPr>
              <a:t>.4 </a:t>
            </a:r>
            <a:r>
              <a:rPr lang="en-US" altLang="en-US" sz="2000" dirty="0">
                <a:solidFill>
                  <a:srgbClr val="000000"/>
                </a:solidFill>
              </a:rPr>
              <a:t>to determine the practical fit for the intervention you selected, using information about the case study community from </a:t>
            </a:r>
            <a:r>
              <a:rPr lang="lv-LV" altLang="en-US" sz="2000" b="1" dirty="0">
                <a:solidFill>
                  <a:srgbClr val="000000"/>
                </a:solidFill>
              </a:rPr>
              <a:t>Session 3, </a:t>
            </a:r>
            <a:r>
              <a:rPr lang="en-US" altLang="en-US" sz="2000" b="1" dirty="0">
                <a:solidFill>
                  <a:srgbClr val="000000"/>
                </a:solidFill>
              </a:rPr>
              <a:t>Worksheet 3.9: Case Study – Assessment Information.</a:t>
            </a:r>
            <a:endParaRPr lang="en-US" altLang="en-US" sz="2000" dirty="0">
              <a:solidFill>
                <a:srgbClr val="000000"/>
              </a:solidFill>
            </a:endParaRPr>
          </a:p>
        </p:txBody>
      </p:sp>
    </p:spTree>
    <p:extLst>
      <p:ext uri="{BB962C8B-B14F-4D97-AF65-F5344CB8AC3E}">
        <p14:creationId xmlns:p14="http://schemas.microsoft.com/office/powerpoint/2010/main" val="281159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ctrTitle"/>
          </p:nvPr>
        </p:nvSpPr>
        <p:spPr/>
        <p:txBody>
          <a:bodyPr/>
          <a:lstStyle/>
          <a:p>
            <a:r>
              <a:rPr lang="en-US" altLang="en-US" sz="3600" b="1" dirty="0">
                <a:solidFill>
                  <a:schemeClr val="bg1"/>
                </a:solidFill>
                <a:latin typeface="Helvetica" panose="020B0604020202020204" pitchFamily="34" charset="0"/>
              </a:rPr>
              <a:t>Review: Data-driven Decision Making</a:t>
            </a:r>
          </a:p>
        </p:txBody>
      </p:sp>
      <p:sp>
        <p:nvSpPr>
          <p:cNvPr id="96259" name="Line 2"/>
          <p:cNvSpPr>
            <a:spLocks noChangeShapeType="1"/>
          </p:cNvSpPr>
          <p:nvPr/>
        </p:nvSpPr>
        <p:spPr bwMode="auto">
          <a:xfrm>
            <a:off x="4179888" y="25796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0" name="Line 3"/>
          <p:cNvSpPr>
            <a:spLocks noChangeShapeType="1"/>
          </p:cNvSpPr>
          <p:nvPr/>
        </p:nvSpPr>
        <p:spPr bwMode="auto">
          <a:xfrm>
            <a:off x="4179888" y="25796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1" name="Line 2"/>
          <p:cNvSpPr>
            <a:spLocks noChangeShapeType="1"/>
          </p:cNvSpPr>
          <p:nvPr/>
        </p:nvSpPr>
        <p:spPr bwMode="auto">
          <a:xfrm>
            <a:off x="3330575" y="3527425"/>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2" name="Line 3"/>
          <p:cNvSpPr>
            <a:spLocks noChangeShapeType="1"/>
          </p:cNvSpPr>
          <p:nvPr/>
        </p:nvSpPr>
        <p:spPr bwMode="auto">
          <a:xfrm>
            <a:off x="3330575" y="3527425"/>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3" name="AutoShape 6"/>
          <p:cNvSpPr>
            <a:spLocks noChangeArrowheads="1"/>
          </p:cNvSpPr>
          <p:nvPr/>
        </p:nvSpPr>
        <p:spPr bwMode="auto">
          <a:xfrm>
            <a:off x="5556250" y="2682875"/>
            <a:ext cx="525463" cy="381000"/>
          </a:xfrm>
          <a:prstGeom prst="leftRightArrow">
            <a:avLst>
              <a:gd name="adj1" fmla="val 50000"/>
              <a:gd name="adj2" fmla="val 28860"/>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96264" name="Rectangle 13"/>
          <p:cNvSpPr>
            <a:spLocks noChangeArrowheads="1"/>
          </p:cNvSpPr>
          <p:nvPr/>
        </p:nvSpPr>
        <p:spPr bwMode="auto">
          <a:xfrm>
            <a:off x="6094413" y="2100263"/>
            <a:ext cx="2228850" cy="1427162"/>
          </a:xfrm>
          <a:prstGeom prst="rect">
            <a:avLst/>
          </a:prstGeom>
          <a:solidFill>
            <a:srgbClr val="A0AD95"/>
          </a:solidFill>
          <a:ln w="9525">
            <a:solidFill>
              <a:srgbClr val="000000"/>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solidFill>
                  <a:srgbClr val="000000"/>
                </a:solidFill>
              </a:rPr>
              <a:t>Interventions</a:t>
            </a:r>
          </a:p>
        </p:txBody>
      </p:sp>
      <p:sp>
        <p:nvSpPr>
          <p:cNvPr id="96265" name="Rectangle 14"/>
          <p:cNvSpPr>
            <a:spLocks noChangeArrowheads="1"/>
          </p:cNvSpPr>
          <p:nvPr/>
        </p:nvSpPr>
        <p:spPr bwMode="auto">
          <a:xfrm>
            <a:off x="669925" y="2100263"/>
            <a:ext cx="2185988" cy="1427162"/>
          </a:xfrm>
          <a:prstGeom prst="rect">
            <a:avLst/>
          </a:prstGeom>
          <a:solidFill>
            <a:srgbClr val="8BACC6"/>
          </a:solidFill>
          <a:ln w="9525">
            <a:solidFill>
              <a:srgbClr val="254061"/>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solidFill>
                  <a:srgbClr val="000000"/>
                </a:solidFill>
              </a:rPr>
              <a:t>Problems and Related Behaviors </a:t>
            </a:r>
          </a:p>
        </p:txBody>
      </p:sp>
      <p:sp>
        <p:nvSpPr>
          <p:cNvPr id="16" name="TextBox 15"/>
          <p:cNvSpPr txBox="1"/>
          <p:nvPr/>
        </p:nvSpPr>
        <p:spPr>
          <a:xfrm>
            <a:off x="579438" y="3816350"/>
            <a:ext cx="2327275" cy="1908175"/>
          </a:xfrm>
          <a:prstGeom prst="rect">
            <a:avLst/>
          </a:prstGeom>
          <a:noFill/>
          <a:ln w="57150" cap="flat" cmpd="thinThick" algn="ctr">
            <a:solidFill>
              <a:schemeClr val="accent1">
                <a:lumMod val="75000"/>
              </a:schemeClr>
            </a:solidFill>
            <a:prstDash val="solid"/>
            <a:round/>
            <a:headEnd type="none" w="med" len="med"/>
            <a:tailEnd type="none" w="med" len="med"/>
          </a:ln>
        </p:spPr>
        <p:txBody>
          <a:bodyPr>
            <a:spAutoFit/>
          </a:bodyPr>
          <a:lstStyle/>
          <a:p>
            <a:pPr>
              <a:spcAft>
                <a:spcPts val="1200"/>
              </a:spcAft>
              <a:buFont typeface="Wingdings" charset="2"/>
              <a:buChar char="Ø"/>
              <a:defRPr/>
            </a:pPr>
            <a:r>
              <a:rPr lang="en-US" sz="2200" b="1" dirty="0">
                <a:latin typeface="Arial" charset="0"/>
                <a:ea typeface="ＭＳ Ｐゴシック" charset="-128"/>
              </a:rPr>
              <a:t> Magnitude</a:t>
            </a:r>
          </a:p>
          <a:p>
            <a:pPr>
              <a:spcAft>
                <a:spcPts val="1200"/>
              </a:spcAft>
              <a:buFont typeface="Wingdings" charset="2"/>
              <a:buChar char="Ø"/>
              <a:defRPr/>
            </a:pPr>
            <a:r>
              <a:rPr lang="en-US" sz="2200" b="1" dirty="0">
                <a:latin typeface="Arial" charset="0"/>
                <a:ea typeface="ＭＳ Ｐゴシック" charset="-128"/>
              </a:rPr>
              <a:t> Time trend</a:t>
            </a:r>
          </a:p>
          <a:p>
            <a:pPr>
              <a:spcAft>
                <a:spcPts val="1200"/>
              </a:spcAft>
              <a:buFont typeface="Wingdings" charset="2"/>
              <a:buChar char="Ø"/>
              <a:defRPr/>
            </a:pPr>
            <a:r>
              <a:rPr lang="en-US" sz="2200" b="1" dirty="0">
                <a:latin typeface="Arial" charset="0"/>
                <a:ea typeface="ＭＳ Ｐゴシック" charset="-128"/>
              </a:rPr>
              <a:t> Severity</a:t>
            </a:r>
          </a:p>
          <a:p>
            <a:pPr>
              <a:spcAft>
                <a:spcPts val="1200"/>
              </a:spcAft>
              <a:buFont typeface="Wingdings" charset="2"/>
              <a:buChar char="Ø"/>
              <a:defRPr/>
            </a:pPr>
            <a:r>
              <a:rPr lang="en-US" sz="2200" b="1" dirty="0">
                <a:latin typeface="Arial" charset="0"/>
                <a:ea typeface="ＭＳ Ｐゴシック" charset="-128"/>
              </a:rPr>
              <a:t> Comparison</a:t>
            </a:r>
          </a:p>
        </p:txBody>
      </p:sp>
      <p:sp>
        <p:nvSpPr>
          <p:cNvPr id="17" name="Rectangle 16"/>
          <p:cNvSpPr/>
          <p:nvPr/>
        </p:nvSpPr>
        <p:spPr>
          <a:xfrm>
            <a:off x="3233738" y="3848100"/>
            <a:ext cx="2433637" cy="922338"/>
          </a:xfrm>
          <a:prstGeom prst="rect">
            <a:avLst/>
          </a:prstGeom>
          <a:ln w="57150" cap="flat" cmpd="thinThick" algn="ctr">
            <a:solidFill>
              <a:schemeClr val="accent6">
                <a:lumMod val="50000"/>
              </a:schemeClr>
            </a:solidFill>
            <a:prstDash val="solid"/>
            <a:round/>
            <a:headEnd type="none" w="med" len="med"/>
            <a:tailEnd type="none" w="med" len="med"/>
          </a:ln>
        </p:spPr>
        <p:txBody>
          <a:bodyPr>
            <a:spAutoFit/>
          </a:bodyPr>
          <a:lstStyle/>
          <a:p>
            <a:pPr>
              <a:spcAft>
                <a:spcPts val="1200"/>
              </a:spcAft>
              <a:buFont typeface="Wingdings" charset="2"/>
              <a:buChar char="Ø"/>
              <a:defRPr/>
            </a:pPr>
            <a:r>
              <a:rPr lang="en-US" sz="2200" b="1" dirty="0">
                <a:latin typeface="Arial" charset="0"/>
                <a:ea typeface="ＭＳ Ｐゴシック" charset="-128"/>
              </a:rPr>
              <a:t> Importance</a:t>
            </a:r>
          </a:p>
          <a:p>
            <a:pPr>
              <a:spcAft>
                <a:spcPts val="1200"/>
              </a:spcAft>
              <a:buFont typeface="Wingdings" charset="2"/>
              <a:buChar char="Ø"/>
              <a:defRPr/>
            </a:pPr>
            <a:r>
              <a:rPr lang="en-US" sz="2200" b="1" dirty="0">
                <a:latin typeface="Arial" charset="0"/>
                <a:ea typeface="ＭＳ Ｐゴシック" charset="-128"/>
              </a:rPr>
              <a:t> Changeability</a:t>
            </a:r>
          </a:p>
        </p:txBody>
      </p:sp>
      <p:sp>
        <p:nvSpPr>
          <p:cNvPr id="18" name="Rectangle 17"/>
          <p:cNvSpPr/>
          <p:nvPr/>
        </p:nvSpPr>
        <p:spPr>
          <a:xfrm>
            <a:off x="5959475" y="3848100"/>
            <a:ext cx="2586038" cy="1414463"/>
          </a:xfrm>
          <a:prstGeom prst="rect">
            <a:avLst/>
          </a:prstGeom>
          <a:ln w="57150" cap="flat" cmpd="thinThick" algn="ctr">
            <a:solidFill>
              <a:schemeClr val="accent3">
                <a:lumMod val="50000"/>
              </a:schemeClr>
            </a:solidFill>
            <a:prstDash val="solid"/>
            <a:round/>
            <a:headEnd type="none" w="med" len="med"/>
            <a:tailEnd type="none" w="med" len="med"/>
          </a:ln>
        </p:spPr>
        <p:txBody>
          <a:bodyPr>
            <a:spAutoFit/>
          </a:bodyPr>
          <a:lstStyle/>
          <a:p>
            <a:pPr>
              <a:spcAft>
                <a:spcPts val="1200"/>
              </a:spcAft>
              <a:buFont typeface="Wingdings" charset="2"/>
              <a:buChar char="Ø"/>
              <a:defRPr/>
            </a:pPr>
            <a:r>
              <a:rPr lang="en-US" sz="2200" b="1" dirty="0">
                <a:latin typeface="Arial" charset="0"/>
                <a:ea typeface="ＭＳ Ｐゴシック" charset="-128"/>
              </a:rPr>
              <a:t>Evidence-based</a:t>
            </a:r>
          </a:p>
          <a:p>
            <a:pPr>
              <a:spcAft>
                <a:spcPts val="1200"/>
              </a:spcAft>
              <a:buFont typeface="Wingdings" charset="2"/>
              <a:buChar char="Ø"/>
              <a:defRPr/>
            </a:pPr>
            <a:r>
              <a:rPr lang="en-US" sz="2200" b="1" dirty="0">
                <a:latin typeface="Arial" charset="0"/>
                <a:ea typeface="ＭＳ Ｐゴシック" charset="-128"/>
              </a:rPr>
              <a:t> Conceptual fit</a:t>
            </a:r>
          </a:p>
          <a:p>
            <a:pPr>
              <a:spcAft>
                <a:spcPts val="1200"/>
              </a:spcAft>
              <a:buFont typeface="Wingdings" charset="2"/>
              <a:buChar char="Ø"/>
              <a:defRPr/>
            </a:pPr>
            <a:r>
              <a:rPr lang="en-US" sz="2200" b="1" dirty="0">
                <a:latin typeface="Arial" charset="0"/>
                <a:ea typeface="ＭＳ Ｐゴシック" charset="-128"/>
              </a:rPr>
              <a:t> Practical fit</a:t>
            </a:r>
          </a:p>
        </p:txBody>
      </p:sp>
      <p:sp>
        <p:nvSpPr>
          <p:cNvPr id="96269" name="AutoShape 6"/>
          <p:cNvSpPr>
            <a:spLocks noChangeArrowheads="1"/>
          </p:cNvSpPr>
          <p:nvPr/>
        </p:nvSpPr>
        <p:spPr bwMode="auto">
          <a:xfrm>
            <a:off x="2855913" y="2657475"/>
            <a:ext cx="525462" cy="381000"/>
          </a:xfrm>
          <a:prstGeom prst="leftRightArrow">
            <a:avLst>
              <a:gd name="adj1" fmla="val 50000"/>
              <a:gd name="adj2" fmla="val 28860"/>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21" name="Rectangle 20"/>
          <p:cNvSpPr>
            <a:spLocks noChangeArrowheads="1"/>
          </p:cNvSpPr>
          <p:nvPr/>
        </p:nvSpPr>
        <p:spPr bwMode="auto">
          <a:xfrm>
            <a:off x="3381375" y="2106613"/>
            <a:ext cx="2157413" cy="1420812"/>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2400" b="1" dirty="0">
                <a:solidFill>
                  <a:srgbClr val="000000"/>
                </a:solidFill>
                <a:latin typeface="Arial"/>
                <a:ea typeface="ＭＳ Ｐゴシック" charset="-128"/>
                <a:cs typeface="Arial"/>
              </a:rPr>
              <a:t>Risk and Protective Factors</a:t>
            </a:r>
          </a:p>
        </p:txBody>
      </p:sp>
    </p:spTree>
    <p:extLst>
      <p:ext uri="{BB962C8B-B14F-4D97-AF65-F5344CB8AC3E}">
        <p14:creationId xmlns:p14="http://schemas.microsoft.com/office/powerpoint/2010/main" val="3195962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ctrTitle"/>
          </p:nvPr>
        </p:nvSpPr>
        <p:spPr>
          <a:xfrm>
            <a:off x="372730" y="3031232"/>
            <a:ext cx="8610600" cy="860685"/>
          </a:xfrm>
        </p:spPr>
        <p:txBody>
          <a:bodyPr/>
          <a:lstStyle/>
          <a:p>
            <a:pPr algn="ctr" eaLnBrk="1" hangingPunct="1"/>
            <a:r>
              <a:rPr lang="en-US" altLang="en-US" sz="3600" b="1" dirty="0">
                <a:latin typeface="Helvetica" panose="020B0604020202020204" pitchFamily="34" charset="0"/>
                <a:cs typeface="Helvetica" panose="020B0604020202020204" pitchFamily="34" charset="0"/>
              </a:rPr>
              <a:t>Step 4: Implementation</a:t>
            </a:r>
          </a:p>
        </p:txBody>
      </p:sp>
    </p:spTree>
    <p:extLst>
      <p:ext uri="{BB962C8B-B14F-4D97-AF65-F5344CB8AC3E}">
        <p14:creationId xmlns:p14="http://schemas.microsoft.com/office/powerpoint/2010/main" val="82039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229241" y="0"/>
            <a:ext cx="8448488" cy="1105648"/>
          </a:xfrm>
        </p:spPr>
        <p:txBody>
          <a:bodyPr/>
          <a:lstStyle/>
          <a:p>
            <a:pPr>
              <a:defRPr/>
            </a:pPr>
            <a:r>
              <a:rPr lang="en-US" sz="3600" b="1" dirty="0">
                <a:solidFill>
                  <a:schemeClr val="bg1"/>
                </a:solidFill>
                <a:latin typeface="Helvetica" charset="0"/>
                <a:ea typeface="+mn-ea"/>
                <a:cs typeface="Helvetica" charset="0"/>
              </a:rPr>
              <a:t>What D</a:t>
            </a:r>
            <a:r>
              <a:rPr lang="lv-LV" sz="3600" b="1" dirty="0">
                <a:solidFill>
                  <a:schemeClr val="bg1"/>
                </a:solidFill>
                <a:latin typeface="Helvetica" charset="0"/>
                <a:ea typeface="+mn-ea"/>
                <a:cs typeface="Helvetica" charset="0"/>
              </a:rPr>
              <a:t>o</a:t>
            </a:r>
            <a:r>
              <a:rPr lang="en-US" sz="3600" b="1" dirty="0" err="1">
                <a:solidFill>
                  <a:schemeClr val="bg1"/>
                </a:solidFill>
                <a:latin typeface="Helvetica" charset="0"/>
                <a:ea typeface="+mn-ea"/>
                <a:cs typeface="Helvetica" charset="0"/>
              </a:rPr>
              <a:t>es</a:t>
            </a:r>
            <a:r>
              <a:rPr lang="en-US" sz="3600" b="1" dirty="0">
                <a:solidFill>
                  <a:schemeClr val="bg1"/>
                </a:solidFill>
                <a:latin typeface="Helvetica" charset="0"/>
                <a:ea typeface="+mn-ea"/>
                <a:cs typeface="Helvetica" charset="0"/>
              </a:rPr>
              <a:t> Implementation Involve?</a:t>
            </a:r>
          </a:p>
        </p:txBody>
      </p:sp>
      <p:graphicFrame>
        <p:nvGraphicFramePr>
          <p:cNvPr id="5" name="Diagram 4"/>
          <p:cNvGraphicFramePr/>
          <p:nvPr>
            <p:extLst>
              <p:ext uri="{D42A27DB-BD31-4B8C-83A1-F6EECF244321}">
                <p14:modId xmlns:p14="http://schemas.microsoft.com/office/powerpoint/2010/main" val="114605172"/>
              </p:ext>
            </p:extLst>
          </p:nvPr>
        </p:nvGraphicFramePr>
        <p:xfrm>
          <a:off x="604838" y="1252110"/>
          <a:ext cx="7884474" cy="4465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3" name="Rectangle 7"/>
          <p:cNvSpPr>
            <a:spLocks noChangeArrowheads="1"/>
          </p:cNvSpPr>
          <p:nvPr/>
        </p:nvSpPr>
        <p:spPr bwMode="auto">
          <a:xfrm>
            <a:off x="2707279" y="6235996"/>
            <a:ext cx="5129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Calibri" panose="020F0502020204030204" pitchFamily="34" charset="0"/>
              </a:rPr>
              <a:t>Information Sheet 4.</a:t>
            </a:r>
            <a:r>
              <a:rPr lang="lv-LV" altLang="en-US" sz="1800" b="1" i="1" dirty="0">
                <a:solidFill>
                  <a:srgbClr val="577785"/>
                </a:solidFill>
                <a:latin typeface="Calibri" panose="020F0502020204030204" pitchFamily="34" charset="0"/>
              </a:rPr>
              <a:t>5</a:t>
            </a:r>
            <a:r>
              <a:rPr lang="en-US" altLang="en-US" sz="1800" b="1" i="1" dirty="0">
                <a:solidFill>
                  <a:srgbClr val="577785"/>
                </a:solidFill>
                <a:latin typeface="Calibri" panose="020F0502020204030204" pitchFamily="34" charset="0"/>
              </a:rPr>
              <a:t>: Key Tasks of Implementation</a:t>
            </a:r>
            <a:endParaRPr lang="en-US" altLang="en-US" sz="1800" dirty="0">
              <a:solidFill>
                <a:srgbClr val="577785"/>
              </a:solidFill>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07469" y="0"/>
            <a:ext cx="8448488" cy="1105648"/>
          </a:xfrm>
        </p:spPr>
        <p:txBody>
          <a:bodyPr/>
          <a:lstStyle/>
          <a:p>
            <a:pPr algn="l" eaLnBrk="1" hangingPunct="1">
              <a:defRPr/>
            </a:pPr>
            <a:r>
              <a:rPr lang="en-US" sz="3600" b="1" dirty="0">
                <a:solidFill>
                  <a:schemeClr val="bg1"/>
                </a:solidFill>
                <a:latin typeface="Helvetica" charset="0"/>
                <a:ea typeface="+mn-ea"/>
                <a:cs typeface="Helvetica" charset="0"/>
              </a:rPr>
              <a:t>Mobilize Support and Build Capacity</a:t>
            </a:r>
          </a:p>
        </p:txBody>
      </p:sp>
      <p:graphicFrame>
        <p:nvGraphicFramePr>
          <p:cNvPr id="5" name="Diagram 4"/>
          <p:cNvGraphicFramePr/>
          <p:nvPr>
            <p:extLst>
              <p:ext uri="{D42A27DB-BD31-4B8C-83A1-F6EECF244321}">
                <p14:modId xmlns:p14="http://schemas.microsoft.com/office/powerpoint/2010/main" val="859238297"/>
              </p:ext>
            </p:extLst>
          </p:nvPr>
        </p:nvGraphicFramePr>
        <p:xfrm>
          <a:off x="0" y="1143642"/>
          <a:ext cx="8493125" cy="4903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eaLnBrk="1" hangingPunct="1">
              <a:defRPr/>
            </a:pPr>
            <a:r>
              <a:rPr lang="en-US" sz="3200" b="1" dirty="0">
                <a:solidFill>
                  <a:schemeClr val="bg1"/>
                </a:solidFill>
                <a:latin typeface="Helvetica" charset="0"/>
                <a:ea typeface="+mn-ea"/>
                <a:cs typeface="Helvetica" charset="0"/>
              </a:rPr>
              <a:t>Carry</a:t>
            </a:r>
            <a:r>
              <a:rPr lang="lv-LV" sz="3200" b="1" dirty="0">
                <a:solidFill>
                  <a:schemeClr val="bg1"/>
                </a:solidFill>
                <a:latin typeface="Helvetica" charset="0"/>
                <a:ea typeface="+mn-ea"/>
                <a:cs typeface="Helvetica" charset="0"/>
              </a:rPr>
              <a:t>ing</a:t>
            </a:r>
            <a:r>
              <a:rPr lang="en-US" sz="3200" b="1" dirty="0">
                <a:solidFill>
                  <a:schemeClr val="bg1"/>
                </a:solidFill>
                <a:latin typeface="Helvetica" charset="0"/>
                <a:ea typeface="+mn-ea"/>
                <a:cs typeface="Helvetica" charset="0"/>
              </a:rPr>
              <a:t> Out Evidence</a:t>
            </a:r>
            <a:r>
              <a:rPr lang="lv-LV" sz="3200" b="1" dirty="0">
                <a:solidFill>
                  <a:schemeClr val="bg1"/>
                </a:solidFill>
                <a:latin typeface="Helvetica" charset="0"/>
                <a:ea typeface="+mn-ea"/>
                <a:cs typeface="Helvetica" charset="0"/>
              </a:rPr>
              <a:t>-</a:t>
            </a:r>
            <a:r>
              <a:rPr lang="en-US" sz="3200" dirty="0">
                <a:solidFill>
                  <a:schemeClr val="bg1"/>
                </a:solidFill>
                <a:latin typeface="Helvetica" charset="0"/>
                <a:ea typeface="+mn-ea"/>
                <a:cs typeface="Helvetica" charset="0"/>
              </a:rPr>
              <a:t>b</a:t>
            </a:r>
            <a:r>
              <a:rPr lang="en-US" sz="3200" b="1" dirty="0">
                <a:solidFill>
                  <a:schemeClr val="bg1"/>
                </a:solidFill>
                <a:latin typeface="Helvetica" charset="0"/>
                <a:ea typeface="+mn-ea"/>
                <a:cs typeface="Helvetica" charset="0"/>
              </a:rPr>
              <a:t>ased Strategies: The Importance of Fidelity </a:t>
            </a:r>
          </a:p>
        </p:txBody>
      </p:sp>
      <p:sp>
        <p:nvSpPr>
          <p:cNvPr id="7" name="TextBox 6"/>
          <p:cNvSpPr txBox="1">
            <a:spLocks noChangeArrowheads="1"/>
          </p:cNvSpPr>
          <p:nvPr/>
        </p:nvSpPr>
        <p:spPr bwMode="auto">
          <a:xfrm>
            <a:off x="435685" y="1749441"/>
            <a:ext cx="79422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800" dirty="0"/>
              <a:t>Fidelity involves adhering to the </a:t>
            </a:r>
            <a:r>
              <a:rPr lang="en-US" altLang="en-US" sz="2800" dirty="0" err="1"/>
              <a:t>componentsof</a:t>
            </a:r>
            <a:r>
              <a:rPr lang="en-US" altLang="en-US" sz="2800" dirty="0"/>
              <a:t> a program and the procedures for implementing it</a:t>
            </a:r>
            <a:r>
              <a:rPr lang="en-US" altLang="en-US" sz="2800" dirty="0">
                <a:solidFill>
                  <a:schemeClr val="accent3">
                    <a:lumMod val="75000"/>
                  </a:schemeClr>
                </a:solidFill>
              </a:rPr>
              <a:t>.</a:t>
            </a:r>
          </a:p>
        </p:txBody>
      </p:sp>
      <p:graphicFrame>
        <p:nvGraphicFramePr>
          <p:cNvPr id="16" name="Diagram 15"/>
          <p:cNvGraphicFramePr/>
          <p:nvPr>
            <p:extLst>
              <p:ext uri="{D42A27DB-BD31-4B8C-83A1-F6EECF244321}">
                <p14:modId xmlns:p14="http://schemas.microsoft.com/office/powerpoint/2010/main" val="4197567146"/>
              </p:ext>
            </p:extLst>
          </p:nvPr>
        </p:nvGraphicFramePr>
        <p:xfrm>
          <a:off x="1077398" y="3017117"/>
          <a:ext cx="6952210" cy="2479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7"/>
          <p:cNvSpPr>
            <a:spLocks noChangeArrowheads="1"/>
          </p:cNvSpPr>
          <p:nvPr/>
        </p:nvSpPr>
        <p:spPr bwMode="auto">
          <a:xfrm>
            <a:off x="2610265" y="6048187"/>
            <a:ext cx="5129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Calibri" panose="020F0502020204030204" pitchFamily="34" charset="0"/>
              </a:rPr>
              <a:t>Information Sheet 4.</a:t>
            </a:r>
            <a:r>
              <a:rPr lang="lv-LV" altLang="en-US" sz="1800" b="1" i="1" dirty="0">
                <a:solidFill>
                  <a:srgbClr val="577785"/>
                </a:solidFill>
                <a:latin typeface="Calibri" panose="020F0502020204030204" pitchFamily="34" charset="0"/>
              </a:rPr>
              <a:t>5</a:t>
            </a:r>
            <a:r>
              <a:rPr lang="en-US" altLang="en-US" sz="1800" b="1" i="1" dirty="0">
                <a:solidFill>
                  <a:srgbClr val="577785"/>
                </a:solidFill>
                <a:latin typeface="Calibri" panose="020F0502020204030204" pitchFamily="34" charset="0"/>
              </a:rPr>
              <a:t>: Key Tasks of Implementation</a:t>
            </a:r>
            <a:endParaRPr lang="en-US" altLang="en-US" sz="1800" dirty="0">
              <a:solidFill>
                <a:srgbClr val="577785"/>
              </a:solidFill>
              <a:latin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eaLnBrk="1" hangingPunct="1">
              <a:defRPr/>
            </a:pPr>
            <a:r>
              <a:rPr lang="en-US" sz="3600" b="1" dirty="0">
                <a:solidFill>
                  <a:schemeClr val="bg1"/>
                </a:solidFill>
                <a:latin typeface="Helvetica" charset="0"/>
                <a:ea typeface="+mn-ea"/>
                <a:cs typeface="Helvetica" charset="0"/>
              </a:rPr>
              <a:t>Adapting Evidence-based Interventions</a:t>
            </a:r>
          </a:p>
        </p:txBody>
      </p:sp>
      <p:sp>
        <p:nvSpPr>
          <p:cNvPr id="49156" name="Rectangle 8"/>
          <p:cNvSpPr>
            <a:spLocks noChangeArrowheads="1"/>
          </p:cNvSpPr>
          <p:nvPr/>
        </p:nvSpPr>
        <p:spPr bwMode="auto">
          <a:xfrm>
            <a:off x="2977689" y="6025393"/>
            <a:ext cx="4852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Calibri" panose="020F0502020204030204" pitchFamily="34" charset="0"/>
              </a:rPr>
              <a:t>Information Sheet 4.</a:t>
            </a:r>
            <a:r>
              <a:rPr lang="lv-LV" altLang="en-US" sz="1800" b="1" i="1" dirty="0">
                <a:solidFill>
                  <a:srgbClr val="577785"/>
                </a:solidFill>
                <a:latin typeface="Calibri" panose="020F0502020204030204" pitchFamily="34" charset="0"/>
              </a:rPr>
              <a:t>6</a:t>
            </a:r>
            <a:r>
              <a:rPr lang="en-US" altLang="en-US" sz="1800" b="1" i="1" dirty="0">
                <a:solidFill>
                  <a:srgbClr val="577785"/>
                </a:solidFill>
                <a:latin typeface="Calibri" panose="020F0502020204030204" pitchFamily="34" charset="0"/>
              </a:rPr>
              <a:t>: Guidelines for Adaptation</a:t>
            </a:r>
            <a:endParaRPr lang="en-US" altLang="en-US" sz="1800" dirty="0">
              <a:solidFill>
                <a:srgbClr val="577785"/>
              </a:solidFill>
              <a:latin typeface="Calibri" panose="020F0502020204030204" pitchFamily="34" charset="0"/>
            </a:endParaRPr>
          </a:p>
        </p:txBody>
      </p:sp>
      <p:graphicFrame>
        <p:nvGraphicFramePr>
          <p:cNvPr id="7" name="Diagram 6"/>
          <p:cNvGraphicFramePr/>
          <p:nvPr>
            <p:extLst/>
          </p:nvPr>
        </p:nvGraphicFramePr>
        <p:xfrm>
          <a:off x="1433286" y="196139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831595" y="1221180"/>
            <a:ext cx="1534173" cy="1395345"/>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latin typeface="Arial" panose="020B0604020202020204" pitchFamily="34" charset="0"/>
                <a:cs typeface="Arial" panose="020B0604020202020204" pitchFamily="34" charset="0"/>
              </a:rPr>
              <a:t>Culture</a:t>
            </a:r>
          </a:p>
        </p:txBody>
      </p:sp>
      <p:sp>
        <p:nvSpPr>
          <p:cNvPr id="9" name="Oval 8"/>
          <p:cNvSpPr/>
          <p:nvPr/>
        </p:nvSpPr>
        <p:spPr>
          <a:xfrm>
            <a:off x="3539983" y="1221179"/>
            <a:ext cx="1534173" cy="1395345"/>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lv-LV" sz="2200" dirty="0">
                <a:solidFill>
                  <a:schemeClr val="tx1"/>
                </a:solidFill>
                <a:latin typeface="Arial" panose="020B0604020202020204" pitchFamily="34" charset="0"/>
                <a:cs typeface="Arial" panose="020B0604020202020204" pitchFamily="34" charset="0"/>
              </a:rPr>
              <a:t>Local </a:t>
            </a:r>
          </a:p>
          <a:p>
            <a:pPr algn="ctr"/>
            <a:r>
              <a:rPr lang="lv-LV" sz="2200" dirty="0">
                <a:solidFill>
                  <a:schemeClr val="tx1"/>
                </a:solidFill>
                <a:latin typeface="Arial" panose="020B0604020202020204" pitchFamily="34" charset="0"/>
                <a:cs typeface="Arial" panose="020B0604020202020204" pitchFamily="34" charset="0"/>
              </a:rPr>
              <a:t>needs</a:t>
            </a:r>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031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type="subTitle" idx="1"/>
          </p:nvPr>
        </p:nvSpPr>
        <p:spPr/>
        <p:txBody>
          <a:bodyPr/>
          <a:lstStyle/>
          <a:p>
            <a:pPr marL="0" indent="0" algn="ctr">
              <a:buNone/>
            </a:pPr>
            <a:r>
              <a:rPr lang="en-US" altLang="en-US" sz="2400" b="1" dirty="0">
                <a:solidFill>
                  <a:srgbClr val="7F7F7F"/>
                </a:solidFill>
                <a:latin typeface="Helvetica" panose="020B0604020202020204" pitchFamily="34" charset="0"/>
              </a:rPr>
              <a:t>This training was developed under the Substance Abuse and Mental Health Services Administration</a:t>
            </a:r>
            <a:r>
              <a:rPr lang="ja-JP" altLang="en-US" sz="2400" b="1" dirty="0">
                <a:solidFill>
                  <a:srgbClr val="7F7F7F"/>
                </a:solidFill>
                <a:latin typeface="Helvetica" panose="020B0604020202020204" pitchFamily="34" charset="0"/>
              </a:rPr>
              <a:t>’</a:t>
            </a:r>
            <a:r>
              <a:rPr lang="en-US" altLang="ja-JP" sz="2400" b="1" dirty="0">
                <a:solidFill>
                  <a:srgbClr val="7F7F7F"/>
                </a:solidFill>
                <a:latin typeface="Helvetica" panose="020B0604020202020204" pitchFamily="34" charset="0"/>
              </a:rPr>
              <a:t>s (SAMHSA) Center for the Application of Prevention Technologies contract. Reference </a:t>
            </a:r>
            <a:r>
              <a:rPr lang="en-US" sz="2400" b="1" dirty="0">
                <a:solidFill>
                  <a:srgbClr val="7F7F7F"/>
                </a:solidFill>
                <a:latin typeface="Helvetica" panose="020B0604020202020204" pitchFamily="34" charset="0"/>
              </a:rPr>
              <a:t>#HHSS283201200024I/HHSS28342002T</a:t>
            </a:r>
            <a:r>
              <a:rPr lang="en-US" altLang="ja-JP" sz="2400" b="1" dirty="0">
                <a:solidFill>
                  <a:srgbClr val="7F7F7F"/>
                </a:solidFill>
                <a:latin typeface="Helvetica" panose="020B0604020202020204" pitchFamily="34" charset="0"/>
              </a:rPr>
              <a:t>. </a:t>
            </a:r>
          </a:p>
          <a:p>
            <a:pPr marL="0" indent="0" algn="ctr">
              <a:buNone/>
            </a:pPr>
            <a:endParaRPr lang="en-US" altLang="en-US" sz="2400" b="1" dirty="0">
              <a:solidFill>
                <a:srgbClr val="7F7F7F"/>
              </a:solidFill>
              <a:latin typeface="Helvetica" panose="020B0604020202020204" pitchFamily="34" charset="0"/>
            </a:endParaRPr>
          </a:p>
          <a:p>
            <a:pPr marL="0" indent="0" algn="ctr">
              <a:buNone/>
            </a:pPr>
            <a:r>
              <a:rPr lang="en-US" altLang="en-US" sz="2400" b="1" dirty="0">
                <a:solidFill>
                  <a:srgbClr val="7F7F7F"/>
                </a:solidFill>
                <a:latin typeface="Helvetica" panose="020B0604020202020204" pitchFamily="34" charset="0"/>
              </a:rPr>
              <a:t>For training use only.</a:t>
            </a:r>
          </a:p>
          <a:p>
            <a:pPr marL="0" indent="0" algn="ctr">
              <a:buNone/>
            </a:pPr>
            <a:r>
              <a:rPr lang="en-US" altLang="en-US" sz="2400" b="1" dirty="0">
                <a:solidFill>
                  <a:srgbClr val="7F7F7F"/>
                </a:solidFill>
                <a:latin typeface="Helvetica" panose="020B0604020202020204" pitchFamily="34" charset="0"/>
              </a:rPr>
              <a:t>Version 9, September</a:t>
            </a:r>
            <a:r>
              <a:rPr lang="lv-LV" altLang="en-US" sz="2400" b="1" dirty="0">
                <a:solidFill>
                  <a:srgbClr val="7F7F7F"/>
                </a:solidFill>
                <a:latin typeface="Helvetica" panose="020B0604020202020204" pitchFamily="34" charset="0"/>
              </a:rPr>
              <a:t> 2018</a:t>
            </a:r>
            <a:endParaRPr lang="en-US" altLang="en-US" sz="2400" b="1" dirty="0">
              <a:solidFill>
                <a:srgbClr val="7F7F7F"/>
              </a:solidFill>
              <a:latin typeface="Helvetica" panose="020B0604020202020204" pitchFamily="34" charset="0"/>
            </a:endParaRPr>
          </a:p>
          <a:p>
            <a:pPr marL="0" indent="0" algn="ctr" eaLnBrk="1" hangingPunct="1">
              <a:buFont typeface="Arial" panose="020B0604020202020204" pitchFamily="34" charset="0"/>
              <a:buNone/>
              <a:defRPr/>
            </a:pPr>
            <a:endParaRPr lang="en-US" sz="2400" dirty="0">
              <a:solidFill>
                <a:schemeClr val="tx1">
                  <a:lumMod val="50000"/>
                  <a:lumOff val="50000"/>
                </a:schemeClr>
              </a:solidFill>
              <a:latin typeface="Helvetica"/>
              <a:cs typeface="Helvetica"/>
            </a:endParaRPr>
          </a:p>
          <a:p>
            <a:pPr>
              <a:defRPr/>
            </a:pPr>
            <a:endParaRPr lang="en-US" dirty="0"/>
          </a:p>
        </p:txBody>
      </p:sp>
    </p:spTree>
    <p:extLst>
      <p:ext uri="{BB962C8B-B14F-4D97-AF65-F5344CB8AC3E}">
        <p14:creationId xmlns:p14="http://schemas.microsoft.com/office/powerpoint/2010/main" val="183824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ctrTitle"/>
          </p:nvPr>
        </p:nvSpPr>
        <p:spPr/>
        <p:txBody>
          <a:bodyPr/>
          <a:lstStyle/>
          <a:p>
            <a:pPr eaLnBrk="1" hangingPunct="1"/>
            <a:r>
              <a:rPr lang="en-US" altLang="en-US" sz="3600" b="1" dirty="0">
                <a:solidFill>
                  <a:schemeClr val="bg1"/>
                </a:solidFill>
                <a:latin typeface="Helvetica" panose="020B0604020202020204" pitchFamily="34" charset="0"/>
              </a:rPr>
              <a:t>CASE STUDY ACTIVITY – Implementation, Part 1</a:t>
            </a:r>
          </a:p>
        </p:txBody>
      </p:sp>
      <p:sp>
        <p:nvSpPr>
          <p:cNvPr id="6" name="Rectangle 5"/>
          <p:cNvSpPr/>
          <p:nvPr/>
        </p:nvSpPr>
        <p:spPr>
          <a:xfrm>
            <a:off x="457200" y="1452163"/>
            <a:ext cx="8434388" cy="38440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marL="292100" indent="-2921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20000"/>
              </a:lnSpc>
              <a:spcAft>
                <a:spcPts val="1200"/>
              </a:spcAft>
              <a:buFont typeface="Wingdings" panose="05000000000000000000" pitchFamily="2" charset="2"/>
              <a:buChar char="Ø"/>
            </a:pPr>
            <a:r>
              <a:rPr lang="en-US" altLang="en-US" sz="2000" dirty="0">
                <a:solidFill>
                  <a:srgbClr val="000000"/>
                </a:solidFill>
              </a:rPr>
              <a:t>Get in your case study groups.</a:t>
            </a:r>
          </a:p>
          <a:p>
            <a:pPr eaLnBrk="1" hangingPunct="1">
              <a:lnSpc>
                <a:spcPct val="120000"/>
              </a:lnSpc>
              <a:spcAft>
                <a:spcPts val="1200"/>
              </a:spcAft>
              <a:buFont typeface="Wingdings" panose="05000000000000000000" pitchFamily="2" charset="2"/>
              <a:buChar char="Ø"/>
            </a:pPr>
            <a:r>
              <a:rPr lang="en-US" altLang="en-US" sz="2000" dirty="0">
                <a:solidFill>
                  <a:srgbClr val="000000"/>
                </a:solidFill>
              </a:rPr>
              <a:t>On </a:t>
            </a:r>
            <a:r>
              <a:rPr lang="en-US" altLang="en-US" sz="2000" b="1" dirty="0">
                <a:solidFill>
                  <a:srgbClr val="000000"/>
                </a:solidFill>
              </a:rPr>
              <a:t>Worksheet 4.</a:t>
            </a:r>
            <a:r>
              <a:rPr lang="lv-LV" altLang="en-US" sz="2000" b="1" dirty="0">
                <a:solidFill>
                  <a:srgbClr val="000000"/>
                </a:solidFill>
              </a:rPr>
              <a:t>7</a:t>
            </a:r>
            <a:r>
              <a:rPr lang="en-US" altLang="en-US" sz="2000" b="1" dirty="0">
                <a:solidFill>
                  <a:srgbClr val="000000"/>
                </a:solidFill>
              </a:rPr>
              <a:t>: Case Study Activity – Implementation, Part 1, </a:t>
            </a:r>
            <a:r>
              <a:rPr lang="en-US" altLang="en-US" sz="2000" dirty="0">
                <a:solidFill>
                  <a:srgbClr val="000000"/>
                </a:solidFill>
              </a:rPr>
              <a:t>write the risk</a:t>
            </a:r>
            <a:r>
              <a:rPr lang="lv-LV" altLang="en-US" sz="2000" dirty="0">
                <a:solidFill>
                  <a:srgbClr val="000000"/>
                </a:solidFill>
              </a:rPr>
              <a:t>/protective</a:t>
            </a:r>
            <a:r>
              <a:rPr lang="en-US" altLang="en-US" sz="2000" dirty="0">
                <a:solidFill>
                  <a:srgbClr val="000000"/>
                </a:solidFill>
              </a:rPr>
              <a:t> factor and intervention you selected from </a:t>
            </a:r>
            <a:r>
              <a:rPr lang="en-US" altLang="en-US" sz="2000" b="1" dirty="0">
                <a:solidFill>
                  <a:srgbClr val="000000"/>
                </a:solidFill>
              </a:rPr>
              <a:t>Worksheet </a:t>
            </a:r>
            <a:r>
              <a:rPr lang="lv-LV" altLang="en-US" sz="2000" b="1" dirty="0">
                <a:solidFill>
                  <a:srgbClr val="000000"/>
                </a:solidFill>
              </a:rPr>
              <a:t>4</a:t>
            </a:r>
            <a:r>
              <a:rPr lang="en-US" altLang="en-US" sz="2000" b="1" dirty="0">
                <a:solidFill>
                  <a:srgbClr val="000000"/>
                </a:solidFill>
              </a:rPr>
              <a:t>.4: Case Study Activity – Determining Fit.</a:t>
            </a:r>
            <a:r>
              <a:rPr lang="en-US" altLang="en-US" sz="2000" dirty="0">
                <a:solidFill>
                  <a:srgbClr val="000000"/>
                </a:solidFill>
              </a:rPr>
              <a:t> </a:t>
            </a:r>
          </a:p>
          <a:p>
            <a:pPr eaLnBrk="1" hangingPunct="1">
              <a:lnSpc>
                <a:spcPct val="120000"/>
              </a:lnSpc>
              <a:spcAft>
                <a:spcPts val="1200"/>
              </a:spcAft>
              <a:buFont typeface="Wingdings" panose="05000000000000000000" pitchFamily="2" charset="2"/>
              <a:buChar char="Ø"/>
            </a:pPr>
            <a:r>
              <a:rPr lang="en-US" altLang="en-US" sz="2000" dirty="0">
                <a:solidFill>
                  <a:srgbClr val="000000"/>
                </a:solidFill>
              </a:rPr>
              <a:t>Brainstorm a list of action steps to take in the first 3-6 months of implementing this intervention. Write the risk</a:t>
            </a:r>
            <a:r>
              <a:rPr lang="lv-LV" altLang="en-US" sz="2000" dirty="0">
                <a:solidFill>
                  <a:srgbClr val="000000"/>
                </a:solidFill>
              </a:rPr>
              <a:t>/protective</a:t>
            </a:r>
            <a:r>
              <a:rPr lang="en-US" altLang="en-US" sz="2000" dirty="0">
                <a:solidFill>
                  <a:srgbClr val="000000"/>
                </a:solidFill>
              </a:rPr>
              <a:t> factor, intervention, and action steps on </a:t>
            </a:r>
            <a:r>
              <a:rPr lang="en-US" altLang="en-US" sz="2000" b="1" dirty="0">
                <a:solidFill>
                  <a:srgbClr val="000000"/>
                </a:solidFill>
              </a:rPr>
              <a:t>Worksheet 4.</a:t>
            </a:r>
            <a:r>
              <a:rPr lang="lv-LV" altLang="en-US" sz="2000" b="1" dirty="0">
                <a:solidFill>
                  <a:srgbClr val="000000"/>
                </a:solidFill>
              </a:rPr>
              <a:t>7</a:t>
            </a:r>
            <a:r>
              <a:rPr lang="en-US" altLang="en-US" sz="2000" b="1" dirty="0">
                <a:solidFill>
                  <a:srgbClr val="000000"/>
                </a:solidFill>
              </a:rPr>
              <a:t>: Case Study Activity – Implementation, Part 1.</a:t>
            </a:r>
          </a:p>
          <a:p>
            <a:pPr eaLnBrk="1" hangingPunct="1">
              <a:lnSpc>
                <a:spcPct val="120000"/>
              </a:lnSpc>
              <a:spcAft>
                <a:spcPts val="1200"/>
              </a:spcAft>
              <a:buFont typeface="Wingdings" panose="05000000000000000000" pitchFamily="2" charset="2"/>
              <a:buChar char="Ø"/>
            </a:pPr>
            <a:r>
              <a:rPr lang="en-US" altLang="en-US" sz="2000" dirty="0">
                <a:solidFill>
                  <a:srgbClr val="000000"/>
                </a:solidFill>
              </a:rPr>
              <a:t>Assign someone to report out.</a:t>
            </a:r>
          </a:p>
        </p:txBody>
      </p:sp>
      <p:sp>
        <p:nvSpPr>
          <p:cNvPr id="51205" name="Rectangle 7"/>
          <p:cNvSpPr>
            <a:spLocks noChangeArrowheads="1"/>
          </p:cNvSpPr>
          <p:nvPr/>
        </p:nvSpPr>
        <p:spPr bwMode="auto">
          <a:xfrm>
            <a:off x="3882426" y="5779141"/>
            <a:ext cx="366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b="1" i="1" dirty="0">
                <a:solidFill>
                  <a:srgbClr val="577785"/>
                </a:solidFill>
                <a:latin typeface="Calibri" panose="020F0502020204030204" pitchFamily="34" charset="0"/>
              </a:rPr>
              <a:t>Worksheet 4.</a:t>
            </a:r>
            <a:r>
              <a:rPr lang="lv-LV" altLang="en-US" sz="1800" b="1" i="1" dirty="0">
                <a:solidFill>
                  <a:srgbClr val="577785"/>
                </a:solidFill>
                <a:latin typeface="Calibri" panose="020F0502020204030204" pitchFamily="34" charset="0"/>
              </a:rPr>
              <a:t>7</a:t>
            </a:r>
            <a:r>
              <a:rPr lang="en-US" altLang="en-US" sz="1800" b="1" i="1" dirty="0">
                <a:solidFill>
                  <a:srgbClr val="577785"/>
                </a:solidFill>
                <a:latin typeface="Calibri" panose="020F0502020204030204" pitchFamily="34" charset="0"/>
              </a:rPr>
              <a:t>: Case Study Activity –</a:t>
            </a:r>
          </a:p>
          <a:p>
            <a:pPr algn="r" eaLnBrk="1" hangingPunct="1"/>
            <a:r>
              <a:rPr lang="en-US" altLang="en-US" sz="1800" b="1" i="1" dirty="0">
                <a:solidFill>
                  <a:srgbClr val="577785"/>
                </a:solidFill>
                <a:latin typeface="Calibri" panose="020F0502020204030204" pitchFamily="34" charset="0"/>
              </a:rPr>
              <a:t>Implementation, Part 1</a:t>
            </a:r>
            <a:endParaRPr lang="en-US" altLang="en-US" sz="1800" dirty="0">
              <a:solidFill>
                <a:srgbClr val="577785"/>
              </a:solidFill>
              <a:latin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a:xfrm>
            <a:off x="347756" y="0"/>
            <a:ext cx="8448488" cy="1105648"/>
          </a:xfrm>
        </p:spPr>
        <p:txBody>
          <a:bodyPr/>
          <a:lstStyle/>
          <a:p>
            <a:pPr eaLnBrk="1" hangingPunct="1">
              <a:defRPr/>
            </a:pPr>
            <a:r>
              <a:rPr lang="en-US" sz="3600" b="1" dirty="0">
                <a:solidFill>
                  <a:schemeClr val="bg1"/>
                </a:solidFill>
                <a:latin typeface="Helvetica" charset="0"/>
                <a:ea typeface="+mn-ea"/>
                <a:cs typeface="Helvetica" charset="0"/>
              </a:rPr>
              <a:t>Sample Action Plan</a:t>
            </a:r>
          </a:p>
        </p:txBody>
      </p:sp>
      <p:graphicFrame>
        <p:nvGraphicFramePr>
          <p:cNvPr id="4" name="Content Placeholder 5"/>
          <p:cNvGraphicFramePr>
            <a:graphicFrameLocks noGrp="1"/>
          </p:cNvGraphicFramePr>
          <p:nvPr>
            <p:extLst>
              <p:ext uri="{D42A27DB-BD31-4B8C-83A1-F6EECF244321}">
                <p14:modId xmlns:p14="http://schemas.microsoft.com/office/powerpoint/2010/main" val="2426037693"/>
              </p:ext>
            </p:extLst>
          </p:nvPr>
        </p:nvGraphicFramePr>
        <p:xfrm>
          <a:off x="1649218" y="1758280"/>
          <a:ext cx="6228151" cy="4126022"/>
        </p:xfrm>
        <a:graphic>
          <a:graphicData uri="http://schemas.openxmlformats.org/drawingml/2006/table">
            <a:tbl>
              <a:tblPr/>
              <a:tblGrid>
                <a:gridCol w="2409592">
                  <a:extLst>
                    <a:ext uri="{9D8B030D-6E8A-4147-A177-3AD203B41FA5}">
                      <a16:colId xmlns="" xmlns:a16="http://schemas.microsoft.com/office/drawing/2014/main" val="20000"/>
                    </a:ext>
                  </a:extLst>
                </a:gridCol>
                <a:gridCol w="2139459">
                  <a:extLst>
                    <a:ext uri="{9D8B030D-6E8A-4147-A177-3AD203B41FA5}">
                      <a16:colId xmlns="" xmlns:a16="http://schemas.microsoft.com/office/drawing/2014/main" val="20001"/>
                    </a:ext>
                  </a:extLst>
                </a:gridCol>
                <a:gridCol w="1679100">
                  <a:extLst>
                    <a:ext uri="{9D8B030D-6E8A-4147-A177-3AD203B41FA5}">
                      <a16:colId xmlns="" xmlns:a16="http://schemas.microsoft.com/office/drawing/2014/main" val="20002"/>
                    </a:ext>
                  </a:extLst>
                </a:gridCol>
              </a:tblGrid>
              <a:tr h="5503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Task</a:t>
                      </a:r>
                    </a:p>
                  </a:txBody>
                  <a:tcPr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7778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Who?</a:t>
                      </a:r>
                    </a:p>
                  </a:txBody>
                  <a:tcPr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7778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Timeline</a:t>
                      </a:r>
                    </a:p>
                  </a:txBody>
                  <a:tcPr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77785"/>
                    </a:solidFill>
                  </a:tcPr>
                </a:tc>
                <a:extLst>
                  <a:ext uri="{0D108BD9-81ED-4DB2-BD59-A6C34878D82A}">
                    <a16:rowId xmlns="" xmlns:a16="http://schemas.microsoft.com/office/drawing/2014/main" val="10000"/>
                  </a:ext>
                </a:extLst>
              </a:tr>
              <a:tr h="14309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lv-LV"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Secure m</a:t>
                      </a:r>
                      <a:r>
                        <a:rPr kumimoji="0" lang="en-US" sz="24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erchant</a:t>
                      </a:r>
                      <a:r>
                        <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outreach and buy-in</a:t>
                      </a:r>
                    </a:p>
                  </a:txBody>
                  <a:tcPr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Coordinator</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By 5/1</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20212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Schedule merchant education </a:t>
                      </a:r>
                      <a:r>
                        <a:rPr kumimoji="0" lang="lv-LV"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a:t>
                      </a:r>
                      <a:r>
                        <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vents</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Coalition staff </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By 7/15</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bl>
          </a:graphicData>
        </a:graphic>
      </p:graphicFrame>
      <p:sp>
        <p:nvSpPr>
          <p:cNvPr id="53269" name="TextBox 4"/>
          <p:cNvSpPr txBox="1">
            <a:spLocks noChangeArrowheads="1"/>
          </p:cNvSpPr>
          <p:nvPr/>
        </p:nvSpPr>
        <p:spPr bwMode="auto">
          <a:xfrm>
            <a:off x="2565399" y="1197022"/>
            <a:ext cx="4395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dirty="0"/>
              <a:t>Intervention: Party Patrols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 xmlns:a16="http://schemas.microsoft.com/office/drawing/2014/main" id="{8F7BA9FA-4AEA-428D-A791-434E1615E3E6}"/>
              </a:ext>
            </a:extLst>
          </p:cNvPr>
          <p:cNvSpPr>
            <a:spLocks noGrp="1"/>
          </p:cNvSpPr>
          <p:nvPr>
            <p:ph type="ctrTitle"/>
          </p:nvPr>
        </p:nvSpPr>
        <p:spPr/>
        <p:txBody>
          <a:bodyPr/>
          <a:lstStyle/>
          <a:p>
            <a:pPr eaLnBrk="1" hangingPunct="1"/>
            <a:r>
              <a:rPr lang="en-US" altLang="en-US" sz="3600" b="1" dirty="0">
                <a:solidFill>
                  <a:schemeClr val="bg1"/>
                </a:solidFill>
                <a:latin typeface="Helvetica" panose="020B0604020202020204" pitchFamily="34" charset="0"/>
                <a:ea typeface="ＭＳ Ｐゴシック" panose="020B0600070205080204" pitchFamily="34" charset="-128"/>
              </a:rPr>
              <a:t>CASE STUDY ACTIVITY – Implementation, Part 2</a:t>
            </a:r>
          </a:p>
        </p:txBody>
      </p:sp>
      <p:sp>
        <p:nvSpPr>
          <p:cNvPr id="4" name="Rectangle 3">
            <a:extLst>
              <a:ext uri="{FF2B5EF4-FFF2-40B4-BE49-F238E27FC236}">
                <a16:creationId xmlns="" xmlns:a16="http://schemas.microsoft.com/office/drawing/2014/main" id="{46821005-8AB9-4936-87FB-DF42E3E89A32}"/>
              </a:ext>
            </a:extLst>
          </p:cNvPr>
          <p:cNvSpPr/>
          <p:nvPr/>
        </p:nvSpPr>
        <p:spPr>
          <a:xfrm>
            <a:off x="455613" y="1467950"/>
            <a:ext cx="8231187" cy="42133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marL="292100" indent="-292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Aft>
                <a:spcPts val="1200"/>
              </a:spcAft>
              <a:buFont typeface="Wingdings" pitchFamily="2" charset="2"/>
              <a:buChar char="Ø"/>
              <a:defRPr/>
            </a:pPr>
            <a:r>
              <a:rPr lang="en-US" altLang="en-US" sz="2000" dirty="0">
                <a:solidFill>
                  <a:srgbClr val="000000"/>
                </a:solidFill>
              </a:rPr>
              <a:t>In your case study groups, brainstorm potential challenges to implementing the intervention you selected (refer to Part 1).</a:t>
            </a:r>
            <a:r>
              <a:rPr lang="en-US" altLang="en-US" sz="2000" b="1" dirty="0">
                <a:solidFill>
                  <a:srgbClr val="000000"/>
                </a:solidFill>
              </a:rPr>
              <a:t> </a:t>
            </a:r>
            <a:r>
              <a:rPr lang="en-US" altLang="en-US" sz="2000" dirty="0">
                <a:solidFill>
                  <a:srgbClr val="000000"/>
                </a:solidFill>
              </a:rPr>
              <a:t>Write them down on </a:t>
            </a:r>
            <a:r>
              <a:rPr lang="en-US" altLang="en-US" sz="2000" b="1" dirty="0">
                <a:solidFill>
                  <a:srgbClr val="000000"/>
                </a:solidFill>
              </a:rPr>
              <a:t>Worksheet 4.</a:t>
            </a:r>
            <a:r>
              <a:rPr lang="lv-LV" altLang="en-US" sz="2000" b="1" dirty="0">
                <a:solidFill>
                  <a:srgbClr val="000000"/>
                </a:solidFill>
              </a:rPr>
              <a:t>7</a:t>
            </a:r>
            <a:r>
              <a:rPr lang="en-US" altLang="en-US" sz="2000" b="1" dirty="0">
                <a:solidFill>
                  <a:srgbClr val="000000"/>
                </a:solidFill>
              </a:rPr>
              <a:t>: Case Study Activity – Implementation, Part 2</a:t>
            </a:r>
            <a:r>
              <a:rPr lang="en-US" altLang="en-US" sz="2000" dirty="0">
                <a:solidFill>
                  <a:srgbClr val="000000"/>
                </a:solidFill>
              </a:rPr>
              <a:t>.</a:t>
            </a:r>
          </a:p>
          <a:p>
            <a:pPr eaLnBrk="1" hangingPunct="1">
              <a:lnSpc>
                <a:spcPct val="120000"/>
              </a:lnSpc>
              <a:spcAft>
                <a:spcPts val="1200"/>
              </a:spcAft>
              <a:buFont typeface="Wingdings" pitchFamily="2" charset="2"/>
              <a:buChar char="Ø"/>
              <a:defRPr/>
            </a:pPr>
            <a:r>
              <a:rPr lang="en-US" altLang="en-US" sz="2000" dirty="0">
                <a:solidFill>
                  <a:srgbClr val="000000"/>
                </a:solidFill>
              </a:rPr>
              <a:t>Exchange your list of challenges with another group (including the information about the risk</a:t>
            </a:r>
            <a:r>
              <a:rPr lang="lv-LV" altLang="en-US" sz="2000" dirty="0">
                <a:solidFill>
                  <a:srgbClr val="000000"/>
                </a:solidFill>
              </a:rPr>
              <a:t>/protective</a:t>
            </a:r>
            <a:r>
              <a:rPr lang="en-US" altLang="en-US" sz="2000" dirty="0">
                <a:solidFill>
                  <a:srgbClr val="000000"/>
                </a:solidFill>
              </a:rPr>
              <a:t> factor, intervention and action steps from Part 1).</a:t>
            </a:r>
          </a:p>
          <a:p>
            <a:pPr eaLnBrk="1" hangingPunct="1">
              <a:lnSpc>
                <a:spcPct val="120000"/>
              </a:lnSpc>
              <a:spcAft>
                <a:spcPts val="1200"/>
              </a:spcAft>
              <a:buFont typeface="Wingdings" pitchFamily="2" charset="2"/>
              <a:buChar char="Ø"/>
              <a:defRPr/>
            </a:pPr>
            <a:r>
              <a:rPr lang="en-US" altLang="en-US" sz="2000" dirty="0">
                <a:solidFill>
                  <a:srgbClr val="000000"/>
                </a:solidFill>
              </a:rPr>
              <a:t>Brainstorm potential solutions to the challenges identified by the other group for their risk factor and intervention.</a:t>
            </a:r>
          </a:p>
          <a:p>
            <a:pPr eaLnBrk="1" hangingPunct="1">
              <a:lnSpc>
                <a:spcPct val="120000"/>
              </a:lnSpc>
              <a:spcAft>
                <a:spcPts val="1200"/>
              </a:spcAft>
              <a:buFont typeface="Wingdings" pitchFamily="2" charset="2"/>
              <a:buChar char="Ø"/>
              <a:defRPr/>
            </a:pPr>
            <a:r>
              <a:rPr lang="en-US" altLang="en-US" sz="2000" dirty="0">
                <a:solidFill>
                  <a:srgbClr val="000000"/>
                </a:solidFill>
              </a:rPr>
              <a:t>Assign someone to report out one challenge and solution.</a:t>
            </a:r>
          </a:p>
        </p:txBody>
      </p:sp>
      <p:sp>
        <p:nvSpPr>
          <p:cNvPr id="45062" name="Rectangle 6">
            <a:extLst>
              <a:ext uri="{FF2B5EF4-FFF2-40B4-BE49-F238E27FC236}">
                <a16:creationId xmlns="" xmlns:a16="http://schemas.microsoft.com/office/drawing/2014/main" id="{E71C361B-6090-48D5-9E17-13556C8E2436}"/>
              </a:ext>
            </a:extLst>
          </p:cNvPr>
          <p:cNvSpPr>
            <a:spLocks noChangeArrowheads="1"/>
          </p:cNvSpPr>
          <p:nvPr/>
        </p:nvSpPr>
        <p:spPr bwMode="auto">
          <a:xfrm>
            <a:off x="3997832" y="5823123"/>
            <a:ext cx="366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1800" b="1" i="1" dirty="0">
                <a:solidFill>
                  <a:srgbClr val="577785"/>
                </a:solidFill>
              </a:rPr>
              <a:t>Worksheet 4.</a:t>
            </a:r>
            <a:r>
              <a:rPr lang="lv-LV" altLang="en-US" sz="1800" b="1" i="1" dirty="0">
                <a:solidFill>
                  <a:srgbClr val="577785"/>
                </a:solidFill>
              </a:rPr>
              <a:t>7</a:t>
            </a:r>
            <a:r>
              <a:rPr lang="en-US" altLang="en-US" sz="1800" b="1" i="1" dirty="0">
                <a:solidFill>
                  <a:srgbClr val="577785"/>
                </a:solidFill>
              </a:rPr>
              <a:t>: Case Study Activity –</a:t>
            </a:r>
          </a:p>
          <a:p>
            <a:pPr algn="r" eaLnBrk="1" hangingPunct="1">
              <a:spcBef>
                <a:spcPct val="0"/>
              </a:spcBef>
              <a:buFontTx/>
              <a:buNone/>
            </a:pPr>
            <a:r>
              <a:rPr lang="en-US" altLang="en-US" sz="1800" b="1" i="1" dirty="0">
                <a:solidFill>
                  <a:srgbClr val="577785"/>
                </a:solidFill>
              </a:rPr>
              <a:t>Implementation, Part 2</a:t>
            </a:r>
            <a:endParaRPr lang="en-US" altLang="en-US" sz="1800" dirty="0">
              <a:solidFill>
                <a:srgbClr val="577785"/>
              </a:solidFill>
            </a:endParaRPr>
          </a:p>
        </p:txBody>
      </p:sp>
    </p:spTree>
    <p:extLst>
      <p:ext uri="{BB962C8B-B14F-4D97-AF65-F5344CB8AC3E}">
        <p14:creationId xmlns:p14="http://schemas.microsoft.com/office/powerpoint/2010/main" val="1745452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a:solidFill>
                  <a:schemeClr val="bg1"/>
                </a:solidFill>
                <a:latin typeface="Helvetica" charset="0"/>
                <a:ea typeface="+mn-ea"/>
                <a:cs typeface="Helvetica" charset="0"/>
              </a:rPr>
              <a:t>Monitoring Implementation </a:t>
            </a:r>
          </a:p>
        </p:txBody>
      </p:sp>
      <p:sp>
        <p:nvSpPr>
          <p:cNvPr id="3" name="Content Placeholder 2"/>
          <p:cNvSpPr>
            <a:spLocks noGrp="1"/>
          </p:cNvSpPr>
          <p:nvPr>
            <p:ph type="subTitle" idx="1"/>
          </p:nvPr>
        </p:nvSpPr>
        <p:spPr>
          <a:xfrm>
            <a:off x="403412" y="1464235"/>
            <a:ext cx="5278197" cy="4443405"/>
          </a:xfrm>
        </p:spPr>
        <p:txBody>
          <a:bodyPr/>
          <a:lstStyle/>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Was the intervention implemented as planned?</a:t>
            </a:r>
          </a:p>
          <a:p>
            <a:pPr marL="1371600" lvl="2" indent="-457200" algn="l">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Number of sessions</a:t>
            </a:r>
          </a:p>
          <a:p>
            <a:pPr marL="1371600" lvl="2" indent="-457200" algn="l">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Target population</a:t>
            </a:r>
          </a:p>
          <a:p>
            <a:pPr marL="1371600" lvl="2" indent="-457200" algn="l">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Time table </a:t>
            </a:r>
          </a:p>
          <a:p>
            <a:pPr marL="1371600" lvl="2" indent="-457200" algn="l">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Staffing </a:t>
            </a:r>
          </a:p>
          <a:p>
            <a:pPr marL="1371600" lvl="2" indent="-457200" algn="l">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Setting</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What adaptations were made to the interventions? How was the decision made?</a:t>
            </a:r>
          </a:p>
          <a:p>
            <a:endParaRPr lang="en-US" b="1" dirty="0"/>
          </a:p>
        </p:txBody>
      </p:sp>
      <p:sp>
        <p:nvSpPr>
          <p:cNvPr id="9" name="AutoShape 2" descr="Image result for Camera Lens "/>
          <p:cNvSpPr>
            <a:spLocks noChangeAspect="1" noChangeArrowheads="1"/>
          </p:cNvSpPr>
          <p:nvPr/>
        </p:nvSpPr>
        <p:spPr bwMode="auto">
          <a:xfrm>
            <a:off x="5069305" y="2476500"/>
            <a:ext cx="2733675"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5959057" y="1964198"/>
            <a:ext cx="3120189" cy="3818021"/>
          </a:xfrm>
          <a:prstGeom prst="rect">
            <a:avLst/>
          </a:prstGeom>
          <a:noFill/>
        </p:spPr>
        <p:txBody>
          <a:bodyPr wrap="square" rtlCol="0">
            <a:spAutoFit/>
          </a:bodyPr>
          <a:lstStyle/>
          <a:p>
            <a:endParaRPr lang="en-US" dirty="0"/>
          </a:p>
        </p:txBody>
      </p:sp>
      <p:sp>
        <p:nvSpPr>
          <p:cNvPr id="17" name="TextBox 16"/>
          <p:cNvSpPr txBox="1"/>
          <p:nvPr/>
        </p:nvSpPr>
        <p:spPr>
          <a:xfrm>
            <a:off x="2631085" y="6035360"/>
            <a:ext cx="5508959" cy="369332"/>
          </a:xfrm>
          <a:prstGeom prst="rect">
            <a:avLst/>
          </a:prstGeom>
          <a:noFill/>
        </p:spPr>
        <p:txBody>
          <a:bodyPr wrap="square" rtlCol="0">
            <a:spAutoFit/>
          </a:bodyPr>
          <a:lstStyle/>
          <a:p>
            <a:pPr eaLnBrk="1" hangingPunct="1"/>
            <a:r>
              <a:rPr lang="en-US" altLang="en-US" b="1" i="1" dirty="0">
                <a:solidFill>
                  <a:srgbClr val="577785"/>
                </a:solidFill>
                <a:latin typeface="Calibri" panose="020F0502020204030204" pitchFamily="34" charset="0"/>
              </a:rPr>
              <a:t>Information Sheet 4.</a:t>
            </a:r>
            <a:r>
              <a:rPr lang="lv-LV" altLang="en-US" b="1" i="1" dirty="0">
                <a:solidFill>
                  <a:srgbClr val="577785"/>
                </a:solidFill>
                <a:latin typeface="Calibri" panose="020F0502020204030204" pitchFamily="34" charset="0"/>
              </a:rPr>
              <a:t>5</a:t>
            </a:r>
            <a:r>
              <a:rPr lang="en-US" altLang="en-US" b="1" i="1" dirty="0">
                <a:solidFill>
                  <a:srgbClr val="577785"/>
                </a:solidFill>
                <a:latin typeface="Calibri" panose="020F0502020204030204" pitchFamily="34" charset="0"/>
              </a:rPr>
              <a:t>: Key Tasks of Implementation</a:t>
            </a:r>
            <a:endParaRPr lang="en-US" altLang="en-US" dirty="0">
              <a:solidFill>
                <a:srgbClr val="577785"/>
              </a:solidFill>
              <a:latin typeface="Calibri" panose="020F0502020204030204" pitchFamily="34" charset="0"/>
            </a:endParaRPr>
          </a:p>
        </p:txBody>
      </p:sp>
      <p:pic>
        <p:nvPicPr>
          <p:cNvPr id="8" name="Picture 2" descr="Writing Pad, Hand, Clipboard">
            <a:extLst>
              <a:ext uri="{FF2B5EF4-FFF2-40B4-BE49-F238E27FC236}">
                <a16:creationId xmlns="" xmlns:a16="http://schemas.microsoft.com/office/drawing/2014/main" id="{59B81BD2-06AB-44BB-A012-0AB0B1284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289" y="2127484"/>
            <a:ext cx="3468299" cy="234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99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lstStyle/>
          <a:p>
            <a:r>
              <a:rPr lang="lv-LV" sz="3500" b="1" dirty="0">
                <a:solidFill>
                  <a:schemeClr val="bg1"/>
                </a:solidFill>
                <a:latin typeface="Helvetica" charset="0"/>
                <a:ea typeface="+mn-ea"/>
                <a:cs typeface="Helvetica" charset="0"/>
              </a:rPr>
              <a:t>Three Central Features of</a:t>
            </a:r>
            <a:r>
              <a:rPr lang="en-US" sz="3500" b="1" dirty="0">
                <a:solidFill>
                  <a:schemeClr val="bg1"/>
                </a:solidFill>
                <a:latin typeface="Helvetica" charset="0"/>
                <a:ea typeface="+mn-ea"/>
                <a:cs typeface="Helvetica" charset="0"/>
              </a:rPr>
              <a:t> Implementation </a:t>
            </a:r>
          </a:p>
        </p:txBody>
      </p:sp>
      <p:graphicFrame>
        <p:nvGraphicFramePr>
          <p:cNvPr id="4" name="Diagram 3"/>
          <p:cNvGraphicFramePr/>
          <p:nvPr>
            <p:extLst>
              <p:ext uri="{D42A27DB-BD31-4B8C-83A1-F6EECF244321}">
                <p14:modId xmlns:p14="http://schemas.microsoft.com/office/powerpoint/2010/main" val="1156625337"/>
              </p:ext>
            </p:extLst>
          </p:nvPr>
        </p:nvGraphicFramePr>
        <p:xfrm>
          <a:off x="685419" y="1261949"/>
          <a:ext cx="7884474" cy="4465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7"/>
          <p:cNvSpPr>
            <a:spLocks noChangeArrowheads="1"/>
          </p:cNvSpPr>
          <p:nvPr/>
        </p:nvSpPr>
        <p:spPr bwMode="auto">
          <a:xfrm>
            <a:off x="2694294" y="6004644"/>
            <a:ext cx="5129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Calibri" panose="020F0502020204030204" pitchFamily="34" charset="0"/>
              </a:rPr>
              <a:t>Information Sheet 4.</a:t>
            </a:r>
            <a:r>
              <a:rPr lang="lv-LV" altLang="en-US" sz="1800" b="1" i="1" dirty="0">
                <a:solidFill>
                  <a:srgbClr val="577785"/>
                </a:solidFill>
                <a:latin typeface="Calibri" panose="020F0502020204030204" pitchFamily="34" charset="0"/>
              </a:rPr>
              <a:t>5</a:t>
            </a:r>
            <a:r>
              <a:rPr lang="en-US" altLang="en-US" sz="1800" b="1" i="1" dirty="0">
                <a:solidFill>
                  <a:srgbClr val="577785"/>
                </a:solidFill>
                <a:latin typeface="Calibri" panose="020F0502020204030204" pitchFamily="34" charset="0"/>
              </a:rPr>
              <a:t>: Key Tasks of Implementation</a:t>
            </a:r>
            <a:endParaRPr lang="en-US" altLang="en-US" sz="1800" dirty="0">
              <a:solidFill>
                <a:srgbClr val="577785"/>
              </a:solidFill>
              <a:latin typeface="Calibri" panose="020F0502020204030204" pitchFamily="34" charset="0"/>
            </a:endParaRPr>
          </a:p>
        </p:txBody>
      </p:sp>
    </p:spTree>
    <p:extLst>
      <p:ext uri="{BB962C8B-B14F-4D97-AF65-F5344CB8AC3E}">
        <p14:creationId xmlns:p14="http://schemas.microsoft.com/office/powerpoint/2010/main" val="2536086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ctrTitle"/>
          </p:nvPr>
        </p:nvSpPr>
        <p:spPr>
          <a:xfrm>
            <a:off x="330200" y="3286414"/>
            <a:ext cx="8610600" cy="860685"/>
          </a:xfrm>
        </p:spPr>
        <p:txBody>
          <a:bodyPr/>
          <a:lstStyle/>
          <a:p>
            <a:pPr algn="ctr" eaLnBrk="1" hangingPunct="1"/>
            <a:r>
              <a:rPr lang="en-US" altLang="en-US" sz="3600" b="1" dirty="0">
                <a:latin typeface="Helvetica" panose="020B0604020202020204" pitchFamily="34" charset="0"/>
                <a:cs typeface="Helvetica" panose="020B0604020202020204" pitchFamily="34" charset="0"/>
              </a:rPr>
              <a:t>Step 5: Evaluation</a:t>
            </a:r>
          </a:p>
        </p:txBody>
      </p:sp>
      <p:sp>
        <p:nvSpPr>
          <p:cNvPr id="59395" name="TextBox 2"/>
          <p:cNvSpPr txBox="1">
            <a:spLocks noChangeArrowheads="1"/>
          </p:cNvSpPr>
          <p:nvPr/>
        </p:nvSpPr>
        <p:spPr bwMode="auto">
          <a:xfrm>
            <a:off x="3998913" y="43513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Tree>
    <p:extLst>
      <p:ext uri="{BB962C8B-B14F-4D97-AF65-F5344CB8AC3E}">
        <p14:creationId xmlns:p14="http://schemas.microsoft.com/office/powerpoint/2010/main" val="1673338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3"/>
          <p:cNvSpPr txBox="1">
            <a:spLocks noChangeArrowheads="1"/>
          </p:cNvSpPr>
          <p:nvPr/>
        </p:nvSpPr>
        <p:spPr bwMode="auto">
          <a:xfrm>
            <a:off x="3992563" y="3022600"/>
            <a:ext cx="70643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dirty="0"/>
              <a:t>?</a:t>
            </a:r>
          </a:p>
        </p:txBody>
      </p:sp>
      <p:sp>
        <p:nvSpPr>
          <p:cNvPr id="56323" name="Title 1"/>
          <p:cNvSpPr>
            <a:spLocks noGrp="1"/>
          </p:cNvSpPr>
          <p:nvPr>
            <p:ph type="ctrTitle"/>
          </p:nvPr>
        </p:nvSpPr>
        <p:spPr/>
        <p:txBody>
          <a:bodyPr/>
          <a:lstStyle/>
          <a:p>
            <a:pPr eaLnBrk="1" hangingPunct="1">
              <a:defRPr/>
            </a:pPr>
            <a:r>
              <a:rPr lang="en-US" sz="3600" b="1" dirty="0">
                <a:solidFill>
                  <a:schemeClr val="bg1"/>
                </a:solidFill>
                <a:latin typeface="Helvetica" pitchFamily="34" charset="0"/>
                <a:ea typeface="+mn-ea"/>
                <a:cs typeface="Helvetica" pitchFamily="34" charset="0"/>
              </a:rPr>
              <a:t>Why Evaluation is Important</a:t>
            </a:r>
          </a:p>
        </p:txBody>
      </p:sp>
      <p:graphicFrame>
        <p:nvGraphicFramePr>
          <p:cNvPr id="17" name="Diagram 16"/>
          <p:cNvGraphicFramePr/>
          <p:nvPr>
            <p:extLst>
              <p:ext uri="{D42A27DB-BD31-4B8C-83A1-F6EECF244321}">
                <p14:modId xmlns:p14="http://schemas.microsoft.com/office/powerpoint/2010/main" val="3355043783"/>
              </p:ext>
            </p:extLst>
          </p:nvPr>
        </p:nvGraphicFramePr>
        <p:xfrm>
          <a:off x="457200" y="1409700"/>
          <a:ext cx="8115300" cy="453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subTnLst>
                                    <p:set>
                                      <p:cBhvr override="childStyle">
                                        <p:cTn dur="1" fill="hold" display="0" masterRel="sameClick" afterEffect="1">
                                          <p:stCondLst>
                                            <p:cond evt="end" delay="0">
                                              <p:tn val="5"/>
                                            </p:cond>
                                          </p:stCondLst>
                                        </p:cTn>
                                        <p:tgtEl>
                                          <p:spTgt spid="17"/>
                                        </p:tgtEl>
                                        <p:attrNameLst>
                                          <p:attrName>style.visibility</p:attrName>
                                        </p:attrNameLst>
                                      </p:cBhvr>
                                      <p:to>
                                        <p:strVal val="hidden"/>
                                      </p:to>
                                    </p:set>
                                  </p:subTnLst>
                                </p:cTn>
                              </p:par>
                            </p:childTnLst>
                          </p:cTn>
                        </p:par>
                        <p:par>
                          <p:cTn id="8" fill="hold" nodeType="afterGroup">
                            <p:stCondLst>
                              <p:cond delay="1000"/>
                            </p:stCondLst>
                            <p:childTnLst>
                              <p:par>
                                <p:cTn id="9" presetID="1" presetClass="entr" presetSubtype="0" fill="hold" grpId="1"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7" grpId="1">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ctrTitle"/>
          </p:nvPr>
        </p:nvSpPr>
        <p:spPr/>
        <p:txBody>
          <a:bodyPr/>
          <a:lstStyle/>
          <a:p>
            <a:pPr defTabSz="457200">
              <a:defRPr/>
            </a:pPr>
            <a:r>
              <a:rPr lang="en-US" sz="3600" b="1" dirty="0">
                <a:solidFill>
                  <a:schemeClr val="bg1"/>
                </a:solidFill>
                <a:latin typeface="Helvetica" charset="0"/>
                <a:ea typeface="+mn-ea"/>
                <a:cs typeface="Helvetica" charset="0"/>
              </a:rPr>
              <a:t>Evaluating Outcomes</a:t>
            </a:r>
          </a:p>
        </p:txBody>
      </p:sp>
      <p:sp>
        <p:nvSpPr>
          <p:cNvPr id="6" name="Rectangle 5"/>
          <p:cNvSpPr/>
          <p:nvPr/>
        </p:nvSpPr>
        <p:spPr>
          <a:xfrm>
            <a:off x="303213" y="2016125"/>
            <a:ext cx="2598737" cy="1138238"/>
          </a:xfrm>
          <a:prstGeom prst="rect">
            <a:avLst/>
          </a:prstGeom>
          <a:solidFill>
            <a:schemeClr val="accent3">
              <a:lumMod val="60000"/>
              <a:lumOff val="40000"/>
            </a:schemeClr>
          </a:solidFill>
          <a:ln>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b="1" dirty="0">
              <a:solidFill>
                <a:srgbClr val="000000"/>
              </a:solidFill>
              <a:latin typeface="Helvetica" panose="020B0604020202020204" pitchFamily="34" charset="0"/>
            </a:endParaRPr>
          </a:p>
          <a:p>
            <a:pPr algn="ctr" eaLnBrk="1" hangingPunct="1"/>
            <a:r>
              <a:rPr lang="en-US" altLang="en-US" sz="2000" b="1" dirty="0">
                <a:solidFill>
                  <a:srgbClr val="000000"/>
                </a:solidFill>
                <a:latin typeface="Helvetica" panose="020B0604020202020204" pitchFamily="34" charset="0"/>
              </a:rPr>
              <a:t>Process evaluation</a:t>
            </a:r>
            <a:r>
              <a:rPr lang="en-US" altLang="en-US" dirty="0">
                <a:solidFill>
                  <a:srgbClr val="000000"/>
                </a:solidFill>
                <a:latin typeface="Helvetica" panose="020B0604020202020204" pitchFamily="34" charset="0"/>
              </a:rPr>
              <a:t/>
            </a:r>
            <a:br>
              <a:rPr lang="en-US" altLang="en-US" dirty="0">
                <a:solidFill>
                  <a:srgbClr val="000000"/>
                </a:solidFill>
                <a:latin typeface="Helvetica" panose="020B0604020202020204" pitchFamily="34" charset="0"/>
              </a:rPr>
            </a:br>
            <a:r>
              <a:rPr lang="en-US" altLang="en-US" dirty="0">
                <a:solidFill>
                  <a:srgbClr val="000000"/>
                </a:solidFill>
                <a:latin typeface="Helvetica" panose="020B0604020202020204" pitchFamily="34" charset="0"/>
              </a:rPr>
              <a:t>    </a:t>
            </a:r>
          </a:p>
        </p:txBody>
      </p:sp>
      <p:sp>
        <p:nvSpPr>
          <p:cNvPr id="8" name="Rectangle 7"/>
          <p:cNvSpPr/>
          <p:nvPr/>
        </p:nvSpPr>
        <p:spPr>
          <a:xfrm>
            <a:off x="234950" y="4089400"/>
            <a:ext cx="2667000" cy="1138238"/>
          </a:xfrm>
          <a:prstGeom prst="rect">
            <a:avLst/>
          </a:prstGeom>
          <a:solidFill>
            <a:schemeClr val="accent4">
              <a:lumMod val="40000"/>
              <a:lumOff val="60000"/>
            </a:schemeClr>
          </a:solidFill>
          <a:ln>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endParaRPr lang="en-US" sz="2400" b="1" dirty="0">
              <a:solidFill>
                <a:srgbClr val="000000"/>
              </a:solidFill>
              <a:latin typeface="Helvetica" charset="0"/>
              <a:ea typeface="ＭＳ Ｐゴシック" charset="-128"/>
              <a:cs typeface="Arial" charset="0"/>
            </a:endParaRPr>
          </a:p>
          <a:p>
            <a:pPr algn="ctr">
              <a:defRPr/>
            </a:pPr>
            <a:r>
              <a:rPr lang="en-US" sz="2000" b="1" dirty="0">
                <a:solidFill>
                  <a:srgbClr val="000000"/>
                </a:solidFill>
                <a:latin typeface="Helvetica" charset="0"/>
                <a:ea typeface="ＭＳ Ｐゴシック" charset="-128"/>
                <a:cs typeface="Arial" charset="0"/>
              </a:rPr>
              <a:t>Outcome evaluation</a:t>
            </a:r>
          </a:p>
          <a:p>
            <a:pPr algn="ctr">
              <a:defRPr/>
            </a:pPr>
            <a:endParaRPr lang="en-US" sz="2400" b="1" dirty="0">
              <a:solidFill>
                <a:srgbClr val="000000"/>
              </a:solidFill>
              <a:latin typeface="Helvetica" charset="0"/>
              <a:ea typeface="ＭＳ Ｐゴシック" charset="-128"/>
              <a:cs typeface="Arial" charset="0"/>
            </a:endParaRPr>
          </a:p>
        </p:txBody>
      </p:sp>
      <p:sp>
        <p:nvSpPr>
          <p:cNvPr id="15" name="Rectangle 14"/>
          <p:cNvSpPr>
            <a:spLocks noChangeArrowheads="1"/>
          </p:cNvSpPr>
          <p:nvPr/>
        </p:nvSpPr>
        <p:spPr bwMode="auto">
          <a:xfrm>
            <a:off x="6584950" y="2016125"/>
            <a:ext cx="2425700" cy="1200150"/>
          </a:xfrm>
          <a:prstGeom prst="rect">
            <a:avLst/>
          </a:prstGeom>
          <a:solidFill>
            <a:srgbClr val="4F6228"/>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a:spcBef>
                <a:spcPct val="10000"/>
              </a:spcBef>
              <a:defRPr/>
            </a:pPr>
            <a:r>
              <a:rPr lang="en-US" sz="2000" b="1" dirty="0">
                <a:solidFill>
                  <a:srgbClr val="FFFFFF"/>
                </a:solidFill>
                <a:latin typeface="Arial" charset="0"/>
                <a:ea typeface="Arial" charset="0"/>
                <a:cs typeface="Arial" charset="0"/>
              </a:rPr>
              <a:t>Interventions</a:t>
            </a:r>
          </a:p>
        </p:txBody>
      </p:sp>
      <p:sp>
        <p:nvSpPr>
          <p:cNvPr id="16" name="Rectangle 15"/>
          <p:cNvSpPr>
            <a:spLocks noChangeArrowheads="1"/>
          </p:cNvSpPr>
          <p:nvPr/>
        </p:nvSpPr>
        <p:spPr bwMode="auto">
          <a:xfrm>
            <a:off x="6584950" y="4111625"/>
            <a:ext cx="2425700" cy="1158875"/>
          </a:xfrm>
          <a:prstGeom prst="rect">
            <a:avLst/>
          </a:prstGeom>
          <a:solidFill>
            <a:srgbClr val="604A7B"/>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a:spcBef>
                <a:spcPct val="10000"/>
              </a:spcBef>
              <a:defRPr/>
            </a:pPr>
            <a:r>
              <a:rPr lang="en-US" sz="2000" b="1">
                <a:solidFill>
                  <a:srgbClr val="FFFFFF"/>
                </a:solidFill>
                <a:latin typeface="Arial" charset="0"/>
                <a:ea typeface="Arial" charset="0"/>
                <a:cs typeface="Arial" charset="0"/>
              </a:rPr>
              <a:t>Short-term and long-term outcomes</a:t>
            </a:r>
          </a:p>
        </p:txBody>
      </p:sp>
      <p:cxnSp>
        <p:nvCxnSpPr>
          <p:cNvPr id="25" name="Straight Arrow Connector 24"/>
          <p:cNvCxnSpPr>
            <a:cxnSpLocks noChangeShapeType="1"/>
          </p:cNvCxnSpPr>
          <p:nvPr/>
        </p:nvCxnSpPr>
        <p:spPr bwMode="auto">
          <a:xfrm>
            <a:off x="2901950" y="4683760"/>
            <a:ext cx="555625" cy="0"/>
          </a:xfrm>
          <a:prstGeom prst="straightConnector1">
            <a:avLst/>
          </a:prstGeom>
          <a:noFill/>
          <a:ln w="762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Arrow Connector 30"/>
          <p:cNvCxnSpPr>
            <a:cxnSpLocks noChangeShapeType="1"/>
          </p:cNvCxnSpPr>
          <p:nvPr/>
        </p:nvCxnSpPr>
        <p:spPr bwMode="auto">
          <a:xfrm>
            <a:off x="2901950" y="2659063"/>
            <a:ext cx="554038" cy="1587"/>
          </a:xfrm>
          <a:prstGeom prst="straightConnector1">
            <a:avLst/>
          </a:prstGeom>
          <a:noFill/>
          <a:ln w="762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1450" name="Rectangle 13"/>
          <p:cNvSpPr>
            <a:spLocks noChangeArrowheads="1"/>
          </p:cNvSpPr>
          <p:nvPr/>
        </p:nvSpPr>
        <p:spPr bwMode="auto">
          <a:xfrm>
            <a:off x="3178969" y="6021228"/>
            <a:ext cx="4614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Calibri" panose="020F0502020204030204" pitchFamily="34" charset="0"/>
              </a:rPr>
              <a:t>Information Sheet 4.</a:t>
            </a:r>
            <a:r>
              <a:rPr lang="lv-LV" altLang="en-US" sz="1800" b="1" i="1" dirty="0">
                <a:solidFill>
                  <a:srgbClr val="577785"/>
                </a:solidFill>
                <a:latin typeface="Calibri" panose="020F0502020204030204" pitchFamily="34" charset="0"/>
              </a:rPr>
              <a:t>8</a:t>
            </a:r>
            <a:r>
              <a:rPr lang="en-US" altLang="en-US" sz="1800" b="1" i="1" dirty="0">
                <a:solidFill>
                  <a:srgbClr val="577785"/>
                </a:solidFill>
                <a:latin typeface="Calibri" panose="020F0502020204030204" pitchFamily="34" charset="0"/>
              </a:rPr>
              <a:t>: Overview of Evaluation</a:t>
            </a:r>
            <a:endParaRPr lang="en-US" altLang="en-US" sz="1800" dirty="0">
              <a:solidFill>
                <a:srgbClr val="577785"/>
              </a:solidFill>
              <a:latin typeface="Calibri" panose="020F0502020204030204" pitchFamily="34" charset="0"/>
            </a:endParaRPr>
          </a:p>
        </p:txBody>
      </p:sp>
      <p:cxnSp>
        <p:nvCxnSpPr>
          <p:cNvPr id="18" name="Straight Arrow Connector 17"/>
          <p:cNvCxnSpPr>
            <a:cxnSpLocks noChangeShapeType="1"/>
          </p:cNvCxnSpPr>
          <p:nvPr/>
        </p:nvCxnSpPr>
        <p:spPr bwMode="auto">
          <a:xfrm>
            <a:off x="6030913" y="2660650"/>
            <a:ext cx="554037" cy="1588"/>
          </a:xfrm>
          <a:prstGeom prst="straightConnector1">
            <a:avLst/>
          </a:prstGeom>
          <a:noFill/>
          <a:ln w="762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 name="Rectangle 19"/>
          <p:cNvSpPr/>
          <p:nvPr/>
        </p:nvSpPr>
        <p:spPr>
          <a:xfrm>
            <a:off x="3455987" y="4306341"/>
            <a:ext cx="2574926" cy="769441"/>
          </a:xfrm>
          <a:prstGeom prst="rect">
            <a:avLst/>
          </a:prstGeom>
          <a:solidFill>
            <a:srgbClr val="DDD9C3"/>
          </a:solidFill>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b="1" dirty="0">
                <a:solidFill>
                  <a:srgbClr val="000000"/>
                </a:solidFill>
                <a:latin typeface="Helvetica" panose="020B0604020202020204" pitchFamily="34" charset="0"/>
              </a:rPr>
              <a:t>Did anything change</a:t>
            </a:r>
            <a:r>
              <a:rPr lang="lv-LV" altLang="en-US" sz="2000" b="1" dirty="0">
                <a:solidFill>
                  <a:srgbClr val="000000"/>
                </a:solidFill>
                <a:latin typeface="Helvetica" panose="020B0604020202020204" pitchFamily="34" charset="0"/>
              </a:rPr>
              <a:t>?</a:t>
            </a:r>
            <a:r>
              <a:rPr lang="en-US" altLang="en-US" dirty="0">
                <a:solidFill>
                  <a:srgbClr val="000000"/>
                </a:solidFill>
                <a:latin typeface="Helvetica" panose="020B0604020202020204" pitchFamily="34" charset="0"/>
              </a:rPr>
              <a:t>  </a:t>
            </a:r>
          </a:p>
        </p:txBody>
      </p:sp>
      <p:cxnSp>
        <p:nvCxnSpPr>
          <p:cNvPr id="21" name="Straight Arrow Connector 20"/>
          <p:cNvCxnSpPr>
            <a:cxnSpLocks noChangeShapeType="1"/>
          </p:cNvCxnSpPr>
          <p:nvPr/>
        </p:nvCxnSpPr>
        <p:spPr bwMode="auto">
          <a:xfrm>
            <a:off x="6030913" y="4670425"/>
            <a:ext cx="554037" cy="6350"/>
          </a:xfrm>
          <a:prstGeom prst="straightConnector1">
            <a:avLst/>
          </a:prstGeom>
          <a:noFill/>
          <a:ln w="762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Rectangle 21"/>
          <p:cNvSpPr/>
          <p:nvPr/>
        </p:nvSpPr>
        <p:spPr>
          <a:xfrm>
            <a:off x="3455988" y="1931988"/>
            <a:ext cx="2574925" cy="1323439"/>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b="1" dirty="0">
                <a:solidFill>
                  <a:srgbClr val="000000"/>
                </a:solidFill>
                <a:latin typeface="Helvetica" panose="020B0604020202020204" pitchFamily="34" charset="0"/>
              </a:rPr>
              <a:t>Was the intervention completed as intended?</a:t>
            </a:r>
            <a:endParaRPr lang="en-US" altLang="en-US" dirty="0">
              <a:solidFill>
                <a:srgbClr val="000000"/>
              </a:solidFill>
              <a:latin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par>
                          <p:cTn id="33" fill="hold" nodeType="afterGroup">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ctrTitle"/>
          </p:nvPr>
        </p:nvSpPr>
        <p:spPr/>
        <p:txBody>
          <a:bodyPr/>
          <a:lstStyle/>
          <a:p>
            <a:pPr defTabSz="457200"/>
            <a:r>
              <a:rPr lang="en-US" altLang="en-US" sz="3600" b="1" dirty="0">
                <a:solidFill>
                  <a:schemeClr val="bg1"/>
                </a:solidFill>
                <a:latin typeface="Helvetica" panose="020B0604020202020204" pitchFamily="34" charset="0"/>
              </a:rPr>
              <a:t>ACTIVITY – Process or Outcome?</a:t>
            </a:r>
          </a:p>
        </p:txBody>
      </p:sp>
      <p:sp>
        <p:nvSpPr>
          <p:cNvPr id="63491" name="Rectangle 14"/>
          <p:cNvSpPr>
            <a:spLocks noChangeArrowheads="1"/>
          </p:cNvSpPr>
          <p:nvPr/>
        </p:nvSpPr>
        <p:spPr bwMode="auto">
          <a:xfrm>
            <a:off x="3090093" y="5936694"/>
            <a:ext cx="465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Calibri" panose="020F0502020204030204" pitchFamily="34" charset="0"/>
              </a:rPr>
              <a:t>Worksheet 4.</a:t>
            </a:r>
            <a:r>
              <a:rPr lang="lv-LV" altLang="en-US" sz="1800" b="1" i="1" dirty="0">
                <a:solidFill>
                  <a:srgbClr val="577785"/>
                </a:solidFill>
                <a:latin typeface="Calibri" panose="020F0502020204030204" pitchFamily="34" charset="0"/>
              </a:rPr>
              <a:t>9</a:t>
            </a:r>
            <a:r>
              <a:rPr lang="en-US" altLang="en-US" sz="1800" b="1" i="1" dirty="0">
                <a:solidFill>
                  <a:srgbClr val="577785"/>
                </a:solidFill>
                <a:latin typeface="Calibri" panose="020F0502020204030204" pitchFamily="34" charset="0"/>
              </a:rPr>
              <a:t>: Activity – Evaluation Questions</a:t>
            </a:r>
            <a:endParaRPr lang="en-US" altLang="en-US" sz="1800" dirty="0">
              <a:solidFill>
                <a:srgbClr val="577785"/>
              </a:solidFill>
              <a:latin typeface="Calibri" panose="020F0502020204030204" pitchFamily="34" charset="0"/>
            </a:endParaRPr>
          </a:p>
        </p:txBody>
      </p:sp>
      <p:sp>
        <p:nvSpPr>
          <p:cNvPr id="19" name="Rectangle 18"/>
          <p:cNvSpPr/>
          <p:nvPr/>
        </p:nvSpPr>
        <p:spPr>
          <a:xfrm>
            <a:off x="512762" y="1776644"/>
            <a:ext cx="8118475" cy="261610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marL="292100" indent="-2921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20000"/>
              </a:lnSpc>
              <a:spcAft>
                <a:spcPts val="1200"/>
              </a:spcAft>
              <a:buFont typeface="Wingdings" panose="05000000000000000000" pitchFamily="2" charset="2"/>
              <a:buChar char="Ø"/>
            </a:pPr>
            <a:r>
              <a:rPr lang="en-US" altLang="en-US" dirty="0">
                <a:solidFill>
                  <a:srgbClr val="000000"/>
                </a:solidFill>
              </a:rPr>
              <a:t>Work individually on </a:t>
            </a:r>
            <a:r>
              <a:rPr lang="en-US" altLang="en-US" b="1" dirty="0">
                <a:solidFill>
                  <a:srgbClr val="000000"/>
                </a:solidFill>
              </a:rPr>
              <a:t>Worksheet 4.</a:t>
            </a:r>
            <a:r>
              <a:rPr lang="lv-LV" altLang="en-US" b="1" dirty="0">
                <a:solidFill>
                  <a:srgbClr val="000000"/>
                </a:solidFill>
              </a:rPr>
              <a:t>9</a:t>
            </a:r>
            <a:r>
              <a:rPr lang="en-US" altLang="en-US" b="1" dirty="0">
                <a:solidFill>
                  <a:srgbClr val="000000"/>
                </a:solidFill>
              </a:rPr>
              <a:t>: Activity – Evaluation Questions</a:t>
            </a:r>
            <a:r>
              <a:rPr lang="en-US" altLang="en-US" dirty="0">
                <a:solidFill>
                  <a:srgbClr val="000000"/>
                </a:solidFill>
              </a:rPr>
              <a:t>.</a:t>
            </a:r>
          </a:p>
          <a:p>
            <a:pPr eaLnBrk="1" hangingPunct="1">
              <a:lnSpc>
                <a:spcPct val="120000"/>
              </a:lnSpc>
              <a:spcAft>
                <a:spcPts val="1200"/>
              </a:spcAft>
              <a:buFont typeface="Wingdings" panose="05000000000000000000" pitchFamily="2" charset="2"/>
              <a:buChar char="Ø"/>
            </a:pPr>
            <a:r>
              <a:rPr lang="en-US" altLang="en-US" dirty="0">
                <a:solidFill>
                  <a:srgbClr val="000000"/>
                </a:solidFill>
              </a:rPr>
              <a:t>Refer to </a:t>
            </a:r>
            <a:r>
              <a:rPr lang="en-US" altLang="en-US" b="1" dirty="0">
                <a:solidFill>
                  <a:srgbClr val="000000"/>
                </a:solidFill>
              </a:rPr>
              <a:t>Information Sheet 4.</a:t>
            </a:r>
            <a:r>
              <a:rPr lang="lv-LV" altLang="en-US" b="1" dirty="0">
                <a:solidFill>
                  <a:srgbClr val="000000"/>
                </a:solidFill>
              </a:rPr>
              <a:t>8</a:t>
            </a:r>
            <a:r>
              <a:rPr lang="en-US" altLang="en-US" b="1" dirty="0">
                <a:solidFill>
                  <a:srgbClr val="000000"/>
                </a:solidFill>
              </a:rPr>
              <a:t>: Overview of Evaluation</a:t>
            </a:r>
            <a:r>
              <a:rPr lang="en-US" altLang="en-US" dirty="0">
                <a:solidFill>
                  <a:srgbClr val="000000"/>
                </a:solidFill>
              </a:rPr>
              <a:t>, if needed.</a:t>
            </a:r>
          </a:p>
          <a:p>
            <a:pPr eaLnBrk="1" hangingPunct="1">
              <a:lnSpc>
                <a:spcPct val="120000"/>
              </a:lnSpc>
              <a:spcAft>
                <a:spcPts val="1200"/>
              </a:spcAft>
              <a:buFont typeface="Wingdings" panose="05000000000000000000" pitchFamily="2" charset="2"/>
              <a:buChar char="Ø"/>
            </a:pPr>
            <a:r>
              <a:rPr lang="en-US" altLang="en-US" dirty="0">
                <a:solidFill>
                  <a:srgbClr val="000000"/>
                </a:solidFill>
              </a:rPr>
              <a:t>Review answers with the large group</a:t>
            </a:r>
            <a:r>
              <a:rPr lang="en-US" altLang="en-US" sz="2000" dirty="0">
                <a:solidFill>
                  <a:srgbClr val="000000"/>
                </a:solidFil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3600" b="1" dirty="0">
                <a:solidFill>
                  <a:schemeClr val="bg1"/>
                </a:solidFill>
                <a:latin typeface="Helvetica" panose="020B0604020202020204" pitchFamily="34" charset="0"/>
              </a:rPr>
              <a:t>Examples of Evaluation Tools</a:t>
            </a:r>
          </a:p>
        </p:txBody>
      </p:sp>
      <p:sp>
        <p:nvSpPr>
          <p:cNvPr id="7" name="Content Placeholder 6"/>
          <p:cNvSpPr>
            <a:spLocks noGrp="1"/>
          </p:cNvSpPr>
          <p:nvPr>
            <p:ph sz="half" idx="4294967295"/>
          </p:nvPr>
        </p:nvSpPr>
        <p:spPr>
          <a:xfrm>
            <a:off x="4627656" y="1589925"/>
            <a:ext cx="4038600" cy="4525963"/>
          </a:xfrm>
        </p:spPr>
        <p:txBody>
          <a:bodyPr/>
          <a:lstStyle/>
          <a:p>
            <a:pPr marL="0" indent="0">
              <a:buNone/>
            </a:pPr>
            <a:r>
              <a:rPr lang="en-US" b="1" dirty="0">
                <a:latin typeface="Arial" panose="020B0604020202020204" pitchFamily="34" charset="0"/>
                <a:cs typeface="Arial" panose="020B0604020202020204" pitchFamily="34" charset="0"/>
              </a:rPr>
              <a:t>OUTCOME</a:t>
            </a:r>
          </a:p>
          <a:p>
            <a:r>
              <a:rPr lang="en-US" dirty="0">
                <a:latin typeface="Arial" panose="020B0604020202020204" pitchFamily="34" charset="0"/>
                <a:cs typeface="Arial" panose="020B0604020202020204" pitchFamily="34" charset="0"/>
              </a:rPr>
              <a:t>Pre/post-test</a:t>
            </a:r>
          </a:p>
          <a:p>
            <a:r>
              <a:rPr lang="en-US" dirty="0">
                <a:latin typeface="Arial" panose="020B0604020202020204" pitchFamily="34" charset="0"/>
                <a:cs typeface="Arial" panose="020B0604020202020204" pitchFamily="34" charset="0"/>
              </a:rPr>
              <a:t>Outcome survey</a:t>
            </a:r>
          </a:p>
          <a:p>
            <a:r>
              <a:rPr lang="en-US" dirty="0">
                <a:latin typeface="Arial" panose="020B0604020202020204" pitchFamily="34" charset="0"/>
                <a:cs typeface="Arial" panose="020B0604020202020204" pitchFamily="34" charset="0"/>
              </a:rPr>
              <a:t>Pre/post</a:t>
            </a:r>
            <a:r>
              <a:rPr lang="lv-LV"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observation</a:t>
            </a:r>
          </a:p>
          <a:p>
            <a:r>
              <a:rPr lang="en-US" dirty="0">
                <a:latin typeface="Arial" panose="020B0604020202020204" pitchFamily="34" charset="0"/>
                <a:cs typeface="Arial" panose="020B0604020202020204" pitchFamily="34" charset="0"/>
              </a:rPr>
              <a:t>Pre/post</a:t>
            </a:r>
            <a:r>
              <a:rPr lang="lv-LV">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focus </a:t>
            </a:r>
            <a:r>
              <a:rPr lang="en-US" dirty="0">
                <a:latin typeface="Arial" panose="020B0604020202020204" pitchFamily="34" charset="0"/>
                <a:cs typeface="Arial" panose="020B0604020202020204" pitchFamily="34" charset="0"/>
              </a:rPr>
              <a:t>groups/interviews</a:t>
            </a:r>
          </a:p>
        </p:txBody>
      </p:sp>
      <p:sp>
        <p:nvSpPr>
          <p:cNvPr id="9" name="Content Placeholder 5"/>
          <p:cNvSpPr txBox="1">
            <a:spLocks/>
          </p:cNvSpPr>
          <p:nvPr/>
        </p:nvSpPr>
        <p:spPr bwMode="auto">
          <a:xfrm>
            <a:off x="589056" y="1589926"/>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PROCESS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Attendance lists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Meeting minutes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Implementation checklists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Activity journals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S PGothic" panose="020B0600070205080204" pitchFamily="34" charset="-128"/>
            </a:endParaRPr>
          </a:p>
        </p:txBody>
      </p:sp>
    </p:spTree>
    <p:extLst>
      <p:ext uri="{BB962C8B-B14F-4D97-AF65-F5344CB8AC3E}">
        <p14:creationId xmlns:p14="http://schemas.microsoft.com/office/powerpoint/2010/main" val="2290485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ctrTitle"/>
          </p:nvPr>
        </p:nvSpPr>
        <p:spPr/>
        <p:txBody>
          <a:bodyPr/>
          <a:lstStyle/>
          <a:p>
            <a:pPr eaLnBrk="1" hangingPunct="1">
              <a:defRPr/>
            </a:pPr>
            <a:r>
              <a:rPr lang="en-US" sz="3600" b="1" dirty="0">
                <a:solidFill>
                  <a:schemeClr val="bg1"/>
                </a:solidFill>
                <a:latin typeface="Helvetica" charset="0"/>
                <a:ea typeface="+mn-ea"/>
                <a:cs typeface="Helvetica" charset="0"/>
              </a:rPr>
              <a:t>Session 4 Agenda</a:t>
            </a:r>
          </a:p>
        </p:txBody>
      </p:sp>
      <p:sp>
        <p:nvSpPr>
          <p:cNvPr id="20483" name="Rectangle 3"/>
          <p:cNvSpPr>
            <a:spLocks noGrp="1"/>
          </p:cNvSpPr>
          <p:nvPr>
            <p:ph type="subTitle" idx="1"/>
          </p:nvPr>
        </p:nvSpPr>
        <p:spPr/>
        <p:txBody>
          <a:bodyPr/>
          <a:lstStyle/>
          <a:p>
            <a:pPr marL="514350" indent="-514350" eaLnBrk="1" hangingPunct="1">
              <a:lnSpc>
                <a:spcPct val="90000"/>
              </a:lnSpc>
              <a:spcAft>
                <a:spcPts val="600"/>
              </a:spcAft>
              <a:buFont typeface="Arial" panose="020B0604020202020204" pitchFamily="34" charset="0"/>
              <a:buAutoNum type="arabicPeriod"/>
            </a:pPr>
            <a:r>
              <a:rPr lang="en-US" altLang="en-US" sz="2800" dirty="0">
                <a:solidFill>
                  <a:srgbClr val="000000"/>
                </a:solidFill>
                <a:latin typeface="Helvetica" panose="020B0604020202020204" pitchFamily="34" charset="0"/>
              </a:rPr>
              <a:t>Strategic Prevention Framework</a:t>
            </a:r>
          </a:p>
          <a:p>
            <a:pPr marL="914400" lvl="1" indent="-514350" algn="l" eaLnBrk="1" hangingPunct="1">
              <a:lnSpc>
                <a:spcPct val="90000"/>
              </a:lnSpc>
              <a:spcAft>
                <a:spcPts val="600"/>
              </a:spcAft>
              <a:buFont typeface="Arial" panose="020B0604020202020204" pitchFamily="34" charset="0"/>
              <a:buChar char="•"/>
            </a:pPr>
            <a:r>
              <a:rPr lang="en-US" altLang="en-US" sz="2400" dirty="0">
                <a:solidFill>
                  <a:srgbClr val="000000"/>
                </a:solidFill>
                <a:latin typeface="Helvetica" panose="020B0604020202020204" pitchFamily="34" charset="0"/>
              </a:rPr>
              <a:t>Step </a:t>
            </a:r>
            <a:r>
              <a:rPr lang="lv-LV" altLang="en-US" sz="2400" dirty="0">
                <a:solidFill>
                  <a:srgbClr val="000000"/>
                </a:solidFill>
                <a:latin typeface="Helvetica" panose="020B0604020202020204" pitchFamily="34" charset="0"/>
              </a:rPr>
              <a:t>3: Planning, continued</a:t>
            </a:r>
          </a:p>
          <a:p>
            <a:pPr marL="914400" lvl="1" indent="-514350" algn="l" eaLnBrk="1" hangingPunct="1">
              <a:lnSpc>
                <a:spcPct val="90000"/>
              </a:lnSpc>
              <a:spcAft>
                <a:spcPts val="600"/>
              </a:spcAft>
              <a:buFont typeface="Arial" panose="020B0604020202020204" pitchFamily="34" charset="0"/>
              <a:buChar char="•"/>
            </a:pPr>
            <a:r>
              <a:rPr lang="lv-LV" altLang="en-US" sz="2400" dirty="0">
                <a:solidFill>
                  <a:srgbClr val="000000"/>
                </a:solidFill>
                <a:latin typeface="Helvetica" panose="020B0604020202020204" pitchFamily="34" charset="0"/>
              </a:rPr>
              <a:t>Step 4: Implementation</a:t>
            </a:r>
            <a:endParaRPr lang="en-US" altLang="en-US" sz="2400" dirty="0">
              <a:solidFill>
                <a:srgbClr val="000000"/>
              </a:solidFill>
              <a:latin typeface="Helvetica" panose="020B0604020202020204" pitchFamily="34" charset="0"/>
            </a:endParaRPr>
          </a:p>
          <a:p>
            <a:pPr marL="914400" lvl="1" indent="-514350" algn="l" eaLnBrk="1" hangingPunct="1">
              <a:lnSpc>
                <a:spcPct val="90000"/>
              </a:lnSpc>
              <a:spcAft>
                <a:spcPts val="600"/>
              </a:spcAft>
              <a:buFont typeface="Arial" panose="020B0604020202020204" pitchFamily="34" charset="0"/>
              <a:buChar char="•"/>
            </a:pPr>
            <a:r>
              <a:rPr lang="en-US" altLang="en-US" sz="2400" dirty="0">
                <a:solidFill>
                  <a:srgbClr val="000000"/>
                </a:solidFill>
                <a:latin typeface="Helvetica" panose="020B0604020202020204" pitchFamily="34" charset="0"/>
              </a:rPr>
              <a:t>Step 5: Evaluation</a:t>
            </a:r>
          </a:p>
          <a:p>
            <a:pPr marL="914400" lvl="1" indent="-514350" algn="l" eaLnBrk="1" hangingPunct="1">
              <a:lnSpc>
                <a:spcPct val="90000"/>
              </a:lnSpc>
              <a:spcAft>
                <a:spcPts val="600"/>
              </a:spcAft>
              <a:buFont typeface="Arial" panose="020B0604020202020204" pitchFamily="34" charset="0"/>
              <a:buChar char="•"/>
            </a:pPr>
            <a:r>
              <a:rPr lang="en-US" altLang="en-US" sz="2400" dirty="0">
                <a:solidFill>
                  <a:srgbClr val="000000"/>
                </a:solidFill>
                <a:latin typeface="Helvetica" panose="020B0604020202020204" pitchFamily="34" charset="0"/>
              </a:rPr>
              <a:t>Sustainability</a:t>
            </a:r>
          </a:p>
          <a:p>
            <a:pPr marL="514350" indent="-514350" eaLnBrk="1" hangingPunct="1">
              <a:lnSpc>
                <a:spcPct val="90000"/>
              </a:lnSpc>
              <a:spcAft>
                <a:spcPts val="600"/>
              </a:spcAft>
              <a:buFont typeface="Arial" panose="020B0604020202020204" pitchFamily="34" charset="0"/>
              <a:buNone/>
            </a:pPr>
            <a:r>
              <a:rPr lang="en-US" altLang="en-US" sz="2800" dirty="0">
                <a:solidFill>
                  <a:srgbClr val="000000"/>
                </a:solidFill>
                <a:latin typeface="Helvetica" panose="020B0604020202020204" pitchFamily="34" charset="0"/>
              </a:rPr>
              <a:t>2. Training Wrap-Up</a:t>
            </a:r>
          </a:p>
        </p:txBody>
      </p:sp>
      <p:pic>
        <p:nvPicPr>
          <p:cNvPr id="20484" name="Picture 3" descr="SPF100_nobkgr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7411" y="2446021"/>
            <a:ext cx="3276754" cy="317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4"/>
          <p:cNvSpPr>
            <a:spLocks noChangeArrowheads="1"/>
          </p:cNvSpPr>
          <p:nvPr/>
        </p:nvSpPr>
        <p:spPr bwMode="auto">
          <a:xfrm>
            <a:off x="-1430" y="265905"/>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b="1" dirty="0">
                <a:solidFill>
                  <a:schemeClr val="bg1"/>
                </a:solidFill>
                <a:latin typeface="Helvetica" panose="020B0604020202020204" pitchFamily="34" charset="0"/>
              </a:rPr>
              <a:t>Logic Model: Short- and Long-Term Outcomes  </a:t>
            </a:r>
          </a:p>
        </p:txBody>
      </p:sp>
      <p:sp>
        <p:nvSpPr>
          <p:cNvPr id="65538" name="Line 2"/>
          <p:cNvSpPr>
            <a:spLocks noChangeShapeType="1"/>
          </p:cNvSpPr>
          <p:nvPr/>
        </p:nvSpPr>
        <p:spPr bwMode="auto">
          <a:xfrm>
            <a:off x="3167063" y="48656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39" name="Line 3"/>
          <p:cNvSpPr>
            <a:spLocks noChangeShapeType="1"/>
          </p:cNvSpPr>
          <p:nvPr/>
        </p:nvSpPr>
        <p:spPr bwMode="auto">
          <a:xfrm>
            <a:off x="3167063" y="48656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30" name="Straight Arrow Connector 29"/>
          <p:cNvCxnSpPr>
            <a:cxnSpLocks noChangeShapeType="1"/>
          </p:cNvCxnSpPr>
          <p:nvPr/>
        </p:nvCxnSpPr>
        <p:spPr bwMode="auto">
          <a:xfrm rot="5400000" flipH="1" flipV="1">
            <a:off x="2377282" y="3953669"/>
            <a:ext cx="812800" cy="1587"/>
          </a:xfrm>
          <a:prstGeom prst="straightConnector1">
            <a:avLst/>
          </a:prstGeom>
          <a:noFill/>
          <a:ln w="38100">
            <a:solidFill>
              <a:srgbClr val="000000"/>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p:cNvCxnSpPr>
            <a:cxnSpLocks noChangeShapeType="1"/>
          </p:cNvCxnSpPr>
          <p:nvPr/>
        </p:nvCxnSpPr>
        <p:spPr bwMode="auto">
          <a:xfrm flipV="1">
            <a:off x="2782888" y="4359275"/>
            <a:ext cx="3702050" cy="3175"/>
          </a:xfrm>
          <a:prstGeom prst="line">
            <a:avLst/>
          </a:prstGeom>
          <a:noFill/>
          <a:ln w="38100">
            <a:solidFill>
              <a:srgbClr val="0000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p:cNvCxnSpPr>
            <a:cxnSpLocks noChangeShapeType="1"/>
          </p:cNvCxnSpPr>
          <p:nvPr/>
        </p:nvCxnSpPr>
        <p:spPr bwMode="auto">
          <a:xfrm>
            <a:off x="911225" y="5340350"/>
            <a:ext cx="7458075" cy="1588"/>
          </a:xfrm>
          <a:prstGeom prst="line">
            <a:avLst/>
          </a:prstGeom>
          <a:noFill/>
          <a:ln w="38100">
            <a:solidFill>
              <a:srgbClr val="403152"/>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Arrow Connector 46"/>
          <p:cNvCxnSpPr>
            <a:cxnSpLocks noChangeShapeType="1"/>
          </p:cNvCxnSpPr>
          <p:nvPr/>
        </p:nvCxnSpPr>
        <p:spPr bwMode="auto">
          <a:xfrm rot="5400000" flipH="1" flipV="1">
            <a:off x="15082" y="4394994"/>
            <a:ext cx="1790700" cy="1587"/>
          </a:xfrm>
          <a:prstGeom prst="straightConnector1">
            <a:avLst/>
          </a:prstGeom>
          <a:noFill/>
          <a:ln w="38100">
            <a:solidFill>
              <a:srgbClr val="403152"/>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rot="5400000" flipH="1" flipV="1">
            <a:off x="6077744" y="3906044"/>
            <a:ext cx="812800" cy="1588"/>
          </a:xfrm>
          <a:prstGeom prst="straightConnector1">
            <a:avLst/>
          </a:prstGeom>
          <a:noFill/>
          <a:ln w="381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rot="5400000" flipH="1" flipV="1">
            <a:off x="7507288" y="4410075"/>
            <a:ext cx="1722438" cy="1587"/>
          </a:xfrm>
          <a:prstGeom prst="straightConnector1">
            <a:avLst/>
          </a:prstGeom>
          <a:noFill/>
          <a:ln w="38100">
            <a:solidFill>
              <a:srgbClr val="403152"/>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p:cNvCxnSpPr>
            <a:cxnSpLocks noChangeShapeType="1"/>
          </p:cNvCxnSpPr>
          <p:nvPr/>
        </p:nvCxnSpPr>
        <p:spPr bwMode="auto">
          <a:xfrm rot="5400000" flipH="1" flipV="1">
            <a:off x="4284663" y="3954463"/>
            <a:ext cx="814387" cy="1587"/>
          </a:xfrm>
          <a:prstGeom prst="straightConnector1">
            <a:avLst/>
          </a:prstGeom>
          <a:noFill/>
          <a:ln w="38100">
            <a:solidFill>
              <a:schemeClr val="tx1"/>
            </a:solidFill>
            <a:prstDash val="sysDash"/>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5" name="Rectangle 24"/>
          <p:cNvSpPr>
            <a:spLocks noChangeArrowheads="1"/>
          </p:cNvSpPr>
          <p:nvPr/>
        </p:nvSpPr>
        <p:spPr bwMode="auto">
          <a:xfrm>
            <a:off x="2019300" y="2244725"/>
            <a:ext cx="1333500" cy="1101725"/>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Risk and Protective Factors</a:t>
            </a:r>
          </a:p>
        </p:txBody>
      </p:sp>
      <p:sp>
        <p:nvSpPr>
          <p:cNvPr id="26" name="Rectangle 25"/>
          <p:cNvSpPr>
            <a:spLocks noChangeArrowheads="1"/>
          </p:cNvSpPr>
          <p:nvPr/>
        </p:nvSpPr>
        <p:spPr bwMode="auto">
          <a:xfrm>
            <a:off x="3791108" y="2244725"/>
            <a:ext cx="1558925" cy="1117600"/>
          </a:xfrm>
          <a:prstGeom prst="rect">
            <a:avLst/>
          </a:prstGeom>
          <a:solidFill>
            <a:srgbClr val="8EA27E"/>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Interventions</a:t>
            </a:r>
          </a:p>
        </p:txBody>
      </p:sp>
      <p:sp>
        <p:nvSpPr>
          <p:cNvPr id="28" name="Rectangle 27"/>
          <p:cNvSpPr>
            <a:spLocks noChangeArrowheads="1"/>
          </p:cNvSpPr>
          <p:nvPr/>
        </p:nvSpPr>
        <p:spPr bwMode="auto">
          <a:xfrm>
            <a:off x="160813" y="2247900"/>
            <a:ext cx="1403350" cy="1098550"/>
          </a:xfrm>
          <a:prstGeom prst="rect">
            <a:avLst/>
          </a:prstGeom>
          <a:solidFill>
            <a:srgbClr val="8BACC6"/>
          </a:solidFill>
          <a:ln w="9525">
            <a:solidFill>
              <a:srgbClr val="254061"/>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Problems and Related Behaviors  </a:t>
            </a:r>
          </a:p>
        </p:txBody>
      </p:sp>
      <p:sp>
        <p:nvSpPr>
          <p:cNvPr id="65550" name="AutoShape 6"/>
          <p:cNvSpPr>
            <a:spLocks noChangeArrowheads="1"/>
          </p:cNvSpPr>
          <p:nvPr/>
        </p:nvSpPr>
        <p:spPr bwMode="auto">
          <a:xfrm>
            <a:off x="3361213" y="2560637"/>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65551" name="AutoShape 6"/>
          <p:cNvSpPr>
            <a:spLocks noChangeArrowheads="1"/>
          </p:cNvSpPr>
          <p:nvPr/>
        </p:nvSpPr>
        <p:spPr bwMode="auto">
          <a:xfrm>
            <a:off x="1573213" y="2562225"/>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35" name="Rectangle 34"/>
          <p:cNvSpPr>
            <a:spLocks noChangeArrowheads="1"/>
          </p:cNvSpPr>
          <p:nvPr/>
        </p:nvSpPr>
        <p:spPr bwMode="auto">
          <a:xfrm>
            <a:off x="7554596" y="2253616"/>
            <a:ext cx="1422400" cy="1117600"/>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000000"/>
                </a:solidFill>
                <a:latin typeface="Arial"/>
                <a:ea typeface="+mn-ea"/>
                <a:cs typeface="Arial"/>
              </a:rPr>
              <a:t> Long-term Outcomes</a:t>
            </a:r>
          </a:p>
        </p:txBody>
      </p:sp>
      <p:sp>
        <p:nvSpPr>
          <p:cNvPr id="65553" name="AutoShape 6"/>
          <p:cNvSpPr>
            <a:spLocks noChangeArrowheads="1"/>
          </p:cNvSpPr>
          <p:nvPr/>
        </p:nvSpPr>
        <p:spPr bwMode="auto">
          <a:xfrm>
            <a:off x="7119461" y="2560637"/>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37" name="Rectangle 36"/>
          <p:cNvSpPr>
            <a:spLocks noChangeArrowheads="1"/>
          </p:cNvSpPr>
          <p:nvPr/>
        </p:nvSpPr>
        <p:spPr bwMode="auto">
          <a:xfrm>
            <a:off x="5793581" y="2247900"/>
            <a:ext cx="1314450" cy="1166812"/>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latin typeface="Arial"/>
                <a:ea typeface="+mn-ea"/>
                <a:cs typeface="Arial"/>
              </a:rPr>
              <a:t>Short-term Outcomes</a:t>
            </a:r>
          </a:p>
        </p:txBody>
      </p:sp>
      <p:sp>
        <p:nvSpPr>
          <p:cNvPr id="65555" name="AutoShape 6"/>
          <p:cNvSpPr>
            <a:spLocks noChangeArrowheads="1"/>
          </p:cNvSpPr>
          <p:nvPr/>
        </p:nvSpPr>
        <p:spPr bwMode="auto">
          <a:xfrm>
            <a:off x="5355908" y="2560637"/>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Line 2"/>
          <p:cNvSpPr>
            <a:spLocks noChangeShapeType="1"/>
          </p:cNvSpPr>
          <p:nvPr/>
        </p:nvSpPr>
        <p:spPr bwMode="auto">
          <a:xfrm>
            <a:off x="4735513" y="51927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86" name="Line 3"/>
          <p:cNvSpPr>
            <a:spLocks noChangeShapeType="1"/>
          </p:cNvSpPr>
          <p:nvPr/>
        </p:nvSpPr>
        <p:spPr bwMode="auto">
          <a:xfrm>
            <a:off x="4735513" y="51927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87" name="Rectangle 4"/>
          <p:cNvSpPr>
            <a:spLocks noChangeArrowheads="1"/>
          </p:cNvSpPr>
          <p:nvPr/>
        </p:nvSpPr>
        <p:spPr bwMode="auto">
          <a:xfrm>
            <a:off x="168752" y="187594"/>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dirty="0">
                <a:solidFill>
                  <a:schemeClr val="bg1"/>
                </a:solidFill>
                <a:latin typeface="Helvetica" panose="020B0604020202020204" pitchFamily="34" charset="0"/>
              </a:rPr>
              <a:t>Example: High Blood Pressure</a:t>
            </a:r>
          </a:p>
        </p:txBody>
      </p:sp>
      <p:sp>
        <p:nvSpPr>
          <p:cNvPr id="67588" name="Line 2"/>
          <p:cNvSpPr>
            <a:spLocks noChangeShapeType="1"/>
          </p:cNvSpPr>
          <p:nvPr/>
        </p:nvSpPr>
        <p:spPr bwMode="auto">
          <a:xfrm>
            <a:off x="3429000" y="508476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89" name="Line 3"/>
          <p:cNvSpPr>
            <a:spLocks noChangeShapeType="1"/>
          </p:cNvSpPr>
          <p:nvPr/>
        </p:nvSpPr>
        <p:spPr bwMode="auto">
          <a:xfrm>
            <a:off x="3429000" y="508476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0" name="Line 2"/>
          <p:cNvSpPr>
            <a:spLocks noChangeShapeType="1"/>
          </p:cNvSpPr>
          <p:nvPr/>
        </p:nvSpPr>
        <p:spPr bwMode="auto">
          <a:xfrm>
            <a:off x="3233738" y="53959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1" name="Line 3"/>
          <p:cNvSpPr>
            <a:spLocks noChangeShapeType="1"/>
          </p:cNvSpPr>
          <p:nvPr/>
        </p:nvSpPr>
        <p:spPr bwMode="auto">
          <a:xfrm>
            <a:off x="3233738" y="53959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Rectangle 15"/>
          <p:cNvSpPr>
            <a:spLocks noChangeArrowheads="1"/>
          </p:cNvSpPr>
          <p:nvPr/>
        </p:nvSpPr>
        <p:spPr bwMode="auto">
          <a:xfrm>
            <a:off x="2019300" y="1811338"/>
            <a:ext cx="1333500" cy="1101725"/>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Risk and Protective Factors</a:t>
            </a:r>
          </a:p>
        </p:txBody>
      </p:sp>
      <p:sp>
        <p:nvSpPr>
          <p:cNvPr id="17" name="Rectangle 16"/>
          <p:cNvSpPr>
            <a:spLocks noChangeArrowheads="1"/>
          </p:cNvSpPr>
          <p:nvPr/>
        </p:nvSpPr>
        <p:spPr bwMode="auto">
          <a:xfrm>
            <a:off x="3779996" y="1795463"/>
            <a:ext cx="1558925" cy="1117600"/>
          </a:xfrm>
          <a:prstGeom prst="rect">
            <a:avLst/>
          </a:prstGeom>
          <a:solidFill>
            <a:srgbClr val="8EA27E"/>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Interventions</a:t>
            </a:r>
          </a:p>
        </p:txBody>
      </p:sp>
      <p:sp>
        <p:nvSpPr>
          <p:cNvPr id="19" name="Rectangle 18"/>
          <p:cNvSpPr>
            <a:spLocks noChangeArrowheads="1"/>
          </p:cNvSpPr>
          <p:nvPr/>
        </p:nvSpPr>
        <p:spPr bwMode="auto">
          <a:xfrm>
            <a:off x="158433" y="1795463"/>
            <a:ext cx="1403350" cy="1098550"/>
          </a:xfrm>
          <a:prstGeom prst="rect">
            <a:avLst/>
          </a:prstGeom>
          <a:solidFill>
            <a:srgbClr val="8BACC6"/>
          </a:solidFill>
          <a:ln w="9525">
            <a:solidFill>
              <a:srgbClr val="254061"/>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Problems and Related Behaviors </a:t>
            </a:r>
          </a:p>
        </p:txBody>
      </p:sp>
      <p:sp>
        <p:nvSpPr>
          <p:cNvPr id="67595" name="AutoShape 6"/>
          <p:cNvSpPr>
            <a:spLocks noChangeArrowheads="1"/>
          </p:cNvSpPr>
          <p:nvPr/>
        </p:nvSpPr>
        <p:spPr bwMode="auto">
          <a:xfrm>
            <a:off x="3348038" y="2128838"/>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67596" name="AutoShape 6"/>
          <p:cNvSpPr>
            <a:spLocks noChangeArrowheads="1"/>
          </p:cNvSpPr>
          <p:nvPr/>
        </p:nvSpPr>
        <p:spPr bwMode="auto">
          <a:xfrm>
            <a:off x="1573213" y="2128838"/>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24" name="Rectangle 23"/>
          <p:cNvSpPr>
            <a:spLocks noChangeArrowheads="1"/>
          </p:cNvSpPr>
          <p:nvPr/>
        </p:nvSpPr>
        <p:spPr bwMode="auto">
          <a:xfrm>
            <a:off x="7552848" y="1811338"/>
            <a:ext cx="1422400" cy="1117600"/>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000000"/>
                </a:solidFill>
                <a:latin typeface="Arial"/>
                <a:ea typeface="+mn-ea"/>
                <a:cs typeface="Arial"/>
              </a:rPr>
              <a:t> Long-term Outcomes</a:t>
            </a:r>
          </a:p>
        </p:txBody>
      </p:sp>
      <p:sp>
        <p:nvSpPr>
          <p:cNvPr id="67598" name="AutoShape 6"/>
          <p:cNvSpPr>
            <a:spLocks noChangeArrowheads="1"/>
          </p:cNvSpPr>
          <p:nvPr/>
        </p:nvSpPr>
        <p:spPr bwMode="auto">
          <a:xfrm>
            <a:off x="7106920" y="2125982"/>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67599" name="Line 2"/>
          <p:cNvSpPr>
            <a:spLocks noChangeShapeType="1"/>
          </p:cNvSpPr>
          <p:nvPr/>
        </p:nvSpPr>
        <p:spPr bwMode="auto">
          <a:xfrm>
            <a:off x="4256088" y="3225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00" name="Line 3"/>
          <p:cNvSpPr>
            <a:spLocks noChangeShapeType="1"/>
          </p:cNvSpPr>
          <p:nvPr/>
        </p:nvSpPr>
        <p:spPr bwMode="auto">
          <a:xfrm>
            <a:off x="4256088" y="3225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Rectangle 29"/>
          <p:cNvSpPr>
            <a:spLocks noChangeArrowheads="1"/>
          </p:cNvSpPr>
          <p:nvPr/>
        </p:nvSpPr>
        <p:spPr bwMode="auto">
          <a:xfrm>
            <a:off x="168752" y="3225800"/>
            <a:ext cx="1382712" cy="993775"/>
          </a:xfrm>
          <a:prstGeom prst="rect">
            <a:avLst/>
          </a:prstGeom>
          <a:solidFill>
            <a:schemeClr val="accent1">
              <a:lumMod val="75000"/>
            </a:schemeClr>
          </a:solidFill>
          <a:ln w="9525">
            <a:solidFill>
              <a:srgbClr val="95B3D7"/>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dirty="0">
                <a:solidFill>
                  <a:srgbClr val="FFFFFF"/>
                </a:solidFill>
                <a:latin typeface="Arial"/>
                <a:ea typeface="+mn-ea"/>
                <a:cs typeface="Arial"/>
              </a:rPr>
              <a:t>High blood pressure</a:t>
            </a:r>
          </a:p>
        </p:txBody>
      </p:sp>
      <p:sp>
        <p:nvSpPr>
          <p:cNvPr id="32" name="Rectangle 31"/>
          <p:cNvSpPr>
            <a:spLocks noChangeArrowheads="1"/>
          </p:cNvSpPr>
          <p:nvPr/>
        </p:nvSpPr>
        <p:spPr bwMode="auto">
          <a:xfrm>
            <a:off x="2005172" y="3225799"/>
            <a:ext cx="1333500" cy="993775"/>
          </a:xfrm>
          <a:prstGeom prst="rect">
            <a:avLst/>
          </a:prstGeom>
          <a:solidFill>
            <a:srgbClr val="B46C3A"/>
          </a:solidFill>
          <a:ln w="9525">
            <a:solidFill>
              <a:srgbClr val="984807"/>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FFFFFF"/>
                </a:solidFill>
                <a:latin typeface="Arial"/>
                <a:ea typeface="+mn-ea"/>
                <a:cs typeface="Arial"/>
              </a:rPr>
              <a:t>Overweight</a:t>
            </a:r>
          </a:p>
        </p:txBody>
      </p:sp>
      <p:sp>
        <p:nvSpPr>
          <p:cNvPr id="34" name="Rectangle 33"/>
          <p:cNvSpPr>
            <a:spLocks noChangeArrowheads="1"/>
          </p:cNvSpPr>
          <p:nvPr/>
        </p:nvSpPr>
        <p:spPr bwMode="auto">
          <a:xfrm>
            <a:off x="3810000" y="3225799"/>
            <a:ext cx="1574800" cy="754062"/>
          </a:xfrm>
          <a:prstGeom prst="rect">
            <a:avLst/>
          </a:prstGeom>
          <a:solidFill>
            <a:srgbClr val="4F6228"/>
          </a:solidFill>
          <a:ln w="9525">
            <a:solidFill>
              <a:srgbClr val="49534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FFFFFF"/>
                </a:solidFill>
                <a:latin typeface="Arial" charset="0"/>
                <a:ea typeface="+mn-ea"/>
                <a:cs typeface="Arial" charset="0"/>
              </a:rPr>
              <a:t>Exercise</a:t>
            </a:r>
          </a:p>
        </p:txBody>
      </p:sp>
      <p:sp>
        <p:nvSpPr>
          <p:cNvPr id="38" name="Rectangle 37"/>
          <p:cNvSpPr>
            <a:spLocks noChangeArrowheads="1"/>
          </p:cNvSpPr>
          <p:nvPr/>
        </p:nvSpPr>
        <p:spPr bwMode="auto">
          <a:xfrm>
            <a:off x="7539991" y="3225799"/>
            <a:ext cx="1401763" cy="1104900"/>
          </a:xfrm>
          <a:prstGeom prst="rect">
            <a:avLst/>
          </a:prstGeom>
          <a:solidFill>
            <a:srgbClr val="604A7B"/>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p>
            <a:pPr algn="ctr">
              <a:spcBef>
                <a:spcPct val="10000"/>
              </a:spcBef>
              <a:defRPr/>
            </a:pPr>
            <a:r>
              <a:rPr lang="en-US" sz="1600" b="1">
                <a:solidFill>
                  <a:srgbClr val="FFFFFF"/>
                </a:solidFill>
                <a:latin typeface="Arial" charset="0"/>
                <a:ea typeface="Arial" charset="0"/>
                <a:cs typeface="Arial" charset="0"/>
              </a:rPr>
              <a:t>(Long-term) </a:t>
            </a:r>
          </a:p>
          <a:p>
            <a:pPr algn="ctr">
              <a:spcBef>
                <a:spcPct val="10000"/>
              </a:spcBef>
              <a:defRPr/>
            </a:pPr>
            <a:r>
              <a:rPr lang="en-US" sz="1600" b="1">
                <a:solidFill>
                  <a:srgbClr val="FFFFFF"/>
                </a:solidFill>
                <a:latin typeface="Arial" charset="0"/>
                <a:ea typeface="Arial" charset="0"/>
                <a:cs typeface="Arial" charset="0"/>
              </a:rPr>
              <a:t>Lower blood pressure to 120/80</a:t>
            </a:r>
          </a:p>
        </p:txBody>
      </p:sp>
      <p:sp>
        <p:nvSpPr>
          <p:cNvPr id="25" name="Rectangle 24"/>
          <p:cNvSpPr>
            <a:spLocks noChangeArrowheads="1"/>
          </p:cNvSpPr>
          <p:nvPr/>
        </p:nvSpPr>
        <p:spPr bwMode="auto">
          <a:xfrm>
            <a:off x="5796121" y="1793875"/>
            <a:ext cx="1314450" cy="1166813"/>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000000"/>
                </a:solidFill>
                <a:latin typeface="Arial"/>
                <a:ea typeface="+mn-ea"/>
                <a:cs typeface="Arial"/>
              </a:rPr>
              <a:t>Short-term Outcomes</a:t>
            </a:r>
          </a:p>
        </p:txBody>
      </p:sp>
      <p:sp>
        <p:nvSpPr>
          <p:cNvPr id="67606" name="AutoShape 6"/>
          <p:cNvSpPr>
            <a:spLocks noChangeArrowheads="1"/>
          </p:cNvSpPr>
          <p:nvPr/>
        </p:nvSpPr>
        <p:spPr bwMode="auto">
          <a:xfrm>
            <a:off x="5365275" y="2127886"/>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28" name="Rectangle 27"/>
          <p:cNvSpPr>
            <a:spLocks noChangeArrowheads="1"/>
          </p:cNvSpPr>
          <p:nvPr/>
        </p:nvSpPr>
        <p:spPr bwMode="auto">
          <a:xfrm>
            <a:off x="5752783" y="3225800"/>
            <a:ext cx="1423987" cy="1057275"/>
          </a:xfrm>
          <a:prstGeom prst="rect">
            <a:avLst/>
          </a:prstGeom>
          <a:solidFill>
            <a:srgbClr val="604A7B"/>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p>
            <a:pPr algn="ctr">
              <a:spcBef>
                <a:spcPct val="10000"/>
              </a:spcBef>
              <a:defRPr/>
            </a:pPr>
            <a:r>
              <a:rPr lang="en-US" sz="1600" b="1">
                <a:solidFill>
                  <a:srgbClr val="FFFFFF"/>
                </a:solidFill>
                <a:latin typeface="Arial" charset="0"/>
                <a:ea typeface="Arial" charset="0"/>
                <a:cs typeface="Arial" charset="0"/>
              </a:rPr>
              <a:t>(Short-term) </a:t>
            </a:r>
          </a:p>
          <a:p>
            <a:pPr algn="ctr">
              <a:spcBef>
                <a:spcPct val="10000"/>
              </a:spcBef>
              <a:defRPr/>
            </a:pPr>
            <a:r>
              <a:rPr lang="en-US" sz="1600" b="1">
                <a:solidFill>
                  <a:srgbClr val="FFFFFF"/>
                </a:solidFill>
                <a:latin typeface="Arial" charset="0"/>
                <a:ea typeface="Arial" charset="0"/>
                <a:cs typeface="Arial" charset="0"/>
              </a:rPr>
              <a:t>Reduce weight by 10 pounds</a:t>
            </a:r>
          </a:p>
        </p:txBody>
      </p:sp>
      <p:sp>
        <p:nvSpPr>
          <p:cNvPr id="27" name="Rectangle 26"/>
          <p:cNvSpPr>
            <a:spLocks noChangeArrowheads="1"/>
          </p:cNvSpPr>
          <p:nvPr/>
        </p:nvSpPr>
        <p:spPr bwMode="auto">
          <a:xfrm>
            <a:off x="3810000" y="4222750"/>
            <a:ext cx="1541463" cy="862013"/>
          </a:xfrm>
          <a:prstGeom prst="rect">
            <a:avLst/>
          </a:prstGeom>
          <a:solidFill>
            <a:srgbClr val="4F6228"/>
          </a:solidFill>
          <a:ln w="9525">
            <a:solidFill>
              <a:srgbClr val="49534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FFFFFF"/>
                </a:solidFill>
                <a:latin typeface="Arial" charset="0"/>
                <a:ea typeface="+mn-ea"/>
                <a:cs typeface="Arial" charset="0"/>
              </a:rPr>
              <a:t>Reduce size of food portions</a:t>
            </a:r>
          </a:p>
        </p:txBody>
      </p:sp>
      <p:sp>
        <p:nvSpPr>
          <p:cNvPr id="29" name="AutoShape 6"/>
          <p:cNvSpPr>
            <a:spLocks noChangeArrowheads="1"/>
          </p:cNvSpPr>
          <p:nvPr/>
        </p:nvSpPr>
        <p:spPr bwMode="auto">
          <a:xfrm>
            <a:off x="1559084" y="3563937"/>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31" name="AutoShape 6"/>
          <p:cNvSpPr>
            <a:spLocks noChangeArrowheads="1"/>
          </p:cNvSpPr>
          <p:nvPr/>
        </p:nvSpPr>
        <p:spPr bwMode="auto">
          <a:xfrm>
            <a:off x="3348037" y="3470374"/>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33" name="AutoShape 6"/>
          <p:cNvSpPr>
            <a:spLocks noChangeArrowheads="1"/>
          </p:cNvSpPr>
          <p:nvPr/>
        </p:nvSpPr>
        <p:spPr bwMode="auto">
          <a:xfrm>
            <a:off x="5372258" y="3470374"/>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35" name="AutoShape 6"/>
          <p:cNvSpPr>
            <a:spLocks noChangeArrowheads="1"/>
          </p:cNvSpPr>
          <p:nvPr/>
        </p:nvSpPr>
        <p:spPr bwMode="auto">
          <a:xfrm>
            <a:off x="7155899" y="3489964"/>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Line 2"/>
          <p:cNvSpPr>
            <a:spLocks noChangeShapeType="1"/>
          </p:cNvSpPr>
          <p:nvPr/>
        </p:nvSpPr>
        <p:spPr bwMode="auto">
          <a:xfrm>
            <a:off x="4735513" y="51927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4" name="Line 3"/>
          <p:cNvSpPr>
            <a:spLocks noChangeShapeType="1"/>
          </p:cNvSpPr>
          <p:nvPr/>
        </p:nvSpPr>
        <p:spPr bwMode="auto">
          <a:xfrm>
            <a:off x="4735513" y="51927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5" name="Rectangle 4"/>
          <p:cNvSpPr>
            <a:spLocks noChangeArrowheads="1"/>
          </p:cNvSpPr>
          <p:nvPr/>
        </p:nvSpPr>
        <p:spPr bwMode="auto">
          <a:xfrm>
            <a:off x="0" y="225365"/>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3600" b="1" dirty="0">
                <a:solidFill>
                  <a:schemeClr val="bg1"/>
                </a:solidFill>
                <a:latin typeface="Helvetica" panose="020B0604020202020204" pitchFamily="34" charset="0"/>
              </a:rPr>
              <a:t>Example: Underage Drinking</a:t>
            </a:r>
          </a:p>
        </p:txBody>
      </p:sp>
      <p:sp>
        <p:nvSpPr>
          <p:cNvPr id="69636" name="Line 2"/>
          <p:cNvSpPr>
            <a:spLocks noChangeShapeType="1"/>
          </p:cNvSpPr>
          <p:nvPr/>
        </p:nvSpPr>
        <p:spPr bwMode="auto">
          <a:xfrm>
            <a:off x="3429000" y="508476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7" name="Line 3"/>
          <p:cNvSpPr>
            <a:spLocks noChangeShapeType="1"/>
          </p:cNvSpPr>
          <p:nvPr/>
        </p:nvSpPr>
        <p:spPr bwMode="auto">
          <a:xfrm>
            <a:off x="3429000" y="508476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8" name="Line 2"/>
          <p:cNvSpPr>
            <a:spLocks noChangeShapeType="1"/>
          </p:cNvSpPr>
          <p:nvPr/>
        </p:nvSpPr>
        <p:spPr bwMode="auto">
          <a:xfrm>
            <a:off x="3233738" y="53959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9" name="Line 3"/>
          <p:cNvSpPr>
            <a:spLocks noChangeShapeType="1"/>
          </p:cNvSpPr>
          <p:nvPr/>
        </p:nvSpPr>
        <p:spPr bwMode="auto">
          <a:xfrm>
            <a:off x="3233738" y="53959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Rectangle 15"/>
          <p:cNvSpPr>
            <a:spLocks noChangeArrowheads="1"/>
          </p:cNvSpPr>
          <p:nvPr/>
        </p:nvSpPr>
        <p:spPr bwMode="auto">
          <a:xfrm>
            <a:off x="2019300" y="1811338"/>
            <a:ext cx="1333500" cy="1101725"/>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Risk and Protective Factors</a:t>
            </a:r>
          </a:p>
        </p:txBody>
      </p:sp>
      <p:sp>
        <p:nvSpPr>
          <p:cNvPr id="17" name="Rectangle 16"/>
          <p:cNvSpPr>
            <a:spLocks noChangeArrowheads="1"/>
          </p:cNvSpPr>
          <p:nvPr/>
        </p:nvSpPr>
        <p:spPr bwMode="auto">
          <a:xfrm>
            <a:off x="3806508" y="1808162"/>
            <a:ext cx="1558925" cy="1117600"/>
          </a:xfrm>
          <a:prstGeom prst="rect">
            <a:avLst/>
          </a:prstGeom>
          <a:solidFill>
            <a:srgbClr val="8EA27E"/>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Interventions</a:t>
            </a:r>
          </a:p>
        </p:txBody>
      </p:sp>
      <p:sp>
        <p:nvSpPr>
          <p:cNvPr id="19" name="Rectangle 18"/>
          <p:cNvSpPr>
            <a:spLocks noChangeArrowheads="1"/>
          </p:cNvSpPr>
          <p:nvPr/>
        </p:nvSpPr>
        <p:spPr bwMode="auto">
          <a:xfrm>
            <a:off x="169863" y="1795463"/>
            <a:ext cx="1403350" cy="1098550"/>
          </a:xfrm>
          <a:prstGeom prst="rect">
            <a:avLst/>
          </a:prstGeom>
          <a:solidFill>
            <a:srgbClr val="8BACC6"/>
          </a:solidFill>
          <a:ln w="9525">
            <a:solidFill>
              <a:srgbClr val="254061"/>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Problems and Related Behaviors </a:t>
            </a:r>
          </a:p>
        </p:txBody>
      </p:sp>
      <p:sp>
        <p:nvSpPr>
          <p:cNvPr id="69643" name="AutoShape 6"/>
          <p:cNvSpPr>
            <a:spLocks noChangeArrowheads="1"/>
          </p:cNvSpPr>
          <p:nvPr/>
        </p:nvSpPr>
        <p:spPr bwMode="auto">
          <a:xfrm>
            <a:off x="3363675" y="2128838"/>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69644" name="AutoShape 6"/>
          <p:cNvSpPr>
            <a:spLocks noChangeArrowheads="1"/>
          </p:cNvSpPr>
          <p:nvPr/>
        </p:nvSpPr>
        <p:spPr bwMode="auto">
          <a:xfrm>
            <a:off x="1584643" y="2128838"/>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24" name="Rectangle 23"/>
          <p:cNvSpPr>
            <a:spLocks noChangeArrowheads="1"/>
          </p:cNvSpPr>
          <p:nvPr/>
        </p:nvSpPr>
        <p:spPr bwMode="auto">
          <a:xfrm>
            <a:off x="7552531" y="1803082"/>
            <a:ext cx="1422400" cy="1117600"/>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000000"/>
                </a:solidFill>
                <a:latin typeface="Arial"/>
                <a:ea typeface="+mn-ea"/>
                <a:cs typeface="Arial"/>
              </a:rPr>
              <a:t> Long-term Outcomes</a:t>
            </a:r>
          </a:p>
        </p:txBody>
      </p:sp>
      <p:sp>
        <p:nvSpPr>
          <p:cNvPr id="69646" name="AutoShape 6"/>
          <p:cNvSpPr>
            <a:spLocks noChangeArrowheads="1"/>
          </p:cNvSpPr>
          <p:nvPr/>
        </p:nvSpPr>
        <p:spPr bwMode="auto">
          <a:xfrm>
            <a:off x="7125018" y="2128838"/>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69647" name="Line 2"/>
          <p:cNvSpPr>
            <a:spLocks noChangeShapeType="1"/>
          </p:cNvSpPr>
          <p:nvPr/>
        </p:nvSpPr>
        <p:spPr bwMode="auto">
          <a:xfrm>
            <a:off x="4256088" y="3225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8" name="Line 3"/>
          <p:cNvSpPr>
            <a:spLocks noChangeShapeType="1"/>
          </p:cNvSpPr>
          <p:nvPr/>
        </p:nvSpPr>
        <p:spPr bwMode="auto">
          <a:xfrm>
            <a:off x="4256088" y="3225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Rectangle 29"/>
          <p:cNvSpPr>
            <a:spLocks noChangeArrowheads="1"/>
          </p:cNvSpPr>
          <p:nvPr/>
        </p:nvSpPr>
        <p:spPr bwMode="auto">
          <a:xfrm>
            <a:off x="207963" y="3306763"/>
            <a:ext cx="1382712" cy="993775"/>
          </a:xfrm>
          <a:prstGeom prst="rect">
            <a:avLst/>
          </a:prstGeom>
          <a:solidFill>
            <a:schemeClr val="accent1">
              <a:lumMod val="75000"/>
            </a:schemeClr>
          </a:solidFill>
          <a:ln w="9525">
            <a:solidFill>
              <a:srgbClr val="95B3D7"/>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dirty="0">
                <a:solidFill>
                  <a:srgbClr val="FFFFFF"/>
                </a:solidFill>
                <a:latin typeface="Arial"/>
                <a:ea typeface="+mn-ea"/>
                <a:cs typeface="Arial"/>
              </a:rPr>
              <a:t>Underage drinking</a:t>
            </a:r>
          </a:p>
        </p:txBody>
      </p:sp>
      <p:sp>
        <p:nvSpPr>
          <p:cNvPr id="32" name="Rectangle 31"/>
          <p:cNvSpPr>
            <a:spLocks noChangeArrowheads="1"/>
          </p:cNvSpPr>
          <p:nvPr/>
        </p:nvSpPr>
        <p:spPr bwMode="auto">
          <a:xfrm>
            <a:off x="2019300" y="3306763"/>
            <a:ext cx="1333500" cy="993775"/>
          </a:xfrm>
          <a:prstGeom prst="rect">
            <a:avLst/>
          </a:prstGeom>
          <a:solidFill>
            <a:srgbClr val="B46C3A"/>
          </a:solidFill>
          <a:ln w="9525">
            <a:solidFill>
              <a:srgbClr val="984807"/>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FFFFFF"/>
                </a:solidFill>
                <a:latin typeface="Arial"/>
                <a:ea typeface="+mn-ea"/>
                <a:cs typeface="Arial"/>
              </a:rPr>
              <a:t>Retail access</a:t>
            </a:r>
          </a:p>
        </p:txBody>
      </p:sp>
      <p:sp>
        <p:nvSpPr>
          <p:cNvPr id="34" name="Rectangle 33"/>
          <p:cNvSpPr>
            <a:spLocks noChangeArrowheads="1"/>
          </p:cNvSpPr>
          <p:nvPr/>
        </p:nvSpPr>
        <p:spPr bwMode="auto">
          <a:xfrm>
            <a:off x="3810000" y="3303588"/>
            <a:ext cx="1574800" cy="779462"/>
          </a:xfrm>
          <a:prstGeom prst="rect">
            <a:avLst/>
          </a:prstGeom>
          <a:solidFill>
            <a:srgbClr val="4F6228"/>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FFFFFF"/>
                </a:solidFill>
                <a:latin typeface="Arial" charset="0"/>
                <a:ea typeface="+mn-ea"/>
                <a:cs typeface="Arial" charset="0"/>
              </a:rPr>
              <a:t>Compliance checks</a:t>
            </a:r>
          </a:p>
        </p:txBody>
      </p:sp>
      <p:sp>
        <p:nvSpPr>
          <p:cNvPr id="35" name="Rectangle 34"/>
          <p:cNvSpPr>
            <a:spLocks noChangeArrowheads="1"/>
          </p:cNvSpPr>
          <p:nvPr/>
        </p:nvSpPr>
        <p:spPr bwMode="auto">
          <a:xfrm>
            <a:off x="3810000" y="4356100"/>
            <a:ext cx="1606550" cy="723900"/>
          </a:xfrm>
          <a:prstGeom prst="rect">
            <a:avLst/>
          </a:prstGeom>
          <a:solidFill>
            <a:srgbClr val="4F6228"/>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FFFFFF"/>
                </a:solidFill>
                <a:latin typeface="Arial"/>
                <a:ea typeface="+mn-ea"/>
                <a:cs typeface="Arial"/>
              </a:rPr>
              <a:t>Merchant education</a:t>
            </a:r>
          </a:p>
        </p:txBody>
      </p:sp>
      <p:sp>
        <p:nvSpPr>
          <p:cNvPr id="38" name="Rectangle 37"/>
          <p:cNvSpPr>
            <a:spLocks noChangeArrowheads="1"/>
          </p:cNvSpPr>
          <p:nvPr/>
        </p:nvSpPr>
        <p:spPr bwMode="auto">
          <a:xfrm>
            <a:off x="7523163" y="3309303"/>
            <a:ext cx="1401763" cy="1074738"/>
          </a:xfrm>
          <a:prstGeom prst="rect">
            <a:avLst/>
          </a:prstGeom>
          <a:solidFill>
            <a:srgbClr val="604A7B"/>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p>
            <a:pPr algn="ctr">
              <a:spcBef>
                <a:spcPct val="10000"/>
              </a:spcBef>
              <a:defRPr/>
            </a:pPr>
            <a:r>
              <a:rPr lang="en-US" sz="1600" b="1">
                <a:solidFill>
                  <a:srgbClr val="FFFFFF"/>
                </a:solidFill>
                <a:latin typeface="Arial" charset="0"/>
                <a:ea typeface="Arial" charset="0"/>
                <a:cs typeface="Arial" charset="0"/>
              </a:rPr>
              <a:t>(Long-term) </a:t>
            </a:r>
          </a:p>
          <a:p>
            <a:pPr algn="ctr">
              <a:spcBef>
                <a:spcPct val="10000"/>
              </a:spcBef>
              <a:defRPr/>
            </a:pPr>
            <a:r>
              <a:rPr lang="en-US" sz="1600" b="1">
                <a:solidFill>
                  <a:srgbClr val="FFFFFF"/>
                </a:solidFill>
                <a:latin typeface="Arial" charset="0"/>
                <a:ea typeface="Arial" charset="0"/>
                <a:cs typeface="Arial" charset="0"/>
              </a:rPr>
              <a:t>Reduce underage current use</a:t>
            </a:r>
          </a:p>
        </p:txBody>
      </p:sp>
      <p:sp>
        <p:nvSpPr>
          <p:cNvPr id="25" name="Rectangle 24"/>
          <p:cNvSpPr>
            <a:spLocks noChangeArrowheads="1"/>
          </p:cNvSpPr>
          <p:nvPr/>
        </p:nvSpPr>
        <p:spPr bwMode="auto">
          <a:xfrm>
            <a:off x="5799138" y="1803082"/>
            <a:ext cx="1314450" cy="1166813"/>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000000"/>
                </a:solidFill>
                <a:latin typeface="Arial"/>
                <a:ea typeface="+mn-ea"/>
                <a:cs typeface="Arial"/>
              </a:rPr>
              <a:t>Short-term Outcomes</a:t>
            </a:r>
          </a:p>
        </p:txBody>
      </p:sp>
      <p:sp>
        <p:nvSpPr>
          <p:cNvPr id="69655" name="AutoShape 6"/>
          <p:cNvSpPr>
            <a:spLocks noChangeArrowheads="1"/>
          </p:cNvSpPr>
          <p:nvPr/>
        </p:nvSpPr>
        <p:spPr bwMode="auto">
          <a:xfrm>
            <a:off x="5365115" y="2128838"/>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28" name="Rectangle 27"/>
          <p:cNvSpPr>
            <a:spLocks noChangeArrowheads="1"/>
          </p:cNvSpPr>
          <p:nvPr/>
        </p:nvSpPr>
        <p:spPr bwMode="auto">
          <a:xfrm>
            <a:off x="5761038" y="3303588"/>
            <a:ext cx="1422400" cy="1282700"/>
          </a:xfrm>
          <a:prstGeom prst="rect">
            <a:avLst/>
          </a:prstGeom>
          <a:solidFill>
            <a:srgbClr val="604A7B"/>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p>
            <a:pPr algn="ctr">
              <a:spcBef>
                <a:spcPct val="10000"/>
              </a:spcBef>
              <a:defRPr/>
            </a:pPr>
            <a:r>
              <a:rPr lang="en-US" sz="1600" b="1">
                <a:solidFill>
                  <a:srgbClr val="FFFFFF"/>
                </a:solidFill>
                <a:latin typeface="Arial" charset="0"/>
                <a:ea typeface="Arial" charset="0"/>
                <a:cs typeface="Arial" charset="0"/>
              </a:rPr>
              <a:t>(Short-term) </a:t>
            </a:r>
          </a:p>
          <a:p>
            <a:pPr algn="ctr">
              <a:spcBef>
                <a:spcPct val="10000"/>
              </a:spcBef>
              <a:defRPr/>
            </a:pPr>
            <a:r>
              <a:rPr lang="en-US" sz="1600" b="1">
                <a:solidFill>
                  <a:srgbClr val="FFFFFF"/>
                </a:solidFill>
                <a:latin typeface="Arial" charset="0"/>
                <a:ea typeface="Arial" charset="0"/>
                <a:cs typeface="Arial" charset="0"/>
              </a:rPr>
              <a:t>Reduce the number of sales to minors</a:t>
            </a:r>
          </a:p>
        </p:txBody>
      </p:sp>
      <p:sp>
        <p:nvSpPr>
          <p:cNvPr id="27" name="AutoShape 6"/>
          <p:cNvSpPr>
            <a:spLocks noChangeArrowheads="1"/>
          </p:cNvSpPr>
          <p:nvPr/>
        </p:nvSpPr>
        <p:spPr bwMode="auto">
          <a:xfrm>
            <a:off x="1584642" y="3613150"/>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31" name="AutoShape 6"/>
          <p:cNvSpPr>
            <a:spLocks noChangeArrowheads="1"/>
          </p:cNvSpPr>
          <p:nvPr/>
        </p:nvSpPr>
        <p:spPr bwMode="auto">
          <a:xfrm>
            <a:off x="3369585" y="3615885"/>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33" name="AutoShape 6"/>
          <p:cNvSpPr>
            <a:spLocks noChangeArrowheads="1"/>
          </p:cNvSpPr>
          <p:nvPr/>
        </p:nvSpPr>
        <p:spPr bwMode="auto">
          <a:xfrm>
            <a:off x="5383720" y="3533383"/>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36" name="AutoShape 6"/>
          <p:cNvSpPr>
            <a:spLocks noChangeArrowheads="1"/>
          </p:cNvSpPr>
          <p:nvPr/>
        </p:nvSpPr>
        <p:spPr bwMode="auto">
          <a:xfrm>
            <a:off x="7138988" y="3597153"/>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2">
            <a:extLst>
              <a:ext uri="{FF2B5EF4-FFF2-40B4-BE49-F238E27FC236}">
                <a16:creationId xmlns="" xmlns:a16="http://schemas.microsoft.com/office/drawing/2014/main" id="{07526020-0E42-4152-9C99-B1BD1162C49C}"/>
              </a:ext>
            </a:extLst>
          </p:cNvPr>
          <p:cNvSpPr>
            <a:spLocks noChangeShapeType="1"/>
          </p:cNvSpPr>
          <p:nvPr/>
        </p:nvSpPr>
        <p:spPr bwMode="auto">
          <a:xfrm>
            <a:off x="4735513" y="51927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3" name="Line 3">
            <a:extLst>
              <a:ext uri="{FF2B5EF4-FFF2-40B4-BE49-F238E27FC236}">
                <a16:creationId xmlns="" xmlns:a16="http://schemas.microsoft.com/office/drawing/2014/main" id="{025B59B2-70B2-4267-980F-756D5CD366B4}"/>
              </a:ext>
            </a:extLst>
          </p:cNvPr>
          <p:cNvSpPr>
            <a:spLocks noChangeShapeType="1"/>
          </p:cNvSpPr>
          <p:nvPr/>
        </p:nvSpPr>
        <p:spPr bwMode="auto">
          <a:xfrm>
            <a:off x="4735513" y="51927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4" name="Rectangle 4">
            <a:extLst>
              <a:ext uri="{FF2B5EF4-FFF2-40B4-BE49-F238E27FC236}">
                <a16:creationId xmlns="" xmlns:a16="http://schemas.microsoft.com/office/drawing/2014/main" id="{860FC15F-6110-4308-8A68-86837AEFE57E}"/>
              </a:ext>
            </a:extLst>
          </p:cNvPr>
          <p:cNvSpPr>
            <a:spLocks noChangeArrowheads="1"/>
          </p:cNvSpPr>
          <p:nvPr/>
        </p:nvSpPr>
        <p:spPr bwMode="auto">
          <a:xfrm>
            <a:off x="207963" y="19526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b="1" dirty="0">
                <a:solidFill>
                  <a:schemeClr val="bg1"/>
                </a:solidFill>
                <a:latin typeface="Helvetica" panose="020B0604020202020204" pitchFamily="34" charset="0"/>
              </a:rPr>
              <a:t>Example: Non</a:t>
            </a:r>
            <a:r>
              <a:rPr lang="lv-LV" altLang="en-US" sz="3600" b="1" dirty="0">
                <a:solidFill>
                  <a:schemeClr val="bg1"/>
                </a:solidFill>
                <a:latin typeface="Helvetica" panose="020B0604020202020204" pitchFamily="34" charset="0"/>
              </a:rPr>
              <a:t>-</a:t>
            </a:r>
            <a:r>
              <a:rPr lang="en-US" altLang="en-US" sz="3600" b="1" dirty="0">
                <a:solidFill>
                  <a:schemeClr val="bg1"/>
                </a:solidFill>
                <a:latin typeface="Helvetica" panose="020B0604020202020204" pitchFamily="34" charset="0"/>
              </a:rPr>
              <a:t>medical Use of Prescription Drugs by Youth 14-18</a:t>
            </a:r>
          </a:p>
        </p:txBody>
      </p:sp>
      <p:sp>
        <p:nvSpPr>
          <p:cNvPr id="61445" name="Line 2">
            <a:extLst>
              <a:ext uri="{FF2B5EF4-FFF2-40B4-BE49-F238E27FC236}">
                <a16:creationId xmlns="" xmlns:a16="http://schemas.microsoft.com/office/drawing/2014/main" id="{3711C625-5219-41CE-8972-0BF836762E17}"/>
              </a:ext>
            </a:extLst>
          </p:cNvPr>
          <p:cNvSpPr>
            <a:spLocks noChangeShapeType="1"/>
          </p:cNvSpPr>
          <p:nvPr/>
        </p:nvSpPr>
        <p:spPr bwMode="auto">
          <a:xfrm>
            <a:off x="3429000" y="508476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6" name="Line 3">
            <a:extLst>
              <a:ext uri="{FF2B5EF4-FFF2-40B4-BE49-F238E27FC236}">
                <a16:creationId xmlns="" xmlns:a16="http://schemas.microsoft.com/office/drawing/2014/main" id="{26F7F666-1066-4516-B7F1-4B4E9C2085A2}"/>
              </a:ext>
            </a:extLst>
          </p:cNvPr>
          <p:cNvSpPr>
            <a:spLocks noChangeShapeType="1"/>
          </p:cNvSpPr>
          <p:nvPr/>
        </p:nvSpPr>
        <p:spPr bwMode="auto">
          <a:xfrm>
            <a:off x="3429000" y="508476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7" name="Line 2">
            <a:extLst>
              <a:ext uri="{FF2B5EF4-FFF2-40B4-BE49-F238E27FC236}">
                <a16:creationId xmlns="" xmlns:a16="http://schemas.microsoft.com/office/drawing/2014/main" id="{8D89995E-8E11-4542-8917-8FE96C29876E}"/>
              </a:ext>
            </a:extLst>
          </p:cNvPr>
          <p:cNvSpPr>
            <a:spLocks noChangeShapeType="1"/>
          </p:cNvSpPr>
          <p:nvPr/>
        </p:nvSpPr>
        <p:spPr bwMode="auto">
          <a:xfrm>
            <a:off x="3233738" y="53959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8" name="Line 3">
            <a:extLst>
              <a:ext uri="{FF2B5EF4-FFF2-40B4-BE49-F238E27FC236}">
                <a16:creationId xmlns="" xmlns:a16="http://schemas.microsoft.com/office/drawing/2014/main" id="{078FF4A0-43D2-4D20-B34E-A26DD581A89F}"/>
              </a:ext>
            </a:extLst>
          </p:cNvPr>
          <p:cNvSpPr>
            <a:spLocks noChangeShapeType="1"/>
          </p:cNvSpPr>
          <p:nvPr/>
        </p:nvSpPr>
        <p:spPr bwMode="auto">
          <a:xfrm>
            <a:off x="3233738" y="53959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Rectangle 15">
            <a:extLst>
              <a:ext uri="{FF2B5EF4-FFF2-40B4-BE49-F238E27FC236}">
                <a16:creationId xmlns="" xmlns:a16="http://schemas.microsoft.com/office/drawing/2014/main" id="{F37C2527-9EEE-4C27-BC36-223EE9DFD7BD}"/>
              </a:ext>
            </a:extLst>
          </p:cNvPr>
          <p:cNvSpPr>
            <a:spLocks noChangeArrowheads="1"/>
          </p:cNvSpPr>
          <p:nvPr/>
        </p:nvSpPr>
        <p:spPr bwMode="auto">
          <a:xfrm>
            <a:off x="2019300" y="1811338"/>
            <a:ext cx="1333500" cy="1101725"/>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600" b="1" dirty="0">
                <a:solidFill>
                  <a:srgbClr val="000000"/>
                </a:solidFill>
                <a:latin typeface="Arial"/>
                <a:cs typeface="Arial"/>
              </a:rPr>
              <a:t>Risk and Protective Factors</a:t>
            </a:r>
          </a:p>
        </p:txBody>
      </p:sp>
      <p:sp>
        <p:nvSpPr>
          <p:cNvPr id="17" name="Rectangle 16">
            <a:extLst>
              <a:ext uri="{FF2B5EF4-FFF2-40B4-BE49-F238E27FC236}">
                <a16:creationId xmlns="" xmlns:a16="http://schemas.microsoft.com/office/drawing/2014/main" id="{8C2B5AF0-1391-4D2B-A967-A1C94AC780EC}"/>
              </a:ext>
            </a:extLst>
          </p:cNvPr>
          <p:cNvSpPr>
            <a:spLocks noChangeArrowheads="1"/>
          </p:cNvSpPr>
          <p:nvPr/>
        </p:nvSpPr>
        <p:spPr bwMode="auto">
          <a:xfrm>
            <a:off x="3792538" y="1760538"/>
            <a:ext cx="1558925" cy="1117600"/>
          </a:xfrm>
          <a:prstGeom prst="rect">
            <a:avLst/>
          </a:prstGeom>
          <a:solidFill>
            <a:srgbClr val="8EA27E"/>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600" b="1" dirty="0">
                <a:solidFill>
                  <a:srgbClr val="000000"/>
                </a:solidFill>
                <a:latin typeface="Arial"/>
                <a:cs typeface="Arial"/>
              </a:rPr>
              <a:t>Interventions</a:t>
            </a:r>
          </a:p>
        </p:txBody>
      </p:sp>
      <p:sp>
        <p:nvSpPr>
          <p:cNvPr id="19" name="Rectangle 18">
            <a:extLst>
              <a:ext uri="{FF2B5EF4-FFF2-40B4-BE49-F238E27FC236}">
                <a16:creationId xmlns="" xmlns:a16="http://schemas.microsoft.com/office/drawing/2014/main" id="{913DF50C-ED12-4614-81A5-C0F5B074D23E}"/>
              </a:ext>
            </a:extLst>
          </p:cNvPr>
          <p:cNvSpPr>
            <a:spLocks noChangeArrowheads="1"/>
          </p:cNvSpPr>
          <p:nvPr/>
        </p:nvSpPr>
        <p:spPr bwMode="auto">
          <a:xfrm>
            <a:off x="169863" y="1830388"/>
            <a:ext cx="1403350" cy="1098550"/>
          </a:xfrm>
          <a:prstGeom prst="rect">
            <a:avLst/>
          </a:prstGeom>
          <a:solidFill>
            <a:srgbClr val="8BACC6"/>
          </a:solidFill>
          <a:ln w="9525">
            <a:solidFill>
              <a:srgbClr val="25406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600" b="1" dirty="0">
                <a:solidFill>
                  <a:srgbClr val="000000"/>
                </a:solidFill>
                <a:latin typeface="Arial"/>
                <a:cs typeface="Arial"/>
              </a:rPr>
              <a:t>Problems and Related Behaviors </a:t>
            </a:r>
          </a:p>
        </p:txBody>
      </p:sp>
      <p:sp>
        <p:nvSpPr>
          <p:cNvPr id="61452" name="AutoShape 6">
            <a:extLst>
              <a:ext uri="{FF2B5EF4-FFF2-40B4-BE49-F238E27FC236}">
                <a16:creationId xmlns="" xmlns:a16="http://schemas.microsoft.com/office/drawing/2014/main" id="{84D32409-43BE-420B-B81C-F543070EAB3F}"/>
              </a:ext>
            </a:extLst>
          </p:cNvPr>
          <p:cNvSpPr>
            <a:spLocks noChangeArrowheads="1"/>
          </p:cNvSpPr>
          <p:nvPr/>
        </p:nvSpPr>
        <p:spPr bwMode="auto">
          <a:xfrm>
            <a:off x="3352800" y="2179638"/>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1453" name="AutoShape 6">
            <a:extLst>
              <a:ext uri="{FF2B5EF4-FFF2-40B4-BE49-F238E27FC236}">
                <a16:creationId xmlns="" xmlns:a16="http://schemas.microsoft.com/office/drawing/2014/main" id="{120DF719-7B61-4516-8202-4AA7B919D1AA}"/>
              </a:ext>
            </a:extLst>
          </p:cNvPr>
          <p:cNvSpPr>
            <a:spLocks noChangeArrowheads="1"/>
          </p:cNvSpPr>
          <p:nvPr/>
        </p:nvSpPr>
        <p:spPr bwMode="auto">
          <a:xfrm>
            <a:off x="1573213" y="2128838"/>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4" name="Rectangle 23">
            <a:extLst>
              <a:ext uri="{FF2B5EF4-FFF2-40B4-BE49-F238E27FC236}">
                <a16:creationId xmlns="" xmlns:a16="http://schemas.microsoft.com/office/drawing/2014/main" id="{9002AA51-71E4-4DCC-8578-16A19668077F}"/>
              </a:ext>
            </a:extLst>
          </p:cNvPr>
          <p:cNvSpPr>
            <a:spLocks noChangeArrowheads="1"/>
          </p:cNvSpPr>
          <p:nvPr/>
        </p:nvSpPr>
        <p:spPr bwMode="auto">
          <a:xfrm>
            <a:off x="7485063" y="1776413"/>
            <a:ext cx="1422400" cy="1117600"/>
          </a:xfrm>
          <a:prstGeom prst="rect">
            <a:avLst/>
          </a:prstGeom>
          <a:solidFill>
            <a:srgbClr val="B3A2C7"/>
          </a:solidFill>
          <a:ln w="9525">
            <a:solidFill>
              <a:srgbClr val="403152"/>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1600" b="1" dirty="0">
                <a:solidFill>
                  <a:srgbClr val="000000"/>
                </a:solidFill>
                <a:latin typeface="Arial"/>
                <a:ea typeface="+mn-ea"/>
                <a:cs typeface="Arial"/>
              </a:rPr>
              <a:t> Long-term Outcomes</a:t>
            </a:r>
          </a:p>
        </p:txBody>
      </p:sp>
      <p:sp>
        <p:nvSpPr>
          <p:cNvPr id="61455" name="AutoShape 6">
            <a:extLst>
              <a:ext uri="{FF2B5EF4-FFF2-40B4-BE49-F238E27FC236}">
                <a16:creationId xmlns="" xmlns:a16="http://schemas.microsoft.com/office/drawing/2014/main" id="{677316C4-5085-44E0-9D19-869972CAF6A6}"/>
              </a:ext>
            </a:extLst>
          </p:cNvPr>
          <p:cNvSpPr>
            <a:spLocks noChangeArrowheads="1"/>
          </p:cNvSpPr>
          <p:nvPr/>
        </p:nvSpPr>
        <p:spPr bwMode="auto">
          <a:xfrm>
            <a:off x="7048500" y="2112963"/>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1456" name="Line 2">
            <a:extLst>
              <a:ext uri="{FF2B5EF4-FFF2-40B4-BE49-F238E27FC236}">
                <a16:creationId xmlns="" xmlns:a16="http://schemas.microsoft.com/office/drawing/2014/main" id="{BCC117B6-48E4-4E81-83E2-39AA407E8336}"/>
              </a:ext>
            </a:extLst>
          </p:cNvPr>
          <p:cNvSpPr>
            <a:spLocks noChangeShapeType="1"/>
          </p:cNvSpPr>
          <p:nvPr/>
        </p:nvSpPr>
        <p:spPr bwMode="auto">
          <a:xfrm>
            <a:off x="4256088" y="3225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7" name="Line 3">
            <a:extLst>
              <a:ext uri="{FF2B5EF4-FFF2-40B4-BE49-F238E27FC236}">
                <a16:creationId xmlns="" xmlns:a16="http://schemas.microsoft.com/office/drawing/2014/main" id="{03A7E67F-1041-4F6C-917A-4B11CB39CC56}"/>
              </a:ext>
            </a:extLst>
          </p:cNvPr>
          <p:cNvSpPr>
            <a:spLocks noChangeShapeType="1"/>
          </p:cNvSpPr>
          <p:nvPr/>
        </p:nvSpPr>
        <p:spPr bwMode="auto">
          <a:xfrm>
            <a:off x="4256088" y="3225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Rectangle 29">
            <a:extLst>
              <a:ext uri="{FF2B5EF4-FFF2-40B4-BE49-F238E27FC236}">
                <a16:creationId xmlns="" xmlns:a16="http://schemas.microsoft.com/office/drawing/2014/main" id="{4B32FC30-5383-4033-ADB8-E2EDFF945726}"/>
              </a:ext>
            </a:extLst>
          </p:cNvPr>
          <p:cNvSpPr>
            <a:spLocks noChangeArrowheads="1"/>
          </p:cNvSpPr>
          <p:nvPr/>
        </p:nvSpPr>
        <p:spPr bwMode="auto">
          <a:xfrm>
            <a:off x="207963" y="3306763"/>
            <a:ext cx="1382712" cy="1235075"/>
          </a:xfrm>
          <a:prstGeom prst="rect">
            <a:avLst/>
          </a:prstGeom>
          <a:solidFill>
            <a:schemeClr val="accent1">
              <a:lumMod val="75000"/>
            </a:schemeClr>
          </a:solidFill>
          <a:ln w="9525">
            <a:solidFill>
              <a:srgbClr val="95B3D7"/>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1600" b="1" dirty="0">
                <a:solidFill>
                  <a:srgbClr val="FFFFFF"/>
                </a:solidFill>
                <a:latin typeface="Arial"/>
                <a:cs typeface="Arial"/>
              </a:rPr>
              <a:t>Non-medical use of prescription drugs</a:t>
            </a:r>
            <a:endParaRPr lang="en-US" sz="1600" b="1" dirty="0">
              <a:solidFill>
                <a:srgbClr val="FFFFFF"/>
              </a:solidFill>
              <a:latin typeface="Arial"/>
              <a:ea typeface="+mn-ea"/>
              <a:cs typeface="Arial"/>
            </a:endParaRPr>
          </a:p>
        </p:txBody>
      </p:sp>
      <p:sp>
        <p:nvSpPr>
          <p:cNvPr id="32" name="Rectangle 31">
            <a:extLst>
              <a:ext uri="{FF2B5EF4-FFF2-40B4-BE49-F238E27FC236}">
                <a16:creationId xmlns="" xmlns:a16="http://schemas.microsoft.com/office/drawing/2014/main" id="{AE042790-8F08-4790-BD35-4EFB714BE526}"/>
              </a:ext>
            </a:extLst>
          </p:cNvPr>
          <p:cNvSpPr>
            <a:spLocks noChangeArrowheads="1"/>
          </p:cNvSpPr>
          <p:nvPr/>
        </p:nvSpPr>
        <p:spPr bwMode="auto">
          <a:xfrm>
            <a:off x="2019300" y="3322638"/>
            <a:ext cx="1333500" cy="993775"/>
          </a:xfrm>
          <a:prstGeom prst="rect">
            <a:avLst/>
          </a:prstGeom>
          <a:solidFill>
            <a:srgbClr val="B46C3A"/>
          </a:solidFill>
          <a:ln w="9525">
            <a:solidFill>
              <a:srgbClr val="984807"/>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1600" b="1" dirty="0">
                <a:solidFill>
                  <a:srgbClr val="FFFFFF"/>
                </a:solidFill>
                <a:latin typeface="Arial"/>
                <a:ea typeface="+mn-ea"/>
                <a:cs typeface="Arial"/>
              </a:rPr>
              <a:t>Easy home access</a:t>
            </a:r>
          </a:p>
        </p:txBody>
      </p:sp>
      <p:sp>
        <p:nvSpPr>
          <p:cNvPr id="34" name="Rectangle 33">
            <a:extLst>
              <a:ext uri="{FF2B5EF4-FFF2-40B4-BE49-F238E27FC236}">
                <a16:creationId xmlns="" xmlns:a16="http://schemas.microsoft.com/office/drawing/2014/main" id="{9DE73442-230D-43B9-9FE9-43C5E324FCE0}"/>
              </a:ext>
            </a:extLst>
          </p:cNvPr>
          <p:cNvSpPr>
            <a:spLocks noChangeArrowheads="1"/>
          </p:cNvSpPr>
          <p:nvPr/>
        </p:nvSpPr>
        <p:spPr bwMode="auto">
          <a:xfrm>
            <a:off x="3810000" y="3303588"/>
            <a:ext cx="1574800" cy="779462"/>
          </a:xfrm>
          <a:prstGeom prst="rect">
            <a:avLst/>
          </a:prstGeom>
          <a:solidFill>
            <a:srgbClr val="4F6228"/>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en-US" sz="1600" b="1" dirty="0">
                <a:solidFill>
                  <a:srgbClr val="FFFFFF"/>
                </a:solidFill>
                <a:cs typeface="Arial" charset="0"/>
              </a:rPr>
              <a:t>Parent education</a:t>
            </a:r>
          </a:p>
        </p:txBody>
      </p:sp>
      <p:sp>
        <p:nvSpPr>
          <p:cNvPr id="35" name="Rectangle 34">
            <a:extLst>
              <a:ext uri="{FF2B5EF4-FFF2-40B4-BE49-F238E27FC236}">
                <a16:creationId xmlns="" xmlns:a16="http://schemas.microsoft.com/office/drawing/2014/main" id="{1B7B5793-AB6F-4F4D-A980-0B18932BC888}"/>
              </a:ext>
            </a:extLst>
          </p:cNvPr>
          <p:cNvSpPr>
            <a:spLocks noChangeArrowheads="1"/>
          </p:cNvSpPr>
          <p:nvPr/>
        </p:nvSpPr>
        <p:spPr bwMode="auto">
          <a:xfrm>
            <a:off x="3810000" y="4356100"/>
            <a:ext cx="1606550" cy="723900"/>
          </a:xfrm>
          <a:prstGeom prst="rect">
            <a:avLst/>
          </a:prstGeom>
          <a:solidFill>
            <a:srgbClr val="4F6228"/>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1600" b="1" dirty="0">
                <a:solidFill>
                  <a:srgbClr val="FFFFFF"/>
                </a:solidFill>
                <a:latin typeface="Arial"/>
                <a:ea typeface="+mn-ea"/>
                <a:cs typeface="Arial"/>
              </a:rPr>
              <a:t>Use of locked cabinets</a:t>
            </a:r>
          </a:p>
        </p:txBody>
      </p:sp>
      <p:sp>
        <p:nvSpPr>
          <p:cNvPr id="38" name="Rectangle 37">
            <a:extLst>
              <a:ext uri="{FF2B5EF4-FFF2-40B4-BE49-F238E27FC236}">
                <a16:creationId xmlns="" xmlns:a16="http://schemas.microsoft.com/office/drawing/2014/main" id="{3DF9B27C-A13E-43E0-9010-A108D0C96B80}"/>
              </a:ext>
            </a:extLst>
          </p:cNvPr>
          <p:cNvSpPr>
            <a:spLocks noChangeArrowheads="1"/>
          </p:cNvSpPr>
          <p:nvPr/>
        </p:nvSpPr>
        <p:spPr bwMode="auto">
          <a:xfrm>
            <a:off x="7505700" y="3225800"/>
            <a:ext cx="1401763" cy="1492250"/>
          </a:xfrm>
          <a:prstGeom prst="rect">
            <a:avLst/>
          </a:prstGeom>
          <a:solidFill>
            <a:srgbClr val="604A7B"/>
          </a:solidFill>
          <a:ln w="9525">
            <a:solidFill>
              <a:srgbClr val="604A7B"/>
            </a:solidFill>
            <a:miter lim="800000"/>
            <a:headEnd/>
            <a:tailEnd/>
          </a:ln>
          <a:effectLst>
            <a:outerShdw blurRad="40000" dist="23000" dir="5400000" rotWithShape="0">
              <a:srgbClr val="808080">
                <a:alpha val="34999"/>
              </a:srgbClr>
            </a:outerShdw>
          </a:effectLst>
        </p:spPr>
        <p:txBody>
          <a:bodyPr anchor="ctr"/>
          <a:lstStyle/>
          <a:p>
            <a:pPr algn="ctr" eaLnBrk="1" hangingPunct="1">
              <a:spcBef>
                <a:spcPct val="10000"/>
              </a:spcBef>
              <a:defRPr/>
            </a:pPr>
            <a:r>
              <a:rPr lang="en-US" sz="1600" b="1" dirty="0">
                <a:solidFill>
                  <a:srgbClr val="FFFFFF"/>
                </a:solidFill>
                <a:ea typeface="Arial" charset="0"/>
                <a:cs typeface="Arial" charset="0"/>
              </a:rPr>
              <a:t>(Long-term) </a:t>
            </a:r>
          </a:p>
          <a:p>
            <a:pPr algn="ctr" eaLnBrk="1" hangingPunct="1">
              <a:spcBef>
                <a:spcPct val="10000"/>
              </a:spcBef>
              <a:defRPr/>
            </a:pPr>
            <a:r>
              <a:rPr lang="en-US" sz="1600" b="1" dirty="0">
                <a:solidFill>
                  <a:srgbClr val="FFFFFF"/>
                </a:solidFill>
                <a:ea typeface="Arial" charset="0"/>
                <a:cs typeface="Arial" charset="0"/>
              </a:rPr>
              <a:t>Reduce non-medical use by 10% over 3 years</a:t>
            </a:r>
          </a:p>
        </p:txBody>
      </p:sp>
      <p:sp>
        <p:nvSpPr>
          <p:cNvPr id="25" name="Rectangle 24">
            <a:extLst>
              <a:ext uri="{FF2B5EF4-FFF2-40B4-BE49-F238E27FC236}">
                <a16:creationId xmlns="" xmlns:a16="http://schemas.microsoft.com/office/drawing/2014/main" id="{E06539AF-6502-4DF7-BAD9-9A5A5F8A3044}"/>
              </a:ext>
            </a:extLst>
          </p:cNvPr>
          <p:cNvSpPr>
            <a:spLocks noChangeArrowheads="1"/>
          </p:cNvSpPr>
          <p:nvPr/>
        </p:nvSpPr>
        <p:spPr bwMode="auto">
          <a:xfrm>
            <a:off x="5751513" y="1793875"/>
            <a:ext cx="1314450" cy="1166813"/>
          </a:xfrm>
          <a:prstGeom prst="rect">
            <a:avLst/>
          </a:prstGeom>
          <a:solidFill>
            <a:srgbClr val="B3A2C7"/>
          </a:solidFill>
          <a:ln w="9525">
            <a:solidFill>
              <a:srgbClr val="403152"/>
            </a:solidFill>
            <a:miter lim="800000"/>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1600" b="1" dirty="0">
                <a:solidFill>
                  <a:srgbClr val="000000"/>
                </a:solidFill>
                <a:latin typeface="Arial"/>
                <a:ea typeface="+mn-ea"/>
                <a:cs typeface="Arial"/>
              </a:rPr>
              <a:t>Short-term Outcomes</a:t>
            </a:r>
          </a:p>
        </p:txBody>
      </p:sp>
      <p:sp>
        <p:nvSpPr>
          <p:cNvPr id="61464" name="AutoShape 6">
            <a:extLst>
              <a:ext uri="{FF2B5EF4-FFF2-40B4-BE49-F238E27FC236}">
                <a16:creationId xmlns="" xmlns:a16="http://schemas.microsoft.com/office/drawing/2014/main" id="{2A609B2A-B8D3-4197-A95B-FA9A4E211C67}"/>
              </a:ext>
            </a:extLst>
          </p:cNvPr>
          <p:cNvSpPr>
            <a:spLocks noChangeArrowheads="1"/>
          </p:cNvSpPr>
          <p:nvPr/>
        </p:nvSpPr>
        <p:spPr bwMode="auto">
          <a:xfrm>
            <a:off x="5330825" y="2192338"/>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8" name="Rectangle 27">
            <a:extLst>
              <a:ext uri="{FF2B5EF4-FFF2-40B4-BE49-F238E27FC236}">
                <a16:creationId xmlns="" xmlns:a16="http://schemas.microsoft.com/office/drawing/2014/main" id="{D98CAA83-ADB8-448C-A8D1-80E8F19CDDF7}"/>
              </a:ext>
            </a:extLst>
          </p:cNvPr>
          <p:cNvSpPr>
            <a:spLocks noChangeArrowheads="1"/>
          </p:cNvSpPr>
          <p:nvPr/>
        </p:nvSpPr>
        <p:spPr bwMode="auto">
          <a:xfrm>
            <a:off x="5761038" y="3259138"/>
            <a:ext cx="1422400" cy="1282700"/>
          </a:xfrm>
          <a:prstGeom prst="rect">
            <a:avLst/>
          </a:prstGeom>
          <a:solidFill>
            <a:srgbClr val="604A7B"/>
          </a:solidFill>
          <a:ln w="9525">
            <a:solidFill>
              <a:srgbClr val="604A7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10000"/>
              </a:spcBef>
              <a:defRPr/>
            </a:pPr>
            <a:r>
              <a:rPr lang="en-US" altLang="en-US" sz="1600" b="1">
                <a:solidFill>
                  <a:srgbClr val="FFFFFF"/>
                </a:solidFill>
                <a:cs typeface="Arial" panose="020B0604020202020204" pitchFamily="34" charset="0"/>
              </a:rPr>
              <a:t>(Short-term) </a:t>
            </a:r>
          </a:p>
          <a:p>
            <a:pPr algn="ctr" eaLnBrk="1" hangingPunct="1">
              <a:spcBef>
                <a:spcPct val="10000"/>
              </a:spcBef>
              <a:defRPr/>
            </a:pPr>
            <a:r>
              <a:rPr lang="en-US" altLang="en-US" sz="1600" b="1">
                <a:solidFill>
                  <a:srgbClr val="FFFFFF"/>
                </a:solidFill>
                <a:cs typeface="Arial" panose="020B0604020202020204" pitchFamily="34" charset="0"/>
              </a:rPr>
              <a:t>Reduce reports of home access</a:t>
            </a:r>
          </a:p>
        </p:txBody>
      </p:sp>
      <p:sp>
        <p:nvSpPr>
          <p:cNvPr id="27" name="AutoShape 6">
            <a:extLst>
              <a:ext uri="{FF2B5EF4-FFF2-40B4-BE49-F238E27FC236}">
                <a16:creationId xmlns="" xmlns:a16="http://schemas.microsoft.com/office/drawing/2014/main" id="{120DF719-7B61-4516-8202-4AA7B919D1AA}"/>
              </a:ext>
            </a:extLst>
          </p:cNvPr>
          <p:cNvSpPr>
            <a:spLocks noChangeArrowheads="1"/>
          </p:cNvSpPr>
          <p:nvPr/>
        </p:nvSpPr>
        <p:spPr bwMode="auto">
          <a:xfrm>
            <a:off x="1556581" y="3629025"/>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9" name="AutoShape 6">
            <a:extLst>
              <a:ext uri="{FF2B5EF4-FFF2-40B4-BE49-F238E27FC236}">
                <a16:creationId xmlns="" xmlns:a16="http://schemas.microsoft.com/office/drawing/2014/main" id="{120DF719-7B61-4516-8202-4AA7B919D1AA}"/>
              </a:ext>
            </a:extLst>
          </p:cNvPr>
          <p:cNvSpPr>
            <a:spLocks noChangeArrowheads="1"/>
          </p:cNvSpPr>
          <p:nvPr/>
        </p:nvSpPr>
        <p:spPr bwMode="auto">
          <a:xfrm>
            <a:off x="3385161" y="3597276"/>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1" name="AutoShape 6">
            <a:extLst>
              <a:ext uri="{FF2B5EF4-FFF2-40B4-BE49-F238E27FC236}">
                <a16:creationId xmlns="" xmlns:a16="http://schemas.microsoft.com/office/drawing/2014/main" id="{120DF719-7B61-4516-8202-4AA7B919D1AA}"/>
              </a:ext>
            </a:extLst>
          </p:cNvPr>
          <p:cNvSpPr>
            <a:spLocks noChangeArrowheads="1"/>
          </p:cNvSpPr>
          <p:nvPr/>
        </p:nvSpPr>
        <p:spPr bwMode="auto">
          <a:xfrm>
            <a:off x="5413375" y="3519488"/>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3" name="AutoShape 6">
            <a:extLst>
              <a:ext uri="{FF2B5EF4-FFF2-40B4-BE49-F238E27FC236}">
                <a16:creationId xmlns="" xmlns:a16="http://schemas.microsoft.com/office/drawing/2014/main" id="{120DF719-7B61-4516-8202-4AA7B919D1AA}"/>
              </a:ext>
            </a:extLst>
          </p:cNvPr>
          <p:cNvSpPr>
            <a:spLocks noChangeArrowheads="1"/>
          </p:cNvSpPr>
          <p:nvPr/>
        </p:nvSpPr>
        <p:spPr bwMode="auto">
          <a:xfrm>
            <a:off x="7131051" y="3629025"/>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2607525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fontAlgn="base">
              <a:spcAft>
                <a:spcPct val="0"/>
              </a:spcAft>
            </a:pPr>
            <a:r>
              <a:rPr lang="en-US" altLang="en-US" sz="3600" dirty="0">
                <a:solidFill>
                  <a:prstClr val="white"/>
                </a:solidFill>
                <a:latin typeface="Helvetica" panose="020B0604020202020204" pitchFamily="34" charset="0"/>
                <a:ea typeface="MS PGothic" panose="020B0600070205080204" pitchFamily="34" charset="-128"/>
              </a:rPr>
              <a:t>CASE STUDY ACTIVITY – </a:t>
            </a:r>
            <a:br>
              <a:rPr lang="en-US" altLang="en-US" sz="3600" dirty="0">
                <a:solidFill>
                  <a:prstClr val="white"/>
                </a:solidFill>
                <a:latin typeface="Helvetica" panose="020B0604020202020204" pitchFamily="34" charset="0"/>
                <a:ea typeface="MS PGothic" panose="020B0600070205080204" pitchFamily="34" charset="-128"/>
              </a:rPr>
            </a:br>
            <a:r>
              <a:rPr lang="en-US" altLang="en-US" sz="3600" dirty="0">
                <a:solidFill>
                  <a:prstClr val="white"/>
                </a:solidFill>
                <a:latin typeface="Helvetica" panose="020B0604020202020204" pitchFamily="34" charset="0"/>
                <a:ea typeface="MS PGothic" panose="020B0600070205080204" pitchFamily="34" charset="-128"/>
              </a:rPr>
              <a:t>Determining Outcomes</a:t>
            </a:r>
            <a:endParaRPr lang="en-US" dirty="0"/>
          </a:p>
        </p:txBody>
      </p:sp>
      <p:sp>
        <p:nvSpPr>
          <p:cNvPr id="4" name="Rectangle 3">
            <a:extLst>
              <a:ext uri="{FF2B5EF4-FFF2-40B4-BE49-F238E27FC236}">
                <a16:creationId xmlns="" xmlns:a16="http://schemas.microsoft.com/office/drawing/2014/main" id="{8864319B-0DC1-479E-808A-F96797705DEB}"/>
              </a:ext>
            </a:extLst>
          </p:cNvPr>
          <p:cNvSpPr/>
          <p:nvPr/>
        </p:nvSpPr>
        <p:spPr>
          <a:xfrm>
            <a:off x="0" y="1513440"/>
            <a:ext cx="9144000" cy="40995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292100" indent="-2921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spcAft>
                <a:spcPts val="1200"/>
              </a:spcAft>
              <a:buFont typeface="Wingdings" pitchFamily="2" charset="2"/>
              <a:buChar char="Ø"/>
              <a:defRPr/>
            </a:pPr>
            <a:r>
              <a:rPr lang="en-US" altLang="en-US" dirty="0">
                <a:solidFill>
                  <a:srgbClr val="000000"/>
                </a:solidFill>
              </a:rPr>
              <a:t>Get in case groups. Use the risk/protective factor and intervention in </a:t>
            </a:r>
            <a:r>
              <a:rPr lang="en-US" altLang="en-US" b="1" dirty="0">
                <a:solidFill>
                  <a:srgbClr val="000000"/>
                </a:solidFill>
              </a:rPr>
              <a:t>Worksheet 4.</a:t>
            </a:r>
            <a:r>
              <a:rPr lang="lv-LV" altLang="en-US" b="1" dirty="0">
                <a:solidFill>
                  <a:srgbClr val="000000"/>
                </a:solidFill>
              </a:rPr>
              <a:t>7</a:t>
            </a:r>
            <a:r>
              <a:rPr lang="en-US" altLang="en-US" b="1" dirty="0">
                <a:solidFill>
                  <a:srgbClr val="000000"/>
                </a:solidFill>
              </a:rPr>
              <a:t>: Case Study – Implementation</a:t>
            </a:r>
            <a:r>
              <a:rPr lang="en-US" altLang="en-US" dirty="0">
                <a:solidFill>
                  <a:srgbClr val="000000"/>
                </a:solidFill>
              </a:rPr>
              <a:t>.</a:t>
            </a:r>
          </a:p>
          <a:p>
            <a:pPr eaLnBrk="1" hangingPunct="1">
              <a:lnSpc>
                <a:spcPct val="120000"/>
              </a:lnSpc>
              <a:spcAft>
                <a:spcPts val="1200"/>
              </a:spcAft>
              <a:buFont typeface="Wingdings" pitchFamily="2" charset="2"/>
              <a:buChar char="Ø"/>
              <a:defRPr/>
            </a:pPr>
            <a:r>
              <a:rPr lang="en-US" altLang="en-US" dirty="0">
                <a:solidFill>
                  <a:srgbClr val="000000"/>
                </a:solidFill>
              </a:rPr>
              <a:t>Determine a short-term outcome for that risk/protective factor. </a:t>
            </a:r>
          </a:p>
          <a:p>
            <a:pPr eaLnBrk="1" hangingPunct="1">
              <a:lnSpc>
                <a:spcPct val="120000"/>
              </a:lnSpc>
              <a:spcAft>
                <a:spcPts val="1200"/>
              </a:spcAft>
              <a:buFont typeface="Wingdings" pitchFamily="2" charset="2"/>
              <a:buChar char="Ø"/>
              <a:defRPr/>
            </a:pPr>
            <a:r>
              <a:rPr lang="en-US" altLang="en-US" dirty="0">
                <a:solidFill>
                  <a:srgbClr val="000000"/>
                </a:solidFill>
              </a:rPr>
              <a:t>Write your risk factor, intervention, and short-term outcome on three large sticky notes.</a:t>
            </a:r>
          </a:p>
          <a:p>
            <a:pPr eaLnBrk="1" hangingPunct="1">
              <a:lnSpc>
                <a:spcPct val="120000"/>
              </a:lnSpc>
              <a:spcAft>
                <a:spcPts val="1200"/>
              </a:spcAft>
              <a:buFont typeface="Wingdings" pitchFamily="2" charset="2"/>
              <a:buChar char="Ø"/>
              <a:defRPr/>
            </a:pPr>
            <a:r>
              <a:rPr lang="en-US" altLang="en-US" dirty="0">
                <a:solidFill>
                  <a:srgbClr val="000000"/>
                </a:solidFill>
              </a:rPr>
              <a:t>Each group will post their risk/protective factor, intervention, and short-term outcomes in the appropriate column of the logic model in the front of the room.</a:t>
            </a:r>
          </a:p>
        </p:txBody>
      </p:sp>
    </p:spTree>
    <p:extLst>
      <p:ext uri="{BB962C8B-B14F-4D97-AF65-F5344CB8AC3E}">
        <p14:creationId xmlns:p14="http://schemas.microsoft.com/office/powerpoint/2010/main" val="78770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 xmlns:a16="http://schemas.microsoft.com/office/drawing/2014/main" id="{F1AC3CFF-3B79-493C-A462-2BBD662C5D7E}"/>
              </a:ext>
            </a:extLst>
          </p:cNvPr>
          <p:cNvSpPr>
            <a:spLocks noChangeArrowheads="1"/>
          </p:cNvSpPr>
          <p:nvPr/>
        </p:nvSpPr>
        <p:spPr bwMode="auto">
          <a:xfrm>
            <a:off x="86519" y="177471"/>
            <a:ext cx="89709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b="1" dirty="0">
                <a:solidFill>
                  <a:schemeClr val="bg1"/>
                </a:solidFill>
                <a:latin typeface="Helvetica" panose="020B0604020202020204" pitchFamily="34" charset="0"/>
              </a:rPr>
              <a:t>CASE STUDY ACTIVITY – </a:t>
            </a:r>
          </a:p>
          <a:p>
            <a:pPr eaLnBrk="1" hangingPunct="1">
              <a:spcBef>
                <a:spcPct val="0"/>
              </a:spcBef>
              <a:buFontTx/>
              <a:buNone/>
            </a:pPr>
            <a:r>
              <a:rPr lang="en-US" altLang="en-US" sz="3600" b="1" dirty="0">
                <a:solidFill>
                  <a:schemeClr val="bg1"/>
                </a:solidFill>
                <a:latin typeface="Helvetica" panose="020B0604020202020204" pitchFamily="34" charset="0"/>
              </a:rPr>
              <a:t>Determining Outcomes</a:t>
            </a:r>
          </a:p>
        </p:txBody>
      </p:sp>
      <p:sp>
        <p:nvSpPr>
          <p:cNvPr id="63491" name="Line 2">
            <a:extLst>
              <a:ext uri="{FF2B5EF4-FFF2-40B4-BE49-F238E27FC236}">
                <a16:creationId xmlns="" xmlns:a16="http://schemas.microsoft.com/office/drawing/2014/main" id="{21815DD4-5918-4EF2-89F2-58B4B2E99D40}"/>
              </a:ext>
            </a:extLst>
          </p:cNvPr>
          <p:cNvSpPr>
            <a:spLocks noChangeShapeType="1"/>
          </p:cNvSpPr>
          <p:nvPr/>
        </p:nvSpPr>
        <p:spPr bwMode="auto">
          <a:xfrm>
            <a:off x="4735513" y="554513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2" name="Line 3">
            <a:extLst>
              <a:ext uri="{FF2B5EF4-FFF2-40B4-BE49-F238E27FC236}">
                <a16:creationId xmlns="" xmlns:a16="http://schemas.microsoft.com/office/drawing/2014/main" id="{032928A4-219B-4C87-BCB4-9949DC6E8CBE}"/>
              </a:ext>
            </a:extLst>
          </p:cNvPr>
          <p:cNvSpPr>
            <a:spLocks noChangeShapeType="1"/>
          </p:cNvSpPr>
          <p:nvPr/>
        </p:nvSpPr>
        <p:spPr bwMode="auto">
          <a:xfrm>
            <a:off x="4735513" y="554513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3" name="Line 2">
            <a:extLst>
              <a:ext uri="{FF2B5EF4-FFF2-40B4-BE49-F238E27FC236}">
                <a16:creationId xmlns="" xmlns:a16="http://schemas.microsoft.com/office/drawing/2014/main" id="{089F9791-3994-4420-BAE3-B1A61D1E7A23}"/>
              </a:ext>
            </a:extLst>
          </p:cNvPr>
          <p:cNvSpPr>
            <a:spLocks noChangeShapeType="1"/>
          </p:cNvSpPr>
          <p:nvPr/>
        </p:nvSpPr>
        <p:spPr bwMode="auto">
          <a:xfrm>
            <a:off x="3429000" y="54371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4" name="Line 3">
            <a:extLst>
              <a:ext uri="{FF2B5EF4-FFF2-40B4-BE49-F238E27FC236}">
                <a16:creationId xmlns="" xmlns:a16="http://schemas.microsoft.com/office/drawing/2014/main" id="{5E24D93F-DF13-4A5B-BD44-3A21A9E3D2B9}"/>
              </a:ext>
            </a:extLst>
          </p:cNvPr>
          <p:cNvSpPr>
            <a:spLocks noChangeShapeType="1"/>
          </p:cNvSpPr>
          <p:nvPr/>
        </p:nvSpPr>
        <p:spPr bwMode="auto">
          <a:xfrm>
            <a:off x="3429000" y="54371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5" name="Line 2">
            <a:extLst>
              <a:ext uri="{FF2B5EF4-FFF2-40B4-BE49-F238E27FC236}">
                <a16:creationId xmlns="" xmlns:a16="http://schemas.microsoft.com/office/drawing/2014/main" id="{3B4531DA-A78A-4027-8FBF-91C586963790}"/>
              </a:ext>
            </a:extLst>
          </p:cNvPr>
          <p:cNvSpPr>
            <a:spLocks noChangeShapeType="1"/>
          </p:cNvSpPr>
          <p:nvPr/>
        </p:nvSpPr>
        <p:spPr bwMode="auto">
          <a:xfrm>
            <a:off x="3233738" y="574833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6" name="Line 3">
            <a:extLst>
              <a:ext uri="{FF2B5EF4-FFF2-40B4-BE49-F238E27FC236}">
                <a16:creationId xmlns="" xmlns:a16="http://schemas.microsoft.com/office/drawing/2014/main" id="{B4DC8DDD-61D6-47D0-9B49-FC35DC65031E}"/>
              </a:ext>
            </a:extLst>
          </p:cNvPr>
          <p:cNvSpPr>
            <a:spLocks noChangeShapeType="1"/>
          </p:cNvSpPr>
          <p:nvPr/>
        </p:nvSpPr>
        <p:spPr bwMode="auto">
          <a:xfrm>
            <a:off x="3233738" y="574833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Rectangle 9">
            <a:extLst>
              <a:ext uri="{FF2B5EF4-FFF2-40B4-BE49-F238E27FC236}">
                <a16:creationId xmlns="" xmlns:a16="http://schemas.microsoft.com/office/drawing/2014/main" id="{C8625D86-B188-4017-85A7-64595E73BB33}"/>
              </a:ext>
            </a:extLst>
          </p:cNvPr>
          <p:cNvSpPr>
            <a:spLocks noChangeArrowheads="1"/>
          </p:cNvSpPr>
          <p:nvPr/>
        </p:nvSpPr>
        <p:spPr bwMode="auto">
          <a:xfrm>
            <a:off x="2019300" y="2163763"/>
            <a:ext cx="1333500" cy="1100137"/>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600" b="1" dirty="0">
                <a:solidFill>
                  <a:srgbClr val="000000"/>
                </a:solidFill>
                <a:latin typeface="Arial"/>
                <a:ea typeface="+mn-ea"/>
                <a:cs typeface="Arial"/>
              </a:rPr>
              <a:t>Risk and Protective Factors</a:t>
            </a:r>
          </a:p>
        </p:txBody>
      </p:sp>
      <p:sp>
        <p:nvSpPr>
          <p:cNvPr id="11" name="Rectangle 10">
            <a:extLst>
              <a:ext uri="{FF2B5EF4-FFF2-40B4-BE49-F238E27FC236}">
                <a16:creationId xmlns="" xmlns:a16="http://schemas.microsoft.com/office/drawing/2014/main" id="{BC3D5B48-D6B2-4DAF-B706-A620C3C658CB}"/>
              </a:ext>
            </a:extLst>
          </p:cNvPr>
          <p:cNvSpPr>
            <a:spLocks noChangeArrowheads="1"/>
          </p:cNvSpPr>
          <p:nvPr/>
        </p:nvSpPr>
        <p:spPr bwMode="auto">
          <a:xfrm>
            <a:off x="3792538" y="2112963"/>
            <a:ext cx="1558925" cy="1117600"/>
          </a:xfrm>
          <a:prstGeom prst="rect">
            <a:avLst/>
          </a:prstGeom>
          <a:solidFill>
            <a:srgbClr val="8EA27E"/>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600" b="1" dirty="0">
                <a:solidFill>
                  <a:srgbClr val="000000"/>
                </a:solidFill>
                <a:latin typeface="Arial"/>
                <a:ea typeface="+mn-ea"/>
                <a:cs typeface="Arial"/>
              </a:rPr>
              <a:t>Interventions</a:t>
            </a:r>
          </a:p>
        </p:txBody>
      </p:sp>
      <p:sp>
        <p:nvSpPr>
          <p:cNvPr id="12" name="Rectangle 11">
            <a:extLst>
              <a:ext uri="{FF2B5EF4-FFF2-40B4-BE49-F238E27FC236}">
                <a16:creationId xmlns="" xmlns:a16="http://schemas.microsoft.com/office/drawing/2014/main" id="{A024F9D1-C78A-4689-B7BA-5F9A9A3DCE61}"/>
              </a:ext>
            </a:extLst>
          </p:cNvPr>
          <p:cNvSpPr>
            <a:spLocks noChangeArrowheads="1"/>
          </p:cNvSpPr>
          <p:nvPr/>
        </p:nvSpPr>
        <p:spPr bwMode="auto">
          <a:xfrm>
            <a:off x="187325" y="2181225"/>
            <a:ext cx="1404938" cy="1100138"/>
          </a:xfrm>
          <a:prstGeom prst="rect">
            <a:avLst/>
          </a:prstGeom>
          <a:solidFill>
            <a:srgbClr val="8BACC6"/>
          </a:solidFill>
          <a:ln w="9525">
            <a:solidFill>
              <a:srgbClr val="25406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600" b="1" dirty="0">
                <a:solidFill>
                  <a:srgbClr val="000000"/>
                </a:solidFill>
                <a:latin typeface="Arial"/>
                <a:ea typeface="+mn-ea"/>
                <a:cs typeface="Arial"/>
              </a:rPr>
              <a:t>Behaviors and Related Problems</a:t>
            </a:r>
          </a:p>
        </p:txBody>
      </p:sp>
      <p:sp>
        <p:nvSpPr>
          <p:cNvPr id="63500" name="AutoShape 6">
            <a:extLst>
              <a:ext uri="{FF2B5EF4-FFF2-40B4-BE49-F238E27FC236}">
                <a16:creationId xmlns="" xmlns:a16="http://schemas.microsoft.com/office/drawing/2014/main" id="{CC1B8A26-C7EA-4CE9-B3B8-D04A2975505A}"/>
              </a:ext>
            </a:extLst>
          </p:cNvPr>
          <p:cNvSpPr>
            <a:spLocks noChangeArrowheads="1"/>
          </p:cNvSpPr>
          <p:nvPr/>
        </p:nvSpPr>
        <p:spPr bwMode="auto">
          <a:xfrm>
            <a:off x="3352800" y="2532063"/>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3501" name="AutoShape 6">
            <a:extLst>
              <a:ext uri="{FF2B5EF4-FFF2-40B4-BE49-F238E27FC236}">
                <a16:creationId xmlns="" xmlns:a16="http://schemas.microsoft.com/office/drawing/2014/main" id="{A2BB5239-C241-4844-A59D-E169E7B7D6D7}"/>
              </a:ext>
            </a:extLst>
          </p:cNvPr>
          <p:cNvSpPr>
            <a:spLocks noChangeArrowheads="1"/>
          </p:cNvSpPr>
          <p:nvPr/>
        </p:nvSpPr>
        <p:spPr bwMode="auto">
          <a:xfrm>
            <a:off x="1573213" y="2481263"/>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15" name="Rectangle 14">
            <a:extLst>
              <a:ext uri="{FF2B5EF4-FFF2-40B4-BE49-F238E27FC236}">
                <a16:creationId xmlns="" xmlns:a16="http://schemas.microsoft.com/office/drawing/2014/main" id="{A78EBE4A-C2D2-44F6-BC54-56C7AD735948}"/>
              </a:ext>
            </a:extLst>
          </p:cNvPr>
          <p:cNvSpPr>
            <a:spLocks noChangeArrowheads="1"/>
          </p:cNvSpPr>
          <p:nvPr/>
        </p:nvSpPr>
        <p:spPr bwMode="auto">
          <a:xfrm>
            <a:off x="7519988" y="2128838"/>
            <a:ext cx="1422400" cy="1117600"/>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1600" b="1" dirty="0">
                <a:solidFill>
                  <a:srgbClr val="000000"/>
                </a:solidFill>
                <a:latin typeface="Arial"/>
                <a:ea typeface="+mn-ea"/>
                <a:cs typeface="Arial"/>
              </a:rPr>
              <a:t> Long-term Outcomes</a:t>
            </a:r>
          </a:p>
        </p:txBody>
      </p:sp>
      <p:sp>
        <p:nvSpPr>
          <p:cNvPr id="63503" name="AutoShape 6">
            <a:extLst>
              <a:ext uri="{FF2B5EF4-FFF2-40B4-BE49-F238E27FC236}">
                <a16:creationId xmlns="" xmlns:a16="http://schemas.microsoft.com/office/drawing/2014/main" id="{CC18559F-6735-4CF8-B137-66B686154F10}"/>
              </a:ext>
            </a:extLst>
          </p:cNvPr>
          <p:cNvSpPr>
            <a:spLocks noChangeArrowheads="1"/>
          </p:cNvSpPr>
          <p:nvPr/>
        </p:nvSpPr>
        <p:spPr bwMode="auto">
          <a:xfrm>
            <a:off x="7085013" y="2463800"/>
            <a:ext cx="423862"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3504" name="Line 2">
            <a:extLst>
              <a:ext uri="{FF2B5EF4-FFF2-40B4-BE49-F238E27FC236}">
                <a16:creationId xmlns="" xmlns:a16="http://schemas.microsoft.com/office/drawing/2014/main" id="{7A3C21E1-E94A-4641-9142-A3F4B3005095}"/>
              </a:ext>
            </a:extLst>
          </p:cNvPr>
          <p:cNvSpPr>
            <a:spLocks noChangeShapeType="1"/>
          </p:cNvSpPr>
          <p:nvPr/>
        </p:nvSpPr>
        <p:spPr bwMode="auto">
          <a:xfrm>
            <a:off x="4256088" y="3578225"/>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5" name="Line 3">
            <a:extLst>
              <a:ext uri="{FF2B5EF4-FFF2-40B4-BE49-F238E27FC236}">
                <a16:creationId xmlns="" xmlns:a16="http://schemas.microsoft.com/office/drawing/2014/main" id="{9A5EB685-748A-4DDE-95C4-C9A599E0721B}"/>
              </a:ext>
            </a:extLst>
          </p:cNvPr>
          <p:cNvSpPr>
            <a:spLocks noChangeShapeType="1"/>
          </p:cNvSpPr>
          <p:nvPr/>
        </p:nvSpPr>
        <p:spPr bwMode="auto">
          <a:xfrm>
            <a:off x="4256088" y="3578225"/>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Rectangle 18">
            <a:extLst>
              <a:ext uri="{FF2B5EF4-FFF2-40B4-BE49-F238E27FC236}">
                <a16:creationId xmlns="" xmlns:a16="http://schemas.microsoft.com/office/drawing/2014/main" id="{D33F1E30-8918-4BFB-B4A4-FEA92EF70C71}"/>
              </a:ext>
            </a:extLst>
          </p:cNvPr>
          <p:cNvSpPr>
            <a:spLocks noChangeArrowheads="1"/>
          </p:cNvSpPr>
          <p:nvPr/>
        </p:nvSpPr>
        <p:spPr bwMode="auto">
          <a:xfrm>
            <a:off x="207963" y="3657600"/>
            <a:ext cx="1382712" cy="1244600"/>
          </a:xfrm>
          <a:prstGeom prst="rect">
            <a:avLst/>
          </a:prstGeom>
          <a:solidFill>
            <a:schemeClr val="accent1">
              <a:lumMod val="75000"/>
            </a:schemeClr>
          </a:solidFill>
          <a:ln w="9525">
            <a:solidFill>
              <a:srgbClr val="95B3D7"/>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1600" b="1" dirty="0">
                <a:solidFill>
                  <a:srgbClr val="FFFFFF"/>
                </a:solidFill>
                <a:latin typeface="Arial"/>
                <a:ea typeface="+mn-ea"/>
                <a:cs typeface="Arial"/>
              </a:rPr>
              <a:t>Underage Drinking</a:t>
            </a:r>
          </a:p>
        </p:txBody>
      </p:sp>
      <p:sp>
        <p:nvSpPr>
          <p:cNvPr id="20" name="Rectangle 19">
            <a:extLst>
              <a:ext uri="{FF2B5EF4-FFF2-40B4-BE49-F238E27FC236}">
                <a16:creationId xmlns="" xmlns:a16="http://schemas.microsoft.com/office/drawing/2014/main" id="{DEEA0EC3-79FA-4427-A49D-8FF029128E48}"/>
              </a:ext>
            </a:extLst>
          </p:cNvPr>
          <p:cNvSpPr>
            <a:spLocks noChangeArrowheads="1"/>
          </p:cNvSpPr>
          <p:nvPr/>
        </p:nvSpPr>
        <p:spPr bwMode="auto">
          <a:xfrm>
            <a:off x="2019300" y="3675063"/>
            <a:ext cx="1333500" cy="1227137"/>
          </a:xfrm>
          <a:prstGeom prst="rect">
            <a:avLst/>
          </a:prstGeom>
          <a:solidFill>
            <a:srgbClr val="B46C3A"/>
          </a:solidFill>
          <a:ln w="9525">
            <a:solidFill>
              <a:srgbClr val="984807"/>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n-US" sz="1600" b="1" dirty="0">
              <a:solidFill>
                <a:srgbClr val="FFFFFF"/>
              </a:solidFill>
              <a:latin typeface="Arial"/>
              <a:ea typeface="+mn-ea"/>
              <a:cs typeface="Arial"/>
            </a:endParaRPr>
          </a:p>
        </p:txBody>
      </p:sp>
      <p:sp>
        <p:nvSpPr>
          <p:cNvPr id="21" name="Rectangle 20">
            <a:extLst>
              <a:ext uri="{FF2B5EF4-FFF2-40B4-BE49-F238E27FC236}">
                <a16:creationId xmlns="" xmlns:a16="http://schemas.microsoft.com/office/drawing/2014/main" id="{53638622-4782-4249-AE1F-4DC8E1925DFC}"/>
              </a:ext>
            </a:extLst>
          </p:cNvPr>
          <p:cNvSpPr>
            <a:spLocks noChangeArrowheads="1"/>
          </p:cNvSpPr>
          <p:nvPr/>
        </p:nvSpPr>
        <p:spPr bwMode="auto">
          <a:xfrm>
            <a:off x="3810000" y="3656013"/>
            <a:ext cx="1574800" cy="1246187"/>
          </a:xfrm>
          <a:prstGeom prst="rect">
            <a:avLst/>
          </a:prstGeom>
          <a:solidFill>
            <a:srgbClr val="4F6228"/>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sz="1600" b="1" dirty="0">
              <a:solidFill>
                <a:srgbClr val="FFFFFF"/>
              </a:solidFill>
              <a:latin typeface="Arial" charset="0"/>
              <a:ea typeface="+mn-ea"/>
              <a:cs typeface="Arial" charset="0"/>
            </a:endParaRPr>
          </a:p>
        </p:txBody>
      </p:sp>
      <p:sp>
        <p:nvSpPr>
          <p:cNvPr id="23" name="Rectangle 22">
            <a:extLst>
              <a:ext uri="{FF2B5EF4-FFF2-40B4-BE49-F238E27FC236}">
                <a16:creationId xmlns="" xmlns:a16="http://schemas.microsoft.com/office/drawing/2014/main" id="{594C3D09-2495-4DBC-8565-74C6F136502C}"/>
              </a:ext>
            </a:extLst>
          </p:cNvPr>
          <p:cNvSpPr>
            <a:spLocks noChangeArrowheads="1"/>
          </p:cNvSpPr>
          <p:nvPr/>
        </p:nvSpPr>
        <p:spPr bwMode="auto">
          <a:xfrm>
            <a:off x="7488238" y="3578225"/>
            <a:ext cx="1485900" cy="1323975"/>
          </a:xfrm>
          <a:prstGeom prst="rect">
            <a:avLst/>
          </a:prstGeom>
          <a:solidFill>
            <a:srgbClr val="604A7B"/>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p>
            <a:pPr algn="ctr" eaLnBrk="1" hangingPunct="1">
              <a:spcBef>
                <a:spcPct val="10000"/>
              </a:spcBef>
              <a:defRPr/>
            </a:pPr>
            <a:r>
              <a:rPr lang="en-US" sz="1600" b="1" dirty="0">
                <a:solidFill>
                  <a:srgbClr val="FFFFFF"/>
                </a:solidFill>
                <a:latin typeface="Arial" charset="0"/>
                <a:ea typeface="Arial" charset="0"/>
                <a:cs typeface="Arial" charset="0"/>
              </a:rPr>
              <a:t>(Long-term) </a:t>
            </a:r>
          </a:p>
          <a:p>
            <a:pPr algn="ctr" eaLnBrk="1" hangingPunct="1">
              <a:spcBef>
                <a:spcPct val="10000"/>
              </a:spcBef>
              <a:defRPr/>
            </a:pPr>
            <a:r>
              <a:rPr lang="en-US" sz="1600" b="1" dirty="0">
                <a:solidFill>
                  <a:srgbClr val="FFFFFF"/>
                </a:solidFill>
                <a:latin typeface="Arial" charset="0"/>
                <a:ea typeface="Arial" charset="0"/>
                <a:cs typeface="Arial" charset="0"/>
              </a:rPr>
              <a:t>Reduce Underage Current Use</a:t>
            </a:r>
          </a:p>
          <a:p>
            <a:pPr algn="ctr" eaLnBrk="1" hangingPunct="1">
              <a:spcBef>
                <a:spcPct val="10000"/>
              </a:spcBef>
              <a:defRPr/>
            </a:pPr>
            <a:r>
              <a:rPr lang="en-US" sz="1600" b="1" dirty="0">
                <a:solidFill>
                  <a:srgbClr val="FFFFFF"/>
                </a:solidFill>
                <a:latin typeface="Arial" charset="0"/>
                <a:ea typeface="Arial" charset="0"/>
                <a:cs typeface="Arial" charset="0"/>
              </a:rPr>
              <a:t>to 30% (2017)</a:t>
            </a:r>
          </a:p>
        </p:txBody>
      </p:sp>
      <p:sp>
        <p:nvSpPr>
          <p:cNvPr id="24" name="Rectangle 23">
            <a:extLst>
              <a:ext uri="{FF2B5EF4-FFF2-40B4-BE49-F238E27FC236}">
                <a16:creationId xmlns="" xmlns:a16="http://schemas.microsoft.com/office/drawing/2014/main" id="{0A1B7807-4997-4464-A147-86C86F60EF4A}"/>
              </a:ext>
            </a:extLst>
          </p:cNvPr>
          <p:cNvSpPr>
            <a:spLocks noChangeArrowheads="1"/>
          </p:cNvSpPr>
          <p:nvPr/>
        </p:nvSpPr>
        <p:spPr bwMode="auto">
          <a:xfrm>
            <a:off x="5751513" y="2144713"/>
            <a:ext cx="1314450" cy="1166812"/>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1600" b="1" dirty="0">
                <a:solidFill>
                  <a:srgbClr val="000000"/>
                </a:solidFill>
                <a:latin typeface="Arial"/>
                <a:ea typeface="+mn-ea"/>
                <a:cs typeface="Arial"/>
              </a:rPr>
              <a:t>Short-term Outcomes</a:t>
            </a:r>
          </a:p>
        </p:txBody>
      </p:sp>
      <p:sp>
        <p:nvSpPr>
          <p:cNvPr id="63511" name="AutoShape 6">
            <a:extLst>
              <a:ext uri="{FF2B5EF4-FFF2-40B4-BE49-F238E27FC236}">
                <a16:creationId xmlns="" xmlns:a16="http://schemas.microsoft.com/office/drawing/2014/main" id="{EB608678-6A08-4EAB-A590-92056B716328}"/>
              </a:ext>
            </a:extLst>
          </p:cNvPr>
          <p:cNvSpPr>
            <a:spLocks noChangeArrowheads="1"/>
          </p:cNvSpPr>
          <p:nvPr/>
        </p:nvSpPr>
        <p:spPr bwMode="auto">
          <a:xfrm>
            <a:off x="5330825" y="2544763"/>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6" name="Rectangle 25">
            <a:extLst>
              <a:ext uri="{FF2B5EF4-FFF2-40B4-BE49-F238E27FC236}">
                <a16:creationId xmlns="" xmlns:a16="http://schemas.microsoft.com/office/drawing/2014/main" id="{FA692FD3-EFD2-4E37-BF27-B217BBA69E9D}"/>
              </a:ext>
            </a:extLst>
          </p:cNvPr>
          <p:cNvSpPr>
            <a:spLocks noChangeArrowheads="1"/>
          </p:cNvSpPr>
          <p:nvPr/>
        </p:nvSpPr>
        <p:spPr bwMode="auto">
          <a:xfrm>
            <a:off x="5643563" y="3611563"/>
            <a:ext cx="1536700" cy="1290637"/>
          </a:xfrm>
          <a:prstGeom prst="rect">
            <a:avLst/>
          </a:prstGeom>
          <a:solidFill>
            <a:srgbClr val="604A7B"/>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p>
            <a:pPr algn="ctr" eaLnBrk="1" hangingPunct="1">
              <a:spcBef>
                <a:spcPct val="10000"/>
              </a:spcBef>
              <a:defRPr/>
            </a:pPr>
            <a:endParaRPr lang="en-US" sz="1600" b="1"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42445687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ctrTitle"/>
          </p:nvPr>
        </p:nvSpPr>
        <p:spPr>
          <a:xfrm>
            <a:off x="308935" y="3031233"/>
            <a:ext cx="8610600" cy="860685"/>
          </a:xfrm>
        </p:spPr>
        <p:txBody>
          <a:bodyPr/>
          <a:lstStyle/>
          <a:p>
            <a:pPr algn="ctr" eaLnBrk="1" hangingPunct="1"/>
            <a:r>
              <a:rPr lang="en-US" altLang="en-US" sz="3600" b="1" dirty="0">
                <a:latin typeface="Helvetica" panose="020B0604020202020204" pitchFamily="34" charset="0"/>
                <a:cs typeface="Helvetica" panose="020B0604020202020204" pitchFamily="34" charset="0"/>
              </a:rPr>
              <a:t>Sustainability</a:t>
            </a:r>
          </a:p>
        </p:txBody>
      </p:sp>
    </p:spTree>
    <p:extLst>
      <p:ext uri="{BB962C8B-B14F-4D97-AF65-F5344CB8AC3E}">
        <p14:creationId xmlns:p14="http://schemas.microsoft.com/office/powerpoint/2010/main" val="637074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a:solidFill>
                  <a:schemeClr val="bg1"/>
                </a:solidFill>
                <a:latin typeface="Arial" panose="020B0604020202020204" pitchFamily="34" charset="0"/>
                <a:cs typeface="Arial" panose="020B0604020202020204" pitchFamily="34" charset="0"/>
              </a:rPr>
              <a:t>Sustainability</a:t>
            </a:r>
            <a:r>
              <a:rPr lang="lv-LV" sz="3600" b="1" dirty="0">
                <a:solidFill>
                  <a:schemeClr val="bg1"/>
                </a:solidFill>
                <a:latin typeface="Arial" panose="020B0604020202020204" pitchFamily="34" charset="0"/>
                <a:cs typeface="Arial" panose="020B0604020202020204" pitchFamily="34" charset="0"/>
              </a:rPr>
              <a:t> in Substance Misuse Prevention</a:t>
            </a:r>
            <a:r>
              <a:rPr lang="en-US" sz="3600" b="1" dirty="0">
                <a:solidFill>
                  <a:schemeClr val="bg1"/>
                </a:solidFill>
                <a:latin typeface="Arial" panose="020B0604020202020204" pitchFamily="34" charset="0"/>
                <a:cs typeface="Arial" panose="020B0604020202020204" pitchFamily="34" charset="0"/>
              </a:rPr>
              <a:t> </a:t>
            </a:r>
          </a:p>
        </p:txBody>
      </p:sp>
      <p:sp>
        <p:nvSpPr>
          <p:cNvPr id="3" name="Content Placeholder 2"/>
          <p:cNvSpPr>
            <a:spLocks noGrp="1"/>
          </p:cNvSpPr>
          <p:nvPr>
            <p:ph type="subTitle" idx="1"/>
          </p:nvPr>
        </p:nvSpPr>
        <p:spPr/>
        <p:txBody>
          <a:bodyPr/>
          <a:lstStyle/>
          <a:p>
            <a:pPr marL="0" indent="0">
              <a:buNone/>
            </a:pPr>
            <a:r>
              <a:rPr lang="en-US" i="1" dirty="0">
                <a:latin typeface="Arial" panose="020B0604020202020204" pitchFamily="34" charset="0"/>
                <a:cs typeface="Arial" panose="020B0604020202020204" pitchFamily="34" charset="0"/>
              </a:rPr>
              <a:t>Substance misuse prevention…</a:t>
            </a:r>
          </a:p>
          <a:p>
            <a:pPr marL="0" indent="0">
              <a:buNone/>
            </a:pPr>
            <a:endParaRPr lang="lv-LV" sz="1000" i="1" dirty="0">
              <a:latin typeface="Arial" panose="020B0604020202020204" pitchFamily="34" charset="0"/>
              <a:cs typeface="Arial" panose="020B0604020202020204" pitchFamily="34" charset="0"/>
            </a:endParaRPr>
          </a:p>
          <a:p>
            <a:pPr marL="0" indent="0">
              <a:buNone/>
            </a:pPr>
            <a:r>
              <a:rPr lang="en-US" sz="2800" i="1" dirty="0">
                <a:latin typeface="Arial" panose="020B0604020202020204" pitchFamily="34" charset="0"/>
                <a:cs typeface="Arial" panose="020B0604020202020204" pitchFamily="34" charset="0"/>
              </a:rPr>
              <a:t>“</a:t>
            </a:r>
            <a:r>
              <a:rPr lang="en-US" sz="2800" b="1" i="1" dirty="0">
                <a:latin typeface="Arial" panose="020B0604020202020204" pitchFamily="34" charset="0"/>
                <a:cs typeface="Arial" panose="020B0604020202020204" pitchFamily="34" charset="0"/>
              </a:rPr>
              <a:t>involves developing prevention systems that promote and support the delivery of effective prevention strategies</a:t>
            </a:r>
            <a:r>
              <a:rPr lang="en-US" sz="2800" i="1" dirty="0">
                <a:latin typeface="Arial" panose="020B0604020202020204" pitchFamily="34" charset="0"/>
                <a:cs typeface="Arial" panose="020B0604020202020204" pitchFamily="34" charset="0"/>
              </a:rPr>
              <a:t> in order to prevent and reduce substance use, misuse and abuse among whole populations. Ultimately, sustainability is about </a:t>
            </a:r>
            <a:r>
              <a:rPr lang="en-US" sz="2800" b="1" i="1" dirty="0">
                <a:latin typeface="Arial" panose="020B0604020202020204" pitchFamily="34" charset="0"/>
                <a:cs typeface="Arial" panose="020B0604020202020204" pitchFamily="34" charset="0"/>
              </a:rPr>
              <a:t>maintaining positive outcomes in these populations</a:t>
            </a:r>
            <a:r>
              <a:rPr lang="en-US" sz="2800" i="1" dirty="0">
                <a:latin typeface="Arial" panose="020B0604020202020204" pitchFamily="34" charset="0"/>
                <a:cs typeface="Arial" panose="020B0604020202020204" pitchFamily="34" charset="0"/>
              </a:rPr>
              <a:t>.” </a:t>
            </a:r>
            <a:r>
              <a:rPr lang="lv-LV" sz="2400" baseline="75000" dirty="0">
                <a:latin typeface="Arial" panose="020B0604020202020204" pitchFamily="34" charset="0"/>
                <a:cs typeface="Arial" panose="020B0604020202020204" pitchFamily="34" charset="0"/>
              </a:rPr>
              <a:t>5</a:t>
            </a:r>
            <a:endParaRPr lang="en-US" sz="2400" baseline="75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21553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farm5.staticflickr.com/4141/4783146800_fee7b991dd_o_d.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105648"/>
            <a:ext cx="9164320" cy="606323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p:txBody>
          <a:bodyPr/>
          <a:lstStyle/>
          <a:p>
            <a:r>
              <a:rPr lang="en-US" sz="3600" dirty="0">
                <a:solidFill>
                  <a:schemeClr val="bg1"/>
                </a:solidFill>
              </a:rPr>
              <a:t>Parallel Tracks of Effective Sustainability Efforts</a:t>
            </a:r>
          </a:p>
        </p:txBody>
      </p:sp>
      <p:sp>
        <p:nvSpPr>
          <p:cNvPr id="9" name="TextBox 8"/>
          <p:cNvSpPr txBox="1"/>
          <p:nvPr/>
        </p:nvSpPr>
        <p:spPr>
          <a:xfrm>
            <a:off x="5579419" y="2651427"/>
            <a:ext cx="3272481" cy="892552"/>
          </a:xfrm>
          <a:prstGeom prst="rect">
            <a:avLst/>
          </a:prstGeom>
          <a:noFill/>
        </p:spPr>
        <p:txBody>
          <a:bodyPr wrap="square" rtlCol="0">
            <a:spAutoFit/>
          </a:bodyPr>
          <a:lstStyle/>
          <a:p>
            <a:pPr algn="ctr"/>
            <a:r>
              <a:rPr lang="en-US" sz="2600" b="1" kern="1200" dirty="0">
                <a:solidFill>
                  <a:schemeClr val="tx1">
                    <a:lumMod val="50000"/>
                    <a:lumOff val="50000"/>
                  </a:schemeClr>
                </a:solidFill>
                <a:latin typeface="Arial" panose="020B0604020202020204" pitchFamily="34" charset="0"/>
                <a:cs typeface="Arial" panose="020B0604020202020204" pitchFamily="34" charset="0"/>
              </a:rPr>
              <a:t>Sustaining </a:t>
            </a:r>
            <a:r>
              <a:rPr lang="en-US" sz="2600" b="1" dirty="0">
                <a:solidFill>
                  <a:schemeClr val="tx1">
                    <a:lumMod val="50000"/>
                    <a:lumOff val="50000"/>
                  </a:schemeClr>
                </a:solidFill>
                <a:cs typeface="Arial" panose="020B0604020202020204" pitchFamily="34" charset="0"/>
              </a:rPr>
              <a:t>SPF Process</a:t>
            </a:r>
            <a:endParaRPr lang="en-US" sz="2600" b="1" kern="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1137687" y="2451372"/>
            <a:ext cx="2472520" cy="1292662"/>
          </a:xfrm>
          <a:prstGeom prst="rect">
            <a:avLst/>
          </a:prstGeom>
          <a:noFill/>
        </p:spPr>
        <p:txBody>
          <a:bodyPr wrap="square" rtlCol="0">
            <a:spAutoFit/>
          </a:bodyPr>
          <a:lstStyle/>
          <a:p>
            <a:pPr algn="ctr"/>
            <a:r>
              <a:rPr lang="en-US" sz="2600" b="1" kern="1200" dirty="0">
                <a:solidFill>
                  <a:srgbClr val="000000"/>
                </a:solidFill>
                <a:latin typeface="Arial" panose="020B0604020202020204" pitchFamily="34" charset="0"/>
                <a:cs typeface="Arial" panose="020B0604020202020204" pitchFamily="34" charset="0"/>
              </a:rPr>
              <a:t>Sustaining Desirable Outcomes</a:t>
            </a:r>
          </a:p>
        </p:txBody>
      </p:sp>
      <p:cxnSp>
        <p:nvCxnSpPr>
          <p:cNvPr id="11" name="Straight Arrow Connector 10"/>
          <p:cNvCxnSpPr/>
          <p:nvPr/>
        </p:nvCxnSpPr>
        <p:spPr>
          <a:xfrm>
            <a:off x="2521212" y="3744034"/>
            <a:ext cx="885867" cy="1015856"/>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994401" y="3665186"/>
            <a:ext cx="782180" cy="1094704"/>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46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a:solidFill>
                  <a:schemeClr val="bg1"/>
                </a:solidFill>
                <a:latin typeface="Helvetica" panose="020B0604020202020204" pitchFamily="34" charset="0"/>
                <a:cs typeface="Helvetica" panose="020B0604020202020204" pitchFamily="34" charset="0"/>
              </a:rPr>
              <a:t>Considerations for Sustaining Successful Outcomes</a:t>
            </a:r>
          </a:p>
        </p:txBody>
      </p:sp>
      <p:sp>
        <p:nvSpPr>
          <p:cNvPr id="3" name="Content Placeholder 2"/>
          <p:cNvSpPr>
            <a:spLocks noGrp="1"/>
          </p:cNvSpPr>
          <p:nvPr>
            <p:ph type="subTitle" idx="1"/>
          </p:nvPr>
        </p:nvSpPr>
        <p:spPr/>
        <p:txBody>
          <a:bodyPr/>
          <a:lstStyle/>
          <a:p>
            <a:pPr marL="0" indent="0">
              <a:buNone/>
            </a:pPr>
            <a:r>
              <a:rPr lang="en-US" dirty="0">
                <a:latin typeface="Helvetica" charset="0"/>
                <a:cs typeface="Helvetica" charset="0"/>
              </a:rPr>
              <a:t> </a:t>
            </a:r>
          </a:p>
          <a:p>
            <a:pPr marL="457200" indent="-457200">
              <a:buFont typeface="Arial" panose="020B0604020202020204" pitchFamily="34" charset="0"/>
              <a:buChar char="•"/>
            </a:pPr>
            <a:r>
              <a:rPr lang="en-US" dirty="0">
                <a:latin typeface="Helvetica" charset="0"/>
                <a:cs typeface="Helvetica" charset="0"/>
              </a:rPr>
              <a:t>Regularly examine your evaluation data </a:t>
            </a:r>
          </a:p>
          <a:p>
            <a:pPr marL="457200" indent="-457200">
              <a:buFont typeface="Arial" panose="020B0604020202020204" pitchFamily="34" charset="0"/>
              <a:buChar char="•"/>
            </a:pPr>
            <a:r>
              <a:rPr lang="en-US" dirty="0">
                <a:latin typeface="Helvetica" charset="0"/>
                <a:cs typeface="Helvetica" charset="0"/>
              </a:rPr>
              <a:t>Document  reductions in substance abuse behaviors and risk factors</a:t>
            </a:r>
          </a:p>
          <a:p>
            <a:pPr marL="457200" indent="-457200">
              <a:buFont typeface="Arial" panose="020B0604020202020204" pitchFamily="34" charset="0"/>
              <a:buChar char="•"/>
            </a:pPr>
            <a:r>
              <a:rPr lang="en-US" dirty="0">
                <a:latin typeface="Helvetica" charset="0"/>
                <a:cs typeface="Helvetica" charset="0"/>
              </a:rPr>
              <a:t>Explain the importance of these reductions for the larger community</a:t>
            </a:r>
            <a:endParaRPr lang="en-US" dirty="0"/>
          </a:p>
        </p:txBody>
      </p:sp>
    </p:spTree>
    <p:extLst>
      <p:ext uri="{BB962C8B-B14F-4D97-AF65-F5344CB8AC3E}">
        <p14:creationId xmlns:p14="http://schemas.microsoft.com/office/powerpoint/2010/main" val="2033403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p:txBody>
          <a:bodyPr/>
          <a:lstStyle/>
          <a:p>
            <a:pPr>
              <a:defRPr/>
            </a:pPr>
            <a:r>
              <a:rPr lang="en-US" sz="3600" b="1" dirty="0">
                <a:solidFill>
                  <a:schemeClr val="bg1"/>
                </a:solidFill>
                <a:latin typeface="Helvetica" charset="0"/>
                <a:ea typeface="+mn-ea"/>
                <a:cs typeface="Helvetica" charset="0"/>
              </a:rPr>
              <a:t>Session 4 Learning Objectives</a:t>
            </a:r>
          </a:p>
        </p:txBody>
      </p:sp>
      <p:sp>
        <p:nvSpPr>
          <p:cNvPr id="22530" name="Content Placeholder 2"/>
          <p:cNvSpPr>
            <a:spLocks noGrp="1"/>
          </p:cNvSpPr>
          <p:nvPr>
            <p:ph type="subTitle" idx="1"/>
          </p:nvPr>
        </p:nvSpPr>
        <p:spPr>
          <a:xfrm>
            <a:off x="268014" y="1008004"/>
            <a:ext cx="8583886" cy="4365065"/>
          </a:xfrm>
        </p:spPr>
        <p:txBody>
          <a:bodyPr/>
          <a:lstStyle/>
          <a:p>
            <a:pPr marL="342900" indent="-342900">
              <a:spcAft>
                <a:spcPts val="1200"/>
              </a:spcAft>
              <a:buFont typeface="Arial" panose="020B0604020202020204" pitchFamily="34" charset="0"/>
              <a:buChar char="•"/>
            </a:pPr>
            <a:r>
              <a:rPr lang="en-US" altLang="en-US" sz="2400" dirty="0">
                <a:latin typeface="Helvetica" panose="020B0604020202020204" pitchFamily="34" charset="0"/>
              </a:rPr>
              <a:t>List different types of interventions and describe criteria for selecting an intervention</a:t>
            </a:r>
            <a:endParaRPr lang="lv-LV" altLang="en-US" sz="2400" dirty="0">
              <a:latin typeface="Helvetica" panose="020B0604020202020204" pitchFamily="34" charset="0"/>
            </a:endParaRPr>
          </a:p>
          <a:p>
            <a:pPr marL="342900" indent="-342900">
              <a:spcAft>
                <a:spcPts val="1200"/>
              </a:spcAft>
              <a:buFont typeface="Arial" panose="020B0604020202020204" pitchFamily="34" charset="0"/>
              <a:buChar char="•"/>
            </a:pPr>
            <a:r>
              <a:rPr lang="en-US" altLang="en-US" sz="2400" dirty="0">
                <a:latin typeface="Helvetica" panose="020B0604020202020204" pitchFamily="34" charset="0"/>
              </a:rPr>
              <a:t>Describe high-quality implementation and why it i</a:t>
            </a:r>
            <a:r>
              <a:rPr lang="en-US" altLang="ja-JP" sz="2400" dirty="0">
                <a:latin typeface="Helvetica" panose="020B0604020202020204" pitchFamily="34" charset="0"/>
              </a:rPr>
              <a:t>s important</a:t>
            </a:r>
          </a:p>
          <a:p>
            <a:pPr marL="342900" indent="-342900">
              <a:spcAft>
                <a:spcPts val="1200"/>
              </a:spcAft>
              <a:buFont typeface="Arial" panose="020B0604020202020204" pitchFamily="34" charset="0"/>
              <a:buChar char="•"/>
            </a:pPr>
            <a:r>
              <a:rPr lang="en-US" altLang="en-US" sz="2400" dirty="0">
                <a:latin typeface="Helvetica" panose="020B0604020202020204" pitchFamily="34" charset="0"/>
              </a:rPr>
              <a:t>Explain the purpose and types of evaluation and what to consider when reporting results</a:t>
            </a:r>
          </a:p>
          <a:p>
            <a:pPr marL="342900" indent="-342900">
              <a:spcAft>
                <a:spcPts val="1200"/>
              </a:spcAft>
              <a:buFont typeface="Arial" panose="020B0604020202020204" pitchFamily="34" charset="0"/>
              <a:buChar char="•"/>
            </a:pPr>
            <a:r>
              <a:rPr lang="en-US" altLang="en-US" sz="2400" dirty="0">
                <a:latin typeface="Helvetica" panose="020B0604020202020204" pitchFamily="34" charset="0"/>
              </a:rPr>
              <a:t>Apply the five basic steps of a logic model </a:t>
            </a:r>
          </a:p>
          <a:p>
            <a:pPr marL="342900" indent="-342900">
              <a:spcAft>
                <a:spcPts val="1200"/>
              </a:spcAft>
              <a:buFont typeface="Arial" panose="020B0604020202020204" pitchFamily="34" charset="0"/>
              <a:buChar char="•"/>
            </a:pPr>
            <a:r>
              <a:rPr lang="en-US" altLang="en-US" sz="2400" dirty="0">
                <a:latin typeface="Helvetica" panose="020B0604020202020204" pitchFamily="34" charset="0"/>
              </a:rPr>
              <a:t>Describe the relationship between sustainability and achieving outcomes</a:t>
            </a:r>
          </a:p>
          <a:p>
            <a:pPr marL="342900" indent="-342900">
              <a:spcAft>
                <a:spcPts val="1200"/>
              </a:spcAft>
              <a:buFont typeface="Arial" panose="020B0604020202020204" pitchFamily="34" charset="0"/>
              <a:buChar char="•"/>
            </a:pPr>
            <a:r>
              <a:rPr lang="en-US" altLang="en-US" sz="2400" dirty="0">
                <a:latin typeface="Helvetica" panose="020B0604020202020204" pitchFamily="34" charset="0"/>
              </a:rPr>
              <a:t>List the keys to sustainability and how they are integrated into the SPF</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a:solidFill>
                  <a:schemeClr val="bg1"/>
                </a:solidFill>
                <a:latin typeface="Helvetica" charset="0"/>
                <a:ea typeface="+mn-ea"/>
                <a:cs typeface="Helvetica" charset="0"/>
              </a:rPr>
              <a:t>Regularly Examine Evaluation Findings</a:t>
            </a:r>
          </a:p>
        </p:txBody>
      </p:sp>
      <p:sp>
        <p:nvSpPr>
          <p:cNvPr id="3" name="Content Placeholder 2"/>
          <p:cNvSpPr>
            <a:spLocks noGrp="1"/>
          </p:cNvSpPr>
          <p:nvPr>
            <p:ph type="subTitle" idx="1"/>
          </p:nvPr>
        </p:nvSpPr>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Ensure staff, coalition members, and partners are aware of your intended outcomes and your evaluation plan</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Build in structured opportunities to review evaluation data and to make midcourse corrections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Phase out and/or adapt components of the work when they are no longer effective or necessary</a:t>
            </a:r>
          </a:p>
          <a:p>
            <a:endParaRPr lang="en-US" dirty="0"/>
          </a:p>
        </p:txBody>
      </p:sp>
    </p:spTree>
    <p:extLst>
      <p:ext uri="{BB962C8B-B14F-4D97-AF65-F5344CB8AC3E}">
        <p14:creationId xmlns:p14="http://schemas.microsoft.com/office/powerpoint/2010/main" val="414603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Line 2"/>
          <p:cNvSpPr>
            <a:spLocks noChangeShapeType="1"/>
          </p:cNvSpPr>
          <p:nvPr/>
        </p:nvSpPr>
        <p:spPr bwMode="auto">
          <a:xfrm>
            <a:off x="4735513" y="51927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86" name="Line 3"/>
          <p:cNvSpPr>
            <a:spLocks noChangeShapeType="1"/>
          </p:cNvSpPr>
          <p:nvPr/>
        </p:nvSpPr>
        <p:spPr bwMode="auto">
          <a:xfrm>
            <a:off x="4735513" y="51927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87" name="Rectangle 4"/>
          <p:cNvSpPr>
            <a:spLocks noChangeArrowheads="1"/>
          </p:cNvSpPr>
          <p:nvPr/>
        </p:nvSpPr>
        <p:spPr bwMode="auto">
          <a:xfrm>
            <a:off x="8731" y="975436"/>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800" b="1" dirty="0">
                <a:latin typeface="Helvetica" panose="020B0604020202020204" pitchFamily="34" charset="0"/>
              </a:rPr>
              <a:t>Example: High Blood Pressure</a:t>
            </a:r>
          </a:p>
        </p:txBody>
      </p:sp>
      <p:sp>
        <p:nvSpPr>
          <p:cNvPr id="67588" name="Line 2"/>
          <p:cNvSpPr>
            <a:spLocks noChangeShapeType="1"/>
          </p:cNvSpPr>
          <p:nvPr/>
        </p:nvSpPr>
        <p:spPr bwMode="auto">
          <a:xfrm>
            <a:off x="3429000" y="508476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89" name="Line 3"/>
          <p:cNvSpPr>
            <a:spLocks noChangeShapeType="1"/>
          </p:cNvSpPr>
          <p:nvPr/>
        </p:nvSpPr>
        <p:spPr bwMode="auto">
          <a:xfrm>
            <a:off x="3429000" y="508476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0" name="Line 2"/>
          <p:cNvSpPr>
            <a:spLocks noChangeShapeType="1"/>
          </p:cNvSpPr>
          <p:nvPr/>
        </p:nvSpPr>
        <p:spPr bwMode="auto">
          <a:xfrm>
            <a:off x="3233738" y="53959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1" name="Line 3"/>
          <p:cNvSpPr>
            <a:spLocks noChangeShapeType="1"/>
          </p:cNvSpPr>
          <p:nvPr/>
        </p:nvSpPr>
        <p:spPr bwMode="auto">
          <a:xfrm>
            <a:off x="3233738" y="5395913"/>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Rectangle 15"/>
          <p:cNvSpPr>
            <a:spLocks noChangeArrowheads="1"/>
          </p:cNvSpPr>
          <p:nvPr/>
        </p:nvSpPr>
        <p:spPr bwMode="auto">
          <a:xfrm>
            <a:off x="2019300" y="1811338"/>
            <a:ext cx="1333500" cy="1101725"/>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Risk and Protective Factors</a:t>
            </a:r>
          </a:p>
        </p:txBody>
      </p:sp>
      <p:sp>
        <p:nvSpPr>
          <p:cNvPr id="17" name="Rectangle 16"/>
          <p:cNvSpPr>
            <a:spLocks noChangeArrowheads="1"/>
          </p:cNvSpPr>
          <p:nvPr/>
        </p:nvSpPr>
        <p:spPr bwMode="auto">
          <a:xfrm>
            <a:off x="3779996" y="1795463"/>
            <a:ext cx="1558925" cy="1117600"/>
          </a:xfrm>
          <a:prstGeom prst="rect">
            <a:avLst/>
          </a:prstGeom>
          <a:solidFill>
            <a:srgbClr val="8EA27E"/>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dirty="0">
                <a:solidFill>
                  <a:srgbClr val="000000"/>
                </a:solidFill>
                <a:latin typeface="Arial"/>
                <a:ea typeface="+mn-ea"/>
                <a:cs typeface="Arial"/>
              </a:rPr>
              <a:t>Interventions</a:t>
            </a:r>
          </a:p>
        </p:txBody>
      </p:sp>
      <p:sp>
        <p:nvSpPr>
          <p:cNvPr id="19" name="Rectangle 18"/>
          <p:cNvSpPr>
            <a:spLocks noChangeArrowheads="1"/>
          </p:cNvSpPr>
          <p:nvPr/>
        </p:nvSpPr>
        <p:spPr bwMode="auto">
          <a:xfrm>
            <a:off x="158433" y="1795463"/>
            <a:ext cx="1403350" cy="1098550"/>
          </a:xfrm>
          <a:prstGeom prst="rect">
            <a:avLst/>
          </a:prstGeom>
          <a:solidFill>
            <a:srgbClr val="8BACC6"/>
          </a:solidFill>
          <a:ln w="9525">
            <a:solidFill>
              <a:srgbClr val="254061"/>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000000"/>
                </a:solidFill>
                <a:latin typeface="Arial"/>
                <a:ea typeface="+mn-ea"/>
                <a:cs typeface="Arial"/>
              </a:rPr>
              <a:t>Problems and Related Behaviors </a:t>
            </a:r>
          </a:p>
        </p:txBody>
      </p:sp>
      <p:sp>
        <p:nvSpPr>
          <p:cNvPr id="67595" name="AutoShape 6"/>
          <p:cNvSpPr>
            <a:spLocks noChangeArrowheads="1"/>
          </p:cNvSpPr>
          <p:nvPr/>
        </p:nvSpPr>
        <p:spPr bwMode="auto">
          <a:xfrm>
            <a:off x="3348038" y="2128838"/>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67596" name="AutoShape 6"/>
          <p:cNvSpPr>
            <a:spLocks noChangeArrowheads="1"/>
          </p:cNvSpPr>
          <p:nvPr/>
        </p:nvSpPr>
        <p:spPr bwMode="auto">
          <a:xfrm>
            <a:off x="1573213" y="2128838"/>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24" name="Rectangle 23"/>
          <p:cNvSpPr>
            <a:spLocks noChangeArrowheads="1"/>
          </p:cNvSpPr>
          <p:nvPr/>
        </p:nvSpPr>
        <p:spPr bwMode="auto">
          <a:xfrm>
            <a:off x="7552848" y="1811338"/>
            <a:ext cx="1422400" cy="1117600"/>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000000"/>
                </a:solidFill>
                <a:latin typeface="Arial"/>
                <a:ea typeface="+mn-ea"/>
                <a:cs typeface="Arial"/>
              </a:rPr>
              <a:t> Long-term Outcomes</a:t>
            </a:r>
          </a:p>
        </p:txBody>
      </p:sp>
      <p:sp>
        <p:nvSpPr>
          <p:cNvPr id="67598" name="AutoShape 6"/>
          <p:cNvSpPr>
            <a:spLocks noChangeArrowheads="1"/>
          </p:cNvSpPr>
          <p:nvPr/>
        </p:nvSpPr>
        <p:spPr bwMode="auto">
          <a:xfrm>
            <a:off x="7106920" y="2125982"/>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67599" name="Line 2"/>
          <p:cNvSpPr>
            <a:spLocks noChangeShapeType="1"/>
          </p:cNvSpPr>
          <p:nvPr/>
        </p:nvSpPr>
        <p:spPr bwMode="auto">
          <a:xfrm>
            <a:off x="4256088" y="3225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00" name="Line 3"/>
          <p:cNvSpPr>
            <a:spLocks noChangeShapeType="1"/>
          </p:cNvSpPr>
          <p:nvPr/>
        </p:nvSpPr>
        <p:spPr bwMode="auto">
          <a:xfrm>
            <a:off x="4256088" y="3225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Rectangle 29"/>
          <p:cNvSpPr>
            <a:spLocks noChangeArrowheads="1"/>
          </p:cNvSpPr>
          <p:nvPr/>
        </p:nvSpPr>
        <p:spPr bwMode="auto">
          <a:xfrm>
            <a:off x="168752" y="3225800"/>
            <a:ext cx="1382712" cy="993775"/>
          </a:xfrm>
          <a:prstGeom prst="rect">
            <a:avLst/>
          </a:prstGeom>
          <a:solidFill>
            <a:schemeClr val="accent1"/>
          </a:solidFill>
          <a:ln w="9525">
            <a:solidFill>
              <a:srgbClr val="95B3D7"/>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FFFFFF"/>
                </a:solidFill>
                <a:latin typeface="Arial"/>
                <a:ea typeface="+mn-ea"/>
                <a:cs typeface="Arial"/>
              </a:rPr>
              <a:t>High blood pressure</a:t>
            </a:r>
          </a:p>
        </p:txBody>
      </p:sp>
      <p:sp>
        <p:nvSpPr>
          <p:cNvPr id="32" name="Rectangle 31"/>
          <p:cNvSpPr>
            <a:spLocks noChangeArrowheads="1"/>
          </p:cNvSpPr>
          <p:nvPr/>
        </p:nvSpPr>
        <p:spPr bwMode="auto">
          <a:xfrm>
            <a:off x="2005172" y="3225799"/>
            <a:ext cx="1333500" cy="993775"/>
          </a:xfrm>
          <a:prstGeom prst="rect">
            <a:avLst/>
          </a:prstGeom>
          <a:solidFill>
            <a:srgbClr val="B46C3A"/>
          </a:solidFill>
          <a:ln w="9525">
            <a:solidFill>
              <a:srgbClr val="984807"/>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FFFFFF"/>
                </a:solidFill>
                <a:latin typeface="Arial"/>
                <a:ea typeface="+mn-ea"/>
                <a:cs typeface="Arial"/>
              </a:rPr>
              <a:t>Overweight</a:t>
            </a:r>
          </a:p>
        </p:txBody>
      </p:sp>
      <p:sp>
        <p:nvSpPr>
          <p:cNvPr id="34" name="Rectangle 33"/>
          <p:cNvSpPr>
            <a:spLocks noChangeArrowheads="1"/>
          </p:cNvSpPr>
          <p:nvPr/>
        </p:nvSpPr>
        <p:spPr bwMode="auto">
          <a:xfrm>
            <a:off x="3810000" y="3225799"/>
            <a:ext cx="1574800" cy="754062"/>
          </a:xfrm>
          <a:prstGeom prst="rect">
            <a:avLst/>
          </a:prstGeom>
          <a:solidFill>
            <a:srgbClr val="4F6228"/>
          </a:solidFill>
          <a:ln w="9525">
            <a:solidFill>
              <a:srgbClr val="49534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FFFFFF"/>
                </a:solidFill>
                <a:latin typeface="Arial" charset="0"/>
                <a:ea typeface="+mn-ea"/>
                <a:cs typeface="Arial" charset="0"/>
              </a:rPr>
              <a:t>Exercise</a:t>
            </a:r>
          </a:p>
        </p:txBody>
      </p:sp>
      <p:sp>
        <p:nvSpPr>
          <p:cNvPr id="38" name="Rectangle 37"/>
          <p:cNvSpPr>
            <a:spLocks noChangeArrowheads="1"/>
          </p:cNvSpPr>
          <p:nvPr/>
        </p:nvSpPr>
        <p:spPr bwMode="auto">
          <a:xfrm>
            <a:off x="7539991" y="3225799"/>
            <a:ext cx="1401763" cy="1104900"/>
          </a:xfrm>
          <a:prstGeom prst="rect">
            <a:avLst/>
          </a:prstGeom>
          <a:solidFill>
            <a:srgbClr val="604A7B"/>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p>
            <a:pPr algn="ctr">
              <a:spcBef>
                <a:spcPct val="10000"/>
              </a:spcBef>
              <a:defRPr/>
            </a:pPr>
            <a:r>
              <a:rPr lang="en-US" sz="1600" b="1">
                <a:solidFill>
                  <a:srgbClr val="FFFFFF"/>
                </a:solidFill>
                <a:latin typeface="Arial" charset="0"/>
                <a:ea typeface="Arial" charset="0"/>
                <a:cs typeface="Arial" charset="0"/>
              </a:rPr>
              <a:t>(Long-term) </a:t>
            </a:r>
          </a:p>
          <a:p>
            <a:pPr algn="ctr">
              <a:spcBef>
                <a:spcPct val="10000"/>
              </a:spcBef>
              <a:defRPr/>
            </a:pPr>
            <a:r>
              <a:rPr lang="en-US" sz="1600" b="1">
                <a:solidFill>
                  <a:srgbClr val="FFFFFF"/>
                </a:solidFill>
                <a:latin typeface="Arial" charset="0"/>
                <a:ea typeface="Arial" charset="0"/>
                <a:cs typeface="Arial" charset="0"/>
              </a:rPr>
              <a:t>Lower blood pressure to 120/80</a:t>
            </a:r>
          </a:p>
        </p:txBody>
      </p:sp>
      <p:sp>
        <p:nvSpPr>
          <p:cNvPr id="25" name="Rectangle 24"/>
          <p:cNvSpPr>
            <a:spLocks noChangeArrowheads="1"/>
          </p:cNvSpPr>
          <p:nvPr/>
        </p:nvSpPr>
        <p:spPr bwMode="auto">
          <a:xfrm>
            <a:off x="5796121" y="1793875"/>
            <a:ext cx="1314450" cy="1166813"/>
          </a:xfrm>
          <a:prstGeom prst="rect">
            <a:avLst/>
          </a:prstGeom>
          <a:solidFill>
            <a:srgbClr val="B3A2C7"/>
          </a:solidFill>
          <a:ln w="9525">
            <a:solidFill>
              <a:srgbClr val="403152"/>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r>
              <a:rPr lang="en-US" sz="1600" b="1">
                <a:solidFill>
                  <a:srgbClr val="000000"/>
                </a:solidFill>
                <a:latin typeface="Arial"/>
                <a:ea typeface="+mn-ea"/>
                <a:cs typeface="Arial"/>
              </a:rPr>
              <a:t>Short-term Outcomes</a:t>
            </a:r>
          </a:p>
        </p:txBody>
      </p:sp>
      <p:sp>
        <p:nvSpPr>
          <p:cNvPr id="67606" name="AutoShape 6"/>
          <p:cNvSpPr>
            <a:spLocks noChangeArrowheads="1"/>
          </p:cNvSpPr>
          <p:nvPr/>
        </p:nvSpPr>
        <p:spPr bwMode="auto">
          <a:xfrm>
            <a:off x="5365275" y="2127886"/>
            <a:ext cx="423863"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28" name="Rectangle 27"/>
          <p:cNvSpPr>
            <a:spLocks noChangeArrowheads="1"/>
          </p:cNvSpPr>
          <p:nvPr/>
        </p:nvSpPr>
        <p:spPr bwMode="auto">
          <a:xfrm>
            <a:off x="5746274" y="3255757"/>
            <a:ext cx="1423987" cy="1057275"/>
          </a:xfrm>
          <a:prstGeom prst="rect">
            <a:avLst/>
          </a:prstGeom>
          <a:solidFill>
            <a:srgbClr val="604A7B"/>
          </a:solidFill>
          <a:ln w="9525">
            <a:solidFill>
              <a:srgbClr val="604A7B"/>
            </a:solidFill>
            <a:miter lim="800000"/>
            <a:headEnd/>
            <a:tailEnd/>
          </a:ln>
          <a:effectLst>
            <a:outerShdw blurRad="40000" dist="23000" dir="5400000" rotWithShape="0">
              <a:srgbClr val="808080">
                <a:alpha val="34998"/>
              </a:srgbClr>
            </a:outerShdw>
          </a:effectLst>
        </p:spPr>
        <p:txBody>
          <a:bodyPr anchor="ctr"/>
          <a:lstStyle/>
          <a:p>
            <a:pPr algn="ctr">
              <a:spcBef>
                <a:spcPct val="10000"/>
              </a:spcBef>
              <a:defRPr/>
            </a:pPr>
            <a:r>
              <a:rPr lang="en-US" sz="1600" b="1" dirty="0">
                <a:solidFill>
                  <a:srgbClr val="FFFFFF"/>
                </a:solidFill>
                <a:latin typeface="Arial" charset="0"/>
                <a:ea typeface="Arial" charset="0"/>
                <a:cs typeface="Arial" charset="0"/>
              </a:rPr>
              <a:t>(Short-term) </a:t>
            </a:r>
          </a:p>
          <a:p>
            <a:pPr algn="ctr">
              <a:spcBef>
                <a:spcPct val="10000"/>
              </a:spcBef>
              <a:defRPr/>
            </a:pPr>
            <a:r>
              <a:rPr lang="en-US" sz="1600" b="1" dirty="0">
                <a:solidFill>
                  <a:srgbClr val="FFFFFF"/>
                </a:solidFill>
                <a:latin typeface="Arial" charset="0"/>
                <a:ea typeface="Arial" charset="0"/>
                <a:cs typeface="Arial" charset="0"/>
              </a:rPr>
              <a:t>Reduce weight by 10 pounds</a:t>
            </a:r>
          </a:p>
        </p:txBody>
      </p:sp>
      <p:sp>
        <p:nvSpPr>
          <p:cNvPr id="27" name="Rectangle 26"/>
          <p:cNvSpPr>
            <a:spLocks noChangeArrowheads="1"/>
          </p:cNvSpPr>
          <p:nvPr/>
        </p:nvSpPr>
        <p:spPr bwMode="auto">
          <a:xfrm>
            <a:off x="3810000" y="4222750"/>
            <a:ext cx="1541463" cy="862013"/>
          </a:xfrm>
          <a:prstGeom prst="rect">
            <a:avLst/>
          </a:prstGeom>
          <a:solidFill>
            <a:srgbClr val="4F6228"/>
          </a:solidFill>
          <a:ln w="9525">
            <a:solidFill>
              <a:srgbClr val="495340"/>
            </a:solidFill>
            <a:miter lim="800000"/>
            <a:headEnd/>
            <a:tailEnd/>
          </a:ln>
          <a:effectLst>
            <a:outerShdw blurRad="40000" dist="23000" dir="5400000" rotWithShape="0">
              <a:srgbClr val="808080">
                <a:alpha val="34998"/>
              </a:srgbClr>
            </a:outerShdw>
          </a:effectLst>
        </p:spPr>
        <p:txBody>
          <a:bodyPr anchor="ctr"/>
          <a:lstStyle/>
          <a:p>
            <a:pPr algn="ctr">
              <a:defRPr/>
            </a:pPr>
            <a:r>
              <a:rPr lang="en-US" sz="1600" b="1">
                <a:solidFill>
                  <a:srgbClr val="FFFFFF"/>
                </a:solidFill>
                <a:latin typeface="Arial" charset="0"/>
                <a:ea typeface="+mn-ea"/>
                <a:cs typeface="Arial" charset="0"/>
              </a:rPr>
              <a:t>Reduce size of food portions</a:t>
            </a:r>
          </a:p>
        </p:txBody>
      </p:sp>
      <p:sp>
        <p:nvSpPr>
          <p:cNvPr id="3" name="TextBox 2"/>
          <p:cNvSpPr txBox="1"/>
          <p:nvPr/>
        </p:nvSpPr>
        <p:spPr>
          <a:xfrm>
            <a:off x="158433" y="180674"/>
            <a:ext cx="8217854" cy="646331"/>
          </a:xfrm>
          <a:prstGeom prst="rect">
            <a:avLst/>
          </a:prstGeom>
          <a:noFill/>
        </p:spPr>
        <p:txBody>
          <a:bodyPr wrap="square" rtlCol="0">
            <a:spAutoFit/>
          </a:bodyPr>
          <a:lstStyle/>
          <a:p>
            <a:r>
              <a:rPr lang="en-US" sz="3600" b="1" dirty="0">
                <a:solidFill>
                  <a:srgbClr val="8B0E04"/>
                </a:solidFill>
                <a:latin typeface="Helvetica" panose="020B0604020202020204" pitchFamily="34" charset="0"/>
              </a:rPr>
              <a:t> </a:t>
            </a:r>
            <a:r>
              <a:rPr lang="en-US" sz="3600" b="1" dirty="0">
                <a:solidFill>
                  <a:schemeClr val="bg1"/>
                </a:solidFill>
                <a:latin typeface="Helvetica" panose="020B0604020202020204" pitchFamily="34" charset="0"/>
              </a:rPr>
              <a:t>Adapting or Phasing Out Strategies</a:t>
            </a:r>
          </a:p>
        </p:txBody>
      </p:sp>
      <p:sp>
        <p:nvSpPr>
          <p:cNvPr id="2" name="Oval 1"/>
          <p:cNvSpPr/>
          <p:nvPr/>
        </p:nvSpPr>
        <p:spPr>
          <a:xfrm>
            <a:off x="3370262" y="2823051"/>
            <a:ext cx="3876516" cy="26498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73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
          <p:cNvSpPr>
            <a:spLocks noChangeShapeType="1"/>
          </p:cNvSpPr>
          <p:nvPr/>
        </p:nvSpPr>
        <p:spPr bwMode="auto">
          <a:xfrm>
            <a:off x="4735513" y="1444625"/>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78" name="Line 3"/>
          <p:cNvSpPr>
            <a:spLocks noChangeShapeType="1"/>
          </p:cNvSpPr>
          <p:nvPr/>
        </p:nvSpPr>
        <p:spPr bwMode="auto">
          <a:xfrm>
            <a:off x="4735513" y="1444625"/>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524861546"/>
              </p:ext>
            </p:extLst>
          </p:nvPr>
        </p:nvGraphicFramePr>
        <p:xfrm>
          <a:off x="641617" y="1819643"/>
          <a:ext cx="8025141" cy="3810000"/>
        </p:xfrm>
        <a:graphic>
          <a:graphicData uri="http://schemas.openxmlformats.org/drawingml/2006/table">
            <a:tbl>
              <a:tblPr/>
              <a:tblGrid>
                <a:gridCol w="1787534">
                  <a:extLst>
                    <a:ext uri="{9D8B030D-6E8A-4147-A177-3AD203B41FA5}">
                      <a16:colId xmlns="" xmlns:a16="http://schemas.microsoft.com/office/drawing/2014/main" val="489987874"/>
                    </a:ext>
                  </a:extLst>
                </a:gridCol>
                <a:gridCol w="2110737">
                  <a:extLst>
                    <a:ext uri="{9D8B030D-6E8A-4147-A177-3AD203B41FA5}">
                      <a16:colId xmlns="" xmlns:a16="http://schemas.microsoft.com/office/drawing/2014/main" val="20000"/>
                    </a:ext>
                  </a:extLst>
                </a:gridCol>
                <a:gridCol w="2141223">
                  <a:extLst>
                    <a:ext uri="{9D8B030D-6E8A-4147-A177-3AD203B41FA5}">
                      <a16:colId xmlns="" xmlns:a16="http://schemas.microsoft.com/office/drawing/2014/main" val="20001"/>
                    </a:ext>
                  </a:extLst>
                </a:gridCol>
                <a:gridCol w="1985647">
                  <a:extLst>
                    <a:ext uri="{9D8B030D-6E8A-4147-A177-3AD203B41FA5}">
                      <a16:colId xmlns="" xmlns:a16="http://schemas.microsoft.com/office/drawing/2014/main" val="20002"/>
                    </a:ext>
                  </a:extLst>
                </a:gridCol>
              </a:tblGrid>
              <a:tr h="129692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rPr>
                        <a:t>   </a:t>
                      </a:r>
                      <a:r>
                        <a:rPr kumimoji="0" lang="en-US"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Interventions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75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Short-term Outcomes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Projected Long</a:t>
                      </a:r>
                      <a:r>
                        <a:rPr kumimoji="0" lang="lv-LV"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t>
                      </a:r>
                      <a:r>
                        <a:rPr kumimoji="0" lang="en-US"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Term Outcomes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Actual Outcomes                        (from the </a:t>
                      </a:r>
                      <a:r>
                        <a:rPr kumimoji="0" lang="lv-LV"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a:t>
                      </a:r>
                      <a:r>
                        <a:rPr kumimoji="0" lang="en-US" altLang="en-US" sz="2000" b="1"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valuation)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 xmlns:a16="http://schemas.microsoft.com/office/drawing/2014/main" val="10000"/>
                  </a:ext>
                </a:extLst>
              </a:tr>
              <a:tr h="19177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Merchant education</a:t>
                      </a:r>
                      <a:br>
                        <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br>
                      <a:endPar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Compliance </a:t>
                      </a:r>
                      <a:r>
                        <a:rPr kumimoji="0" lang="lv-LV"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c</a:t>
                      </a:r>
                      <a:r>
                        <a:rPr kumimoji="0" lang="en-US" altLang="en-US" sz="2000" b="1" i="0" u="none" strike="noStrike" cap="none" normalizeH="0" baseline="0" dirty="0" err="1">
                          <a:ln>
                            <a:noFill/>
                          </a:ln>
                          <a:solidFill>
                            <a:schemeClr val="bg1"/>
                          </a:solidFill>
                          <a:effectLst/>
                          <a:latin typeface="Arial" panose="020B0604020202020204" pitchFamily="34" charset="0"/>
                          <a:ea typeface="MS PGothic" panose="020B0600070205080204" pitchFamily="34" charset="-128"/>
                        </a:rPr>
                        <a:t>hecks</a:t>
                      </a:r>
                      <a:endPar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50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Reduce prevalence of high school youth who obtain alcohol from retail establishments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From 38% of high school youth in 2016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 to 30% in 2018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Prevalence of retail access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2018 37%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 xmlns:a16="http://schemas.microsoft.com/office/drawing/2014/main" val="10001"/>
                  </a:ext>
                </a:extLst>
              </a:tr>
            </a:tbl>
          </a:graphicData>
        </a:graphic>
      </p:graphicFrame>
      <p:sp>
        <p:nvSpPr>
          <p:cNvPr id="75797" name="Rectangle 4"/>
          <p:cNvSpPr>
            <a:spLocks noChangeArrowheads="1"/>
          </p:cNvSpPr>
          <p:nvPr/>
        </p:nvSpPr>
        <p:spPr bwMode="auto">
          <a:xfrm>
            <a:off x="0" y="198438"/>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3600" b="1" dirty="0">
              <a:solidFill>
                <a:srgbClr val="8B0E04"/>
              </a:solidFill>
              <a:latin typeface="Helvetica" panose="020B0604020202020204" pitchFamily="34" charset="0"/>
            </a:endParaRPr>
          </a:p>
        </p:txBody>
      </p:sp>
      <p:sp>
        <p:nvSpPr>
          <p:cNvPr id="2" name="Rectangle 1"/>
          <p:cNvSpPr/>
          <p:nvPr/>
        </p:nvSpPr>
        <p:spPr>
          <a:xfrm>
            <a:off x="214867" y="135579"/>
            <a:ext cx="7981672" cy="646331"/>
          </a:xfrm>
          <a:prstGeom prst="rect">
            <a:avLst/>
          </a:prstGeom>
        </p:spPr>
        <p:txBody>
          <a:bodyPr wrap="none">
            <a:spAutoFit/>
          </a:bodyPr>
          <a:lstStyle/>
          <a:p>
            <a:r>
              <a:rPr lang="en-US" sz="3600" b="1" dirty="0">
                <a:solidFill>
                  <a:schemeClr val="bg1"/>
                </a:solidFill>
                <a:latin typeface="Helvetica" panose="020B0604020202020204" pitchFamily="34" charset="0"/>
              </a:rPr>
              <a:t>Adapting or Phasing Out Strategies</a:t>
            </a:r>
          </a:p>
        </p:txBody>
      </p:sp>
      <p:sp>
        <p:nvSpPr>
          <p:cNvPr id="3" name="TextBox 2"/>
          <p:cNvSpPr txBox="1"/>
          <p:nvPr/>
        </p:nvSpPr>
        <p:spPr>
          <a:xfrm>
            <a:off x="1697635" y="1110940"/>
            <a:ext cx="5748729" cy="584775"/>
          </a:xfrm>
          <a:prstGeom prst="rect">
            <a:avLst/>
          </a:prstGeom>
          <a:noFill/>
        </p:spPr>
        <p:txBody>
          <a:bodyPr wrap="square" rtlCol="0">
            <a:spAutoFit/>
          </a:bodyPr>
          <a:lstStyle/>
          <a:p>
            <a:r>
              <a:rPr lang="en-US" sz="3200" b="1" dirty="0"/>
              <a:t>Example: Underage Drinking</a:t>
            </a:r>
          </a:p>
        </p:txBody>
      </p:sp>
      <p:sp>
        <p:nvSpPr>
          <p:cNvPr id="4" name="TextBox 3"/>
          <p:cNvSpPr txBox="1"/>
          <p:nvPr/>
        </p:nvSpPr>
        <p:spPr>
          <a:xfrm>
            <a:off x="3255336" y="5740355"/>
            <a:ext cx="3456636" cy="400110"/>
          </a:xfrm>
          <a:prstGeom prst="rect">
            <a:avLst/>
          </a:prstGeom>
          <a:noFill/>
        </p:spPr>
        <p:txBody>
          <a:bodyPr wrap="square" rtlCol="0">
            <a:spAutoFit/>
          </a:bodyPr>
          <a:lstStyle/>
          <a:p>
            <a:pPr algn="ctr"/>
            <a:r>
              <a:rPr lang="en-US" sz="2000" b="1" dirty="0">
                <a:solidFill>
                  <a:srgbClr val="C00000"/>
                </a:solidFill>
              </a:rPr>
              <a:t>Proposed</a:t>
            </a:r>
            <a:r>
              <a:rPr lang="lv-LV" sz="2000" b="1" dirty="0">
                <a:solidFill>
                  <a:srgbClr val="C00000"/>
                </a:solidFill>
              </a:rPr>
              <a:t> </a:t>
            </a:r>
            <a:r>
              <a:rPr lang="en-US" sz="2000" b="1" dirty="0">
                <a:solidFill>
                  <a:srgbClr val="C00000"/>
                </a:solidFill>
              </a:rPr>
              <a:t>Reduction</a:t>
            </a:r>
            <a:r>
              <a:rPr lang="lv-LV" sz="2000" b="1" dirty="0">
                <a:solidFill>
                  <a:srgbClr val="C00000"/>
                </a:solidFill>
              </a:rPr>
              <a:t> </a:t>
            </a:r>
            <a:r>
              <a:rPr lang="en-US" sz="2000" b="1" dirty="0">
                <a:solidFill>
                  <a:srgbClr val="C00000"/>
                </a:solidFill>
              </a:rPr>
              <a:t>8%</a:t>
            </a:r>
          </a:p>
        </p:txBody>
      </p:sp>
      <p:sp>
        <p:nvSpPr>
          <p:cNvPr id="5" name="Up Arrow 4"/>
          <p:cNvSpPr/>
          <p:nvPr/>
        </p:nvSpPr>
        <p:spPr>
          <a:xfrm>
            <a:off x="5400849" y="5017711"/>
            <a:ext cx="384575" cy="611932"/>
          </a:xfrm>
          <a:prstGeom prst="up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43602" y="5728625"/>
            <a:ext cx="2777910" cy="400110"/>
          </a:xfrm>
          <a:prstGeom prst="rect">
            <a:avLst/>
          </a:prstGeom>
          <a:noFill/>
        </p:spPr>
        <p:txBody>
          <a:bodyPr wrap="square" rtlCol="0">
            <a:spAutoFit/>
          </a:bodyPr>
          <a:lstStyle/>
          <a:p>
            <a:pPr algn="ctr"/>
            <a:r>
              <a:rPr lang="en-US" sz="2000" b="1" dirty="0">
                <a:solidFill>
                  <a:srgbClr val="C00000"/>
                </a:solidFill>
              </a:rPr>
              <a:t>Actual Reduction</a:t>
            </a:r>
            <a:r>
              <a:rPr lang="lv-LV" sz="2000" b="1" dirty="0">
                <a:solidFill>
                  <a:srgbClr val="C00000"/>
                </a:solidFill>
              </a:rPr>
              <a:t> </a:t>
            </a:r>
            <a:r>
              <a:rPr lang="en-US" sz="2000" b="1" dirty="0">
                <a:solidFill>
                  <a:srgbClr val="C00000"/>
                </a:solidFill>
              </a:rPr>
              <a:t>1%</a:t>
            </a:r>
          </a:p>
        </p:txBody>
      </p:sp>
      <p:sp>
        <p:nvSpPr>
          <p:cNvPr id="12" name="Up Arrow 11"/>
          <p:cNvSpPr/>
          <p:nvPr/>
        </p:nvSpPr>
        <p:spPr>
          <a:xfrm>
            <a:off x="7525255" y="5017711"/>
            <a:ext cx="384575" cy="611932"/>
          </a:xfrm>
          <a:prstGeom prst="up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97425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a:solidFill>
                  <a:schemeClr val="bg1"/>
                </a:solidFill>
                <a:latin typeface="Helvetica" pitchFamily="34" charset="0"/>
                <a:ea typeface="+mn-ea"/>
                <a:cs typeface="Helvetica" pitchFamily="34" charset="0"/>
              </a:rPr>
              <a:t>Document Reductions in Substance Misuse Behaviors</a:t>
            </a:r>
          </a:p>
        </p:txBody>
      </p:sp>
      <p:sp>
        <p:nvSpPr>
          <p:cNvPr id="3" name="Content Placeholder 2"/>
          <p:cNvSpPr>
            <a:spLocks noGrp="1"/>
          </p:cNvSpPr>
          <p:nvPr>
            <p:ph type="subTitle" idx="1"/>
          </p:nvPr>
        </p:nvSpPr>
        <p:spPr/>
        <p:txBody>
          <a:bodyPr/>
          <a:lstStyle/>
          <a:p>
            <a:pPr marL="457200" indent="-45720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Provide a clear, evidence-based link between the work you do and actual reductions in substance abuse behaviors and risk factors</a:t>
            </a:r>
          </a:p>
          <a:p>
            <a:pPr marL="457200" indent="-45720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Show how the coalition’s work led to the stated outcomes</a:t>
            </a:r>
          </a:p>
          <a:p>
            <a:pPr marL="0" indent="0">
              <a:buNone/>
            </a:pPr>
            <a:endParaRPr lang="en-US" dirty="0"/>
          </a:p>
        </p:txBody>
      </p:sp>
    </p:spTree>
    <p:extLst>
      <p:ext uri="{BB962C8B-B14F-4D97-AF65-F5344CB8AC3E}">
        <p14:creationId xmlns:p14="http://schemas.microsoft.com/office/powerpoint/2010/main" val="533054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ctrTitle"/>
          </p:nvPr>
        </p:nvSpPr>
        <p:spPr/>
        <p:txBody>
          <a:bodyPr/>
          <a:lstStyle/>
          <a:p>
            <a:pPr eaLnBrk="1" hangingPunct="1">
              <a:defRPr/>
            </a:pPr>
            <a:r>
              <a:rPr lang="en-US" sz="3600" b="1" dirty="0">
                <a:solidFill>
                  <a:schemeClr val="bg1"/>
                </a:solidFill>
                <a:latin typeface="Helvetica" pitchFamily="34" charset="0"/>
                <a:ea typeface="+mn-ea"/>
                <a:cs typeface="Helvetica" pitchFamily="34" charset="0"/>
              </a:rPr>
              <a:t>Reporting Your Evaluation Results</a:t>
            </a:r>
          </a:p>
        </p:txBody>
      </p:sp>
      <p:sp>
        <p:nvSpPr>
          <p:cNvPr id="60419" name="Content Placeholder 7"/>
          <p:cNvSpPr>
            <a:spLocks noGrp="1"/>
          </p:cNvSpPr>
          <p:nvPr>
            <p:ph type="subTitle" idx="1"/>
          </p:nvPr>
        </p:nvSpPr>
        <p:spPr>
          <a:xfrm>
            <a:off x="403412" y="1257860"/>
            <a:ext cx="8448488" cy="4453965"/>
          </a:xfrm>
        </p:spPr>
        <p:txBody>
          <a:bodyPr/>
          <a:lstStyle/>
          <a:p>
            <a:pPr marL="457200" indent="-457200" eaLnBrk="1" hangingPunct="1">
              <a:spcAft>
                <a:spcPts val="1200"/>
              </a:spcAft>
              <a:buFont typeface="Arial" panose="020B0604020202020204" pitchFamily="34" charset="0"/>
              <a:buChar char="•"/>
            </a:pPr>
            <a:r>
              <a:rPr lang="en-US" altLang="en-US" sz="2800" dirty="0">
                <a:latin typeface="Helvetica" panose="020B0604020202020204" pitchFamily="34" charset="0"/>
              </a:rPr>
              <a:t>Brief stakeholders regularly.</a:t>
            </a:r>
          </a:p>
          <a:p>
            <a:pPr marL="457200" indent="-457200" eaLnBrk="1" hangingPunct="1">
              <a:spcAft>
                <a:spcPts val="1200"/>
              </a:spcAft>
              <a:buFont typeface="Arial" panose="020B0604020202020204" pitchFamily="34" charset="0"/>
              <a:buChar char="•"/>
            </a:pPr>
            <a:r>
              <a:rPr lang="en-US" altLang="en-US" sz="2800" dirty="0">
                <a:latin typeface="Helvetica" panose="020B0604020202020204" pitchFamily="34" charset="0"/>
              </a:rPr>
              <a:t>Plan how to disseminate results.</a:t>
            </a:r>
          </a:p>
          <a:p>
            <a:pPr marL="457200" indent="-457200" eaLnBrk="1" hangingPunct="1">
              <a:spcAft>
                <a:spcPts val="1200"/>
              </a:spcAft>
              <a:buFont typeface="Arial" panose="020B0604020202020204" pitchFamily="34" charset="0"/>
              <a:buChar char="•"/>
            </a:pPr>
            <a:r>
              <a:rPr lang="en-US" altLang="en-US" sz="2800" dirty="0">
                <a:latin typeface="Helvetica" panose="020B0604020202020204" pitchFamily="34" charset="0"/>
              </a:rPr>
              <a:t>Select formats for reporting results.</a:t>
            </a:r>
          </a:p>
          <a:p>
            <a:pPr marL="457200" indent="-457200" eaLnBrk="1" hangingPunct="1">
              <a:spcAft>
                <a:spcPts val="1200"/>
              </a:spcAft>
              <a:buFont typeface="Arial" panose="020B0604020202020204" pitchFamily="34" charset="0"/>
              <a:buChar char="•"/>
            </a:pPr>
            <a:r>
              <a:rPr lang="en-US" altLang="en-US" sz="2800" dirty="0">
                <a:latin typeface="Helvetica" panose="020B0604020202020204" pitchFamily="34" charset="0"/>
              </a:rPr>
              <a:t>Help stakeholders understand the data.</a:t>
            </a:r>
          </a:p>
          <a:p>
            <a:pPr eaLnBrk="1" hangingPunct="1">
              <a:spcAft>
                <a:spcPts val="1200"/>
              </a:spcAft>
              <a:buFont typeface="Arial" panose="020B0604020202020204" pitchFamily="34" charset="0"/>
              <a:buNone/>
            </a:pPr>
            <a:endParaRPr lang="en-US" altLang="en-US" dirty="0">
              <a:latin typeface="Helvetica" panose="020B0604020202020204" pitchFamily="34" charset="0"/>
            </a:endParaRPr>
          </a:p>
          <a:p>
            <a:pPr eaLnBrk="1" hangingPunct="1"/>
            <a:endParaRPr lang="en-US" altLang="en-US" dirty="0">
              <a:latin typeface="Helvetica" panose="020B0604020202020204" pitchFamily="34" charset="0"/>
            </a:endParaRPr>
          </a:p>
        </p:txBody>
      </p:sp>
      <p:sp>
        <p:nvSpPr>
          <p:cNvPr id="79876" name="TextBox 9"/>
          <p:cNvSpPr txBox="1">
            <a:spLocks noChangeArrowheads="1"/>
          </p:cNvSpPr>
          <p:nvPr/>
        </p:nvSpPr>
        <p:spPr bwMode="auto">
          <a:xfrm>
            <a:off x="2645247" y="5997338"/>
            <a:ext cx="628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Calibri" panose="020F0502020204030204" pitchFamily="34" charset="0"/>
              </a:rPr>
              <a:t>Information Sheet 4.</a:t>
            </a:r>
            <a:r>
              <a:rPr lang="lv-LV" altLang="en-US" sz="1800" b="1" i="1" dirty="0">
                <a:solidFill>
                  <a:srgbClr val="577785"/>
                </a:solidFill>
                <a:latin typeface="Calibri" panose="020F0502020204030204" pitchFamily="34" charset="0"/>
              </a:rPr>
              <a:t>10</a:t>
            </a:r>
            <a:r>
              <a:rPr lang="en-US" altLang="en-US" sz="1800" b="1" i="1" dirty="0">
                <a:solidFill>
                  <a:srgbClr val="577785"/>
                </a:solidFill>
                <a:latin typeface="Calibri" panose="020F0502020204030204" pitchFamily="34" charset="0"/>
              </a:rPr>
              <a:t>: Reporting Evaluation Results</a:t>
            </a:r>
            <a:endParaRPr lang="en-US" altLang="en-US" sz="1800" dirty="0">
              <a:solidFill>
                <a:srgbClr val="577785"/>
              </a:solidFill>
              <a:latin typeface="Calibri" panose="020F0502020204030204" pitchFamily="34" charset="0"/>
            </a:endParaRPr>
          </a:p>
        </p:txBody>
      </p:sp>
      <p:pic>
        <p:nvPicPr>
          <p:cNvPr id="79878" name="Picture 5" descr="AA0392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600" y="4161124"/>
            <a:ext cx="180022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6" descr="AA04978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1974" y="3195674"/>
            <a:ext cx="1097426" cy="2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7" descr="LS01247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1778" y="1257860"/>
            <a:ext cx="15478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305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checkerboard(across)">
                                      <p:cBhvr>
                                        <p:cTn id="7" dur="1000"/>
                                        <p:tgtEl>
                                          <p:spTgt spid="60419">
                                            <p:txEl>
                                              <p:pRg st="0" end="0"/>
                                            </p:txEl>
                                          </p:spTgt>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animEffect transition="in" filter="checkerboard(across)">
                                      <p:cBhvr>
                                        <p:cTn id="11" dur="1000"/>
                                        <p:tgtEl>
                                          <p:spTgt spid="60419">
                                            <p:txEl>
                                              <p:pRg st="1" end="1"/>
                                            </p:txEl>
                                          </p:spTgt>
                                        </p:tgtEl>
                                      </p:cBhvr>
                                    </p:animEffect>
                                  </p:childTnLst>
                                </p:cTn>
                              </p:par>
                            </p:childTnLst>
                          </p:cTn>
                        </p:par>
                        <p:par>
                          <p:cTn id="12" fill="hold">
                            <p:stCondLst>
                              <p:cond delay="2000"/>
                            </p:stCondLst>
                            <p:childTnLst>
                              <p:par>
                                <p:cTn id="13" presetID="5" presetClass="entr" presetSubtype="10" fill="hold" grpId="0" nodeType="after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animEffect transition="in" filter="checkerboard(across)">
                                      <p:cBhvr>
                                        <p:cTn id="15" dur="1000"/>
                                        <p:tgtEl>
                                          <p:spTgt spid="60419">
                                            <p:txEl>
                                              <p:pRg st="2" end="2"/>
                                            </p:txEl>
                                          </p:spTgt>
                                        </p:tgtEl>
                                      </p:cBhvr>
                                    </p:animEffect>
                                  </p:childTnLst>
                                </p:cTn>
                              </p:par>
                            </p:childTnLst>
                          </p:cTn>
                        </p:par>
                        <p:par>
                          <p:cTn id="16" fill="hold">
                            <p:stCondLst>
                              <p:cond delay="3000"/>
                            </p:stCondLst>
                            <p:childTnLst>
                              <p:par>
                                <p:cTn id="17" presetID="5" presetClass="entr" presetSubtype="10" fill="hold" grpId="0" nodeType="after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animEffect transition="in" filter="checkerboard(across)">
                                      <p:cBhvr>
                                        <p:cTn id="19" dur="1000"/>
                                        <p:tgtEl>
                                          <p:spTgt spid="604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a:solidFill>
                  <a:schemeClr val="bg1"/>
                </a:solidFill>
                <a:latin typeface="Helvetica" pitchFamily="34" charset="0"/>
                <a:ea typeface="+mn-ea"/>
                <a:cs typeface="Helvetica" pitchFamily="34" charset="0"/>
              </a:rPr>
              <a:t>Frame the Importance of Your Outcomes</a:t>
            </a:r>
          </a:p>
        </p:txBody>
      </p:sp>
      <p:sp>
        <p:nvSpPr>
          <p:cNvPr id="3" name="Content Placeholder 2"/>
          <p:cNvSpPr>
            <a:spLocks noGrp="1"/>
          </p:cNvSpPr>
          <p:nvPr>
            <p:ph type="subTitle" idx="1"/>
          </p:nvPr>
        </p:nvSpPr>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Make the case that substance abuse prevention is an important public health issue that can improve wellness</a:t>
            </a:r>
            <a:r>
              <a:rPr lang="lv-LV" baseline="70000" dirty="0">
                <a:latin typeface="Arial" panose="020B0604020202020204" pitchFamily="34" charset="0"/>
                <a:cs typeface="Arial" panose="020B0604020202020204" pitchFamily="34" charset="0"/>
              </a:rPr>
              <a:t>8</a:t>
            </a:r>
            <a:r>
              <a:rPr lang="en-US" baseline="70000" dirty="0">
                <a:latin typeface="Arial" panose="020B0604020202020204" pitchFamily="34" charset="0"/>
                <a:cs typeface="Arial" panose="020B0604020202020204" pitchFamily="34" charset="0"/>
              </a:rPr>
              <a:t/>
            </a:r>
            <a:br>
              <a:rPr lang="en-US" baseline="700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Link outcomes to community health and well-being, beyond just substance abuse prevention</a:t>
            </a:r>
          </a:p>
          <a:p>
            <a:endParaRPr lang="en-US" dirty="0"/>
          </a:p>
        </p:txBody>
      </p:sp>
    </p:spTree>
    <p:extLst>
      <p:ext uri="{BB962C8B-B14F-4D97-AF65-F5344CB8AC3E}">
        <p14:creationId xmlns:p14="http://schemas.microsoft.com/office/powerpoint/2010/main" val="2737940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farm5.staticflickr.com/4141/4783146800_fee7b991dd_o_d.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105648"/>
            <a:ext cx="9164320" cy="606323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p:txBody>
          <a:bodyPr/>
          <a:lstStyle/>
          <a:p>
            <a:r>
              <a:rPr lang="en-US" sz="3600" dirty="0">
                <a:solidFill>
                  <a:schemeClr val="bg1"/>
                </a:solidFill>
              </a:rPr>
              <a:t>Parallel Tracks of Effective Sustainability Efforts</a:t>
            </a:r>
          </a:p>
        </p:txBody>
      </p:sp>
      <p:sp>
        <p:nvSpPr>
          <p:cNvPr id="9" name="TextBox 8"/>
          <p:cNvSpPr txBox="1"/>
          <p:nvPr/>
        </p:nvSpPr>
        <p:spPr>
          <a:xfrm>
            <a:off x="5579419" y="2651427"/>
            <a:ext cx="3272481" cy="892552"/>
          </a:xfrm>
          <a:prstGeom prst="rect">
            <a:avLst/>
          </a:prstGeom>
          <a:noFill/>
        </p:spPr>
        <p:txBody>
          <a:bodyPr wrap="square" rtlCol="0">
            <a:spAutoFit/>
          </a:bodyPr>
          <a:lstStyle/>
          <a:p>
            <a:pPr algn="ctr"/>
            <a:r>
              <a:rPr lang="en-US" sz="2600" b="1" kern="1200" dirty="0">
                <a:solidFill>
                  <a:schemeClr val="tx1">
                    <a:lumMod val="50000"/>
                    <a:lumOff val="50000"/>
                  </a:schemeClr>
                </a:solidFill>
                <a:latin typeface="Arial" panose="020B0604020202020204" pitchFamily="34" charset="0"/>
                <a:cs typeface="Arial" panose="020B0604020202020204" pitchFamily="34" charset="0"/>
              </a:rPr>
              <a:t>Sustaining </a:t>
            </a:r>
            <a:r>
              <a:rPr lang="en-US" sz="2600" b="1" dirty="0">
                <a:solidFill>
                  <a:schemeClr val="tx1">
                    <a:lumMod val="50000"/>
                    <a:lumOff val="50000"/>
                  </a:schemeClr>
                </a:solidFill>
                <a:cs typeface="Arial" panose="020B0604020202020204" pitchFamily="34" charset="0"/>
              </a:rPr>
              <a:t>SPF Process</a:t>
            </a:r>
            <a:endParaRPr lang="en-US" sz="2600" b="1" kern="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1137687" y="2451372"/>
            <a:ext cx="2472520" cy="1292662"/>
          </a:xfrm>
          <a:prstGeom prst="rect">
            <a:avLst/>
          </a:prstGeom>
          <a:noFill/>
        </p:spPr>
        <p:txBody>
          <a:bodyPr wrap="square" rtlCol="0">
            <a:spAutoFit/>
          </a:bodyPr>
          <a:lstStyle/>
          <a:p>
            <a:pPr algn="ctr"/>
            <a:r>
              <a:rPr lang="en-US" sz="2600" b="1" kern="1200" dirty="0">
                <a:solidFill>
                  <a:srgbClr val="000000"/>
                </a:solidFill>
                <a:latin typeface="Arial" panose="020B0604020202020204" pitchFamily="34" charset="0"/>
                <a:cs typeface="Arial" panose="020B0604020202020204" pitchFamily="34" charset="0"/>
              </a:rPr>
              <a:t>Sustaining Desirable Outcomes</a:t>
            </a:r>
          </a:p>
        </p:txBody>
      </p:sp>
      <p:cxnSp>
        <p:nvCxnSpPr>
          <p:cNvPr id="11" name="Straight Arrow Connector 10"/>
          <p:cNvCxnSpPr/>
          <p:nvPr/>
        </p:nvCxnSpPr>
        <p:spPr>
          <a:xfrm>
            <a:off x="2521212" y="3744034"/>
            <a:ext cx="885867" cy="1015856"/>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994401" y="3665186"/>
            <a:ext cx="782180" cy="1094704"/>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14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6515" y="47119"/>
            <a:ext cx="8686800" cy="1417638"/>
          </a:xfrm>
        </p:spPr>
        <p:txBody>
          <a:bodyPr>
            <a:noAutofit/>
          </a:bodyPr>
          <a:lstStyle/>
          <a:p>
            <a:r>
              <a:rPr lang="en-US" sz="3600" b="1" dirty="0">
                <a:solidFill>
                  <a:srgbClr val="577785"/>
                </a:solidFill>
                <a:latin typeface="Helvetica" pitchFamily="34" charset="0"/>
                <a:ea typeface="+mn-ea"/>
                <a:cs typeface="Helvetica" pitchFamily="34" charset="0"/>
              </a:rPr>
              <a:t>Implementing the SPF Process with Fidelity</a:t>
            </a:r>
            <a:r>
              <a:rPr lang="lv-LV" sz="3600" b="1" baseline="30000" dirty="0">
                <a:solidFill>
                  <a:srgbClr val="577785"/>
                </a:solidFill>
                <a:latin typeface="Helvetica" pitchFamily="34" charset="0"/>
                <a:ea typeface="+mn-ea"/>
                <a:cs typeface="Helvetica" pitchFamily="34" charset="0"/>
              </a:rPr>
              <a:t>8</a:t>
            </a:r>
            <a:endParaRPr lang="en-US" sz="3600" b="1" baseline="30000" dirty="0">
              <a:solidFill>
                <a:srgbClr val="577785"/>
              </a:solidFill>
              <a:latin typeface="Helvetica" pitchFamily="34" charset="0"/>
              <a:ea typeface="+mn-ea"/>
              <a:cs typeface="Helvetica" pitchFamily="34" charset="0"/>
            </a:endParaRPr>
          </a:p>
        </p:txBody>
      </p:sp>
      <p:sp>
        <p:nvSpPr>
          <p:cNvPr id="4" name="Slide Number Placeholder 3"/>
          <p:cNvSpPr>
            <a:spLocks noGrp="1"/>
          </p:cNvSpPr>
          <p:nvPr>
            <p:ph type="sldNum" sz="quarter" idx="12"/>
          </p:nvPr>
        </p:nvSpPr>
        <p:spPr>
          <a:xfrm>
            <a:off x="6553314" y="6353089"/>
            <a:ext cx="2125085" cy="365125"/>
          </a:xfrm>
        </p:spPr>
        <p:txBody>
          <a:bodyPr/>
          <a:lstStyle/>
          <a:p>
            <a:fld id="{6A8B13A0-CF5D-D04B-8720-A9565B8B26A0}" type="slidenum">
              <a:rPr lang="en-US" smtClean="0"/>
              <a:pPr/>
              <a:t>47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20655016"/>
              </p:ext>
            </p:extLst>
          </p:nvPr>
        </p:nvGraphicFramePr>
        <p:xfrm>
          <a:off x="640484" y="1604269"/>
          <a:ext cx="7866693" cy="4088245"/>
        </p:xfrm>
        <a:graphic>
          <a:graphicData uri="http://schemas.openxmlformats.org/drawingml/2006/table">
            <a:tbl>
              <a:tblPr firstRow="1" bandRow="1">
                <a:tableStyleId>{5C22544A-7EE6-4342-B048-85BDC9FD1C3A}</a:tableStyleId>
              </a:tblPr>
              <a:tblGrid>
                <a:gridCol w="874077">
                  <a:extLst>
                    <a:ext uri="{9D8B030D-6E8A-4147-A177-3AD203B41FA5}">
                      <a16:colId xmlns="" xmlns:a16="http://schemas.microsoft.com/office/drawing/2014/main" val="20000"/>
                    </a:ext>
                  </a:extLst>
                </a:gridCol>
                <a:gridCol w="874077">
                  <a:extLst>
                    <a:ext uri="{9D8B030D-6E8A-4147-A177-3AD203B41FA5}">
                      <a16:colId xmlns="" xmlns:a16="http://schemas.microsoft.com/office/drawing/2014/main" val="20001"/>
                    </a:ext>
                  </a:extLst>
                </a:gridCol>
                <a:gridCol w="874077">
                  <a:extLst>
                    <a:ext uri="{9D8B030D-6E8A-4147-A177-3AD203B41FA5}">
                      <a16:colId xmlns="" xmlns:a16="http://schemas.microsoft.com/office/drawing/2014/main" val="20002"/>
                    </a:ext>
                  </a:extLst>
                </a:gridCol>
                <a:gridCol w="874077">
                  <a:extLst>
                    <a:ext uri="{9D8B030D-6E8A-4147-A177-3AD203B41FA5}">
                      <a16:colId xmlns="" xmlns:a16="http://schemas.microsoft.com/office/drawing/2014/main" val="20003"/>
                    </a:ext>
                  </a:extLst>
                </a:gridCol>
                <a:gridCol w="874077">
                  <a:extLst>
                    <a:ext uri="{9D8B030D-6E8A-4147-A177-3AD203B41FA5}">
                      <a16:colId xmlns="" xmlns:a16="http://schemas.microsoft.com/office/drawing/2014/main" val="20004"/>
                    </a:ext>
                  </a:extLst>
                </a:gridCol>
                <a:gridCol w="874077">
                  <a:extLst>
                    <a:ext uri="{9D8B030D-6E8A-4147-A177-3AD203B41FA5}">
                      <a16:colId xmlns="" xmlns:a16="http://schemas.microsoft.com/office/drawing/2014/main" val="20005"/>
                    </a:ext>
                  </a:extLst>
                </a:gridCol>
                <a:gridCol w="774071">
                  <a:extLst>
                    <a:ext uri="{9D8B030D-6E8A-4147-A177-3AD203B41FA5}">
                      <a16:colId xmlns="" xmlns:a16="http://schemas.microsoft.com/office/drawing/2014/main" val="20006"/>
                    </a:ext>
                  </a:extLst>
                </a:gridCol>
                <a:gridCol w="974083">
                  <a:extLst>
                    <a:ext uri="{9D8B030D-6E8A-4147-A177-3AD203B41FA5}">
                      <a16:colId xmlns="" xmlns:a16="http://schemas.microsoft.com/office/drawing/2014/main" val="20007"/>
                    </a:ext>
                  </a:extLst>
                </a:gridCol>
                <a:gridCol w="874077">
                  <a:extLst>
                    <a:ext uri="{9D8B030D-6E8A-4147-A177-3AD203B41FA5}">
                      <a16:colId xmlns="" xmlns:a16="http://schemas.microsoft.com/office/drawing/2014/main" val="20008"/>
                    </a:ext>
                  </a:extLst>
                </a:gridCol>
              </a:tblGrid>
              <a:tr h="584035">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0"/>
                  </a:ext>
                </a:extLst>
              </a:tr>
              <a:tr h="584035">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1"/>
                  </a:ext>
                </a:extLst>
              </a:tr>
              <a:tr h="584035">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2"/>
                  </a:ext>
                </a:extLst>
              </a:tr>
              <a:tr h="584035">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3"/>
                  </a:ext>
                </a:extLst>
              </a:tr>
              <a:tr h="584035">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4"/>
                  </a:ext>
                </a:extLst>
              </a:tr>
              <a:tr h="584035">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5"/>
                  </a:ext>
                </a:extLst>
              </a:tr>
              <a:tr h="584035">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ln>
                          <a:solidFill>
                            <a:schemeClr val="bg1"/>
                          </a:solidFill>
                        </a:ln>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6"/>
                  </a:ext>
                </a:extLst>
              </a:tr>
            </a:tbl>
          </a:graphicData>
        </a:graphic>
      </p:graphicFrame>
      <p:sp>
        <p:nvSpPr>
          <p:cNvPr id="6" name="Up Arrow 5"/>
          <p:cNvSpPr/>
          <p:nvPr/>
        </p:nvSpPr>
        <p:spPr>
          <a:xfrm>
            <a:off x="393873" y="1582522"/>
            <a:ext cx="182880" cy="4164777"/>
          </a:xfrm>
          <a:prstGeom prst="upArrow">
            <a:avLst>
              <a:gd name="adj1" fmla="val 50000"/>
              <a:gd name="adj2" fmla="val 76275"/>
            </a:avLst>
          </a:prstGeom>
          <a:gradFill>
            <a:gsLst>
              <a:gs pos="0">
                <a:srgbClr val="82A0B8"/>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7" name="Right Arrow 6"/>
          <p:cNvSpPr/>
          <p:nvPr/>
        </p:nvSpPr>
        <p:spPr>
          <a:xfrm>
            <a:off x="423980" y="5753614"/>
            <a:ext cx="8254419" cy="182880"/>
          </a:xfrm>
          <a:prstGeom prst="rightArrow">
            <a:avLst>
              <a:gd name="adj1" fmla="val 50000"/>
              <a:gd name="adj2" fmla="val 78011"/>
            </a:avLst>
          </a:prstGeom>
          <a:gradFill flip="none" rotWithShape="1">
            <a:gsLst>
              <a:gs pos="0">
                <a:srgbClr val="82A0B8"/>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8" name="TextBox 7"/>
          <p:cNvSpPr txBox="1"/>
          <p:nvPr/>
        </p:nvSpPr>
        <p:spPr>
          <a:xfrm>
            <a:off x="718821" y="3044879"/>
            <a:ext cx="2568191" cy="830997"/>
          </a:xfrm>
          <a:prstGeom prst="rect">
            <a:avLst/>
          </a:prstGeom>
          <a:noFill/>
        </p:spPr>
        <p:txBody>
          <a:bodyPr wrap="square" rtlCol="0">
            <a:spAutoFit/>
          </a:bodyPr>
          <a:lstStyle/>
          <a:p>
            <a:pPr algn="ctr"/>
            <a:r>
              <a:rPr lang="en-US" sz="2400" b="1" dirty="0">
                <a:solidFill>
                  <a:srgbClr val="CC6600"/>
                </a:solidFill>
                <a:latin typeface="Helvetica" pitchFamily="34" charset="0"/>
                <a:cs typeface="Helvetica" pitchFamily="34" charset="0"/>
              </a:rPr>
              <a:t>Poor SPF Implementers</a:t>
            </a:r>
          </a:p>
        </p:txBody>
      </p:sp>
      <p:sp>
        <p:nvSpPr>
          <p:cNvPr id="9" name="TextBox 8"/>
          <p:cNvSpPr txBox="1"/>
          <p:nvPr/>
        </p:nvSpPr>
        <p:spPr>
          <a:xfrm>
            <a:off x="3372484" y="1753304"/>
            <a:ext cx="2531217" cy="830997"/>
          </a:xfrm>
          <a:prstGeom prst="rect">
            <a:avLst/>
          </a:prstGeom>
          <a:noFill/>
        </p:spPr>
        <p:txBody>
          <a:bodyPr wrap="square" rtlCol="0">
            <a:spAutoFit/>
          </a:bodyPr>
          <a:lstStyle/>
          <a:p>
            <a:pPr algn="ctr"/>
            <a:r>
              <a:rPr lang="en-US" sz="2400" b="1" dirty="0">
                <a:solidFill>
                  <a:schemeClr val="bg1">
                    <a:lumMod val="50000"/>
                  </a:schemeClr>
                </a:solidFill>
                <a:latin typeface="Helvetica" pitchFamily="34" charset="0"/>
                <a:cs typeface="Helvetica" pitchFamily="34" charset="0"/>
              </a:rPr>
              <a:t>Average SPF Implementers</a:t>
            </a:r>
          </a:p>
        </p:txBody>
      </p:sp>
      <p:sp>
        <p:nvSpPr>
          <p:cNvPr id="10" name="TextBox 9"/>
          <p:cNvSpPr txBox="1"/>
          <p:nvPr/>
        </p:nvSpPr>
        <p:spPr>
          <a:xfrm>
            <a:off x="6261322" y="3044878"/>
            <a:ext cx="2182483" cy="830997"/>
          </a:xfrm>
          <a:prstGeom prst="rect">
            <a:avLst/>
          </a:prstGeom>
          <a:noFill/>
        </p:spPr>
        <p:txBody>
          <a:bodyPr wrap="square" rtlCol="0">
            <a:spAutoFit/>
          </a:bodyPr>
          <a:lstStyle/>
          <a:p>
            <a:r>
              <a:rPr lang="en-US" sz="2400" b="1" dirty="0">
                <a:solidFill>
                  <a:srgbClr val="51738E"/>
                </a:solidFill>
                <a:latin typeface="Helvetica" pitchFamily="34" charset="0"/>
                <a:cs typeface="Helvetica" pitchFamily="34" charset="0"/>
              </a:rPr>
              <a:t>Best SPF Implementers</a:t>
            </a:r>
          </a:p>
        </p:txBody>
      </p:sp>
      <p:sp>
        <p:nvSpPr>
          <p:cNvPr id="11" name="Rectangle 10"/>
          <p:cNvSpPr/>
          <p:nvPr/>
        </p:nvSpPr>
        <p:spPr>
          <a:xfrm>
            <a:off x="8082546" y="1738624"/>
            <a:ext cx="155276" cy="112583"/>
          </a:xfrm>
          <a:prstGeom prst="rect">
            <a:avLst/>
          </a:prstGeom>
          <a:solidFill>
            <a:srgbClr val="517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12" name="Rectangle 11"/>
          <p:cNvSpPr/>
          <p:nvPr/>
        </p:nvSpPr>
        <p:spPr>
          <a:xfrm>
            <a:off x="8080696" y="1951649"/>
            <a:ext cx="155276" cy="112583"/>
          </a:xfrm>
          <a:prstGeom prst="rect">
            <a:avLst/>
          </a:prstGeom>
          <a:solidFill>
            <a:srgbClr val="517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13" name="Rectangle 12"/>
          <p:cNvSpPr/>
          <p:nvPr/>
        </p:nvSpPr>
        <p:spPr>
          <a:xfrm>
            <a:off x="7197289" y="2300662"/>
            <a:ext cx="155276" cy="112583"/>
          </a:xfrm>
          <a:prstGeom prst="rect">
            <a:avLst/>
          </a:prstGeom>
          <a:solidFill>
            <a:srgbClr val="517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14" name="Rectangle 13"/>
          <p:cNvSpPr/>
          <p:nvPr/>
        </p:nvSpPr>
        <p:spPr>
          <a:xfrm>
            <a:off x="7201344" y="2503011"/>
            <a:ext cx="155276" cy="112583"/>
          </a:xfrm>
          <a:prstGeom prst="rect">
            <a:avLst/>
          </a:prstGeom>
          <a:solidFill>
            <a:srgbClr val="517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15" name="Rectangle 14"/>
          <p:cNvSpPr/>
          <p:nvPr/>
        </p:nvSpPr>
        <p:spPr>
          <a:xfrm>
            <a:off x="5349543" y="2886541"/>
            <a:ext cx="155276" cy="1125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16" name="Rectangle 15"/>
          <p:cNvSpPr/>
          <p:nvPr/>
        </p:nvSpPr>
        <p:spPr>
          <a:xfrm>
            <a:off x="5350301" y="3098050"/>
            <a:ext cx="155276" cy="1125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17" name="Rectangle 16"/>
          <p:cNvSpPr/>
          <p:nvPr/>
        </p:nvSpPr>
        <p:spPr>
          <a:xfrm>
            <a:off x="4435869" y="2998030"/>
            <a:ext cx="155276" cy="1125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18" name="Rectangle 17"/>
          <p:cNvSpPr/>
          <p:nvPr/>
        </p:nvSpPr>
        <p:spPr>
          <a:xfrm>
            <a:off x="4443432" y="3573304"/>
            <a:ext cx="155276" cy="1125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19" name="Rectangle 18"/>
          <p:cNvSpPr/>
          <p:nvPr/>
        </p:nvSpPr>
        <p:spPr>
          <a:xfrm>
            <a:off x="4482817" y="4783953"/>
            <a:ext cx="155276" cy="1125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20" name="Rectangle 19"/>
          <p:cNvSpPr/>
          <p:nvPr/>
        </p:nvSpPr>
        <p:spPr>
          <a:xfrm>
            <a:off x="2652608" y="4203316"/>
            <a:ext cx="155276" cy="112583"/>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21" name="Rectangle 20"/>
          <p:cNvSpPr/>
          <p:nvPr/>
        </p:nvSpPr>
        <p:spPr>
          <a:xfrm>
            <a:off x="1747901" y="4779065"/>
            <a:ext cx="155276" cy="112583"/>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22" name="Rectangle 21"/>
          <p:cNvSpPr/>
          <p:nvPr/>
        </p:nvSpPr>
        <p:spPr>
          <a:xfrm>
            <a:off x="1747901" y="5354249"/>
            <a:ext cx="155276" cy="112583"/>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23" name="Rectangle 22"/>
          <p:cNvSpPr/>
          <p:nvPr/>
        </p:nvSpPr>
        <p:spPr>
          <a:xfrm>
            <a:off x="895142" y="5236670"/>
            <a:ext cx="155276" cy="112583"/>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24" name="Rectangle 23"/>
          <p:cNvSpPr/>
          <p:nvPr/>
        </p:nvSpPr>
        <p:spPr>
          <a:xfrm>
            <a:off x="1747901" y="4203316"/>
            <a:ext cx="155276" cy="112583"/>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25" name="Rectangle 24"/>
          <p:cNvSpPr/>
          <p:nvPr/>
        </p:nvSpPr>
        <p:spPr>
          <a:xfrm>
            <a:off x="895142" y="5430686"/>
            <a:ext cx="155276" cy="112583"/>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28" name="TextBox 27"/>
          <p:cNvSpPr txBox="1"/>
          <p:nvPr/>
        </p:nvSpPr>
        <p:spPr>
          <a:xfrm rot="16200000">
            <a:off x="-1663649" y="3560643"/>
            <a:ext cx="3973203" cy="400110"/>
          </a:xfrm>
          <a:prstGeom prst="rect">
            <a:avLst/>
          </a:prstGeom>
          <a:noFill/>
        </p:spPr>
        <p:txBody>
          <a:bodyPr wrap="square" rtlCol="0">
            <a:spAutoFit/>
          </a:bodyPr>
          <a:lstStyle/>
          <a:p>
            <a:pPr>
              <a:tabLst>
                <a:tab pos="1828800" algn="ctr"/>
                <a:tab pos="7545388" algn="ctr"/>
              </a:tabLst>
            </a:pPr>
            <a:r>
              <a:rPr lang="en-US" sz="2000" dirty="0">
                <a:latin typeface="Helvetica" pitchFamily="34" charset="0"/>
                <a:cs typeface="Helvetica" pitchFamily="34" charset="0"/>
              </a:rPr>
              <a:t>Low</a:t>
            </a:r>
            <a:r>
              <a:rPr lang="en-US" sz="2000" b="1" dirty="0">
                <a:latin typeface="Helvetica" pitchFamily="34" charset="0"/>
                <a:cs typeface="Helvetica" pitchFamily="34" charset="0"/>
              </a:rPr>
              <a:t>	Outcomes	</a:t>
            </a:r>
            <a:r>
              <a:rPr lang="en-US" sz="2000" dirty="0">
                <a:latin typeface="Helvetica" pitchFamily="34" charset="0"/>
                <a:cs typeface="Helvetica" pitchFamily="34" charset="0"/>
              </a:rPr>
              <a:t>High</a:t>
            </a:r>
          </a:p>
        </p:txBody>
      </p:sp>
      <p:sp>
        <p:nvSpPr>
          <p:cNvPr id="29" name="TextBox 28"/>
          <p:cNvSpPr txBox="1"/>
          <p:nvPr/>
        </p:nvSpPr>
        <p:spPr>
          <a:xfrm>
            <a:off x="539276" y="5901257"/>
            <a:ext cx="8118864" cy="707886"/>
          </a:xfrm>
          <a:prstGeom prst="rect">
            <a:avLst/>
          </a:prstGeom>
          <a:noFill/>
        </p:spPr>
        <p:txBody>
          <a:bodyPr wrap="square" rtlCol="0">
            <a:spAutoFit/>
          </a:bodyPr>
          <a:lstStyle/>
          <a:p>
            <a:pPr>
              <a:tabLst>
                <a:tab pos="3605213" algn="ctr"/>
                <a:tab pos="7199313" algn="ctr"/>
              </a:tabLst>
            </a:pPr>
            <a:r>
              <a:rPr lang="en-US" sz="2000" dirty="0">
                <a:latin typeface="Helvetica" pitchFamily="34" charset="0"/>
                <a:cs typeface="Helvetica" pitchFamily="34" charset="0"/>
              </a:rPr>
              <a:t>Poor</a:t>
            </a:r>
            <a:r>
              <a:rPr lang="en-US" sz="2000" b="1" dirty="0">
                <a:latin typeface="Helvetica" pitchFamily="34" charset="0"/>
                <a:cs typeface="Helvetica" pitchFamily="34" charset="0"/>
              </a:rPr>
              <a:t> 	SPF Implementation		</a:t>
            </a:r>
            <a:r>
              <a:rPr lang="en-US" sz="2000" dirty="0">
                <a:latin typeface="Helvetica" pitchFamily="34" charset="0"/>
                <a:cs typeface="Helvetica" pitchFamily="34" charset="0"/>
              </a:rPr>
              <a:t>Best	</a:t>
            </a:r>
          </a:p>
        </p:txBody>
      </p:sp>
    </p:spTree>
    <p:extLst>
      <p:ext uri="{BB962C8B-B14F-4D97-AF65-F5344CB8AC3E}">
        <p14:creationId xmlns:p14="http://schemas.microsoft.com/office/powerpoint/2010/main" val="2069962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10300" y="5086350"/>
            <a:ext cx="1409700" cy="457200"/>
          </a:xfrm>
          <a:prstGeom prst="rect">
            <a:avLst/>
          </a:prstGeom>
          <a:solidFill>
            <a:schemeClr val="bg1"/>
          </a:solidFill>
        </p:spPr>
        <p:txBody>
          <a:bodyPr wrap="square" rtlCol="0">
            <a:spAutoFit/>
          </a:bodyPr>
          <a:lstStyle/>
          <a:p>
            <a:endParaRPr lang="en-US" dirty="0"/>
          </a:p>
        </p:txBody>
      </p:sp>
      <p:sp>
        <p:nvSpPr>
          <p:cNvPr id="84994" name="Title 1"/>
          <p:cNvSpPr>
            <a:spLocks noGrp="1"/>
          </p:cNvSpPr>
          <p:nvPr>
            <p:ph type="ctrTitle"/>
          </p:nvPr>
        </p:nvSpPr>
        <p:spPr/>
        <p:txBody>
          <a:bodyPr/>
          <a:lstStyle/>
          <a:p>
            <a:pPr>
              <a:defRPr/>
            </a:pPr>
            <a:r>
              <a:rPr lang="en-US" sz="3600" b="1" dirty="0">
                <a:solidFill>
                  <a:schemeClr val="bg1"/>
                </a:solidFill>
                <a:latin typeface="Helvetica" charset="0"/>
                <a:ea typeface="+mn-ea"/>
                <a:cs typeface="Helvetica" charset="0"/>
              </a:rPr>
              <a:t>The SPF and Keys to Sustainability</a:t>
            </a:r>
            <a:r>
              <a:rPr lang="lv-LV" sz="2800" b="1" baseline="30000" dirty="0">
                <a:solidFill>
                  <a:schemeClr val="bg1"/>
                </a:solidFill>
                <a:latin typeface="Helvetica" charset="0"/>
                <a:ea typeface="+mn-ea"/>
                <a:cs typeface="Helvetica" charset="0"/>
              </a:rPr>
              <a:t>5</a:t>
            </a:r>
            <a:r>
              <a:rPr lang="en-US" sz="2800" b="1" baseline="30000" dirty="0">
                <a:solidFill>
                  <a:schemeClr val="bg1"/>
                </a:solidFill>
                <a:latin typeface="Helvetica" charset="0"/>
                <a:ea typeface="+mn-ea"/>
                <a:cs typeface="Helvetica" charset="0"/>
              </a:rPr>
              <a:t> </a:t>
            </a:r>
          </a:p>
        </p:txBody>
      </p:sp>
      <p:graphicFrame>
        <p:nvGraphicFramePr>
          <p:cNvPr id="2" name="Diagram 1"/>
          <p:cNvGraphicFramePr/>
          <p:nvPr>
            <p:extLst>
              <p:ext uri="{D42A27DB-BD31-4B8C-83A1-F6EECF244321}">
                <p14:modId xmlns:p14="http://schemas.microsoft.com/office/powerpoint/2010/main" val="628086331"/>
              </p:ext>
            </p:extLst>
          </p:nvPr>
        </p:nvGraphicFramePr>
        <p:xfrm>
          <a:off x="1579656" y="1226077"/>
          <a:ext cx="609600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483843" y="1968297"/>
            <a:ext cx="1409700" cy="523220"/>
          </a:xfrm>
          <a:prstGeom prst="rect">
            <a:avLst/>
          </a:prstGeom>
          <a:noFill/>
        </p:spPr>
        <p:txBody>
          <a:bodyPr wrap="square" rtlCol="0">
            <a:spAutoFit/>
          </a:bodyPr>
          <a:lstStyle/>
          <a:p>
            <a:r>
              <a:rPr lang="en-US" sz="2800" b="1" dirty="0">
                <a:solidFill>
                  <a:schemeClr val="accent1">
                    <a:lumMod val="75000"/>
                  </a:schemeClr>
                </a:solidFill>
              </a:rPr>
              <a:t>Step 2</a:t>
            </a:r>
          </a:p>
        </p:txBody>
      </p:sp>
      <p:sp>
        <p:nvSpPr>
          <p:cNvPr id="5" name="TextBox 4"/>
          <p:cNvSpPr txBox="1"/>
          <p:nvPr/>
        </p:nvSpPr>
        <p:spPr>
          <a:xfrm>
            <a:off x="6483843" y="3600977"/>
            <a:ext cx="1428750" cy="523220"/>
          </a:xfrm>
          <a:prstGeom prst="rect">
            <a:avLst/>
          </a:prstGeom>
          <a:noFill/>
        </p:spPr>
        <p:txBody>
          <a:bodyPr wrap="square" rtlCol="0">
            <a:spAutoFit/>
          </a:bodyPr>
          <a:lstStyle/>
          <a:p>
            <a:r>
              <a:rPr lang="en-US" sz="2800" b="1" dirty="0">
                <a:solidFill>
                  <a:schemeClr val="accent3">
                    <a:lumMod val="50000"/>
                  </a:schemeClr>
                </a:solidFill>
              </a:rPr>
              <a:t>Step 2</a:t>
            </a:r>
          </a:p>
        </p:txBody>
      </p:sp>
      <p:sp>
        <p:nvSpPr>
          <p:cNvPr id="6" name="TextBox 5"/>
          <p:cNvSpPr txBox="1"/>
          <p:nvPr/>
        </p:nvSpPr>
        <p:spPr>
          <a:xfrm>
            <a:off x="5842242" y="4971355"/>
            <a:ext cx="2070351" cy="1384995"/>
          </a:xfrm>
          <a:prstGeom prst="rect">
            <a:avLst/>
          </a:prstGeom>
          <a:noFill/>
          <a:ln>
            <a:noFill/>
          </a:ln>
        </p:spPr>
        <p:txBody>
          <a:bodyPr wrap="square" rtlCol="0">
            <a:spAutoFit/>
          </a:bodyPr>
          <a:lstStyle/>
          <a:p>
            <a:r>
              <a:rPr lang="en-US" sz="2800" b="1" dirty="0">
                <a:solidFill>
                  <a:schemeClr val="accent6">
                    <a:lumMod val="50000"/>
                  </a:schemeClr>
                </a:solidFill>
              </a:rPr>
              <a:t>Step 3</a:t>
            </a:r>
            <a:br>
              <a:rPr lang="en-US" sz="2800" b="1" dirty="0">
                <a:solidFill>
                  <a:schemeClr val="accent6">
                    <a:lumMod val="50000"/>
                  </a:schemeClr>
                </a:solidFill>
              </a:rPr>
            </a:br>
            <a:r>
              <a:rPr lang="en-US" sz="2800" b="1" dirty="0">
                <a:solidFill>
                  <a:schemeClr val="accent6">
                    <a:lumMod val="50000"/>
                  </a:schemeClr>
                </a:solidFill>
              </a:rPr>
              <a:t>Step 4 &amp; 5 </a:t>
            </a:r>
            <a:r>
              <a:rPr lang="en-US" sz="2800" b="1" dirty="0">
                <a:solidFill>
                  <a:schemeClr val="accent6">
                    <a:lumMod val="75000"/>
                  </a:schemeClr>
                </a:solidFill>
              </a:rPr>
              <a:t/>
            </a:r>
            <a:br>
              <a:rPr lang="en-US" sz="2800" b="1" dirty="0">
                <a:solidFill>
                  <a:schemeClr val="accent6">
                    <a:lumMod val="75000"/>
                  </a:schemeClr>
                </a:solidFill>
              </a:rPr>
            </a:br>
            <a:endParaRPr lang="en-US" sz="2800" b="1" dirty="0">
              <a:solidFill>
                <a:schemeClr val="accent6">
                  <a:lumMod val="75000"/>
                </a:schemeClr>
              </a:solidFill>
            </a:endParaRPr>
          </a:p>
        </p:txBody>
      </p:sp>
      <p:sp>
        <p:nvSpPr>
          <p:cNvPr id="11" name="TextBox 9"/>
          <p:cNvSpPr txBox="1">
            <a:spLocks noChangeArrowheads="1"/>
          </p:cNvSpPr>
          <p:nvPr/>
        </p:nvSpPr>
        <p:spPr bwMode="auto">
          <a:xfrm>
            <a:off x="3339005" y="6202625"/>
            <a:ext cx="628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Calibri" panose="020F0502020204030204" pitchFamily="34" charset="0"/>
              </a:rPr>
              <a:t>Information Sheet 4.</a:t>
            </a:r>
            <a:r>
              <a:rPr lang="lv-LV" altLang="en-US" sz="1800" b="1" i="1" dirty="0">
                <a:solidFill>
                  <a:srgbClr val="577785"/>
                </a:solidFill>
                <a:latin typeface="Calibri" panose="020F0502020204030204" pitchFamily="34" charset="0"/>
              </a:rPr>
              <a:t>11</a:t>
            </a:r>
            <a:r>
              <a:rPr lang="en-US" altLang="en-US" sz="1800" b="1" i="1" dirty="0">
                <a:solidFill>
                  <a:srgbClr val="577785"/>
                </a:solidFill>
                <a:latin typeface="Calibri" panose="020F0502020204030204" pitchFamily="34" charset="0"/>
              </a:rPr>
              <a:t>: Keys to Sustainability</a:t>
            </a:r>
            <a:endParaRPr lang="en-US" altLang="en-US" sz="1800" dirty="0">
              <a:solidFill>
                <a:srgbClr val="577785"/>
              </a:solidFill>
              <a:latin typeface="Calibri" panose="020F0502020204030204" pitchFamily="34" charset="0"/>
            </a:endParaRPr>
          </a:p>
        </p:txBody>
      </p:sp>
    </p:spTree>
    <p:extLst>
      <p:ext uri="{BB962C8B-B14F-4D97-AF65-F5344CB8AC3E}">
        <p14:creationId xmlns:p14="http://schemas.microsoft.com/office/powerpoint/2010/main" val="327896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p:txBody>
          <a:bodyPr/>
          <a:lstStyle/>
          <a:p>
            <a:pPr>
              <a:defRPr/>
            </a:pPr>
            <a:r>
              <a:rPr lang="en-US" sz="3600" b="1" dirty="0">
                <a:solidFill>
                  <a:schemeClr val="bg1"/>
                </a:solidFill>
                <a:latin typeface="Helvetica" charset="0"/>
                <a:ea typeface="+mn-ea"/>
                <a:cs typeface="Helvetica" charset="0"/>
              </a:rPr>
              <a:t>Key: Build Community Support</a:t>
            </a:r>
            <a:r>
              <a:rPr lang="lv-LV" sz="2800" b="1" baseline="30000" dirty="0">
                <a:solidFill>
                  <a:schemeClr val="bg1"/>
                </a:solidFill>
                <a:latin typeface="Helvetica" charset="0"/>
                <a:ea typeface="+mn-ea"/>
                <a:cs typeface="Helvetica" charset="0"/>
              </a:rPr>
              <a:t>5</a:t>
            </a:r>
            <a:endParaRPr lang="en-US" sz="2800" b="1" baseline="30000" dirty="0">
              <a:solidFill>
                <a:schemeClr val="bg1"/>
              </a:solidFill>
              <a:latin typeface="Helvetica" charset="0"/>
              <a:ea typeface="+mn-ea"/>
              <a:cs typeface="Helvetica" charset="0"/>
            </a:endParaRPr>
          </a:p>
        </p:txBody>
      </p:sp>
      <p:graphicFrame>
        <p:nvGraphicFramePr>
          <p:cNvPr id="6" name="Diagram 5"/>
          <p:cNvGraphicFramePr/>
          <p:nvPr>
            <p:extLst>
              <p:ext uri="{D42A27DB-BD31-4B8C-83A1-F6EECF244321}">
                <p14:modId xmlns:p14="http://schemas.microsoft.com/office/powerpoint/2010/main" val="3954863959"/>
              </p:ext>
            </p:extLst>
          </p:nvPr>
        </p:nvGraphicFramePr>
        <p:xfrm>
          <a:off x="376955" y="1085850"/>
          <a:ext cx="7552607" cy="4870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1357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4"/>
          <p:cNvSpPr>
            <a:spLocks noChangeArrowheads="1"/>
          </p:cNvSpPr>
          <p:nvPr/>
        </p:nvSpPr>
        <p:spPr bwMode="auto">
          <a:xfrm>
            <a:off x="298450" y="190765"/>
            <a:ext cx="8393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dirty="0">
                <a:solidFill>
                  <a:schemeClr val="bg1"/>
                </a:solidFill>
                <a:latin typeface="Helvetica" panose="020B0604020202020204" pitchFamily="34" charset="0"/>
              </a:rPr>
              <a:t>Our Road Map – Logic Model</a:t>
            </a:r>
          </a:p>
        </p:txBody>
      </p:sp>
      <p:sp>
        <p:nvSpPr>
          <p:cNvPr id="16" name="Oval 15"/>
          <p:cNvSpPr/>
          <p:nvPr/>
        </p:nvSpPr>
        <p:spPr>
          <a:xfrm>
            <a:off x="204788" y="1600200"/>
            <a:ext cx="8580437" cy="3551238"/>
          </a:xfrm>
          <a:prstGeom prst="ellipse">
            <a:avLst/>
          </a:prstGeom>
          <a:solidFill>
            <a:schemeClr val="accent6">
              <a:lumMod val="20000"/>
              <a:lumOff val="80000"/>
              <a:alpha val="65000"/>
            </a:schemeClr>
          </a:solidFill>
          <a:ln w="25400" cap="flat" cmpd="sng" algn="ctr">
            <a:solidFill>
              <a:schemeClr val="tx1"/>
            </a:solidFill>
            <a:prstDash val="dash"/>
            <a:round/>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p>
        </p:txBody>
      </p:sp>
      <p:sp>
        <p:nvSpPr>
          <p:cNvPr id="73732" name="Line 2"/>
          <p:cNvSpPr>
            <a:spLocks noChangeShapeType="1"/>
          </p:cNvSpPr>
          <p:nvPr/>
        </p:nvSpPr>
        <p:spPr bwMode="auto">
          <a:xfrm>
            <a:off x="3227388" y="413543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3" name="Line 3"/>
          <p:cNvSpPr>
            <a:spLocks noChangeShapeType="1"/>
          </p:cNvSpPr>
          <p:nvPr/>
        </p:nvSpPr>
        <p:spPr bwMode="auto">
          <a:xfrm>
            <a:off x="3227388" y="413543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4" name="TextBox 23"/>
          <p:cNvSpPr txBox="1">
            <a:spLocks noChangeArrowheads="1"/>
          </p:cNvSpPr>
          <p:nvPr/>
        </p:nvSpPr>
        <p:spPr bwMode="auto">
          <a:xfrm>
            <a:off x="2932113" y="1762125"/>
            <a:ext cx="3819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b="1">
                <a:solidFill>
                  <a:srgbClr val="800000"/>
                </a:solidFill>
              </a:rPr>
              <a:t>Resources and Readiness</a:t>
            </a:r>
          </a:p>
          <a:p>
            <a:pPr eaLnBrk="1" hangingPunct="1"/>
            <a:endParaRPr lang="en-US" altLang="en-US" b="1">
              <a:latin typeface="Garamond" panose="02020404030301010803" pitchFamily="18" charset="0"/>
            </a:endParaRPr>
          </a:p>
        </p:txBody>
      </p:sp>
      <p:sp>
        <p:nvSpPr>
          <p:cNvPr id="73735" name="Line 2"/>
          <p:cNvSpPr>
            <a:spLocks noChangeShapeType="1"/>
          </p:cNvSpPr>
          <p:nvPr/>
        </p:nvSpPr>
        <p:spPr bwMode="auto">
          <a:xfrm>
            <a:off x="3032125" y="44465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6" name="Line 3"/>
          <p:cNvSpPr>
            <a:spLocks noChangeShapeType="1"/>
          </p:cNvSpPr>
          <p:nvPr/>
        </p:nvSpPr>
        <p:spPr bwMode="auto">
          <a:xfrm>
            <a:off x="3032125" y="44465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Rectangle 21"/>
          <p:cNvSpPr>
            <a:spLocks noChangeArrowheads="1"/>
          </p:cNvSpPr>
          <p:nvPr/>
        </p:nvSpPr>
        <p:spPr bwMode="auto">
          <a:xfrm>
            <a:off x="3367088" y="2609850"/>
            <a:ext cx="2155825" cy="1639888"/>
          </a:xfrm>
          <a:prstGeom prst="rect">
            <a:avLst/>
          </a:prstGeom>
          <a:solidFill>
            <a:srgbClr val="FCD5B5"/>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2400" b="1" dirty="0">
                <a:solidFill>
                  <a:srgbClr val="000000"/>
                </a:solidFill>
                <a:latin typeface="Arial"/>
                <a:ea typeface="ＭＳ Ｐゴシック" charset="-128"/>
                <a:cs typeface="Arial"/>
              </a:rPr>
              <a:t>Risk and Protective Factors</a:t>
            </a:r>
          </a:p>
        </p:txBody>
      </p:sp>
      <p:sp>
        <p:nvSpPr>
          <p:cNvPr id="24" name="Rectangle 23"/>
          <p:cNvSpPr>
            <a:spLocks noChangeArrowheads="1"/>
          </p:cNvSpPr>
          <p:nvPr/>
        </p:nvSpPr>
        <p:spPr bwMode="auto">
          <a:xfrm>
            <a:off x="6080125" y="2533650"/>
            <a:ext cx="2174875" cy="1663700"/>
          </a:xfrm>
          <a:prstGeom prst="rect">
            <a:avLst/>
          </a:prstGeom>
          <a:solidFill>
            <a:srgbClr val="8EA27E"/>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a:defRPr/>
            </a:pPr>
            <a:r>
              <a:rPr lang="en-US" sz="2400" b="1" dirty="0">
                <a:solidFill>
                  <a:srgbClr val="000000"/>
                </a:solidFill>
                <a:latin typeface="Arial"/>
                <a:ea typeface="ＭＳ Ｐゴシック" charset="-128"/>
                <a:cs typeface="Arial"/>
              </a:rPr>
              <a:t>Interventions</a:t>
            </a:r>
          </a:p>
        </p:txBody>
      </p:sp>
      <p:sp>
        <p:nvSpPr>
          <p:cNvPr id="25" name="Rectangle 24"/>
          <p:cNvSpPr>
            <a:spLocks noChangeArrowheads="1"/>
          </p:cNvSpPr>
          <p:nvPr/>
        </p:nvSpPr>
        <p:spPr bwMode="auto">
          <a:xfrm>
            <a:off x="661988" y="2559050"/>
            <a:ext cx="2174875" cy="1639888"/>
          </a:xfrm>
          <a:prstGeom prst="rect">
            <a:avLst/>
          </a:prstGeom>
          <a:solidFill>
            <a:srgbClr val="8BACC6"/>
          </a:solidFill>
          <a:ln w="9525">
            <a:solidFill>
              <a:srgbClr val="254061"/>
            </a:solidFill>
            <a:miter lim="800000"/>
            <a:headEnd/>
            <a:tailEnd/>
          </a:ln>
          <a:effectLst>
            <a:outerShdw blurRad="40000" dist="23000" dir="5400000" rotWithShape="0">
              <a:srgbClr val="808080">
                <a:alpha val="34998"/>
              </a:srgbClr>
            </a:outerShdw>
          </a:effectLst>
        </p:spPr>
        <p:txBody>
          <a:bodyPr anchor="ctr"/>
          <a:lstStyle/>
          <a:p>
            <a:pPr algn="ctr">
              <a:defRPr/>
            </a:pPr>
            <a:r>
              <a:rPr lang="en-US" sz="2400" b="1" dirty="0">
                <a:solidFill>
                  <a:srgbClr val="000000"/>
                </a:solidFill>
                <a:latin typeface="Arial"/>
                <a:ea typeface="ＭＳ Ｐゴシック" charset="-128"/>
                <a:cs typeface="Arial"/>
              </a:rPr>
              <a:t>Problems and Related Behaviors </a:t>
            </a:r>
          </a:p>
        </p:txBody>
      </p:sp>
      <p:sp>
        <p:nvSpPr>
          <p:cNvPr id="73740" name="AutoShape 6"/>
          <p:cNvSpPr>
            <a:spLocks noChangeArrowheads="1"/>
          </p:cNvSpPr>
          <p:nvPr/>
        </p:nvSpPr>
        <p:spPr bwMode="auto">
          <a:xfrm>
            <a:off x="5535613" y="3227388"/>
            <a:ext cx="539750" cy="381000"/>
          </a:xfrm>
          <a:prstGeom prst="leftRightArrow">
            <a:avLst>
              <a:gd name="adj1" fmla="val 50000"/>
              <a:gd name="adj2" fmla="val 28910"/>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73741" name="AutoShape 6"/>
          <p:cNvSpPr>
            <a:spLocks noChangeArrowheads="1"/>
          </p:cNvSpPr>
          <p:nvPr/>
        </p:nvSpPr>
        <p:spPr bwMode="auto">
          <a:xfrm>
            <a:off x="2836863" y="3240088"/>
            <a:ext cx="538162" cy="381000"/>
          </a:xfrm>
          <a:prstGeom prst="leftRightArrow">
            <a:avLst>
              <a:gd name="adj1" fmla="val 50000"/>
              <a:gd name="adj2" fmla="val 28871"/>
            </a:avLst>
          </a:prstGeom>
          <a:solidFill>
            <a:srgbClr val="000000"/>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28" name="Up Arrow 27"/>
          <p:cNvSpPr>
            <a:spLocks noChangeArrowheads="1"/>
          </p:cNvSpPr>
          <p:nvPr/>
        </p:nvSpPr>
        <p:spPr bwMode="auto">
          <a:xfrm>
            <a:off x="6751638" y="4464050"/>
            <a:ext cx="1066800" cy="1376363"/>
          </a:xfrm>
          <a:prstGeom prst="upArrow">
            <a:avLst>
              <a:gd name="adj1" fmla="val 50000"/>
              <a:gd name="adj2" fmla="val 50048"/>
            </a:avLst>
          </a:prstGeom>
          <a:solidFill>
            <a:schemeClr val="tx1"/>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dirty="0">
              <a:latin typeface="+mn-lt"/>
              <a:ea typeface="+mn-ea"/>
            </a:endParaRPr>
          </a:p>
        </p:txBody>
      </p:sp>
    </p:spTree>
    <p:extLst>
      <p:ext uri="{BB962C8B-B14F-4D97-AF65-F5344CB8AC3E}">
        <p14:creationId xmlns:p14="http://schemas.microsoft.com/office/powerpoint/2010/main" val="371027683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ctrTitle"/>
          </p:nvPr>
        </p:nvSpPr>
        <p:spPr/>
        <p:txBody>
          <a:bodyPr/>
          <a:lstStyle/>
          <a:p>
            <a:pPr>
              <a:defRPr/>
            </a:pPr>
            <a:r>
              <a:rPr lang="en-US" sz="3600" b="1" dirty="0">
                <a:solidFill>
                  <a:schemeClr val="bg1"/>
                </a:solidFill>
                <a:latin typeface="Helvetica" charset="0"/>
                <a:ea typeface="+mn-ea"/>
                <a:cs typeface="Helvetica" charset="0"/>
              </a:rPr>
              <a:t>Key: Enhance Organizational Capacity</a:t>
            </a:r>
            <a:r>
              <a:rPr lang="lv-LV" sz="2800" b="1" baseline="30000" dirty="0">
                <a:solidFill>
                  <a:schemeClr val="bg1"/>
                </a:solidFill>
                <a:latin typeface="Helvetica" charset="0"/>
                <a:ea typeface="+mn-ea"/>
                <a:cs typeface="Helvetica" charset="0"/>
              </a:rPr>
              <a:t>5</a:t>
            </a:r>
            <a:endParaRPr lang="en-US" sz="2800" b="1" baseline="30000" dirty="0">
              <a:solidFill>
                <a:schemeClr val="bg1"/>
              </a:solidFill>
              <a:latin typeface="Helvetica" charset="0"/>
              <a:ea typeface="+mn-ea"/>
              <a:cs typeface="Helvetica" charset="0"/>
            </a:endParaRPr>
          </a:p>
        </p:txBody>
      </p:sp>
      <p:graphicFrame>
        <p:nvGraphicFramePr>
          <p:cNvPr id="4" name="Diagram 3"/>
          <p:cNvGraphicFramePr/>
          <p:nvPr>
            <p:extLst>
              <p:ext uri="{D42A27DB-BD31-4B8C-83A1-F6EECF244321}">
                <p14:modId xmlns:p14="http://schemas.microsoft.com/office/powerpoint/2010/main" val="2071389003"/>
              </p:ext>
            </p:extLst>
          </p:nvPr>
        </p:nvGraphicFramePr>
        <p:xfrm>
          <a:off x="506417" y="1220610"/>
          <a:ext cx="8242478" cy="4365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6381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ctrTitle"/>
          </p:nvPr>
        </p:nvSpPr>
        <p:spPr/>
        <p:txBody>
          <a:bodyPr/>
          <a:lstStyle/>
          <a:p>
            <a:pPr>
              <a:defRPr/>
            </a:pPr>
            <a:r>
              <a:rPr lang="en-US" sz="3600" b="1" dirty="0">
                <a:solidFill>
                  <a:schemeClr val="bg1"/>
                </a:solidFill>
                <a:latin typeface="Helvetica" charset="0"/>
                <a:ea typeface="+mn-ea"/>
                <a:cs typeface="Helvetica" charset="0"/>
              </a:rPr>
              <a:t>Key: Ensuring Effectiveness</a:t>
            </a:r>
            <a:r>
              <a:rPr lang="lv-LV" sz="2800" b="1" baseline="30000" dirty="0">
                <a:solidFill>
                  <a:schemeClr val="bg1"/>
                </a:solidFill>
                <a:latin typeface="Helvetica" charset="0"/>
                <a:ea typeface="+mn-ea"/>
                <a:cs typeface="Helvetica" charset="0"/>
              </a:rPr>
              <a:t>5</a:t>
            </a:r>
            <a:endParaRPr lang="en-US" sz="2800" b="1" baseline="30000" dirty="0">
              <a:solidFill>
                <a:schemeClr val="bg1"/>
              </a:solidFill>
              <a:latin typeface="Helvetica" charset="0"/>
              <a:ea typeface="+mn-ea"/>
              <a:cs typeface="Helvetica" charset="0"/>
            </a:endParaRPr>
          </a:p>
        </p:txBody>
      </p:sp>
      <p:sp>
        <p:nvSpPr>
          <p:cNvPr id="36867" name="Line 2"/>
          <p:cNvSpPr>
            <a:spLocks noChangeShapeType="1"/>
          </p:cNvSpPr>
          <p:nvPr/>
        </p:nvSpPr>
        <p:spPr bwMode="auto">
          <a:xfrm>
            <a:off x="3429000" y="4114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68" name="Line 3"/>
          <p:cNvSpPr>
            <a:spLocks noChangeShapeType="1"/>
          </p:cNvSpPr>
          <p:nvPr/>
        </p:nvSpPr>
        <p:spPr bwMode="auto">
          <a:xfrm>
            <a:off x="3429000" y="411480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69" name="Line 2"/>
          <p:cNvSpPr>
            <a:spLocks noChangeShapeType="1"/>
          </p:cNvSpPr>
          <p:nvPr/>
        </p:nvSpPr>
        <p:spPr bwMode="auto">
          <a:xfrm>
            <a:off x="3233738" y="442595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0" name="Line 3"/>
          <p:cNvSpPr>
            <a:spLocks noChangeShapeType="1"/>
          </p:cNvSpPr>
          <p:nvPr/>
        </p:nvSpPr>
        <p:spPr bwMode="auto">
          <a:xfrm>
            <a:off x="3233738" y="4425950"/>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160" y="1731597"/>
            <a:ext cx="3817620" cy="2545080"/>
          </a:xfrm>
          <a:prstGeom prst="rect">
            <a:avLst/>
          </a:prstGeom>
        </p:spPr>
      </p:pic>
      <p:sp>
        <p:nvSpPr>
          <p:cNvPr id="7" name="TextBox 6"/>
          <p:cNvSpPr txBox="1"/>
          <p:nvPr/>
        </p:nvSpPr>
        <p:spPr>
          <a:xfrm>
            <a:off x="122506" y="1240914"/>
            <a:ext cx="4665252" cy="4502339"/>
          </a:xfrm>
          <a:prstGeom prst="rect">
            <a:avLst/>
          </a:prstGeom>
          <a:noFill/>
        </p:spPr>
        <p:txBody>
          <a:bodyPr wrap="square" rtlCol="0">
            <a:spAutoFit/>
          </a:bodyPr>
          <a:lstStyle/>
          <a:p>
            <a:pPr>
              <a:spcBef>
                <a:spcPts val="672"/>
              </a:spcBef>
              <a:spcAft>
                <a:spcPts val="0"/>
              </a:spcAft>
            </a:pPr>
            <a:r>
              <a:rPr lang="en-US" sz="2800" dirty="0"/>
              <a:t>Intervention</a:t>
            </a:r>
            <a:r>
              <a:rPr lang="lv-LV" sz="2800" dirty="0"/>
              <a:t>s are</a:t>
            </a:r>
            <a:r>
              <a:rPr lang="en-US" sz="2800" dirty="0"/>
              <a:t> aligned with risk factors</a:t>
            </a:r>
          </a:p>
          <a:p>
            <a:pPr marL="457200" indent="-457200">
              <a:spcBef>
                <a:spcPts val="672"/>
              </a:spcBef>
              <a:spcAft>
                <a:spcPts val="0"/>
              </a:spcAft>
              <a:buFont typeface="Arial" panose="020B0604020202020204" pitchFamily="34" charset="0"/>
              <a:buChar char="•"/>
            </a:pPr>
            <a:r>
              <a:rPr lang="en-US" sz="2800" dirty="0"/>
              <a:t>Interventions are a good fit and</a:t>
            </a:r>
            <a:r>
              <a:rPr lang="lv-LV" sz="2800" dirty="0"/>
              <a:t> are</a:t>
            </a:r>
            <a:r>
              <a:rPr lang="en-US" sz="2800" dirty="0"/>
              <a:t> evidence</a:t>
            </a:r>
            <a:r>
              <a:rPr lang="lv-LV" sz="2800" dirty="0"/>
              <a:t>-</a:t>
            </a:r>
            <a:r>
              <a:rPr lang="en-US" sz="2800" dirty="0"/>
              <a:t>based</a:t>
            </a:r>
          </a:p>
          <a:p>
            <a:pPr marL="457200" indent="-457200">
              <a:spcBef>
                <a:spcPts val="672"/>
              </a:spcBef>
              <a:spcAft>
                <a:spcPts val="0"/>
              </a:spcAft>
              <a:buFont typeface="Arial" panose="020B0604020202020204" pitchFamily="34" charset="0"/>
              <a:buChar char="•"/>
            </a:pPr>
            <a:r>
              <a:rPr lang="lv-LV" sz="2800" dirty="0"/>
              <a:t>Implementation is h</a:t>
            </a:r>
            <a:r>
              <a:rPr lang="en-US" sz="2800" dirty="0" err="1"/>
              <a:t>igh</a:t>
            </a:r>
            <a:r>
              <a:rPr lang="en-US" sz="2800" dirty="0"/>
              <a:t>- quality</a:t>
            </a:r>
          </a:p>
          <a:p>
            <a:pPr marL="457200" indent="-457200">
              <a:spcBef>
                <a:spcPts val="672"/>
              </a:spcBef>
              <a:spcAft>
                <a:spcPts val="0"/>
              </a:spcAft>
              <a:buFont typeface="Arial" panose="020B0604020202020204" pitchFamily="34" charset="0"/>
              <a:buChar char="•"/>
            </a:pPr>
            <a:r>
              <a:rPr lang="lv-LV" sz="2800" dirty="0"/>
              <a:t>E</a:t>
            </a:r>
            <a:r>
              <a:rPr lang="en-US" sz="2800" dirty="0"/>
              <a:t>valuation plan provides ongoing data</a:t>
            </a:r>
          </a:p>
          <a:p>
            <a:endParaRPr lang="en-US" dirty="0"/>
          </a:p>
        </p:txBody>
      </p:sp>
      <p:sp>
        <p:nvSpPr>
          <p:cNvPr id="2" name="TextBox 1"/>
          <p:cNvSpPr txBox="1"/>
          <p:nvPr/>
        </p:nvSpPr>
        <p:spPr>
          <a:xfrm>
            <a:off x="5139690" y="4637763"/>
            <a:ext cx="3718560" cy="839163"/>
          </a:xfrm>
          <a:prstGeom prst="rect">
            <a:avLst/>
          </a:prstGeom>
          <a:solidFill>
            <a:schemeClr val="accent6">
              <a:lumMod val="50000"/>
            </a:schemeClr>
          </a:solidFill>
          <a:ln w="28575">
            <a:solidFill>
              <a:schemeClr val="accent3">
                <a:lumMod val="50000"/>
              </a:schemeClr>
            </a:solidFill>
          </a:ln>
        </p:spPr>
        <p:txBody>
          <a:bodyPr wrap="square" rtlCol="0">
            <a:spAutoFit/>
          </a:bodyPr>
          <a:lstStyle/>
          <a:p>
            <a:pPr algn="ctr"/>
            <a:r>
              <a:rPr lang="en-US" sz="2400" b="1" dirty="0">
                <a:solidFill>
                  <a:schemeClr val="bg1"/>
                </a:solidFill>
                <a:latin typeface="Helvetica" charset="0"/>
                <a:cs typeface="Helvetica" charset="0"/>
              </a:rPr>
              <a:t>Address Effectiveness from the Beginning</a:t>
            </a:r>
            <a:endParaRPr lang="en-US" sz="2400" dirty="0">
              <a:solidFill>
                <a:schemeClr val="bg1"/>
              </a:solidFill>
            </a:endParaRPr>
          </a:p>
        </p:txBody>
      </p:sp>
    </p:spTree>
    <p:extLst>
      <p:ext uri="{BB962C8B-B14F-4D97-AF65-F5344CB8AC3E}">
        <p14:creationId xmlns:p14="http://schemas.microsoft.com/office/powerpoint/2010/main" val="383985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a:latin typeface="Helvetica" panose="020B0604020202020204" pitchFamily="34" charset="0"/>
                <a:cs typeface="Helvetica" panose="020B0604020202020204" pitchFamily="34" charset="0"/>
              </a:rPr>
              <a:t>SPF at a Glance </a:t>
            </a:r>
          </a:p>
        </p:txBody>
      </p:sp>
      <p:graphicFrame>
        <p:nvGraphicFramePr>
          <p:cNvPr id="6" name="D 1"/>
          <p:cNvGraphicFramePr/>
          <p:nvPr>
            <p:extLst/>
          </p:nvPr>
        </p:nvGraphicFramePr>
        <p:xfrm>
          <a:off x="308225" y="1256768"/>
          <a:ext cx="7994386" cy="4945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3"/>
          <p:cNvSpPr>
            <a:spLocks noChangeArrowheads="1"/>
          </p:cNvSpPr>
          <p:nvPr/>
        </p:nvSpPr>
        <p:spPr bwMode="auto">
          <a:xfrm>
            <a:off x="596993" y="6402736"/>
            <a:ext cx="806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b="1" i="1" dirty="0">
                <a:solidFill>
                  <a:srgbClr val="577785"/>
                </a:solidFill>
                <a:latin typeface="+mn-lt"/>
                <a:cs typeface="Arial" panose="020B0604020202020204" pitchFamily="34" charset="0"/>
              </a:rPr>
              <a:t>Information Sheet 4.</a:t>
            </a:r>
            <a:r>
              <a:rPr lang="lv-LV" altLang="en-US" sz="1800" b="1" i="1" dirty="0">
                <a:solidFill>
                  <a:srgbClr val="577785"/>
                </a:solidFill>
                <a:latin typeface="+mn-lt"/>
                <a:cs typeface="Arial" panose="020B0604020202020204" pitchFamily="34" charset="0"/>
              </a:rPr>
              <a:t>12</a:t>
            </a:r>
            <a:r>
              <a:rPr lang="en-US" altLang="en-US" sz="1800" b="1" i="1" dirty="0">
                <a:solidFill>
                  <a:srgbClr val="577785"/>
                </a:solidFill>
                <a:latin typeface="+mn-lt"/>
                <a:cs typeface="Arial" panose="020B0604020202020204" pitchFamily="34" charset="0"/>
              </a:rPr>
              <a:t>: SAMHSA’</a:t>
            </a:r>
            <a:r>
              <a:rPr lang="en-US" altLang="ja-JP" sz="1800" b="1" i="1" dirty="0">
                <a:solidFill>
                  <a:srgbClr val="577785"/>
                </a:solidFill>
                <a:latin typeface="+mn-lt"/>
                <a:cs typeface="Arial" panose="020B0604020202020204" pitchFamily="34" charset="0"/>
              </a:rPr>
              <a:t>s Strategic Prevention Framework At A Glance</a:t>
            </a:r>
            <a:endParaRPr lang="en-US" altLang="en-US" sz="1800" dirty="0">
              <a:solidFill>
                <a:srgbClr val="577785"/>
              </a:solidFill>
              <a:latin typeface="+mn-lt"/>
              <a:cs typeface="Arial" panose="020B0604020202020204" pitchFamily="34" charset="0"/>
            </a:endParaRPr>
          </a:p>
        </p:txBody>
      </p:sp>
    </p:spTree>
    <p:extLst>
      <p:ext uri="{BB962C8B-B14F-4D97-AF65-F5344CB8AC3E}">
        <p14:creationId xmlns:p14="http://schemas.microsoft.com/office/powerpoint/2010/main" val="1943992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p:cNvSpPr>
          <p:nvPr>
            <p:ph type="ctrTitle"/>
          </p:nvPr>
        </p:nvSpPr>
        <p:spPr/>
        <p:txBody>
          <a:bodyPr/>
          <a:lstStyle/>
          <a:p>
            <a:pPr eaLnBrk="1" hangingPunct="1">
              <a:defRPr/>
            </a:pPr>
            <a:r>
              <a:rPr lang="en-US" sz="3600" b="1" dirty="0">
                <a:solidFill>
                  <a:schemeClr val="bg1"/>
                </a:solidFill>
                <a:latin typeface="Helvetica" pitchFamily="34" charset="0"/>
                <a:ea typeface="+mn-ea"/>
                <a:cs typeface="Helvetica" pitchFamily="34" charset="0"/>
              </a:rPr>
              <a:t>Curriculum Summary</a:t>
            </a:r>
          </a:p>
        </p:txBody>
      </p:sp>
      <p:sp>
        <p:nvSpPr>
          <p:cNvPr id="90114" name="Rectangle 7"/>
          <p:cNvSpPr>
            <a:spLocks noGrp="1"/>
          </p:cNvSpPr>
          <p:nvPr>
            <p:ph type="subTitle" idx="1"/>
          </p:nvPr>
        </p:nvSpPr>
        <p:spPr/>
        <p:txBody>
          <a:bodyPr/>
          <a:lstStyle/>
          <a:p>
            <a:pPr marL="342900" indent="-342900">
              <a:spcAft>
                <a:spcPts val="1800"/>
              </a:spcAft>
              <a:buFont typeface="Wingdings" panose="05000000000000000000" pitchFamily="2" charset="2"/>
              <a:buChar char="Ø"/>
            </a:pPr>
            <a:r>
              <a:rPr lang="en-US" altLang="en-US" sz="2400" dirty="0">
                <a:latin typeface="Helvetica" panose="020B0604020202020204" pitchFamily="34" charset="0"/>
              </a:rPr>
              <a:t>  Setting the Foundation: From Theory to Practice</a:t>
            </a:r>
          </a:p>
          <a:p>
            <a:pPr marL="342900" indent="-342900">
              <a:spcAft>
                <a:spcPts val="1800"/>
              </a:spcAft>
              <a:buFont typeface="Wingdings" panose="05000000000000000000" pitchFamily="2" charset="2"/>
              <a:buChar char="Ø"/>
            </a:pPr>
            <a:r>
              <a:rPr lang="en-US" altLang="en-US" sz="2400" dirty="0">
                <a:latin typeface="Helvetica" panose="020B0604020202020204" pitchFamily="34" charset="0"/>
              </a:rPr>
              <a:t>   </a:t>
            </a:r>
            <a:r>
              <a:rPr lang="en-US" altLang="en-US" sz="2500" dirty="0">
                <a:latin typeface="Helvetica" panose="020B0604020202020204" pitchFamily="34" charset="0"/>
              </a:rPr>
              <a:t>Strategic Prevention Framework: </a:t>
            </a:r>
          </a:p>
          <a:p>
            <a:pPr marL="1250950" lvl="1" indent="-342900" algn="l">
              <a:spcAft>
                <a:spcPts val="1800"/>
              </a:spcAft>
              <a:buFont typeface="Arial" panose="020B0604020202020204" pitchFamily="34" charset="0"/>
              <a:buChar char="•"/>
            </a:pPr>
            <a:r>
              <a:rPr lang="en-US" altLang="en-US" sz="2400" dirty="0">
                <a:solidFill>
                  <a:schemeClr val="tx1"/>
                </a:solidFill>
                <a:latin typeface="Helvetica" panose="020B0604020202020204" pitchFamily="34" charset="0"/>
              </a:rPr>
              <a:t>  Steps 1–5</a:t>
            </a:r>
          </a:p>
          <a:p>
            <a:pPr marL="1250950" lvl="1" indent="-342900" algn="l">
              <a:spcAft>
                <a:spcPts val="1800"/>
              </a:spcAft>
              <a:buFont typeface="Arial" panose="020B0604020202020204" pitchFamily="34" charset="0"/>
              <a:buChar char="•"/>
            </a:pPr>
            <a:r>
              <a:rPr lang="en-US" altLang="en-US" sz="2400" dirty="0">
                <a:solidFill>
                  <a:schemeClr val="tx1"/>
                </a:solidFill>
                <a:latin typeface="Helvetica" panose="020B0604020202020204" pitchFamily="34" charset="0"/>
              </a:rPr>
              <a:t>  Cultural Competence</a:t>
            </a:r>
          </a:p>
          <a:p>
            <a:pPr marL="1250950" lvl="1" indent="-342900" algn="l">
              <a:spcAft>
                <a:spcPts val="1800"/>
              </a:spcAft>
              <a:buFont typeface="Arial" panose="020B0604020202020204" pitchFamily="34" charset="0"/>
              <a:buChar char="•"/>
            </a:pPr>
            <a:r>
              <a:rPr lang="en-US" altLang="en-US" sz="2400" dirty="0">
                <a:solidFill>
                  <a:schemeClr val="tx1"/>
                </a:solidFill>
                <a:latin typeface="Helvetica" panose="020B0604020202020204" pitchFamily="34" charset="0"/>
              </a:rPr>
              <a:t>  Sustainability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hangingPunct="1">
              <a:defRPr/>
            </a:pPr>
            <a:r>
              <a:rPr lang="en-US" sz="3600" b="1" dirty="0">
                <a:solidFill>
                  <a:schemeClr val="bg1"/>
                </a:solidFill>
                <a:latin typeface="Helvetica" pitchFamily="34" charset="0"/>
                <a:ea typeface="+mn-ea"/>
                <a:cs typeface="Helvetica" pitchFamily="34" charset="0"/>
              </a:rPr>
              <a:t>Assess Your Learning Experience</a:t>
            </a:r>
          </a:p>
        </p:txBody>
      </p:sp>
      <p:sp>
        <p:nvSpPr>
          <p:cNvPr id="94210" name="Content Placeholder 2"/>
          <p:cNvSpPr>
            <a:spLocks noGrp="1"/>
          </p:cNvSpPr>
          <p:nvPr>
            <p:ph type="subTitle" idx="1"/>
          </p:nvPr>
        </p:nvSpPr>
        <p:spPr/>
        <p:txBody>
          <a:bodyPr/>
          <a:lstStyle/>
          <a:p>
            <a:pPr algn="ctr">
              <a:spcAft>
                <a:spcPts val="1800"/>
              </a:spcAft>
              <a:buFont typeface="Arial" panose="020B0604020202020204" pitchFamily="34" charset="0"/>
              <a:buNone/>
            </a:pPr>
            <a:r>
              <a:rPr lang="en-US" altLang="en-US" b="1" i="1" dirty="0">
                <a:latin typeface="Arial" panose="020B0604020202020204" pitchFamily="34" charset="0"/>
                <a:cs typeface="Arial" panose="020B0604020202020204" pitchFamily="34" charset="0"/>
              </a:rPr>
              <a:t>You have the tools…</a:t>
            </a:r>
          </a:p>
        </p:txBody>
      </p:sp>
      <p:sp>
        <p:nvSpPr>
          <p:cNvPr id="94212" name="TextBox 4"/>
          <p:cNvSpPr txBox="1">
            <a:spLocks noChangeArrowheads="1"/>
          </p:cNvSpPr>
          <p:nvPr/>
        </p:nvSpPr>
        <p:spPr bwMode="auto">
          <a:xfrm>
            <a:off x="888093" y="5931705"/>
            <a:ext cx="6851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b="1" i="1" dirty="0">
                <a:solidFill>
                  <a:srgbClr val="577785"/>
                </a:solidFill>
                <a:latin typeface="+mj-lt"/>
              </a:rPr>
              <a:t>Worksheet 4.</a:t>
            </a:r>
            <a:r>
              <a:rPr lang="lv-LV" altLang="en-US" sz="1800" b="1" i="1" dirty="0">
                <a:solidFill>
                  <a:srgbClr val="577785"/>
                </a:solidFill>
                <a:latin typeface="+mj-lt"/>
              </a:rPr>
              <a:t>13</a:t>
            </a:r>
            <a:r>
              <a:rPr lang="en-US" altLang="en-US" sz="1800" b="1" i="1" dirty="0">
                <a:solidFill>
                  <a:srgbClr val="577785"/>
                </a:solidFill>
                <a:latin typeface="+mj-lt"/>
              </a:rPr>
              <a:t>: Activity - Assess Your Learning</a:t>
            </a:r>
          </a:p>
          <a:p>
            <a:pPr algn="r" eaLnBrk="1" hangingPunct="1"/>
            <a:r>
              <a:rPr lang="en-US" altLang="en-US" sz="1800" b="1" i="1" dirty="0">
                <a:solidFill>
                  <a:srgbClr val="577785"/>
                </a:solidFill>
                <a:latin typeface="+mj-lt"/>
              </a:rPr>
              <a:t>Experience</a:t>
            </a:r>
            <a:endParaRPr lang="en-US" altLang="en-US" sz="1800" dirty="0">
              <a:solidFill>
                <a:srgbClr val="577785"/>
              </a:solidFill>
              <a:latin typeface="+mj-lt"/>
            </a:endParaRPr>
          </a:p>
        </p:txBody>
      </p:sp>
      <p:pic>
        <p:nvPicPr>
          <p:cNvPr id="13" name="Picture 5" descr="AA02126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0661" y="3660541"/>
            <a:ext cx="248443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AA02127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5448" y="3117616"/>
            <a:ext cx="31210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A02128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5448" y="4549541"/>
            <a:ext cx="1050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AA02307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1043" y="2789257"/>
            <a:ext cx="18732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AA02307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13461" y="2555641"/>
            <a:ext cx="124301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57658317.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66862">
            <a:off x="2338311" y="2916003"/>
            <a:ext cx="2482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90">
                                          <p:stCondLst>
                                            <p:cond delay="0"/>
                                          </p:stCondLst>
                                        </p:cTn>
                                        <p:tgtEl>
                                          <p:spTgt spid="17"/>
                                        </p:tgtEl>
                                      </p:cBhvr>
                                    </p:animEffect>
                                    <p:anim calcmode="lin" valueType="num">
                                      <p:cBhvr>
                                        <p:cTn id="8"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13" dur="13">
                                          <p:stCondLst>
                                            <p:cond delay="325"/>
                                          </p:stCondLst>
                                        </p:cTn>
                                        <p:tgtEl>
                                          <p:spTgt spid="17"/>
                                        </p:tgtEl>
                                      </p:cBhvr>
                                      <p:to x="100000" y="60000"/>
                                    </p:animScale>
                                    <p:animScale>
                                      <p:cBhvr>
                                        <p:cTn id="14" dur="83" decel="50000">
                                          <p:stCondLst>
                                            <p:cond delay="338"/>
                                          </p:stCondLst>
                                        </p:cTn>
                                        <p:tgtEl>
                                          <p:spTgt spid="17"/>
                                        </p:tgtEl>
                                      </p:cBhvr>
                                      <p:to x="100000" y="100000"/>
                                    </p:animScale>
                                    <p:animScale>
                                      <p:cBhvr>
                                        <p:cTn id="15" dur="13">
                                          <p:stCondLst>
                                            <p:cond delay="656"/>
                                          </p:stCondLst>
                                        </p:cTn>
                                        <p:tgtEl>
                                          <p:spTgt spid="17"/>
                                        </p:tgtEl>
                                      </p:cBhvr>
                                      <p:to x="100000" y="80000"/>
                                    </p:animScale>
                                    <p:animScale>
                                      <p:cBhvr>
                                        <p:cTn id="16" dur="83" decel="50000">
                                          <p:stCondLst>
                                            <p:cond delay="669"/>
                                          </p:stCondLst>
                                        </p:cTn>
                                        <p:tgtEl>
                                          <p:spTgt spid="17"/>
                                        </p:tgtEl>
                                      </p:cBhvr>
                                      <p:to x="100000" y="100000"/>
                                    </p:animScale>
                                    <p:animScale>
                                      <p:cBhvr>
                                        <p:cTn id="17" dur="13">
                                          <p:stCondLst>
                                            <p:cond delay="821"/>
                                          </p:stCondLst>
                                        </p:cTn>
                                        <p:tgtEl>
                                          <p:spTgt spid="17"/>
                                        </p:tgtEl>
                                      </p:cBhvr>
                                      <p:to x="100000" y="90000"/>
                                    </p:animScale>
                                    <p:animScale>
                                      <p:cBhvr>
                                        <p:cTn id="18" dur="83" decel="50000">
                                          <p:stCondLst>
                                            <p:cond delay="834"/>
                                          </p:stCondLst>
                                        </p:cTn>
                                        <p:tgtEl>
                                          <p:spTgt spid="17"/>
                                        </p:tgtEl>
                                      </p:cBhvr>
                                      <p:to x="100000" y="100000"/>
                                    </p:animScale>
                                    <p:animScale>
                                      <p:cBhvr>
                                        <p:cTn id="19" dur="13">
                                          <p:stCondLst>
                                            <p:cond delay="904"/>
                                          </p:stCondLst>
                                        </p:cTn>
                                        <p:tgtEl>
                                          <p:spTgt spid="17"/>
                                        </p:tgtEl>
                                      </p:cBhvr>
                                      <p:to x="100000" y="95000"/>
                                    </p:animScale>
                                    <p:animScale>
                                      <p:cBhvr>
                                        <p:cTn id="20" dur="83" decel="50000">
                                          <p:stCondLst>
                                            <p:cond delay="917"/>
                                          </p:stCondLst>
                                        </p:cTn>
                                        <p:tgtEl>
                                          <p:spTgt spid="17"/>
                                        </p:tgtEl>
                                      </p:cBhvr>
                                      <p:to x="100000" y="100000"/>
                                    </p:animScale>
                                  </p:childTnLst>
                                </p:cTn>
                              </p:par>
                            </p:childTnLst>
                          </p:cTn>
                        </p:par>
                        <p:par>
                          <p:cTn id="21" fill="hold" nodeType="afterGroup">
                            <p:stCondLst>
                              <p:cond delay="1000"/>
                            </p:stCondLst>
                            <p:childTnLst>
                              <p:par>
                                <p:cTn id="22" presetID="26"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290">
                                          <p:stCondLst>
                                            <p:cond delay="0"/>
                                          </p:stCondLst>
                                        </p:cTn>
                                        <p:tgtEl>
                                          <p:spTgt spid="14"/>
                                        </p:tgtEl>
                                      </p:cBhvr>
                                    </p:animEffect>
                                    <p:anim calcmode="lin" valueType="num">
                                      <p:cBhvr>
                                        <p:cTn id="2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30" dur="13">
                                          <p:stCondLst>
                                            <p:cond delay="325"/>
                                          </p:stCondLst>
                                        </p:cTn>
                                        <p:tgtEl>
                                          <p:spTgt spid="14"/>
                                        </p:tgtEl>
                                      </p:cBhvr>
                                      <p:to x="100000" y="60000"/>
                                    </p:animScale>
                                    <p:animScale>
                                      <p:cBhvr>
                                        <p:cTn id="31" dur="83" decel="50000">
                                          <p:stCondLst>
                                            <p:cond delay="338"/>
                                          </p:stCondLst>
                                        </p:cTn>
                                        <p:tgtEl>
                                          <p:spTgt spid="14"/>
                                        </p:tgtEl>
                                      </p:cBhvr>
                                      <p:to x="100000" y="100000"/>
                                    </p:animScale>
                                    <p:animScale>
                                      <p:cBhvr>
                                        <p:cTn id="32" dur="13">
                                          <p:stCondLst>
                                            <p:cond delay="656"/>
                                          </p:stCondLst>
                                        </p:cTn>
                                        <p:tgtEl>
                                          <p:spTgt spid="14"/>
                                        </p:tgtEl>
                                      </p:cBhvr>
                                      <p:to x="100000" y="80000"/>
                                    </p:animScale>
                                    <p:animScale>
                                      <p:cBhvr>
                                        <p:cTn id="33" dur="83" decel="50000">
                                          <p:stCondLst>
                                            <p:cond delay="669"/>
                                          </p:stCondLst>
                                        </p:cTn>
                                        <p:tgtEl>
                                          <p:spTgt spid="14"/>
                                        </p:tgtEl>
                                      </p:cBhvr>
                                      <p:to x="100000" y="100000"/>
                                    </p:animScale>
                                    <p:animScale>
                                      <p:cBhvr>
                                        <p:cTn id="34" dur="13">
                                          <p:stCondLst>
                                            <p:cond delay="821"/>
                                          </p:stCondLst>
                                        </p:cTn>
                                        <p:tgtEl>
                                          <p:spTgt spid="14"/>
                                        </p:tgtEl>
                                      </p:cBhvr>
                                      <p:to x="100000" y="90000"/>
                                    </p:animScale>
                                    <p:animScale>
                                      <p:cBhvr>
                                        <p:cTn id="35" dur="83" decel="50000">
                                          <p:stCondLst>
                                            <p:cond delay="834"/>
                                          </p:stCondLst>
                                        </p:cTn>
                                        <p:tgtEl>
                                          <p:spTgt spid="14"/>
                                        </p:tgtEl>
                                      </p:cBhvr>
                                      <p:to x="100000" y="100000"/>
                                    </p:animScale>
                                    <p:animScale>
                                      <p:cBhvr>
                                        <p:cTn id="36" dur="13">
                                          <p:stCondLst>
                                            <p:cond delay="904"/>
                                          </p:stCondLst>
                                        </p:cTn>
                                        <p:tgtEl>
                                          <p:spTgt spid="14"/>
                                        </p:tgtEl>
                                      </p:cBhvr>
                                      <p:to x="100000" y="95000"/>
                                    </p:animScale>
                                    <p:animScale>
                                      <p:cBhvr>
                                        <p:cTn id="37" dur="83" decel="50000">
                                          <p:stCondLst>
                                            <p:cond delay="917"/>
                                          </p:stCondLst>
                                        </p:cTn>
                                        <p:tgtEl>
                                          <p:spTgt spid="14"/>
                                        </p:tgtEl>
                                      </p:cBhvr>
                                      <p:to x="100000" y="100000"/>
                                    </p:animScale>
                                  </p:childTnLst>
                                </p:cTn>
                              </p:par>
                            </p:childTnLst>
                          </p:cTn>
                        </p:par>
                        <p:par>
                          <p:cTn id="38" fill="hold" nodeType="afterGroup">
                            <p:stCondLst>
                              <p:cond delay="2000"/>
                            </p:stCondLst>
                            <p:childTnLst>
                              <p:par>
                                <p:cTn id="39" presetID="26"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290">
                                          <p:stCondLst>
                                            <p:cond delay="0"/>
                                          </p:stCondLst>
                                        </p:cTn>
                                        <p:tgtEl>
                                          <p:spTgt spid="15"/>
                                        </p:tgtEl>
                                      </p:cBhvr>
                                    </p:animEffect>
                                    <p:anim calcmode="lin" valueType="num">
                                      <p:cBhvr>
                                        <p:cTn id="42"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47" dur="13">
                                          <p:stCondLst>
                                            <p:cond delay="325"/>
                                          </p:stCondLst>
                                        </p:cTn>
                                        <p:tgtEl>
                                          <p:spTgt spid="15"/>
                                        </p:tgtEl>
                                      </p:cBhvr>
                                      <p:to x="100000" y="60000"/>
                                    </p:animScale>
                                    <p:animScale>
                                      <p:cBhvr>
                                        <p:cTn id="48" dur="83" decel="50000">
                                          <p:stCondLst>
                                            <p:cond delay="338"/>
                                          </p:stCondLst>
                                        </p:cTn>
                                        <p:tgtEl>
                                          <p:spTgt spid="15"/>
                                        </p:tgtEl>
                                      </p:cBhvr>
                                      <p:to x="100000" y="100000"/>
                                    </p:animScale>
                                    <p:animScale>
                                      <p:cBhvr>
                                        <p:cTn id="49" dur="13">
                                          <p:stCondLst>
                                            <p:cond delay="656"/>
                                          </p:stCondLst>
                                        </p:cTn>
                                        <p:tgtEl>
                                          <p:spTgt spid="15"/>
                                        </p:tgtEl>
                                      </p:cBhvr>
                                      <p:to x="100000" y="80000"/>
                                    </p:animScale>
                                    <p:animScale>
                                      <p:cBhvr>
                                        <p:cTn id="50" dur="83" decel="50000">
                                          <p:stCondLst>
                                            <p:cond delay="669"/>
                                          </p:stCondLst>
                                        </p:cTn>
                                        <p:tgtEl>
                                          <p:spTgt spid="15"/>
                                        </p:tgtEl>
                                      </p:cBhvr>
                                      <p:to x="100000" y="100000"/>
                                    </p:animScale>
                                    <p:animScale>
                                      <p:cBhvr>
                                        <p:cTn id="51" dur="13">
                                          <p:stCondLst>
                                            <p:cond delay="821"/>
                                          </p:stCondLst>
                                        </p:cTn>
                                        <p:tgtEl>
                                          <p:spTgt spid="15"/>
                                        </p:tgtEl>
                                      </p:cBhvr>
                                      <p:to x="100000" y="90000"/>
                                    </p:animScale>
                                    <p:animScale>
                                      <p:cBhvr>
                                        <p:cTn id="52" dur="83" decel="50000">
                                          <p:stCondLst>
                                            <p:cond delay="834"/>
                                          </p:stCondLst>
                                        </p:cTn>
                                        <p:tgtEl>
                                          <p:spTgt spid="15"/>
                                        </p:tgtEl>
                                      </p:cBhvr>
                                      <p:to x="100000" y="100000"/>
                                    </p:animScale>
                                    <p:animScale>
                                      <p:cBhvr>
                                        <p:cTn id="53" dur="13">
                                          <p:stCondLst>
                                            <p:cond delay="904"/>
                                          </p:stCondLst>
                                        </p:cTn>
                                        <p:tgtEl>
                                          <p:spTgt spid="15"/>
                                        </p:tgtEl>
                                      </p:cBhvr>
                                      <p:to x="100000" y="95000"/>
                                    </p:animScale>
                                    <p:animScale>
                                      <p:cBhvr>
                                        <p:cTn id="54" dur="83" decel="50000">
                                          <p:stCondLst>
                                            <p:cond delay="917"/>
                                          </p:stCondLst>
                                        </p:cTn>
                                        <p:tgtEl>
                                          <p:spTgt spid="15"/>
                                        </p:tgtEl>
                                      </p:cBhvr>
                                      <p:to x="100000" y="100000"/>
                                    </p:animScale>
                                  </p:childTnLst>
                                </p:cTn>
                              </p:par>
                            </p:childTnLst>
                          </p:cTn>
                        </p:par>
                        <p:par>
                          <p:cTn id="55" fill="hold" nodeType="afterGroup">
                            <p:stCondLst>
                              <p:cond delay="3000"/>
                            </p:stCondLst>
                            <p:childTnLst>
                              <p:par>
                                <p:cTn id="56" presetID="26" presetClass="entr" presetSubtype="0"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290">
                                          <p:stCondLst>
                                            <p:cond delay="0"/>
                                          </p:stCondLst>
                                        </p:cTn>
                                        <p:tgtEl>
                                          <p:spTgt spid="13"/>
                                        </p:tgtEl>
                                      </p:cBhvr>
                                    </p:animEffect>
                                    <p:anim calcmode="lin" valueType="num">
                                      <p:cBhvr>
                                        <p:cTn id="59"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64" dur="13">
                                          <p:stCondLst>
                                            <p:cond delay="325"/>
                                          </p:stCondLst>
                                        </p:cTn>
                                        <p:tgtEl>
                                          <p:spTgt spid="13"/>
                                        </p:tgtEl>
                                      </p:cBhvr>
                                      <p:to x="100000" y="60000"/>
                                    </p:animScale>
                                    <p:animScale>
                                      <p:cBhvr>
                                        <p:cTn id="65" dur="83" decel="50000">
                                          <p:stCondLst>
                                            <p:cond delay="338"/>
                                          </p:stCondLst>
                                        </p:cTn>
                                        <p:tgtEl>
                                          <p:spTgt spid="13"/>
                                        </p:tgtEl>
                                      </p:cBhvr>
                                      <p:to x="100000" y="100000"/>
                                    </p:animScale>
                                    <p:animScale>
                                      <p:cBhvr>
                                        <p:cTn id="66" dur="13">
                                          <p:stCondLst>
                                            <p:cond delay="656"/>
                                          </p:stCondLst>
                                        </p:cTn>
                                        <p:tgtEl>
                                          <p:spTgt spid="13"/>
                                        </p:tgtEl>
                                      </p:cBhvr>
                                      <p:to x="100000" y="80000"/>
                                    </p:animScale>
                                    <p:animScale>
                                      <p:cBhvr>
                                        <p:cTn id="67" dur="83" decel="50000">
                                          <p:stCondLst>
                                            <p:cond delay="669"/>
                                          </p:stCondLst>
                                        </p:cTn>
                                        <p:tgtEl>
                                          <p:spTgt spid="13"/>
                                        </p:tgtEl>
                                      </p:cBhvr>
                                      <p:to x="100000" y="100000"/>
                                    </p:animScale>
                                    <p:animScale>
                                      <p:cBhvr>
                                        <p:cTn id="68" dur="13">
                                          <p:stCondLst>
                                            <p:cond delay="821"/>
                                          </p:stCondLst>
                                        </p:cTn>
                                        <p:tgtEl>
                                          <p:spTgt spid="13"/>
                                        </p:tgtEl>
                                      </p:cBhvr>
                                      <p:to x="100000" y="90000"/>
                                    </p:animScale>
                                    <p:animScale>
                                      <p:cBhvr>
                                        <p:cTn id="69" dur="83" decel="50000">
                                          <p:stCondLst>
                                            <p:cond delay="834"/>
                                          </p:stCondLst>
                                        </p:cTn>
                                        <p:tgtEl>
                                          <p:spTgt spid="13"/>
                                        </p:tgtEl>
                                      </p:cBhvr>
                                      <p:to x="100000" y="100000"/>
                                    </p:animScale>
                                    <p:animScale>
                                      <p:cBhvr>
                                        <p:cTn id="70" dur="13">
                                          <p:stCondLst>
                                            <p:cond delay="904"/>
                                          </p:stCondLst>
                                        </p:cTn>
                                        <p:tgtEl>
                                          <p:spTgt spid="13"/>
                                        </p:tgtEl>
                                      </p:cBhvr>
                                      <p:to x="100000" y="95000"/>
                                    </p:animScale>
                                    <p:animScale>
                                      <p:cBhvr>
                                        <p:cTn id="71" dur="83" decel="50000">
                                          <p:stCondLst>
                                            <p:cond delay="917"/>
                                          </p:stCondLst>
                                        </p:cTn>
                                        <p:tgtEl>
                                          <p:spTgt spid="13"/>
                                        </p:tgtEl>
                                      </p:cBhvr>
                                      <p:to x="100000" y="100000"/>
                                    </p:animScale>
                                  </p:childTnLst>
                                </p:cTn>
                              </p:par>
                            </p:childTnLst>
                          </p:cTn>
                        </p:par>
                        <p:par>
                          <p:cTn id="72" fill="hold" nodeType="afterGroup">
                            <p:stCondLst>
                              <p:cond delay="4000"/>
                            </p:stCondLst>
                            <p:childTnLst>
                              <p:par>
                                <p:cTn id="73" presetID="26"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290">
                                          <p:stCondLst>
                                            <p:cond delay="0"/>
                                          </p:stCondLst>
                                        </p:cTn>
                                        <p:tgtEl>
                                          <p:spTgt spid="18"/>
                                        </p:tgtEl>
                                      </p:cBhvr>
                                    </p:animEffect>
                                    <p:anim calcmode="lin" valueType="num">
                                      <p:cBhvr>
                                        <p:cTn id="76"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81" dur="13">
                                          <p:stCondLst>
                                            <p:cond delay="325"/>
                                          </p:stCondLst>
                                        </p:cTn>
                                        <p:tgtEl>
                                          <p:spTgt spid="18"/>
                                        </p:tgtEl>
                                      </p:cBhvr>
                                      <p:to x="100000" y="60000"/>
                                    </p:animScale>
                                    <p:animScale>
                                      <p:cBhvr>
                                        <p:cTn id="82" dur="83" decel="50000">
                                          <p:stCondLst>
                                            <p:cond delay="338"/>
                                          </p:stCondLst>
                                        </p:cTn>
                                        <p:tgtEl>
                                          <p:spTgt spid="18"/>
                                        </p:tgtEl>
                                      </p:cBhvr>
                                      <p:to x="100000" y="100000"/>
                                    </p:animScale>
                                    <p:animScale>
                                      <p:cBhvr>
                                        <p:cTn id="83" dur="13">
                                          <p:stCondLst>
                                            <p:cond delay="656"/>
                                          </p:stCondLst>
                                        </p:cTn>
                                        <p:tgtEl>
                                          <p:spTgt spid="18"/>
                                        </p:tgtEl>
                                      </p:cBhvr>
                                      <p:to x="100000" y="80000"/>
                                    </p:animScale>
                                    <p:animScale>
                                      <p:cBhvr>
                                        <p:cTn id="84" dur="83" decel="50000">
                                          <p:stCondLst>
                                            <p:cond delay="669"/>
                                          </p:stCondLst>
                                        </p:cTn>
                                        <p:tgtEl>
                                          <p:spTgt spid="18"/>
                                        </p:tgtEl>
                                      </p:cBhvr>
                                      <p:to x="100000" y="100000"/>
                                    </p:animScale>
                                    <p:animScale>
                                      <p:cBhvr>
                                        <p:cTn id="85" dur="13">
                                          <p:stCondLst>
                                            <p:cond delay="821"/>
                                          </p:stCondLst>
                                        </p:cTn>
                                        <p:tgtEl>
                                          <p:spTgt spid="18"/>
                                        </p:tgtEl>
                                      </p:cBhvr>
                                      <p:to x="100000" y="90000"/>
                                    </p:animScale>
                                    <p:animScale>
                                      <p:cBhvr>
                                        <p:cTn id="86" dur="83" decel="50000">
                                          <p:stCondLst>
                                            <p:cond delay="834"/>
                                          </p:stCondLst>
                                        </p:cTn>
                                        <p:tgtEl>
                                          <p:spTgt spid="18"/>
                                        </p:tgtEl>
                                      </p:cBhvr>
                                      <p:to x="100000" y="100000"/>
                                    </p:animScale>
                                    <p:animScale>
                                      <p:cBhvr>
                                        <p:cTn id="87" dur="13">
                                          <p:stCondLst>
                                            <p:cond delay="904"/>
                                          </p:stCondLst>
                                        </p:cTn>
                                        <p:tgtEl>
                                          <p:spTgt spid="18"/>
                                        </p:tgtEl>
                                      </p:cBhvr>
                                      <p:to x="100000" y="95000"/>
                                    </p:animScale>
                                    <p:animScale>
                                      <p:cBhvr>
                                        <p:cTn id="88" dur="83" decel="50000">
                                          <p:stCondLst>
                                            <p:cond delay="917"/>
                                          </p:stCondLst>
                                        </p:cTn>
                                        <p:tgtEl>
                                          <p:spTgt spid="18"/>
                                        </p:tgtEl>
                                      </p:cBhvr>
                                      <p:to x="100000" y="100000"/>
                                    </p:animScale>
                                  </p:childTnLst>
                                </p:cTn>
                              </p:par>
                            </p:childTnLst>
                          </p:cTn>
                        </p:par>
                        <p:par>
                          <p:cTn id="89" fill="hold" nodeType="afterGroup">
                            <p:stCondLst>
                              <p:cond delay="5000"/>
                            </p:stCondLst>
                            <p:childTnLst>
                              <p:par>
                                <p:cTn id="90" presetID="26" presetClass="entr" presetSubtype="0" fill="hold"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down)">
                                      <p:cBhvr>
                                        <p:cTn id="92" dur="290">
                                          <p:stCondLst>
                                            <p:cond delay="0"/>
                                          </p:stCondLst>
                                        </p:cTn>
                                        <p:tgtEl>
                                          <p:spTgt spid="16"/>
                                        </p:tgtEl>
                                      </p:cBhvr>
                                    </p:animEffect>
                                    <p:anim calcmode="lin" valueType="num">
                                      <p:cBhvr>
                                        <p:cTn id="93"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98" dur="13">
                                          <p:stCondLst>
                                            <p:cond delay="325"/>
                                          </p:stCondLst>
                                        </p:cTn>
                                        <p:tgtEl>
                                          <p:spTgt spid="16"/>
                                        </p:tgtEl>
                                      </p:cBhvr>
                                      <p:to x="100000" y="60000"/>
                                    </p:animScale>
                                    <p:animScale>
                                      <p:cBhvr>
                                        <p:cTn id="99" dur="83" decel="50000">
                                          <p:stCondLst>
                                            <p:cond delay="338"/>
                                          </p:stCondLst>
                                        </p:cTn>
                                        <p:tgtEl>
                                          <p:spTgt spid="16"/>
                                        </p:tgtEl>
                                      </p:cBhvr>
                                      <p:to x="100000" y="100000"/>
                                    </p:animScale>
                                    <p:animScale>
                                      <p:cBhvr>
                                        <p:cTn id="100" dur="13">
                                          <p:stCondLst>
                                            <p:cond delay="656"/>
                                          </p:stCondLst>
                                        </p:cTn>
                                        <p:tgtEl>
                                          <p:spTgt spid="16"/>
                                        </p:tgtEl>
                                      </p:cBhvr>
                                      <p:to x="100000" y="80000"/>
                                    </p:animScale>
                                    <p:animScale>
                                      <p:cBhvr>
                                        <p:cTn id="101" dur="83" decel="50000">
                                          <p:stCondLst>
                                            <p:cond delay="669"/>
                                          </p:stCondLst>
                                        </p:cTn>
                                        <p:tgtEl>
                                          <p:spTgt spid="16"/>
                                        </p:tgtEl>
                                      </p:cBhvr>
                                      <p:to x="100000" y="100000"/>
                                    </p:animScale>
                                    <p:animScale>
                                      <p:cBhvr>
                                        <p:cTn id="102" dur="13">
                                          <p:stCondLst>
                                            <p:cond delay="821"/>
                                          </p:stCondLst>
                                        </p:cTn>
                                        <p:tgtEl>
                                          <p:spTgt spid="16"/>
                                        </p:tgtEl>
                                      </p:cBhvr>
                                      <p:to x="100000" y="90000"/>
                                    </p:animScale>
                                    <p:animScale>
                                      <p:cBhvr>
                                        <p:cTn id="103" dur="83" decel="50000">
                                          <p:stCondLst>
                                            <p:cond delay="834"/>
                                          </p:stCondLst>
                                        </p:cTn>
                                        <p:tgtEl>
                                          <p:spTgt spid="16"/>
                                        </p:tgtEl>
                                      </p:cBhvr>
                                      <p:to x="100000" y="100000"/>
                                    </p:animScale>
                                    <p:animScale>
                                      <p:cBhvr>
                                        <p:cTn id="104" dur="13">
                                          <p:stCondLst>
                                            <p:cond delay="904"/>
                                          </p:stCondLst>
                                        </p:cTn>
                                        <p:tgtEl>
                                          <p:spTgt spid="16"/>
                                        </p:tgtEl>
                                      </p:cBhvr>
                                      <p:to x="100000" y="95000"/>
                                    </p:animScale>
                                    <p:animScale>
                                      <p:cBhvr>
                                        <p:cTn id="105" dur="83" decel="50000">
                                          <p:stCondLst>
                                            <p:cond delay="917"/>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noAutofit/>
          </a:bodyPr>
          <a:lstStyle/>
          <a:p>
            <a:pPr eaLnBrk="1" hangingPunct="1">
              <a:defRPr/>
            </a:pPr>
            <a:r>
              <a:rPr lang="en-US" sz="4400" b="1" dirty="0">
                <a:solidFill>
                  <a:srgbClr val="8B0E04"/>
                </a:solidFill>
                <a:latin typeface="Helvetica" pitchFamily="34" charset="0"/>
                <a:ea typeface="+mn-ea"/>
                <a:cs typeface="Helvetica" pitchFamily="34" charset="0"/>
              </a:rPr>
              <a:t/>
            </a:r>
            <a:br>
              <a:rPr lang="en-US" sz="4400" b="1" dirty="0">
                <a:solidFill>
                  <a:srgbClr val="8B0E04"/>
                </a:solidFill>
                <a:latin typeface="Helvetica" pitchFamily="34" charset="0"/>
                <a:ea typeface="+mn-ea"/>
                <a:cs typeface="Helvetica" pitchFamily="34" charset="0"/>
              </a:rPr>
            </a:br>
            <a:r>
              <a:rPr lang="en-US" sz="3600" b="1" dirty="0">
                <a:solidFill>
                  <a:schemeClr val="bg1"/>
                </a:solidFill>
                <a:latin typeface="Helvetica" pitchFamily="34" charset="0"/>
                <a:ea typeface="+mn-ea"/>
                <a:cs typeface="Helvetica" pitchFamily="34" charset="0"/>
              </a:rPr>
              <a:t>Thank You </a:t>
            </a:r>
            <a:r>
              <a:rPr lang="en-US" sz="3600" dirty="0">
                <a:solidFill>
                  <a:schemeClr val="bg1"/>
                </a:solidFill>
                <a:latin typeface="Helvetica" pitchFamily="34" charset="0"/>
                <a:ea typeface="+mn-ea"/>
                <a:cs typeface="Helvetica" pitchFamily="34" charset="0"/>
              </a:rPr>
              <a:t>and</a:t>
            </a:r>
            <a:r>
              <a:rPr lang="en-US" sz="3600" b="1" dirty="0">
                <a:solidFill>
                  <a:schemeClr val="bg1"/>
                </a:solidFill>
                <a:latin typeface="Helvetica" pitchFamily="34" charset="0"/>
                <a:ea typeface="+mn-ea"/>
                <a:cs typeface="Helvetica" pitchFamily="34" charset="0"/>
              </a:rPr>
              <a:t> Congratulations!</a:t>
            </a:r>
            <a:r>
              <a:rPr lang="en-US" sz="4800" b="1" dirty="0">
                <a:solidFill>
                  <a:srgbClr val="8B0E04"/>
                </a:solidFill>
                <a:latin typeface="Helvetica" pitchFamily="34" charset="0"/>
                <a:ea typeface="+mn-ea"/>
                <a:cs typeface="Helvetica" pitchFamily="34" charset="0"/>
              </a:rPr>
              <a:t/>
            </a:r>
            <a:br>
              <a:rPr lang="en-US" sz="4800" b="1" dirty="0">
                <a:solidFill>
                  <a:srgbClr val="8B0E04"/>
                </a:solidFill>
                <a:latin typeface="Helvetica" pitchFamily="34" charset="0"/>
                <a:ea typeface="+mn-ea"/>
                <a:cs typeface="Helvetica" pitchFamily="34" charset="0"/>
              </a:rPr>
            </a:br>
            <a:endParaRPr lang="en-US" sz="4800" b="1" dirty="0">
              <a:solidFill>
                <a:srgbClr val="8B0E04"/>
              </a:solidFill>
              <a:latin typeface="Helvetica" pitchFamily="34" charset="0"/>
              <a:ea typeface="+mn-ea"/>
              <a:cs typeface="Helvetica" pitchFamily="34" charset="0"/>
            </a:endParaRPr>
          </a:p>
        </p:txBody>
      </p:sp>
      <p:sp>
        <p:nvSpPr>
          <p:cNvPr id="80899" name="Rectangle 3"/>
          <p:cNvSpPr>
            <a:spLocks noGrp="1" noChangeArrowheads="1"/>
          </p:cNvSpPr>
          <p:nvPr>
            <p:ph type="subTitle" idx="1"/>
          </p:nvPr>
        </p:nvSpPr>
        <p:spPr/>
        <p:txBody>
          <a:bodyPr/>
          <a:lstStyle/>
          <a:p>
            <a:pPr algn="ctr" eaLnBrk="1" hangingPunct="1">
              <a:buFont typeface="Wingdings" charset="2"/>
              <a:buNone/>
              <a:defRPr/>
            </a:pPr>
            <a:r>
              <a:rPr lang="en-US" b="1" dirty="0">
                <a:solidFill>
                  <a:schemeClr val="tx1"/>
                </a:solidFill>
                <a:latin typeface="Arial" panose="020B0604020202020204" pitchFamily="34" charset="0"/>
                <a:ea typeface="ＭＳ Ｐゴシック" charset="0"/>
                <a:cs typeface="Arial" panose="020B0604020202020204" pitchFamily="34" charset="0"/>
              </a:rPr>
              <a:t>Never doubt that a small group </a:t>
            </a:r>
          </a:p>
          <a:p>
            <a:pPr algn="ctr" eaLnBrk="1" hangingPunct="1">
              <a:buFont typeface="Wingdings" charset="2"/>
              <a:buNone/>
              <a:defRPr/>
            </a:pPr>
            <a:r>
              <a:rPr lang="en-US" b="1" dirty="0">
                <a:solidFill>
                  <a:schemeClr val="tx1"/>
                </a:solidFill>
                <a:latin typeface="Arial" panose="020B0604020202020204" pitchFamily="34" charset="0"/>
                <a:ea typeface="ＭＳ Ｐゴシック" charset="0"/>
                <a:cs typeface="Arial" panose="020B0604020202020204" pitchFamily="34" charset="0"/>
              </a:rPr>
              <a:t>of thoughtful, committed citizens</a:t>
            </a:r>
          </a:p>
          <a:p>
            <a:pPr algn="ctr" eaLnBrk="1" hangingPunct="1">
              <a:buFont typeface="Wingdings" charset="2"/>
              <a:buNone/>
              <a:defRPr/>
            </a:pPr>
            <a:r>
              <a:rPr lang="en-US" b="1" dirty="0">
                <a:solidFill>
                  <a:schemeClr val="tx1"/>
                </a:solidFill>
                <a:latin typeface="Arial" panose="020B0604020202020204" pitchFamily="34" charset="0"/>
                <a:ea typeface="ＭＳ Ｐゴシック" charset="0"/>
                <a:cs typeface="Arial" panose="020B0604020202020204" pitchFamily="34" charset="0"/>
              </a:rPr>
              <a:t>can change the world.</a:t>
            </a:r>
          </a:p>
          <a:p>
            <a:pPr algn="ctr" eaLnBrk="1" hangingPunct="1">
              <a:buFont typeface="Wingdings" charset="2"/>
              <a:buNone/>
              <a:defRPr/>
            </a:pPr>
            <a:r>
              <a:rPr lang="en-US" b="1" dirty="0">
                <a:solidFill>
                  <a:schemeClr val="tx1"/>
                </a:solidFill>
                <a:latin typeface="Arial" panose="020B0604020202020204" pitchFamily="34" charset="0"/>
                <a:ea typeface="ＭＳ Ｐゴシック" charset="0"/>
                <a:cs typeface="Arial" panose="020B0604020202020204" pitchFamily="34" charset="0"/>
              </a:rPr>
              <a:t>Indeed, it is the only thing </a:t>
            </a:r>
          </a:p>
          <a:p>
            <a:pPr algn="ctr" eaLnBrk="1" hangingPunct="1">
              <a:buFont typeface="Wingdings" charset="2"/>
              <a:buNone/>
              <a:defRPr/>
            </a:pPr>
            <a:r>
              <a:rPr lang="en-US" b="1" dirty="0">
                <a:solidFill>
                  <a:schemeClr val="tx1"/>
                </a:solidFill>
                <a:latin typeface="Arial" panose="020B0604020202020204" pitchFamily="34" charset="0"/>
                <a:ea typeface="ＭＳ Ｐゴシック" charset="0"/>
                <a:cs typeface="Arial" panose="020B0604020202020204" pitchFamily="34" charset="0"/>
              </a:rPr>
              <a:t>that ever has.</a:t>
            </a:r>
          </a:p>
          <a:p>
            <a:pPr algn="ctr" eaLnBrk="1" hangingPunct="1">
              <a:spcAft>
                <a:spcPts val="1200"/>
              </a:spcAft>
              <a:buFont typeface="Wingdings" charset="2"/>
              <a:buNone/>
              <a:defRPr/>
            </a:pPr>
            <a:endParaRPr lang="en-US" sz="800" i="1" dirty="0">
              <a:solidFill>
                <a:schemeClr val="tx1"/>
              </a:solidFill>
              <a:latin typeface="Arial" panose="020B0604020202020204" pitchFamily="34" charset="0"/>
              <a:ea typeface="ＭＳ Ｐゴシック" charset="0"/>
              <a:cs typeface="Arial" panose="020B0604020202020204" pitchFamily="34" charset="0"/>
            </a:endParaRPr>
          </a:p>
          <a:p>
            <a:pPr algn="ctr" eaLnBrk="1" hangingPunct="1">
              <a:spcAft>
                <a:spcPts val="1200"/>
              </a:spcAft>
              <a:buFont typeface="Wingdings" charset="2"/>
              <a:buNone/>
              <a:defRPr/>
            </a:pPr>
            <a:r>
              <a:rPr lang="en-US" sz="2000" i="1" dirty="0">
                <a:solidFill>
                  <a:schemeClr val="tx1"/>
                </a:solidFill>
                <a:latin typeface="Arial" panose="020B0604020202020204" pitchFamily="34" charset="0"/>
                <a:ea typeface="ＭＳ Ｐゴシック" charset="0"/>
                <a:cs typeface="Arial" panose="020B0604020202020204" pitchFamily="34" charset="0"/>
              </a:rPr>
              <a:t>- Margaret Mead</a:t>
            </a:r>
          </a:p>
        </p:txBody>
      </p:sp>
    </p:spTree>
  </p:cSld>
  <p:clrMapOvr>
    <a:masterClrMapping/>
  </p:clrMapOvr>
  <p:transition>
    <p:sndAc>
      <p:stSnd>
        <p:snd r:embed="rId3" name="applause.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lgn="ctr"/>
            <a:r>
              <a:rPr lang="en-US" dirty="0"/>
              <a:t/>
            </a:r>
            <a:br>
              <a:rPr lang="en-US" dirty="0"/>
            </a:br>
            <a:r>
              <a:rPr lang="en-US" dirty="0"/>
              <a:t/>
            </a:r>
            <a:br>
              <a:rPr lang="en-US" dirty="0"/>
            </a:br>
            <a:r>
              <a:rPr lang="en-US" sz="4400" dirty="0">
                <a:latin typeface="Helvetica" panose="020B0604020202020204" pitchFamily="34" charset="0"/>
                <a:cs typeface="Helvetica" panose="020B0604020202020204" pitchFamily="34" charset="0"/>
              </a:rPr>
              <a:t>Final Comments </a:t>
            </a:r>
            <a:endParaRPr lang="en-US" dirty="0">
              <a:latin typeface="Helvetica" panose="020B0604020202020204" pitchFamily="34" charset="0"/>
              <a:cs typeface="Helvetica"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hangingPunct="1">
              <a:defRPr/>
            </a:pPr>
            <a:r>
              <a:rPr lang="en-US" sz="3600" b="1" dirty="0">
                <a:solidFill>
                  <a:schemeClr val="bg1"/>
                </a:solidFill>
                <a:latin typeface="Helvetica" pitchFamily="34" charset="0"/>
                <a:ea typeface="+mn-ea"/>
                <a:cs typeface="Helvetica" pitchFamily="34" charset="0"/>
              </a:rPr>
              <a:t>References*</a:t>
            </a:r>
          </a:p>
        </p:txBody>
      </p:sp>
      <p:sp>
        <p:nvSpPr>
          <p:cNvPr id="5" name="Subtitle 2"/>
          <p:cNvSpPr txBox="1">
            <a:spLocks/>
          </p:cNvSpPr>
          <p:nvPr/>
        </p:nvSpPr>
        <p:spPr bwMode="auto">
          <a:xfrm>
            <a:off x="293781" y="1456112"/>
            <a:ext cx="8667750" cy="3798916"/>
          </a:xfrm>
          <a:prstGeom prst="rect">
            <a:avLst/>
          </a:prstGeom>
          <a:noFill/>
          <a:ln w="9525">
            <a:noFill/>
            <a:miter lim="800000"/>
            <a:headEnd/>
            <a:tailEnd/>
          </a:ln>
        </p:spPr>
        <p:txBody>
          <a:bodyPr/>
          <a:lstStyle/>
          <a:p>
            <a:pPr>
              <a:spcBef>
                <a:spcPts val="600"/>
              </a:spcBef>
            </a:pPr>
            <a:r>
              <a:rPr lang="en-US" sz="1200" baseline="30000" dirty="0">
                <a:latin typeface="Arial"/>
                <a:ea typeface="ＭＳ Ｐゴシック" charset="-128"/>
                <a:cs typeface="Arial"/>
              </a:rPr>
              <a:t>1</a:t>
            </a:r>
            <a:r>
              <a:rPr lang="en-US" altLang="en-US" sz="1200" b="1" dirty="0">
                <a:solidFill>
                  <a:srgbClr val="000000"/>
                </a:solidFill>
                <a:ea typeface="Cambria" panose="02040503050406030204" pitchFamily="18" charset="0"/>
              </a:rPr>
              <a:t> Substance Abuse and Mental Health Services Administration. (</a:t>
            </a:r>
            <a:r>
              <a:rPr lang="en-US" altLang="en-US" sz="1200" b="1" dirty="0" err="1">
                <a:solidFill>
                  <a:srgbClr val="000000"/>
                </a:solidFill>
                <a:ea typeface="Cambria" panose="02040503050406030204" pitchFamily="18" charset="0"/>
              </a:rPr>
              <a:t>n.d.</a:t>
            </a:r>
            <a:r>
              <a:rPr lang="en-US" altLang="en-US" sz="1200" b="1" dirty="0">
                <a:solidFill>
                  <a:srgbClr val="000000"/>
                </a:solidFill>
                <a:ea typeface="Cambria" panose="02040503050406030204" pitchFamily="18" charset="0"/>
              </a:rPr>
              <a:t>) </a:t>
            </a:r>
            <a:r>
              <a:rPr lang="en-US" altLang="en-US" sz="1200" b="1" i="1" dirty="0">
                <a:solidFill>
                  <a:srgbClr val="000000"/>
                </a:solidFill>
                <a:ea typeface="Cambria" panose="02040503050406030204" pitchFamily="18" charset="0"/>
              </a:rPr>
              <a:t>Prevention approaches </a:t>
            </a:r>
            <a:r>
              <a:rPr lang="en-US" altLang="en-US" sz="1200" b="1" dirty="0">
                <a:solidFill>
                  <a:srgbClr val="000000"/>
                </a:solidFill>
                <a:ea typeface="Cambria" panose="02040503050406030204" pitchFamily="18" charset="0"/>
              </a:rPr>
              <a:t>[website]. Retrieved  from </a:t>
            </a:r>
            <a:r>
              <a:rPr lang="en-US" altLang="en-US" sz="1200" b="1" dirty="0">
                <a:solidFill>
                  <a:srgbClr val="000000"/>
                </a:solidFill>
                <a:ea typeface="Cambria" panose="02040503050406030204" pitchFamily="18" charset="0"/>
                <a:hlinkClick r:id="rId3"/>
              </a:rPr>
              <a:t>http://captus.samhsa.gov/prevention-practice/prevention-approaches</a:t>
            </a:r>
            <a:r>
              <a:rPr lang="en-US" altLang="en-US" sz="1200" b="1" dirty="0">
                <a:solidFill>
                  <a:srgbClr val="000000"/>
                </a:solidFill>
                <a:ea typeface="Cambria" panose="02040503050406030204" pitchFamily="18" charset="0"/>
              </a:rPr>
              <a:t> </a:t>
            </a:r>
          </a:p>
          <a:p>
            <a:pPr>
              <a:spcBef>
                <a:spcPts val="600"/>
              </a:spcBef>
            </a:pPr>
            <a:r>
              <a:rPr lang="lv-LV" altLang="en-US" sz="1200" b="1" baseline="30000" dirty="0">
                <a:solidFill>
                  <a:srgbClr val="000000"/>
                </a:solidFill>
                <a:ea typeface="Cambria" panose="02040503050406030204" pitchFamily="18" charset="0"/>
              </a:rPr>
              <a:t>2</a:t>
            </a:r>
            <a:r>
              <a:rPr lang="en-US" altLang="en-US" sz="1200" b="1" dirty="0">
                <a:solidFill>
                  <a:srgbClr val="000000"/>
                </a:solidFill>
                <a:ea typeface="Cambria" panose="02040503050406030204" pitchFamily="18" charset="0"/>
              </a:rPr>
              <a:t> National Research Council and Institute of Medicine. (2009). </a:t>
            </a:r>
            <a:r>
              <a:rPr lang="en-US" altLang="en-US" sz="1200" b="1" i="1" dirty="0">
                <a:solidFill>
                  <a:srgbClr val="000000"/>
                </a:solidFill>
                <a:ea typeface="Cambria" panose="02040503050406030204" pitchFamily="18" charset="0"/>
              </a:rPr>
              <a:t>Preventing mental, emotional, and behavioral disorders among young people: Progress and possibilities </a:t>
            </a:r>
            <a:r>
              <a:rPr lang="en-US" altLang="en-US" sz="1200" b="1" dirty="0">
                <a:solidFill>
                  <a:srgbClr val="000000"/>
                </a:solidFill>
                <a:ea typeface="Cambria" panose="02040503050406030204" pitchFamily="18" charset="0"/>
              </a:rPr>
              <a:t>(O’Connell, M.E., Boat, T., &amp; Warner, K.E., Eds.). Washington, DC: National Academies Press. </a:t>
            </a:r>
            <a:endParaRPr lang="en-US" altLang="en-US" sz="1200" b="1" baseline="30000" dirty="0">
              <a:solidFill>
                <a:srgbClr val="000000"/>
              </a:solidFill>
              <a:ea typeface="Cambria" panose="02040503050406030204" pitchFamily="18" charset="0"/>
            </a:endParaRPr>
          </a:p>
          <a:p>
            <a:pPr>
              <a:spcBef>
                <a:spcPts val="600"/>
              </a:spcBef>
            </a:pPr>
            <a:r>
              <a:rPr lang="lv-LV" altLang="en-US" sz="1200" b="1" baseline="30000" dirty="0">
                <a:solidFill>
                  <a:srgbClr val="000000"/>
                </a:solidFill>
                <a:ea typeface="Cambria" panose="02040503050406030204" pitchFamily="18" charset="0"/>
              </a:rPr>
              <a:t>3</a:t>
            </a:r>
            <a:r>
              <a:rPr lang="en-US" altLang="en-US" sz="1200" b="1" dirty="0">
                <a:solidFill>
                  <a:srgbClr val="000000"/>
                </a:solidFill>
                <a:ea typeface="Cambria" panose="02040503050406030204" pitchFamily="18" charset="0"/>
              </a:rPr>
              <a:t> Substance Abuse and Mental Health Services Administration, Center for Substance Abuse Prevention</a:t>
            </a:r>
            <a:r>
              <a:rPr lang="en-US" altLang="en-US" sz="1200" b="1" i="1" dirty="0">
                <a:solidFill>
                  <a:srgbClr val="000000"/>
                </a:solidFill>
                <a:ea typeface="Cambria" panose="02040503050406030204" pitchFamily="18" charset="0"/>
              </a:rPr>
              <a:t>. </a:t>
            </a:r>
            <a:r>
              <a:rPr lang="en-US" altLang="en-US" sz="1200" b="1" dirty="0">
                <a:solidFill>
                  <a:srgbClr val="000000"/>
                </a:solidFill>
                <a:ea typeface="Cambria" panose="02040503050406030204" pitchFamily="18" charset="0"/>
              </a:rPr>
              <a:t>(2011)</a:t>
            </a:r>
            <a:r>
              <a:rPr lang="en-US" altLang="en-US" sz="1200" b="1" i="1" dirty="0">
                <a:solidFill>
                  <a:srgbClr val="000000"/>
                </a:solidFill>
                <a:ea typeface="Cambria" panose="02040503050406030204" pitchFamily="18" charset="0"/>
              </a:rPr>
              <a:t>. Identifying and selecting evidence-based interventions: Revised guidance document for the Strategic Prevention Framework State Incentive Grant Program</a:t>
            </a:r>
            <a:r>
              <a:rPr lang="en-US" altLang="en-US" sz="1200" b="1" dirty="0">
                <a:solidFill>
                  <a:srgbClr val="000000"/>
                </a:solidFill>
                <a:ea typeface="Cambria" panose="02040503050406030204" pitchFamily="18" charset="0"/>
              </a:rPr>
              <a:t> HHS Publication No. (SMA)09-4205). Rockville, MD: Author.</a:t>
            </a:r>
            <a:endParaRPr lang="en-US" altLang="en-US" sz="1200" b="1" baseline="30000" dirty="0">
              <a:ea typeface="Cambria" panose="02040503050406030204" pitchFamily="18" charset="0"/>
            </a:endParaRPr>
          </a:p>
          <a:p>
            <a:pPr defTabSz="914400" eaLnBrk="0" hangingPunct="0">
              <a:spcBef>
                <a:spcPts val="600"/>
              </a:spcBef>
              <a:defRPr/>
            </a:pPr>
            <a:r>
              <a:rPr lang="lv-LV" sz="1200" baseline="30000" dirty="0">
                <a:latin typeface="Arial"/>
                <a:ea typeface="ＭＳ Ｐゴシック" charset="-128"/>
                <a:cs typeface="Arial"/>
              </a:rPr>
              <a:t>4 </a:t>
            </a:r>
            <a:r>
              <a:rPr lang="x-none" sz="1200" b="1" dirty="0">
                <a:latin typeface="Arial"/>
                <a:ea typeface="ＭＳ Ｐゴシック" charset="-128"/>
                <a:cs typeface="Arial"/>
              </a:rPr>
              <a:t>Substance Abuse and Mental Health Services Administration, Center for the Application of Prevention</a:t>
            </a:r>
            <a:r>
              <a:rPr lang="en-US" sz="1200" b="1" dirty="0">
                <a:latin typeface="Arial"/>
                <a:ea typeface="ＭＳ Ｐゴシック" charset="-128"/>
                <a:cs typeface="Arial"/>
              </a:rPr>
              <a:t> </a:t>
            </a:r>
            <a:r>
              <a:rPr lang="x-none" sz="1200" b="1" dirty="0">
                <a:latin typeface="Arial"/>
                <a:ea typeface="ＭＳ Ｐゴシック" charset="-128"/>
                <a:cs typeface="Arial"/>
              </a:rPr>
              <a:t>Technologies. (n.d.). </a:t>
            </a:r>
            <a:r>
              <a:rPr lang="x-none" sz="1200" b="1" i="1" dirty="0">
                <a:latin typeface="Arial"/>
                <a:ea typeface="ＭＳ Ｐゴシック" charset="-128"/>
                <a:cs typeface="Arial"/>
              </a:rPr>
              <a:t>Keys to sustainability</a:t>
            </a:r>
            <a:r>
              <a:rPr lang="x-none" sz="1200" b="1" dirty="0">
                <a:latin typeface="Arial"/>
                <a:ea typeface="ＭＳ Ｐゴシック" charset="-128"/>
                <a:cs typeface="Arial"/>
              </a:rPr>
              <a:t> [slide presentation].</a:t>
            </a:r>
            <a:r>
              <a:rPr lang="en-US" sz="1200" b="1" dirty="0">
                <a:latin typeface="Arial"/>
                <a:ea typeface="ＭＳ Ｐゴシック" charset="-128"/>
                <a:cs typeface="Arial"/>
              </a:rPr>
              <a:t> Rockville, MD: Author. Unpublished.</a:t>
            </a:r>
          </a:p>
          <a:p>
            <a:pPr defTabSz="914400" eaLnBrk="0" hangingPunct="0">
              <a:spcBef>
                <a:spcPts val="600"/>
              </a:spcBef>
              <a:defRPr/>
            </a:pPr>
            <a:r>
              <a:rPr lang="lv-LV" sz="1200" baseline="30000" dirty="0">
                <a:latin typeface="Arial"/>
                <a:ea typeface="ＭＳ Ｐゴシック" charset="-128"/>
                <a:cs typeface="Arial"/>
              </a:rPr>
              <a:t>5</a:t>
            </a:r>
            <a:r>
              <a:rPr lang="en-US" sz="1200" baseline="30000" dirty="0">
                <a:latin typeface="Arial"/>
                <a:ea typeface="ＭＳ Ｐゴシック" charset="-128"/>
                <a:cs typeface="Arial"/>
              </a:rPr>
              <a:t> </a:t>
            </a:r>
            <a:r>
              <a:rPr lang="x-none" sz="1200" dirty="0">
                <a:latin typeface="Arial"/>
                <a:ea typeface="ＭＳ Ｐゴシック" charset="-128"/>
                <a:cs typeface="Arial"/>
              </a:rPr>
              <a:t>Substance Abuse and Mental Health Services Administration</a:t>
            </a:r>
            <a:r>
              <a:rPr lang="en-US" sz="1200" dirty="0">
                <a:latin typeface="Arial"/>
                <a:ea typeface="ＭＳ Ｐゴシック" charset="-128"/>
                <a:cs typeface="Arial"/>
              </a:rPr>
              <a:t>. (2017, June 19). </a:t>
            </a:r>
            <a:r>
              <a:rPr lang="en-US" sz="1200" i="1" dirty="0">
                <a:latin typeface="Arial"/>
                <a:ea typeface="ＭＳ Ｐゴシック" charset="-128"/>
                <a:cs typeface="Arial"/>
              </a:rPr>
              <a:t>Planning for sustainability</a:t>
            </a:r>
            <a:r>
              <a:rPr lang="en-US" sz="1200" dirty="0">
                <a:latin typeface="Arial"/>
                <a:ea typeface="ＭＳ Ｐゴシック" charset="-128"/>
                <a:cs typeface="Arial"/>
              </a:rPr>
              <a:t>. Retrieved </a:t>
            </a:r>
            <a:r>
              <a:rPr lang="lv-LV" sz="1200" dirty="0">
                <a:latin typeface="Arial"/>
                <a:ea typeface="ＭＳ Ｐゴシック" charset="-128"/>
                <a:cs typeface="Arial"/>
              </a:rPr>
              <a:t>f</a:t>
            </a:r>
            <a:r>
              <a:rPr lang="en-US" sz="1200" dirty="0">
                <a:latin typeface="Arial"/>
                <a:ea typeface="ＭＳ Ｐゴシック" charset="-128"/>
                <a:cs typeface="Arial"/>
              </a:rPr>
              <a:t>rom https://www.samhsa.gov/capt/tools-learning-resources/planning-sustainability</a:t>
            </a:r>
            <a:endParaRPr lang="en-US" sz="1200" baseline="30000" dirty="0">
              <a:latin typeface="Arial"/>
              <a:ea typeface="ＭＳ Ｐゴシック" charset="-128"/>
              <a:cs typeface="Arial"/>
            </a:endParaRPr>
          </a:p>
          <a:p>
            <a:pPr defTabSz="914400" eaLnBrk="0" hangingPunct="0">
              <a:spcBef>
                <a:spcPts val="600"/>
              </a:spcBef>
              <a:defRPr/>
            </a:pPr>
            <a:r>
              <a:rPr lang="lv-LV" sz="1200" baseline="30000" dirty="0">
                <a:latin typeface="Arial"/>
                <a:ea typeface="ＭＳ Ｐゴシック" charset="-128"/>
                <a:cs typeface="Arial"/>
              </a:rPr>
              <a:t>6</a:t>
            </a:r>
            <a:r>
              <a:rPr lang="en-US" sz="1200" baseline="30000" dirty="0">
                <a:latin typeface="Arial"/>
                <a:ea typeface="ＭＳ Ｐゴシック" charset="-128"/>
                <a:cs typeface="Arial"/>
              </a:rPr>
              <a:t> </a:t>
            </a:r>
            <a:r>
              <a:rPr lang="lv-LV" sz="1200" dirty="0">
                <a:latin typeface="Arial"/>
                <a:ea typeface="ＭＳ Ｐゴシック" charset="-128"/>
                <a:cs typeface="Arial"/>
              </a:rPr>
              <a:t>Ficker, E., Nesbitt, S. (2016). </a:t>
            </a:r>
            <a:r>
              <a:rPr lang="en-US" sz="1200" i="1" dirty="0"/>
              <a:t>Planning For Sustainability: Part 1</a:t>
            </a:r>
            <a:r>
              <a:rPr lang="lv-LV" sz="1200" i="1" dirty="0"/>
              <a:t>. </a:t>
            </a:r>
            <a:r>
              <a:rPr lang="lv-LV" sz="1200" dirty="0"/>
              <a:t>Presentation by Substance Abuse Mental Health Services Administration, Center for the Application of Prevention Technologies.</a:t>
            </a:r>
            <a:r>
              <a:rPr lang="en-US" sz="1200" dirty="0"/>
              <a:t/>
            </a:r>
            <a:br>
              <a:rPr lang="en-US" sz="1200" dirty="0"/>
            </a:br>
            <a:r>
              <a:rPr lang="lv-LV" sz="1200" baseline="30000" dirty="0">
                <a:latin typeface="Arial"/>
                <a:ea typeface="ＭＳ Ｐゴシック" charset="-128"/>
                <a:cs typeface="Arial"/>
              </a:rPr>
              <a:t>7</a:t>
            </a:r>
            <a:r>
              <a:rPr lang="en-US" sz="1200" dirty="0">
                <a:latin typeface="Arial"/>
                <a:ea typeface="ＭＳ Ｐゴシック" charset="-128"/>
                <a:cs typeface="Arial"/>
              </a:rPr>
              <a:t> </a:t>
            </a:r>
            <a:r>
              <a:rPr lang="lv-LV" sz="1200" dirty="0">
                <a:latin typeface="Arial"/>
                <a:ea typeface="ＭＳ Ｐゴシック" charset="-128"/>
                <a:cs typeface="Arial"/>
              </a:rPr>
              <a:t>Ficker, E., Nesbitt, S. (2016). </a:t>
            </a:r>
            <a:r>
              <a:rPr lang="en-US" sz="1200" i="1" dirty="0"/>
              <a:t>Planning For Sustainability: Part 1</a:t>
            </a:r>
            <a:r>
              <a:rPr lang="lv-LV" sz="1200" i="1" dirty="0"/>
              <a:t>. </a:t>
            </a:r>
            <a:r>
              <a:rPr lang="lv-LV" sz="1200" dirty="0"/>
              <a:t>Presentation by Substance Abuse Mental Health Services Administration, Center for the Application of Prevention Technologies. </a:t>
            </a:r>
          </a:p>
          <a:p>
            <a:pPr defTabSz="914400" eaLnBrk="0" hangingPunct="0">
              <a:spcBef>
                <a:spcPts val="600"/>
              </a:spcBef>
              <a:defRPr/>
            </a:pPr>
            <a:r>
              <a:rPr lang="lv-LV" sz="1200" baseline="30000" dirty="0">
                <a:latin typeface="Arial"/>
                <a:ea typeface="ＭＳ Ｐゴシック" charset="-128"/>
                <a:cs typeface="Arial"/>
              </a:rPr>
              <a:t>8</a:t>
            </a:r>
            <a:r>
              <a:rPr lang="en-US" sz="1200" baseline="30000" dirty="0">
                <a:latin typeface="Arial"/>
                <a:ea typeface="ＭＳ Ｐゴシック" charset="-128"/>
                <a:cs typeface="Arial"/>
              </a:rPr>
              <a:t> </a:t>
            </a:r>
            <a:r>
              <a:rPr lang="en-US" sz="1200" dirty="0">
                <a:latin typeface="Arial"/>
                <a:ea typeface="ＭＳ Ｐゴシック" charset="-128"/>
                <a:cs typeface="Arial"/>
              </a:rPr>
              <a:t>Green, L., </a:t>
            </a:r>
            <a:r>
              <a:rPr lang="en-US" sz="1200" dirty="0" err="1">
                <a:latin typeface="Arial"/>
                <a:ea typeface="ＭＳ Ｐゴシック" charset="-128"/>
                <a:cs typeface="Arial"/>
              </a:rPr>
              <a:t>Kreuter</a:t>
            </a:r>
            <a:r>
              <a:rPr lang="en-US" sz="1200" dirty="0">
                <a:latin typeface="Arial"/>
                <a:ea typeface="ＭＳ Ｐゴシック" charset="-128"/>
                <a:cs typeface="Arial"/>
              </a:rPr>
              <a:t>, M. (2005). Health program planning: An educational and ecological approach. (4th Edition). Boston: McGraw-Hill</a:t>
            </a:r>
            <a:r>
              <a:rPr lang="en-US" sz="1400" dirty="0">
                <a:latin typeface="Arial"/>
                <a:ea typeface="ＭＳ Ｐゴシック" charset="-128"/>
                <a:cs typeface="Arial"/>
              </a:rPr>
              <a:t>.</a:t>
            </a:r>
          </a:p>
        </p:txBody>
      </p:sp>
      <p:pic>
        <p:nvPicPr>
          <p:cNvPr id="6" name="Picture 5"/>
          <p:cNvPicPr>
            <a:picLocks noChangeAspect="1"/>
          </p:cNvPicPr>
          <p:nvPr/>
        </p:nvPicPr>
        <p:blipFill>
          <a:blip r:embed="rId4"/>
          <a:stretch>
            <a:fillRect/>
          </a:stretch>
        </p:blipFill>
        <p:spPr>
          <a:xfrm>
            <a:off x="403412" y="5605492"/>
            <a:ext cx="8114479" cy="51210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951" y="5945726"/>
            <a:ext cx="4459705" cy="4561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3412" y="0"/>
            <a:ext cx="8448488" cy="1105648"/>
          </a:xfrm>
        </p:spPr>
        <p:txBody>
          <a:bodyPr/>
          <a:lstStyle/>
          <a:p>
            <a:r>
              <a:rPr lang="en-US" sz="3600" dirty="0"/>
              <a:t>Session 4 References </a:t>
            </a:r>
          </a:p>
        </p:txBody>
      </p:sp>
      <p:sp>
        <p:nvSpPr>
          <p:cNvPr id="86019" name="Subtitle 2"/>
          <p:cNvSpPr txBox="1">
            <a:spLocks/>
          </p:cNvSpPr>
          <p:nvPr/>
        </p:nvSpPr>
        <p:spPr bwMode="auto">
          <a:xfrm>
            <a:off x="55656" y="1189051"/>
            <a:ext cx="9144000" cy="549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1125" indent="-111125"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228600" indent="-228600">
              <a:spcBef>
                <a:spcPct val="20000"/>
              </a:spcBef>
              <a:buFont typeface="+mj-lt"/>
              <a:buAutoNum type="arabicPeriod"/>
            </a:pPr>
            <a:r>
              <a:rPr lang="en-US" altLang="en-US" sz="1600" dirty="0">
                <a:cs typeface="Arial" panose="020B0604020202020204" pitchFamily="34" charset="0"/>
              </a:rPr>
              <a:t>Substance Abuse and Mental Health Services Administration. (2018, May 29). Prevention of substance abuse and mental illness, prevention strategies sub-section [Website]. Retrieved from </a:t>
            </a:r>
            <a:r>
              <a:rPr lang="en-US" altLang="en-US" sz="1600" dirty="0">
                <a:cs typeface="Arial" panose="020B0604020202020204" pitchFamily="34" charset="0"/>
                <a:hlinkClick r:id="rId3"/>
              </a:rPr>
              <a:t>https://www.samhsa.gov/prevention</a:t>
            </a:r>
            <a:r>
              <a:rPr lang="en-US" altLang="en-US" sz="1600" dirty="0">
                <a:cs typeface="Arial" panose="020B0604020202020204" pitchFamily="34" charset="0"/>
              </a:rPr>
              <a:t> </a:t>
            </a:r>
          </a:p>
          <a:p>
            <a:pPr marL="228600" indent="-228600">
              <a:spcBef>
                <a:spcPct val="20000"/>
              </a:spcBef>
              <a:buFont typeface="+mj-lt"/>
              <a:buAutoNum type="arabicPeriod"/>
            </a:pPr>
            <a:r>
              <a:rPr lang="en-US" altLang="en-US" sz="1600" dirty="0">
                <a:cs typeface="Arial" panose="020B0604020202020204" pitchFamily="34" charset="0"/>
              </a:rPr>
              <a:t>National Research Council and Institute of Medicine. (2009). </a:t>
            </a:r>
            <a:r>
              <a:rPr lang="en-US" altLang="en-US" sz="1600" i="1" dirty="0">
                <a:cs typeface="Arial" panose="020B0604020202020204" pitchFamily="34" charset="0"/>
              </a:rPr>
              <a:t>Preventing mental, emotional, and behavioral disorders among young people: Progress and possibilities</a:t>
            </a:r>
            <a:r>
              <a:rPr lang="en-US" altLang="en-US" sz="1600" dirty="0">
                <a:cs typeface="Arial" panose="020B0604020202020204" pitchFamily="34" charset="0"/>
              </a:rPr>
              <a:t> (O’Connell, M.E., Boat, T., &amp; Warner, K.E., Eds.). Washington, DC: National Academies Press.</a:t>
            </a:r>
          </a:p>
          <a:p>
            <a:pPr marL="228600" indent="-228600">
              <a:spcBef>
                <a:spcPct val="20000"/>
              </a:spcBef>
              <a:buFont typeface="+mj-lt"/>
              <a:buAutoNum type="arabicPeriod"/>
            </a:pPr>
            <a:r>
              <a:rPr lang="en-US" altLang="en-US" sz="1600" dirty="0">
                <a:cs typeface="Arial" panose="020B0604020202020204" pitchFamily="34" charset="0"/>
              </a:rPr>
              <a:t>Substance Abuse and Mental Health Services Administration, Center for Substance Abuse Prevention. (2011). </a:t>
            </a:r>
            <a:r>
              <a:rPr lang="en-US" altLang="en-US" sz="1600" i="1" dirty="0">
                <a:cs typeface="Arial" panose="020B0604020202020204" pitchFamily="34" charset="0"/>
              </a:rPr>
              <a:t>Identifying and selecting evidence-based interventions: Revised guidance document for the Strategic Prevention Framework State Incentive Grant Program, </a:t>
            </a:r>
            <a:r>
              <a:rPr lang="en-US" altLang="en-US" sz="1600" dirty="0">
                <a:cs typeface="Arial" panose="020B0604020202020204" pitchFamily="34" charset="0"/>
              </a:rPr>
              <a:t>HHS Publication No. (SMA)09-4205). Rockville, MD: Author.</a:t>
            </a:r>
          </a:p>
          <a:p>
            <a:pPr marL="228600" indent="-228600">
              <a:spcBef>
                <a:spcPct val="20000"/>
              </a:spcBef>
              <a:buFont typeface="+mj-lt"/>
              <a:buAutoNum type="arabicPeriod"/>
            </a:pPr>
            <a:r>
              <a:rPr lang="en-US" altLang="en-US" sz="1600" dirty="0">
                <a:cs typeface="Arial" panose="020B0604020202020204" pitchFamily="34" charset="0"/>
              </a:rPr>
              <a:t>Substance Abuse and Mental Health Services Administration, Center for the Application of Prevention Technologies. (</a:t>
            </a:r>
            <a:r>
              <a:rPr lang="en-US" altLang="en-US" sz="1600" dirty="0" err="1">
                <a:cs typeface="Arial" panose="020B0604020202020204" pitchFamily="34" charset="0"/>
              </a:rPr>
              <a:t>n.d.</a:t>
            </a:r>
            <a:r>
              <a:rPr lang="en-US" altLang="en-US" sz="1600" dirty="0">
                <a:cs typeface="Arial" panose="020B0604020202020204" pitchFamily="34" charset="0"/>
              </a:rPr>
              <a:t>). </a:t>
            </a:r>
            <a:r>
              <a:rPr lang="en-US" altLang="en-US" sz="1600" i="1" dirty="0">
                <a:cs typeface="Arial" panose="020B0604020202020204" pitchFamily="34" charset="0"/>
              </a:rPr>
              <a:t>Keys to sustainability </a:t>
            </a:r>
            <a:r>
              <a:rPr lang="en-US" altLang="en-US" sz="1600" dirty="0">
                <a:cs typeface="Arial" panose="020B0604020202020204" pitchFamily="34" charset="0"/>
              </a:rPr>
              <a:t>[Presentation]. Rockville, MD: Author. Unpublished.</a:t>
            </a:r>
          </a:p>
          <a:p>
            <a:pPr marL="228600" indent="-228600">
              <a:spcBef>
                <a:spcPct val="20000"/>
              </a:spcBef>
              <a:buFont typeface="+mj-lt"/>
              <a:buAutoNum type="arabicPeriod"/>
            </a:pPr>
            <a:r>
              <a:rPr lang="x-none" sz="1600" dirty="0">
                <a:latin typeface="Arial"/>
                <a:ea typeface="ＭＳ Ｐゴシック" charset="-128"/>
                <a:cs typeface="Arial"/>
              </a:rPr>
              <a:t>Substance Abuse and Mental Health Services Administration</a:t>
            </a:r>
            <a:r>
              <a:rPr lang="en-US" sz="1600" dirty="0">
                <a:latin typeface="Arial"/>
                <a:ea typeface="ＭＳ Ｐゴシック" charset="-128"/>
                <a:cs typeface="Arial"/>
              </a:rPr>
              <a:t>. (2017, June 19). </a:t>
            </a:r>
            <a:r>
              <a:rPr lang="en-US" sz="1600" i="1" dirty="0">
                <a:latin typeface="Arial"/>
                <a:ea typeface="ＭＳ Ｐゴシック" charset="-128"/>
                <a:cs typeface="Arial"/>
              </a:rPr>
              <a:t>Planning for sustainability </a:t>
            </a:r>
            <a:r>
              <a:rPr lang="en-US" sz="1600" dirty="0">
                <a:latin typeface="Arial"/>
                <a:ea typeface="ＭＳ Ｐゴシック" charset="-128"/>
                <a:cs typeface="Arial"/>
              </a:rPr>
              <a:t>[Website]. Retrieved </a:t>
            </a:r>
            <a:r>
              <a:rPr lang="lv-LV" sz="1600" dirty="0">
                <a:latin typeface="Arial"/>
                <a:ea typeface="ＭＳ Ｐゴシック" charset="-128"/>
                <a:cs typeface="Arial"/>
              </a:rPr>
              <a:t>f</a:t>
            </a:r>
            <a:r>
              <a:rPr lang="en-US" sz="1600" dirty="0">
                <a:latin typeface="Arial"/>
                <a:ea typeface="ＭＳ Ｐゴシック" charset="-128"/>
                <a:cs typeface="Arial"/>
              </a:rPr>
              <a:t>rom </a:t>
            </a:r>
            <a:r>
              <a:rPr lang="en-US" sz="1600" dirty="0">
                <a:latin typeface="Arial"/>
                <a:ea typeface="ＭＳ Ｐゴシック" charset="-128"/>
                <a:cs typeface="Arial"/>
                <a:hlinkClick r:id="rId4"/>
              </a:rPr>
              <a:t>https://www.samhsa.gov/capt/tools-learning-resources/planning-sustainability</a:t>
            </a:r>
            <a:r>
              <a:rPr lang="en-US" sz="1600" dirty="0">
                <a:latin typeface="Arial"/>
                <a:ea typeface="ＭＳ Ｐゴシック" charset="-128"/>
                <a:cs typeface="Arial"/>
              </a:rPr>
              <a:t> </a:t>
            </a:r>
          </a:p>
          <a:p>
            <a:pPr marL="228600" indent="-228600">
              <a:spcBef>
                <a:spcPct val="20000"/>
              </a:spcBef>
              <a:buFont typeface="+mj-lt"/>
              <a:buAutoNum type="arabicPeriod"/>
            </a:pPr>
            <a:r>
              <a:rPr lang="en-US" sz="1600" dirty="0">
                <a:latin typeface="Arial"/>
                <a:ea typeface="ＭＳ Ｐゴシック" charset="-128"/>
                <a:cs typeface="Arial"/>
              </a:rPr>
              <a:t>Green, L., </a:t>
            </a:r>
            <a:r>
              <a:rPr lang="en-US" sz="1600" dirty="0" err="1">
                <a:latin typeface="Arial"/>
                <a:ea typeface="ＭＳ Ｐゴシック" charset="-128"/>
                <a:cs typeface="Arial"/>
              </a:rPr>
              <a:t>Kreuter</a:t>
            </a:r>
            <a:r>
              <a:rPr lang="en-US" sz="1600" dirty="0">
                <a:latin typeface="Arial"/>
                <a:ea typeface="ＭＳ Ｐゴシック" charset="-128"/>
                <a:cs typeface="Arial"/>
              </a:rPr>
              <a:t>, M. (2005). </a:t>
            </a:r>
            <a:r>
              <a:rPr lang="en-US" sz="1600" i="1" dirty="0">
                <a:latin typeface="Arial"/>
                <a:ea typeface="ＭＳ Ｐゴシック" charset="-128"/>
                <a:cs typeface="Arial"/>
              </a:rPr>
              <a:t>Health program planning: An educational and ecological approach</a:t>
            </a:r>
            <a:r>
              <a:rPr lang="en-US" sz="1600" dirty="0">
                <a:latin typeface="Arial"/>
                <a:ea typeface="ＭＳ Ｐゴシック" charset="-128"/>
                <a:cs typeface="Arial"/>
              </a:rPr>
              <a:t> (4th ed.). Boston: McGraw-Hill</a:t>
            </a:r>
            <a:r>
              <a:rPr lang="en-US" sz="1800" dirty="0">
                <a:latin typeface="Arial"/>
                <a:ea typeface="ＭＳ Ｐゴシック" charset="-128"/>
                <a:cs typeface="Arial"/>
              </a:rPr>
              <a:t>.</a:t>
            </a:r>
          </a:p>
          <a:p>
            <a:pPr marL="0" indent="0">
              <a:spcBef>
                <a:spcPct val="20000"/>
              </a:spcBef>
            </a:pPr>
            <a:endParaRPr lang="en-US" sz="1600" dirty="0">
              <a:latin typeface="Arial"/>
              <a:ea typeface="ＭＳ Ｐゴシック" charset="-128"/>
              <a:cs typeface="Arial"/>
            </a:endParaRPr>
          </a:p>
          <a:p>
            <a:pPr marL="228600" indent="-228600">
              <a:spcBef>
                <a:spcPct val="20000"/>
              </a:spcBef>
              <a:buFont typeface="+mj-lt"/>
              <a:buAutoNum type="arabicPeriod"/>
            </a:pPr>
            <a:endParaRPr lang="en-US" sz="1600" baseline="30000" dirty="0">
              <a:latin typeface="Arial"/>
              <a:ea typeface="ＭＳ Ｐゴシック" charset="-128"/>
              <a:cs typeface="Arial"/>
            </a:endParaRPr>
          </a:p>
          <a:p>
            <a:pPr marL="228600" indent="-228600">
              <a:spcBef>
                <a:spcPct val="20000"/>
              </a:spcBef>
              <a:buFont typeface="+mj-lt"/>
              <a:buAutoNum type="arabicPeriod"/>
            </a:pPr>
            <a:endParaRPr lang="en-US" altLang="en-US" sz="1600" dirty="0">
              <a:cs typeface="Arial" panose="020B0604020202020204" pitchFamily="34" charset="0"/>
            </a:endParaRPr>
          </a:p>
          <a:p>
            <a:pPr marL="228600" indent="-228600">
              <a:spcBef>
                <a:spcPct val="20000"/>
              </a:spcBef>
              <a:buFont typeface="+mj-lt"/>
              <a:buAutoNum type="arabicPeriod"/>
            </a:pPr>
            <a:endParaRPr lang="en-US" altLang="en-US" sz="1600" dirty="0">
              <a:cs typeface="Arial" panose="020B0604020202020204" pitchFamily="34" charset="0"/>
            </a:endParaRPr>
          </a:p>
          <a:p>
            <a:pPr marL="228600" indent="-228600">
              <a:spcBef>
                <a:spcPct val="20000"/>
              </a:spcBef>
              <a:buFont typeface="+mj-lt"/>
              <a:buAutoNum type="arabicPeriod"/>
            </a:pPr>
            <a:endParaRPr lang="en-US" altLang="en-US" sz="1600" dirty="0">
              <a:cs typeface="Arial" panose="020B0604020202020204" pitchFamily="34" charset="0"/>
            </a:endParaRPr>
          </a:p>
          <a:p>
            <a:pPr marL="228600" indent="-228600">
              <a:spcBef>
                <a:spcPct val="20000"/>
              </a:spcBef>
              <a:buFont typeface="+mj-lt"/>
              <a:buAutoNum type="arabicPeriod"/>
            </a:pPr>
            <a:endParaRPr lang="en-US" altLang="en-US" sz="1600" baseline="30000" dirty="0">
              <a:cs typeface="Arial" panose="020B0604020202020204" pitchFamily="34" charset="0"/>
            </a:endParaRPr>
          </a:p>
        </p:txBody>
      </p:sp>
      <p:sp>
        <p:nvSpPr>
          <p:cNvPr id="5" name="TextBox 4"/>
          <p:cNvSpPr txBox="1"/>
          <p:nvPr/>
        </p:nvSpPr>
        <p:spPr>
          <a:xfrm>
            <a:off x="167950" y="6029129"/>
            <a:ext cx="8683949" cy="830997"/>
          </a:xfrm>
          <a:prstGeom prst="rect">
            <a:avLst/>
          </a:prstGeom>
          <a:noFill/>
        </p:spPr>
        <p:txBody>
          <a:bodyPr wrap="square" rtlCol="0">
            <a:spAutoFit/>
          </a:bodyPr>
          <a:lstStyle/>
          <a:p>
            <a:pPr algn="ctr"/>
            <a:r>
              <a:rPr lang="en-US" sz="2400" dirty="0"/>
              <a:t>See the final page of the </a:t>
            </a:r>
            <a:r>
              <a:rPr lang="en-US" sz="2400" b="1" i="1" dirty="0"/>
              <a:t>Session 4 Handouts </a:t>
            </a:r>
            <a:r>
              <a:rPr lang="en-US" sz="2400" dirty="0"/>
              <a:t>document for additional references not listed on these slides.</a:t>
            </a:r>
          </a:p>
        </p:txBody>
      </p:sp>
    </p:spTree>
    <p:extLst>
      <p:ext uri="{BB962C8B-B14F-4D97-AF65-F5344CB8AC3E}">
        <p14:creationId xmlns:p14="http://schemas.microsoft.com/office/powerpoint/2010/main" val="2398381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ctrTitle"/>
          </p:nvPr>
        </p:nvSpPr>
        <p:spPr/>
        <p:txBody>
          <a:bodyPr/>
          <a:lstStyle/>
          <a:p>
            <a:r>
              <a:rPr lang="en-US" altLang="en-US" sz="3600" b="1" dirty="0">
                <a:solidFill>
                  <a:schemeClr val="bg1"/>
                </a:solidFill>
                <a:latin typeface="Helvetica" panose="020B0604020202020204" pitchFamily="34" charset="0"/>
              </a:rPr>
              <a:t>Examples of Interventions</a:t>
            </a:r>
            <a:r>
              <a:rPr lang="lv-LV" altLang="en-US" sz="3600" b="1" baseline="30000" dirty="0">
                <a:solidFill>
                  <a:schemeClr val="bg1"/>
                </a:solidFill>
                <a:latin typeface="Helvetica" panose="020B0604020202020204" pitchFamily="34" charset="0"/>
              </a:rPr>
              <a:t>1</a:t>
            </a:r>
            <a:r>
              <a:rPr lang="en-US" altLang="en-US" sz="3600" b="1" baseline="30000">
                <a:solidFill>
                  <a:schemeClr val="bg1"/>
                </a:solidFill>
                <a:latin typeface="Helvetica" panose="020B0604020202020204" pitchFamily="34" charset="0"/>
              </a:rPr>
              <a:t>, 6</a:t>
            </a:r>
            <a:endParaRPr lang="en-US" altLang="en-US" sz="2800" b="1" baseline="30000" dirty="0">
              <a:solidFill>
                <a:schemeClr val="bg1"/>
              </a:solidFill>
              <a:latin typeface="Helvetica" panose="020B0604020202020204" pitchFamily="34" charset="0"/>
            </a:endParaRPr>
          </a:p>
        </p:txBody>
      </p:sp>
      <p:sp>
        <p:nvSpPr>
          <p:cNvPr id="75780" name="TextBox 7"/>
          <p:cNvSpPr txBox="1">
            <a:spLocks noChangeArrowheads="1"/>
          </p:cNvSpPr>
          <p:nvPr/>
        </p:nvSpPr>
        <p:spPr bwMode="auto">
          <a:xfrm>
            <a:off x="1602674" y="5893405"/>
            <a:ext cx="6049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b="1" i="1" dirty="0">
                <a:solidFill>
                  <a:srgbClr val="4F718C"/>
                </a:solidFill>
                <a:latin typeface="Calibri" panose="020F0502020204030204" pitchFamily="34" charset="0"/>
              </a:rPr>
              <a:t>Information Sheet </a:t>
            </a:r>
            <a:r>
              <a:rPr lang="lv-LV" altLang="en-US" sz="1800" b="1" i="1" dirty="0">
                <a:solidFill>
                  <a:srgbClr val="4F718C"/>
                </a:solidFill>
                <a:latin typeface="Calibri" panose="020F0502020204030204" pitchFamily="34" charset="0"/>
              </a:rPr>
              <a:t>4</a:t>
            </a:r>
            <a:r>
              <a:rPr lang="en-US" altLang="en-US" sz="1800" b="1" i="1" dirty="0">
                <a:solidFill>
                  <a:srgbClr val="4F718C"/>
                </a:solidFill>
                <a:latin typeface="Calibri" panose="020F0502020204030204" pitchFamily="34" charset="0"/>
              </a:rPr>
              <a:t>.1: Examples of</a:t>
            </a:r>
          </a:p>
          <a:p>
            <a:pPr algn="r" eaLnBrk="1" hangingPunct="1"/>
            <a:r>
              <a:rPr lang="en-US" altLang="en-US" sz="1800" b="1" i="1" dirty="0">
                <a:solidFill>
                  <a:srgbClr val="4F718C"/>
                </a:solidFill>
                <a:latin typeface="Calibri" panose="020F0502020204030204" pitchFamily="34" charset="0"/>
              </a:rPr>
              <a:t>Different Interventions</a:t>
            </a:r>
          </a:p>
        </p:txBody>
      </p:sp>
      <p:sp>
        <p:nvSpPr>
          <p:cNvPr id="25" name="TextBox 24"/>
          <p:cNvSpPr txBox="1"/>
          <p:nvPr/>
        </p:nvSpPr>
        <p:spPr>
          <a:xfrm>
            <a:off x="922337" y="1840783"/>
            <a:ext cx="7954422" cy="3170099"/>
          </a:xfrm>
          <a:prstGeom prst="rect">
            <a:avLst/>
          </a:prstGeom>
          <a:noFill/>
        </p:spPr>
        <p:txBody>
          <a:bodyPr wrap="none">
            <a:spAutoFit/>
          </a:bodyPr>
          <a:lstStyle/>
          <a:p>
            <a:pPr marL="457200" indent="-457200">
              <a:spcAft>
                <a:spcPts val="1800"/>
              </a:spcAft>
              <a:buFont typeface="Wingdings" panose="05000000000000000000" pitchFamily="2" charset="2"/>
              <a:buChar char="Ø"/>
              <a:defRPr/>
            </a:pPr>
            <a:r>
              <a:rPr lang="en-US" sz="2800" b="1" dirty="0">
                <a:latin typeface="Helvetica"/>
                <a:ea typeface="ＭＳ Ｐゴシック" charset="-128"/>
                <a:cs typeface="Helvetica"/>
              </a:rPr>
              <a:t>Education-based programs</a:t>
            </a:r>
          </a:p>
          <a:p>
            <a:pPr marL="457200" indent="-457200">
              <a:spcAft>
                <a:spcPts val="1800"/>
              </a:spcAft>
              <a:buFont typeface="Wingdings" panose="05000000000000000000" pitchFamily="2" charset="2"/>
              <a:buChar char="Ø"/>
              <a:defRPr/>
            </a:pPr>
            <a:r>
              <a:rPr lang="en-US" sz="2800" b="1" dirty="0">
                <a:latin typeface="Helvetica"/>
                <a:ea typeface="ＭＳ Ｐゴシック" charset="-128"/>
                <a:cs typeface="Helvetica"/>
              </a:rPr>
              <a:t>School and community bonding activities</a:t>
            </a:r>
          </a:p>
          <a:p>
            <a:pPr marL="457200" indent="-457200">
              <a:spcAft>
                <a:spcPts val="1800"/>
              </a:spcAft>
              <a:buFont typeface="Wingdings" panose="05000000000000000000" pitchFamily="2" charset="2"/>
              <a:buChar char="Ø"/>
              <a:defRPr/>
            </a:pPr>
            <a:r>
              <a:rPr lang="en-US" sz="2800" b="1" dirty="0">
                <a:latin typeface="Helvetica"/>
                <a:ea typeface="ＭＳ Ｐゴシック" charset="-128"/>
                <a:cs typeface="Helvetica"/>
              </a:rPr>
              <a:t>Communication and public education</a:t>
            </a:r>
          </a:p>
          <a:p>
            <a:pPr marL="457200" indent="-457200">
              <a:spcAft>
                <a:spcPts val="1800"/>
              </a:spcAft>
              <a:buFont typeface="Wingdings" panose="05000000000000000000" pitchFamily="2" charset="2"/>
              <a:buChar char="Ø"/>
              <a:defRPr/>
            </a:pPr>
            <a:r>
              <a:rPr lang="en-US" sz="2800" b="1" dirty="0">
                <a:latin typeface="Helvetica"/>
                <a:ea typeface="ＭＳ Ｐゴシック" charset="-128"/>
                <a:cs typeface="Helvetica"/>
              </a:rPr>
              <a:t>Policy</a:t>
            </a:r>
          </a:p>
          <a:p>
            <a:pPr marL="457200" indent="-457200">
              <a:spcAft>
                <a:spcPts val="1800"/>
              </a:spcAft>
              <a:buFont typeface="Wingdings" panose="05000000000000000000" pitchFamily="2" charset="2"/>
              <a:buChar char="Ø"/>
              <a:defRPr/>
            </a:pPr>
            <a:r>
              <a:rPr lang="en-US" sz="2800" b="1" dirty="0">
                <a:latin typeface="Helvetica"/>
                <a:ea typeface="ＭＳ Ｐゴシック" charset="-128"/>
                <a:cs typeface="Helvetica"/>
              </a:rPr>
              <a:t>Enforcement</a:t>
            </a:r>
          </a:p>
        </p:txBody>
      </p:sp>
    </p:spTree>
    <p:extLst>
      <p:ext uri="{BB962C8B-B14F-4D97-AF65-F5344CB8AC3E}">
        <p14:creationId xmlns:p14="http://schemas.microsoft.com/office/powerpoint/2010/main" val="2806752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ctrTitle"/>
          </p:nvPr>
        </p:nvSpPr>
        <p:spPr/>
        <p:txBody>
          <a:bodyPr/>
          <a:lstStyle/>
          <a:p>
            <a:pPr eaLnBrk="1" hangingPunct="1"/>
            <a:r>
              <a:rPr lang="en-US" altLang="en-US" sz="3600" b="1" dirty="0">
                <a:solidFill>
                  <a:schemeClr val="bg1"/>
                </a:solidFill>
                <a:latin typeface="Helvetica" panose="020B0604020202020204" pitchFamily="34" charset="0"/>
              </a:rPr>
              <a:t>Interventions in Multiple Contexts</a:t>
            </a:r>
            <a:r>
              <a:rPr lang="lv-LV" altLang="en-US" sz="2800" b="1" baseline="30000" dirty="0">
                <a:solidFill>
                  <a:schemeClr val="bg1"/>
                </a:solidFill>
                <a:latin typeface="Helvetica" panose="020B0604020202020204" pitchFamily="34" charset="0"/>
              </a:rPr>
              <a:t>2</a:t>
            </a:r>
            <a:endParaRPr lang="en-US" altLang="en-US" sz="2800" b="1" dirty="0">
              <a:solidFill>
                <a:schemeClr val="bg1"/>
              </a:solidFill>
              <a:latin typeface="Helvetica" panose="020B0604020202020204" pitchFamily="34" charset="0"/>
            </a:endParaRPr>
          </a:p>
        </p:txBody>
      </p:sp>
      <p:graphicFrame>
        <p:nvGraphicFramePr>
          <p:cNvPr id="5" name="Diagram 4"/>
          <p:cNvGraphicFramePr/>
          <p:nvPr>
            <p:extLst/>
          </p:nvPr>
        </p:nvGraphicFramePr>
        <p:xfrm>
          <a:off x="518584" y="1138766"/>
          <a:ext cx="8070849"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2555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ctrTitle"/>
          </p:nvPr>
        </p:nvSpPr>
        <p:spPr>
          <a:xfrm>
            <a:off x="403412" y="0"/>
            <a:ext cx="8448488" cy="1105648"/>
          </a:xfrm>
        </p:spPr>
        <p:txBody>
          <a:bodyPr/>
          <a:lstStyle/>
          <a:p>
            <a:r>
              <a:rPr lang="en-US" altLang="en-US" sz="3600" b="1" dirty="0">
                <a:solidFill>
                  <a:schemeClr val="bg1"/>
                </a:solidFill>
                <a:latin typeface="Helvetica" panose="020B0604020202020204" pitchFamily="34" charset="0"/>
              </a:rPr>
              <a:t>Selecting Interventions: Things to Consider</a:t>
            </a:r>
            <a:r>
              <a:rPr lang="lv-LV" altLang="en-US" sz="2800" b="1" baseline="30000" dirty="0">
                <a:solidFill>
                  <a:schemeClr val="bg1"/>
                </a:solidFill>
                <a:latin typeface="Helvetica" panose="020B0604020202020204" pitchFamily="34" charset="0"/>
              </a:rPr>
              <a:t>3</a:t>
            </a:r>
            <a:endParaRPr lang="en-US" altLang="en-US" sz="2800" b="1" dirty="0">
              <a:solidFill>
                <a:schemeClr val="bg1"/>
              </a:solidFill>
            </a:endParaRPr>
          </a:p>
        </p:txBody>
      </p:sp>
      <p:sp>
        <p:nvSpPr>
          <p:cNvPr id="3" name="Content Placeholder 2"/>
          <p:cNvSpPr>
            <a:spLocks noGrp="1"/>
          </p:cNvSpPr>
          <p:nvPr>
            <p:ph type="subTitle" idx="1"/>
          </p:nvPr>
        </p:nvSpPr>
        <p:spPr/>
        <p:txBody>
          <a:bodyPr>
            <a:normAutofit/>
          </a:bodyPr>
          <a:lstStyle/>
          <a:p>
            <a:pPr>
              <a:buFont typeface="Arial" panose="020B0604020202020204" pitchFamily="34" charset="0"/>
              <a:buNone/>
              <a:defRPr/>
            </a:pPr>
            <a:r>
              <a:rPr lang="en-US" b="1" dirty="0">
                <a:latin typeface="Arial" panose="020B0604020202020204" pitchFamily="34" charset="0"/>
                <a:ea typeface="ＭＳ Ｐゴシック" charset="0"/>
                <a:cs typeface="Arial" panose="020B0604020202020204" pitchFamily="34" charset="0"/>
              </a:rPr>
              <a:t>Effectiveness</a:t>
            </a:r>
          </a:p>
          <a:p>
            <a:pPr>
              <a:defRPr/>
            </a:pPr>
            <a:r>
              <a:rPr lang="en-US" dirty="0">
                <a:latin typeface="Arial" panose="020B0604020202020204" pitchFamily="34" charset="0"/>
                <a:ea typeface="ＭＳ Ｐゴシック" charset="0"/>
                <a:cs typeface="Arial" panose="020B0604020202020204" pitchFamily="34" charset="0"/>
              </a:rPr>
              <a:t>Is the intervention effective?</a:t>
            </a:r>
          </a:p>
          <a:p>
            <a:pPr marL="0" indent="0">
              <a:lnSpc>
                <a:spcPct val="70000"/>
              </a:lnSpc>
              <a:buFont typeface="Arial" panose="020B0604020202020204" pitchFamily="34" charset="0"/>
              <a:buNone/>
              <a:defRPr/>
            </a:pPr>
            <a:endParaRPr lang="en-US" b="1" dirty="0">
              <a:latin typeface="Arial" panose="020B0604020202020204" pitchFamily="34" charset="0"/>
              <a:ea typeface="ＭＳ Ｐゴシック" charset="0"/>
              <a:cs typeface="Arial" panose="020B0604020202020204" pitchFamily="34" charset="0"/>
            </a:endParaRPr>
          </a:p>
          <a:p>
            <a:pPr>
              <a:buFont typeface="Arial" panose="020B0604020202020204" pitchFamily="34" charset="0"/>
              <a:buNone/>
              <a:defRPr/>
            </a:pPr>
            <a:r>
              <a:rPr lang="en-US" b="1" dirty="0">
                <a:latin typeface="Arial" panose="020B0604020202020204" pitchFamily="34" charset="0"/>
                <a:ea typeface="ＭＳ Ｐゴシック" charset="0"/>
                <a:cs typeface="Arial" panose="020B0604020202020204" pitchFamily="34" charset="0"/>
              </a:rPr>
              <a:t>Conceptual Fit </a:t>
            </a:r>
          </a:p>
          <a:p>
            <a:pPr>
              <a:defRPr/>
            </a:pPr>
            <a:r>
              <a:rPr lang="en-US" dirty="0">
                <a:latin typeface="Arial" panose="020B0604020202020204" pitchFamily="34" charset="0"/>
                <a:ea typeface="ＭＳ Ｐゴシック" charset="0"/>
                <a:cs typeface="Arial" panose="020B0604020202020204" pitchFamily="34" charset="0"/>
              </a:rPr>
              <a:t>Will the intervention impact the selected risk factor?</a:t>
            </a:r>
          </a:p>
          <a:p>
            <a:pPr marL="0" indent="0">
              <a:lnSpc>
                <a:spcPct val="70000"/>
              </a:lnSpc>
              <a:buFont typeface="Arial" panose="020B0604020202020204" pitchFamily="34" charset="0"/>
              <a:buNone/>
              <a:defRPr/>
            </a:pPr>
            <a:endParaRPr lang="en-US" dirty="0">
              <a:latin typeface="Arial" panose="020B0604020202020204" pitchFamily="34" charset="0"/>
              <a:ea typeface="ＭＳ Ｐゴシック" charset="0"/>
              <a:cs typeface="Arial" panose="020B0604020202020204" pitchFamily="34" charset="0"/>
            </a:endParaRPr>
          </a:p>
          <a:p>
            <a:pPr>
              <a:buFont typeface="Arial" panose="020B0604020202020204" pitchFamily="34" charset="0"/>
              <a:buNone/>
              <a:defRPr/>
            </a:pPr>
            <a:r>
              <a:rPr lang="en-US" b="1" dirty="0">
                <a:latin typeface="Arial" panose="020B0604020202020204" pitchFamily="34" charset="0"/>
                <a:ea typeface="ＭＳ Ｐゴシック" charset="0"/>
                <a:cs typeface="Arial" panose="020B0604020202020204" pitchFamily="34" charset="0"/>
              </a:rPr>
              <a:t>Practical Fit</a:t>
            </a:r>
          </a:p>
          <a:p>
            <a:pPr>
              <a:defRPr/>
            </a:pPr>
            <a:r>
              <a:rPr lang="en-US" dirty="0">
                <a:latin typeface="Arial" panose="020B0604020202020204" pitchFamily="34" charset="0"/>
                <a:ea typeface="ＭＳ Ｐゴシック" charset="0"/>
                <a:cs typeface="Arial" panose="020B0604020202020204" pitchFamily="34" charset="0"/>
              </a:rPr>
              <a:t>Is the intervention feasible for the community?</a:t>
            </a:r>
          </a:p>
          <a:p>
            <a:pPr>
              <a:buFont typeface="Arial" panose="020B0604020202020204" pitchFamily="34" charset="0"/>
              <a:buNone/>
              <a:defRPr/>
            </a:pPr>
            <a:endParaRPr lang="en-US" dirty="0">
              <a:solidFill>
                <a:schemeClr val="accent3">
                  <a:lumMod val="50000"/>
                </a:schemeClr>
              </a:solidFill>
              <a:latin typeface="Arial" panose="020B0604020202020204" pitchFamily="34" charset="0"/>
              <a:ea typeface="ＭＳ Ｐゴシック" charset="0"/>
              <a:cs typeface="Arial" panose="020B0604020202020204" pitchFamily="34" charset="0"/>
            </a:endParaRPr>
          </a:p>
          <a:p>
            <a:pPr>
              <a:defRPr/>
            </a:pPr>
            <a:endParaRPr lang="en-US" b="1" dirty="0">
              <a:solidFill>
                <a:srgbClr val="1F497D"/>
              </a:solidFill>
              <a:latin typeface="Arial" panose="020B0604020202020204" pitchFamily="34" charset="0"/>
              <a:ea typeface="ＭＳ Ｐゴシック" charset="0"/>
              <a:cs typeface="Arial" panose="020B0604020202020204" pitchFamily="34" charset="0"/>
            </a:endParaRPr>
          </a:p>
          <a:p>
            <a:pPr>
              <a:buFont typeface="Arial" panose="020B0604020202020204" pitchFamily="34" charset="0"/>
              <a:buNone/>
              <a:defRPr/>
            </a:pPr>
            <a:endParaRPr lang="en-US" dirty="0">
              <a:latin typeface="Arial" panose="020B0604020202020204" pitchFamily="34" charset="0"/>
              <a:ea typeface="ＭＳ Ｐゴシック" charset="0"/>
              <a:cs typeface="Arial" panose="020B0604020202020204" pitchFamily="34" charset="0"/>
            </a:endParaRPr>
          </a:p>
          <a:p>
            <a:pPr lvl="1">
              <a:buFont typeface="Arial" panose="020B0604020202020204" pitchFamily="34" charset="0"/>
              <a:buNone/>
              <a:defRPr/>
            </a:pPr>
            <a:endParaRPr lang="en-US" dirty="0">
              <a:latin typeface="Arial" panose="020B0604020202020204" pitchFamily="34" charset="0"/>
              <a:ea typeface="ＭＳ Ｐゴシック" charset="0"/>
              <a:cs typeface="Arial" panose="020B0604020202020204" pitchFamily="34" charset="0"/>
            </a:endParaRPr>
          </a:p>
          <a:p>
            <a:pPr>
              <a:buFont typeface="Arial" panose="020B0604020202020204" pitchFamily="34" charset="0"/>
              <a:buNone/>
              <a:defRPr/>
            </a:pPr>
            <a:endParaRPr lang="en-US" dirty="0">
              <a:latin typeface="Arial" panose="020B0604020202020204" pitchFamily="34" charset="0"/>
              <a:ea typeface="ＭＳ Ｐゴシック" charset="0"/>
              <a:cs typeface="Arial" panose="020B0604020202020204" pitchFamily="34" charset="0"/>
            </a:endParaRPr>
          </a:p>
          <a:p>
            <a:pPr>
              <a:buFont typeface="Arial" panose="020B0604020202020204" pitchFamily="34" charset="0"/>
              <a:buNone/>
              <a:defRPr/>
            </a:pPr>
            <a:endParaRPr lang="en-US" dirty="0">
              <a:latin typeface="Arial" panose="020B0604020202020204" pitchFamily="34" charset="0"/>
              <a:ea typeface="ＭＳ Ｐゴシック" charset="0"/>
              <a:cs typeface="Arial" panose="020B0604020202020204" pitchFamily="34" charset="0"/>
            </a:endParaRPr>
          </a:p>
        </p:txBody>
      </p:sp>
      <p:sp>
        <p:nvSpPr>
          <p:cNvPr id="79877" name="Rectangle 4"/>
          <p:cNvSpPr>
            <a:spLocks noChangeArrowheads="1"/>
          </p:cNvSpPr>
          <p:nvPr/>
        </p:nvSpPr>
        <p:spPr bwMode="auto">
          <a:xfrm>
            <a:off x="1427256" y="5918200"/>
            <a:ext cx="64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b="1" i="1" dirty="0">
                <a:solidFill>
                  <a:srgbClr val="4F718C"/>
                </a:solidFill>
                <a:latin typeface="Calibri" panose="020F0502020204030204" pitchFamily="34" charset="0"/>
              </a:rPr>
              <a:t>Information Sheet </a:t>
            </a:r>
            <a:r>
              <a:rPr lang="lv-LV" altLang="en-US" sz="1800" b="1" i="1" dirty="0">
                <a:solidFill>
                  <a:srgbClr val="4F718C"/>
                </a:solidFill>
                <a:latin typeface="Calibri" panose="020F0502020204030204" pitchFamily="34" charset="0"/>
              </a:rPr>
              <a:t>4</a:t>
            </a:r>
            <a:r>
              <a:rPr lang="en-US" altLang="en-US" sz="1800" b="1" i="1" dirty="0">
                <a:solidFill>
                  <a:srgbClr val="4F718C"/>
                </a:solidFill>
                <a:latin typeface="Calibri" panose="020F0502020204030204" pitchFamily="34" charset="0"/>
              </a:rPr>
              <a:t>.2: Criteria for</a:t>
            </a:r>
          </a:p>
          <a:p>
            <a:pPr algn="r" eaLnBrk="1" hangingPunct="1"/>
            <a:r>
              <a:rPr lang="en-US" altLang="en-US" sz="1800" b="1" i="1" dirty="0">
                <a:solidFill>
                  <a:srgbClr val="4F718C"/>
                </a:solidFill>
                <a:latin typeface="Calibri" panose="020F0502020204030204" pitchFamily="34" charset="0"/>
              </a:rPr>
              <a:t>Selecting Interventions</a:t>
            </a:r>
          </a:p>
        </p:txBody>
      </p:sp>
    </p:spTree>
    <p:extLst>
      <p:ext uri="{BB962C8B-B14F-4D97-AF65-F5344CB8AC3E}">
        <p14:creationId xmlns:p14="http://schemas.microsoft.com/office/powerpoint/2010/main" val="165440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ctrTitle"/>
          </p:nvPr>
        </p:nvSpPr>
        <p:spPr/>
        <p:txBody>
          <a:bodyPr/>
          <a:lstStyle/>
          <a:p>
            <a:pPr eaLnBrk="1" hangingPunct="1"/>
            <a:r>
              <a:rPr lang="en-US" altLang="en-US" sz="3600" b="1" dirty="0">
                <a:solidFill>
                  <a:schemeClr val="bg1"/>
                </a:solidFill>
                <a:latin typeface="Helvetica" panose="020B0604020202020204" pitchFamily="34" charset="0"/>
              </a:rPr>
              <a:t>Effectiveness: Is It Evidence-Based?</a:t>
            </a:r>
            <a:r>
              <a:rPr lang="lv-LV" altLang="en-US" sz="3600" b="1" baseline="30000" dirty="0">
                <a:solidFill>
                  <a:schemeClr val="bg1"/>
                </a:solidFill>
                <a:latin typeface="Helvetica" panose="020B0604020202020204" pitchFamily="34" charset="0"/>
              </a:rPr>
              <a:t>3</a:t>
            </a:r>
            <a:endParaRPr lang="en-US" altLang="en-US" sz="3600" b="1" baseline="30000" dirty="0">
              <a:solidFill>
                <a:schemeClr val="bg1"/>
              </a:solidFill>
              <a:latin typeface="Helvetica" panose="020B0604020202020204" pitchFamily="34" charset="0"/>
            </a:endParaRPr>
          </a:p>
        </p:txBody>
      </p:sp>
      <p:graphicFrame>
        <p:nvGraphicFramePr>
          <p:cNvPr id="5" name="Diagram 4"/>
          <p:cNvGraphicFramePr/>
          <p:nvPr>
            <p:extLst>
              <p:ext uri="{D42A27DB-BD31-4B8C-83A1-F6EECF244321}">
                <p14:modId xmlns:p14="http://schemas.microsoft.com/office/powerpoint/2010/main" val="1140402884"/>
              </p:ext>
            </p:extLst>
          </p:nvPr>
        </p:nvGraphicFramePr>
        <p:xfrm>
          <a:off x="317499" y="1380066"/>
          <a:ext cx="8462437" cy="4466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0391709"/>
      </p:ext>
    </p:extLst>
  </p:cSld>
  <p:clrMapOvr>
    <a:masterClrMapping/>
  </p:clrMapOvr>
</p:sld>
</file>

<file path=ppt/theme/theme1.xml><?xml version="1.0" encoding="utf-8"?>
<a:theme xmlns:a="http://schemas.openxmlformats.org/drawingml/2006/main" name="6_Custom Design">
  <a:themeElements>
    <a:clrScheme name="CAPT colors">
      <a:dk1>
        <a:sysClr val="windowText" lastClr="000000"/>
      </a:dk1>
      <a:lt1>
        <a:sysClr val="window" lastClr="FFFFFF"/>
      </a:lt1>
      <a:dk2>
        <a:srgbClr val="51738E"/>
      </a:dk2>
      <a:lt2>
        <a:srgbClr val="EEECE1"/>
      </a:lt2>
      <a:accent1>
        <a:srgbClr val="51738E"/>
      </a:accent1>
      <a:accent2>
        <a:srgbClr val="84171A"/>
      </a:accent2>
      <a:accent3>
        <a:srgbClr val="616F56"/>
      </a:accent3>
      <a:accent4>
        <a:srgbClr val="6A6087"/>
      </a:accent4>
      <a:accent5>
        <a:srgbClr val="8BACC6"/>
      </a:accent5>
      <a:accent6>
        <a:srgbClr val="B46C3A"/>
      </a:accent6>
      <a:hlink>
        <a:srgbClr val="476494"/>
      </a:hlink>
      <a:folHlink>
        <a:srgbClr val="6A60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C8CA41967B649801294AB19FD9E5C" ma:contentTypeVersion="2" ma:contentTypeDescription="Create a new document." ma:contentTypeScope="" ma:versionID="bd8ee1cd93910443a3e75d64015019c1">
  <xsd:schema xmlns:xsd="http://www.w3.org/2001/XMLSchema" xmlns:xs="http://www.w3.org/2001/XMLSchema" xmlns:p="http://schemas.microsoft.com/office/2006/metadata/properties" xmlns:ns2="5979aaf7-0e43-49f5-ba2b-c8367ac4a444" targetNamespace="http://schemas.microsoft.com/office/2006/metadata/properties" ma:root="true" ma:fieldsID="228cc5353f28598e5958aef4a65bcecc" ns2:_="">
    <xsd:import namespace="5979aaf7-0e43-49f5-ba2b-c8367ac4a44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9aaf7-0e43-49f5-ba2b-c8367ac4a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537C836C-259C-41D4-AC5E-D6D971DBA3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79aaf7-0e43-49f5-ba2b-c8367ac4a4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7204E7-9F83-4B6A-B37B-E3A8A1218167}">
  <ds:schemaRefs>
    <ds:schemaRef ds:uri="5979aaf7-0e43-49f5-ba2b-c8367ac4a444"/>
    <ds:schemaRef ds:uri="http://purl.org/dc/term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996D021-DC39-4A85-8687-ABD482CD8891}">
  <ds:schemaRefs>
    <ds:schemaRef ds:uri="http://schemas.microsoft.com/sharepoint/v3/contenttype/forms"/>
  </ds:schemaRefs>
</ds:datastoreItem>
</file>

<file path=customXml/itemProps4.xml><?xml version="1.0" encoding="utf-8"?>
<ds:datastoreItem xmlns:ds="http://schemas.openxmlformats.org/officeDocument/2006/customXml" ds:itemID="{C100A784-E5EB-46EE-91C9-ED9402DDD7A7}">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24541</TotalTime>
  <Words>4958</Words>
  <Application>Microsoft Office PowerPoint</Application>
  <PresentationFormat>On-screen Show (4:3)</PresentationFormat>
  <Paragraphs>1048</Paragraphs>
  <Slides>58</Slides>
  <Notes>58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58</vt:i4>
      </vt:variant>
    </vt:vector>
  </HeadingPairs>
  <TitlesOfParts>
    <vt:vector size="71" baseType="lpstr">
      <vt:lpstr>MS PGothic</vt:lpstr>
      <vt:lpstr>MS PGothic</vt:lpstr>
      <vt:lpstr>Arial</vt:lpstr>
      <vt:lpstr>Calibri</vt:lpstr>
      <vt:lpstr>Cambria</vt:lpstr>
      <vt:lpstr>Garamond</vt:lpstr>
      <vt:lpstr>Helvetica</vt:lpstr>
      <vt:lpstr>Lucida Grande</vt:lpstr>
      <vt:lpstr>Symbol</vt:lpstr>
      <vt:lpstr>Times New Roman</vt:lpstr>
      <vt:lpstr>Wingdings</vt:lpstr>
      <vt:lpstr>6_Custom Design</vt:lpstr>
      <vt:lpstr>Office Theme</vt:lpstr>
      <vt:lpstr>Substance Abuse Prevention  Skills Training (SAPST) </vt:lpstr>
      <vt:lpstr>PowerPoint Presentation</vt:lpstr>
      <vt:lpstr>Session 4 Agenda</vt:lpstr>
      <vt:lpstr>Session 4 Learning Objectives</vt:lpstr>
      <vt:lpstr>PowerPoint Presentation</vt:lpstr>
      <vt:lpstr>Examples of Interventions1, 6</vt:lpstr>
      <vt:lpstr>Interventions in Multiple Contexts2</vt:lpstr>
      <vt:lpstr>Selecting Interventions: Things to Consider3</vt:lpstr>
      <vt:lpstr>Effectiveness: Is It Evidence-Based?3</vt:lpstr>
      <vt:lpstr>PowerPoint Presentation</vt:lpstr>
      <vt:lpstr>Practical Fit: Is It Appropriate?</vt:lpstr>
      <vt:lpstr>How to Select the Best Fit3</vt:lpstr>
      <vt:lpstr>CASE STUDY ACTIVITY –  Determining Fit</vt:lpstr>
      <vt:lpstr>Review: Data-driven Decision Making</vt:lpstr>
      <vt:lpstr>Step 4: Implementation</vt:lpstr>
      <vt:lpstr>What Does Implementation Involve?</vt:lpstr>
      <vt:lpstr>Mobilize Support and Build Capacity</vt:lpstr>
      <vt:lpstr>Carrying Out Evidence-based Strategies: The Importance of Fidelity </vt:lpstr>
      <vt:lpstr>Adapting Evidence-based Interventions</vt:lpstr>
      <vt:lpstr>CASE STUDY ACTIVITY – Implementation, Part 1</vt:lpstr>
      <vt:lpstr>Sample Action Plan</vt:lpstr>
      <vt:lpstr>CASE STUDY ACTIVITY – Implementation, Part 2</vt:lpstr>
      <vt:lpstr>Monitoring Implementation </vt:lpstr>
      <vt:lpstr>Three Central Features of Implementation </vt:lpstr>
      <vt:lpstr>Step 5: Evaluation</vt:lpstr>
      <vt:lpstr>Why Evaluation is Important</vt:lpstr>
      <vt:lpstr>Evaluating Outcomes</vt:lpstr>
      <vt:lpstr>ACTIVITY – Process or Outcome?</vt:lpstr>
      <vt:lpstr>Examples of Evaluation Tools</vt:lpstr>
      <vt:lpstr>PowerPoint Presentation</vt:lpstr>
      <vt:lpstr>PowerPoint Presentation</vt:lpstr>
      <vt:lpstr>PowerPoint Presentation</vt:lpstr>
      <vt:lpstr>PowerPoint Presentation</vt:lpstr>
      <vt:lpstr>CASE STUDY ACTIVITY –  Determining Outcomes</vt:lpstr>
      <vt:lpstr>PowerPoint Presentation</vt:lpstr>
      <vt:lpstr>Sustainability</vt:lpstr>
      <vt:lpstr>Sustainability in Substance Misuse Prevention </vt:lpstr>
      <vt:lpstr>Parallel Tracks of Effective Sustainability Efforts</vt:lpstr>
      <vt:lpstr>Considerations for Sustaining Successful Outcomes</vt:lpstr>
      <vt:lpstr>Regularly Examine Evaluation Findings</vt:lpstr>
      <vt:lpstr>PowerPoint Presentation</vt:lpstr>
      <vt:lpstr>PowerPoint Presentation</vt:lpstr>
      <vt:lpstr>Document Reductions in Substance Misuse Behaviors</vt:lpstr>
      <vt:lpstr>Reporting Your Evaluation Results</vt:lpstr>
      <vt:lpstr>Frame the Importance of Your Outcomes</vt:lpstr>
      <vt:lpstr>Parallel Tracks of Effective Sustainability Efforts</vt:lpstr>
      <vt:lpstr>Implementing the SPF Process with Fidelity8</vt:lpstr>
      <vt:lpstr>The SPF and Keys to Sustainability5 </vt:lpstr>
      <vt:lpstr>Key: Build Community Support5</vt:lpstr>
      <vt:lpstr>Key: Enhance Organizational Capacity5</vt:lpstr>
      <vt:lpstr>Key: Ensuring Effectiveness5</vt:lpstr>
      <vt:lpstr>SPF at a Glance </vt:lpstr>
      <vt:lpstr>Curriculum Summary</vt:lpstr>
      <vt:lpstr>Assess Your Learning Experience</vt:lpstr>
      <vt:lpstr> Thank You and Congratulations! </vt:lpstr>
      <vt:lpstr>  Final Comments </vt:lpstr>
      <vt:lpstr>References*</vt:lpstr>
      <vt:lpstr>Session 4 References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Abuse Prevention  Skills Training (SAPST)</dc:title>
  <dc:creator>Szczerepa, Ola</dc:creator>
  <cp:lastModifiedBy>Mitchell</cp:lastModifiedBy>
  <cp:revision>265</cp:revision>
  <dcterms:modified xsi:type="dcterms:W3CDTF">2022-06-15T21:55:30Z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0x010100CAAC8CA41967B649801294AB19FD9E5C</vt:lpwstr>
  </property>
  <property fmtid="{D5CDD505-2E9C-101B-9397-08002B2CF9AE}" pid="3" name="ContentType">
    <vt:lpwstr>Document</vt:lpwstr>
  </property>
  <property fmtid="{D5CDD505-2E9C-101B-9397-08002B2CF9AE}" pid="4" name="display_urn:schemas-microsoft-com:office:office#Editor">
    <vt:lpwstr>Stamatakos, Korene</vt:lpwstr>
  </property>
  <property fmtid="{D5CDD505-2E9C-101B-9397-08002B2CF9AE}" pid="5" name="display_urn:schemas-microsoft-com:office:office#Author">
    <vt:lpwstr>Stamatakos, Korene</vt:lpwstr>
  </property>
  <property fmtid="{D5CDD505-2E9C-101B-9397-08002B2CF9AE}" pid="6" name="URL">
    <vt:lpwstr/>
  </property>
  <property fmtid="{D5CDD505-2E9C-101B-9397-08002B2CF9AE}" pid="7" name="T/TA">
    <vt:lpwstr>3;#SAPST|38f8a3e5-a56e-4bc3-99a3-2619037e78c0</vt:lpwstr>
  </property>
</Properties>
</file>