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481" r:id="rId5"/>
    <p:sldMasterId id="2147484546" r:id="rId6"/>
  </p:sldMasterIdLst>
  <p:notesMasterIdLst>
    <p:notesMasterId r:id="rId43"/>
  </p:notesMasterIdLst>
  <p:handoutMasterIdLst>
    <p:handoutMasterId r:id="rId44"/>
  </p:handoutMasterIdLst>
  <p:sldIdLst>
    <p:sldId id="542" r:id="rId7"/>
    <p:sldId id="539" r:id="rId8"/>
    <p:sldId id="473" r:id="rId9"/>
    <p:sldId id="474" r:id="rId10"/>
    <p:sldId id="520" r:id="rId11"/>
    <p:sldId id="503" r:id="rId12"/>
    <p:sldId id="505" r:id="rId13"/>
    <p:sldId id="518" r:id="rId14"/>
    <p:sldId id="509" r:id="rId15"/>
    <p:sldId id="510" r:id="rId16"/>
    <p:sldId id="552" r:id="rId17"/>
    <p:sldId id="512" r:id="rId18"/>
    <p:sldId id="566" r:id="rId19"/>
    <p:sldId id="553" r:id="rId20"/>
    <p:sldId id="554" r:id="rId21"/>
    <p:sldId id="555" r:id="rId22"/>
    <p:sldId id="557" r:id="rId23"/>
    <p:sldId id="565" r:id="rId24"/>
    <p:sldId id="559" r:id="rId25"/>
    <p:sldId id="560" r:id="rId26"/>
    <p:sldId id="561" r:id="rId27"/>
    <p:sldId id="562" r:id="rId28"/>
    <p:sldId id="563" r:id="rId29"/>
    <p:sldId id="311" r:id="rId30"/>
    <p:sldId id="538" r:id="rId31"/>
    <p:sldId id="500" r:id="rId32"/>
    <p:sldId id="497" r:id="rId33"/>
    <p:sldId id="495" r:id="rId34"/>
    <p:sldId id="496" r:id="rId35"/>
    <p:sldId id="515" r:id="rId36"/>
    <p:sldId id="544" r:id="rId37"/>
    <p:sldId id="545" r:id="rId38"/>
    <p:sldId id="546" r:id="rId39"/>
    <p:sldId id="564" r:id="rId40"/>
    <p:sldId id="472" r:id="rId41"/>
    <p:sldId id="541" r:id="rId4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ldberg, Jessica" initials="GJ" lastIdx="14" clrIdx="0">
    <p:extLst>
      <p:ext uri="{19B8F6BF-5375-455C-9EA6-DF929625EA0E}">
        <p15:presenceInfo xmlns:p15="http://schemas.microsoft.com/office/powerpoint/2012/main" userId="S-1-5-21-1181185089-2005350570-1792151419-50009" providerId="AD"/>
      </p:ext>
    </p:extLst>
  </p:cmAuthor>
  <p:cmAuthor id="2" name="Grinbergs, Valda" initials="GV" lastIdx="6" clrIdx="1">
    <p:extLst>
      <p:ext uri="{19B8F6BF-5375-455C-9EA6-DF929625EA0E}">
        <p15:presenceInfo xmlns:p15="http://schemas.microsoft.com/office/powerpoint/2012/main" userId="S-1-5-21-1181185089-2005350570-1792151419-1682" providerId="AD"/>
      </p:ext>
    </p:extLst>
  </p:cmAuthor>
  <p:cmAuthor id="3" name="Szczerepa, Ola" initials="SO" lastIdx="30" clrIdx="2">
    <p:extLst>
      <p:ext uri="{19B8F6BF-5375-455C-9EA6-DF929625EA0E}">
        <p15:presenceInfo xmlns:p15="http://schemas.microsoft.com/office/powerpoint/2012/main" userId="S-1-5-21-1181185089-2005350570-1792151419-53033" providerId="AD"/>
      </p:ext>
    </p:extLst>
  </p:cmAuthor>
  <p:cmAuthor id="4" name="Oliver, Carol" initials="OC" lastIdx="5" clrIdx="3">
    <p:extLst>
      <p:ext uri="{19B8F6BF-5375-455C-9EA6-DF929625EA0E}">
        <p15:presenceInfo xmlns:p15="http://schemas.microsoft.com/office/powerpoint/2012/main" userId="S-1-5-21-1181185089-2005350570-1792151419-4270" providerId="AD"/>
      </p:ext>
    </p:extLst>
  </p:cmAuthor>
  <p:cmAuthor id="5" name="Cassidy, Shannon" initials="CS" lastIdx="1" clrIdx="4">
    <p:extLst>
      <p:ext uri="{19B8F6BF-5375-455C-9EA6-DF929625EA0E}">
        <p15:presenceInfo xmlns:p15="http://schemas.microsoft.com/office/powerpoint/2012/main" userId="S-1-5-21-1181185089-2005350570-1792151419-45332" providerId="AD"/>
      </p:ext>
    </p:extLst>
  </p:cmAuthor>
  <p:cmAuthor id="6" name="Exec" initials="E" lastIdx="11" clrIdx="5">
    <p:extLst>
      <p:ext uri="{19B8F6BF-5375-455C-9EA6-DF929625EA0E}">
        <p15:presenceInfo xmlns:p15="http://schemas.microsoft.com/office/powerpoint/2012/main" userId="Exe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BAC7"/>
    <a:srgbClr val="4F718C"/>
    <a:srgbClr val="CD2529"/>
    <a:srgbClr val="B06B3A"/>
    <a:srgbClr val="CAD2C4"/>
    <a:srgbClr val="83B6E1"/>
    <a:srgbClr val="BFC8B8"/>
    <a:srgbClr val="6AA8DB"/>
    <a:srgbClr val="65A0D1"/>
    <a:srgbClr val="5F96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6" autoAdjust="0"/>
    <p:restoredTop sz="73446" autoAdjust="0"/>
  </p:normalViewPr>
  <p:slideViewPr>
    <p:cSldViewPr snapToGrid="0" snapToObjects="1">
      <p:cViewPr varScale="1">
        <p:scale>
          <a:sx n="52" d="100"/>
          <a:sy n="52" d="100"/>
        </p:scale>
        <p:origin x="164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76"/>
    </p:cViewPr>
  </p:sorterViewPr>
  <p:notesViewPr>
    <p:cSldViewPr snapToGrid="0" snapToObjects="1">
      <p:cViewPr varScale="1">
        <p:scale>
          <a:sx n="53" d="100"/>
          <a:sy n="53" d="100"/>
        </p:scale>
        <p:origin x="2624" y="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7E129D-4046-4D71-ADA0-68C13BD267BB}"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en-US"/>
        </a:p>
      </dgm:t>
    </dgm:pt>
    <dgm:pt modelId="{BD2143C9-1A7E-4895-BABA-72B566D79B58}">
      <dgm:prSet phldrT="[Text]"/>
      <dgm:spPr>
        <a:solidFill>
          <a:srgbClr val="558ED5"/>
        </a:solidFill>
        <a:ln>
          <a:noFill/>
        </a:ln>
      </dgm:spPr>
      <dgm:t>
        <a:bodyPr/>
        <a:lstStyle/>
        <a:p>
          <a:r>
            <a:rPr lang="en-US" b="1" dirty="0" smtClean="0">
              <a:latin typeface="Arial" panose="020B0604020202020204" pitchFamily="34" charset="0"/>
              <a:cs typeface="Arial" panose="020B0604020202020204" pitchFamily="34" charset="0"/>
            </a:rPr>
            <a:t>Increasing Resources</a:t>
          </a:r>
          <a:endParaRPr lang="en-US" b="1" dirty="0">
            <a:latin typeface="Arial" panose="020B0604020202020204" pitchFamily="34" charset="0"/>
            <a:cs typeface="Arial" panose="020B0604020202020204" pitchFamily="34" charset="0"/>
          </a:endParaRPr>
        </a:p>
      </dgm:t>
    </dgm:pt>
    <dgm:pt modelId="{45A7F37A-F1C7-4762-B5F7-C3624874A189}" type="parTrans" cxnId="{72FB40D0-39FB-470D-A36D-448E91BD1A6E}">
      <dgm:prSet/>
      <dgm:spPr/>
      <dgm:t>
        <a:bodyPr/>
        <a:lstStyle/>
        <a:p>
          <a:endParaRPr lang="en-US">
            <a:latin typeface="Arial" panose="020B0604020202020204" pitchFamily="34" charset="0"/>
            <a:cs typeface="Arial" panose="020B0604020202020204" pitchFamily="34" charset="0"/>
          </a:endParaRPr>
        </a:p>
      </dgm:t>
    </dgm:pt>
    <dgm:pt modelId="{0321D216-74F2-4A90-A420-D2CD1CE4DC89}" type="sibTrans" cxnId="{72FB40D0-39FB-470D-A36D-448E91BD1A6E}">
      <dgm:prSet/>
      <dgm:spPr/>
      <dgm:t>
        <a:bodyPr/>
        <a:lstStyle/>
        <a:p>
          <a:endParaRPr lang="en-US">
            <a:solidFill>
              <a:srgbClr val="800000"/>
            </a:solidFill>
            <a:latin typeface="Arial" panose="020B0604020202020204" pitchFamily="34" charset="0"/>
            <a:cs typeface="Arial" panose="020B0604020202020204" pitchFamily="34" charset="0"/>
          </a:endParaRPr>
        </a:p>
      </dgm:t>
    </dgm:pt>
    <dgm:pt modelId="{7331F8C7-02BA-4AF0-8CDA-4CC2F71A2F7A}">
      <dgm:prSet phldrT="[Text]"/>
      <dgm:spPr>
        <a:solidFill>
          <a:schemeClr val="accent4">
            <a:lumMod val="75000"/>
          </a:schemeClr>
        </a:solidFill>
        <a:ln>
          <a:noFill/>
        </a:ln>
      </dgm:spPr>
      <dgm:t>
        <a:bodyPr/>
        <a:lstStyle/>
        <a:p>
          <a:r>
            <a:rPr lang="en-US" b="1" dirty="0" smtClean="0">
              <a:latin typeface="Arial" panose="020B0604020202020204" pitchFamily="34" charset="0"/>
              <a:cs typeface="Arial" panose="020B0604020202020204" pitchFamily="34" charset="0"/>
            </a:rPr>
            <a:t>Improving Readiness</a:t>
          </a:r>
          <a:endParaRPr lang="en-US" b="1" dirty="0">
            <a:latin typeface="Arial" panose="020B0604020202020204" pitchFamily="34" charset="0"/>
            <a:cs typeface="Arial" panose="020B0604020202020204" pitchFamily="34" charset="0"/>
          </a:endParaRPr>
        </a:p>
      </dgm:t>
    </dgm:pt>
    <dgm:pt modelId="{1D604BE7-E637-4F5F-8F3E-A40084EE028A}" type="parTrans" cxnId="{D8ACBD9E-C1EC-4582-A169-B3F8BBF99B2F}">
      <dgm:prSet/>
      <dgm:spPr/>
      <dgm:t>
        <a:bodyPr/>
        <a:lstStyle/>
        <a:p>
          <a:endParaRPr lang="en-US">
            <a:latin typeface="Arial" panose="020B0604020202020204" pitchFamily="34" charset="0"/>
            <a:cs typeface="Arial" panose="020B0604020202020204" pitchFamily="34" charset="0"/>
          </a:endParaRPr>
        </a:p>
      </dgm:t>
    </dgm:pt>
    <dgm:pt modelId="{AAC457EA-86A7-4858-92D4-0D13F9DE9434}" type="sibTrans" cxnId="{D8ACBD9E-C1EC-4582-A169-B3F8BBF99B2F}">
      <dgm:prSet/>
      <dgm:spPr/>
      <dgm:t>
        <a:bodyPr/>
        <a:lstStyle/>
        <a:p>
          <a:endParaRPr lang="en-US">
            <a:latin typeface="Arial" panose="020B0604020202020204" pitchFamily="34" charset="0"/>
            <a:cs typeface="Arial" panose="020B0604020202020204" pitchFamily="34" charset="0"/>
          </a:endParaRPr>
        </a:p>
      </dgm:t>
    </dgm:pt>
    <dgm:pt modelId="{61B149EF-99AF-814A-90C6-F1C77A8B0B11}" type="pres">
      <dgm:prSet presAssocID="{DB7E129D-4046-4D71-ADA0-68C13BD267BB}" presName="Name0" presStyleCnt="0">
        <dgm:presLayoutVars>
          <dgm:dir/>
          <dgm:animLvl val="lvl"/>
          <dgm:resizeHandles val="exact"/>
        </dgm:presLayoutVars>
      </dgm:prSet>
      <dgm:spPr/>
      <dgm:t>
        <a:bodyPr/>
        <a:lstStyle/>
        <a:p>
          <a:endParaRPr lang="en-US"/>
        </a:p>
      </dgm:t>
    </dgm:pt>
    <dgm:pt modelId="{FF243B03-54B2-EF47-B3D1-7DBE55F958EF}" type="pres">
      <dgm:prSet presAssocID="{BD2143C9-1A7E-4895-BABA-72B566D79B58}" presName="parTxOnly" presStyleLbl="node1" presStyleIdx="0" presStyleCnt="2" custLinFactX="223" custLinFactNeighborX="100000">
        <dgm:presLayoutVars>
          <dgm:chMax val="0"/>
          <dgm:chPref val="0"/>
          <dgm:bulletEnabled val="1"/>
        </dgm:presLayoutVars>
      </dgm:prSet>
      <dgm:spPr/>
      <dgm:t>
        <a:bodyPr/>
        <a:lstStyle/>
        <a:p>
          <a:endParaRPr lang="en-US"/>
        </a:p>
      </dgm:t>
    </dgm:pt>
    <dgm:pt modelId="{41835C81-ED1F-EF41-A49C-9C30FD8096FA}" type="pres">
      <dgm:prSet presAssocID="{0321D216-74F2-4A90-A420-D2CD1CE4DC89}" presName="parTxOnlySpace" presStyleCnt="0"/>
      <dgm:spPr/>
      <dgm:t>
        <a:bodyPr/>
        <a:lstStyle/>
        <a:p>
          <a:endParaRPr lang="en-US"/>
        </a:p>
      </dgm:t>
    </dgm:pt>
    <dgm:pt modelId="{38E5B2F8-7A80-4E46-9799-E29DCDEA14BB}" type="pres">
      <dgm:prSet presAssocID="{7331F8C7-02BA-4AF0-8CDA-4CC2F71A2F7A}" presName="parTxOnly" presStyleLbl="node1" presStyleIdx="1" presStyleCnt="2">
        <dgm:presLayoutVars>
          <dgm:chMax val="0"/>
          <dgm:chPref val="0"/>
          <dgm:bulletEnabled val="1"/>
        </dgm:presLayoutVars>
      </dgm:prSet>
      <dgm:spPr/>
      <dgm:t>
        <a:bodyPr/>
        <a:lstStyle/>
        <a:p>
          <a:endParaRPr lang="en-US"/>
        </a:p>
      </dgm:t>
    </dgm:pt>
  </dgm:ptLst>
  <dgm:cxnLst>
    <dgm:cxn modelId="{4340E16D-EF99-7745-9CA9-E0B2E849D5CE}" type="presOf" srcId="{DB7E129D-4046-4D71-ADA0-68C13BD267BB}" destId="{61B149EF-99AF-814A-90C6-F1C77A8B0B11}" srcOrd="0" destOrd="0" presId="urn:microsoft.com/office/officeart/2005/8/layout/chevron1"/>
    <dgm:cxn modelId="{A96B133C-97D7-7843-B71A-5E169937B153}" type="presOf" srcId="{7331F8C7-02BA-4AF0-8CDA-4CC2F71A2F7A}" destId="{38E5B2F8-7A80-4E46-9799-E29DCDEA14BB}" srcOrd="0" destOrd="0" presId="urn:microsoft.com/office/officeart/2005/8/layout/chevron1"/>
    <dgm:cxn modelId="{72FB40D0-39FB-470D-A36D-448E91BD1A6E}" srcId="{DB7E129D-4046-4D71-ADA0-68C13BD267BB}" destId="{BD2143C9-1A7E-4895-BABA-72B566D79B58}" srcOrd="0" destOrd="0" parTransId="{45A7F37A-F1C7-4762-B5F7-C3624874A189}" sibTransId="{0321D216-74F2-4A90-A420-D2CD1CE4DC89}"/>
    <dgm:cxn modelId="{D8ACBD9E-C1EC-4582-A169-B3F8BBF99B2F}" srcId="{DB7E129D-4046-4D71-ADA0-68C13BD267BB}" destId="{7331F8C7-02BA-4AF0-8CDA-4CC2F71A2F7A}" srcOrd="1" destOrd="0" parTransId="{1D604BE7-E637-4F5F-8F3E-A40084EE028A}" sibTransId="{AAC457EA-86A7-4858-92D4-0D13F9DE9434}"/>
    <dgm:cxn modelId="{E336A2D4-7288-EF46-94CE-011A508A3185}" type="presOf" srcId="{BD2143C9-1A7E-4895-BABA-72B566D79B58}" destId="{FF243B03-54B2-EF47-B3D1-7DBE55F958EF}" srcOrd="0" destOrd="0" presId="urn:microsoft.com/office/officeart/2005/8/layout/chevron1"/>
    <dgm:cxn modelId="{E10B233F-BC56-3441-8137-1981192C33CE}" type="presParOf" srcId="{61B149EF-99AF-814A-90C6-F1C77A8B0B11}" destId="{FF243B03-54B2-EF47-B3D1-7DBE55F958EF}" srcOrd="0" destOrd="0" presId="urn:microsoft.com/office/officeart/2005/8/layout/chevron1"/>
    <dgm:cxn modelId="{B4E5ABAC-080C-854E-ADB1-CCEEF6C0D9EC}" type="presParOf" srcId="{61B149EF-99AF-814A-90C6-F1C77A8B0B11}" destId="{41835C81-ED1F-EF41-A49C-9C30FD8096FA}" srcOrd="1" destOrd="0" presId="urn:microsoft.com/office/officeart/2005/8/layout/chevron1"/>
    <dgm:cxn modelId="{5E3BDA5A-8A03-2047-AEBA-1B01A7FEF713}" type="presParOf" srcId="{61B149EF-99AF-814A-90C6-F1C77A8B0B11}" destId="{38E5B2F8-7A80-4E46-9799-E29DCDEA14BB}"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7FA694-95B3-4EAF-90B9-5BA7B089AC2E}" type="doc">
      <dgm:prSet loTypeId="urn:microsoft.com/office/officeart/2005/8/layout/arrow2" loCatId="process" qsTypeId="urn:microsoft.com/office/officeart/2005/8/quickstyle/simple1" qsCatId="simple" csTypeId="urn:microsoft.com/office/officeart/2005/8/colors/accent1_2" csCatId="accent1" phldr="1"/>
      <dgm:spPr/>
    </dgm:pt>
    <dgm:pt modelId="{CF8FDD77-050E-44F2-8BC5-6147A64D44D6}">
      <dgm:prSet phldrT="[Text]" custT="1"/>
      <dgm:spPr/>
      <dgm:t>
        <a:bodyPr/>
        <a:lstStyle/>
        <a:p>
          <a:r>
            <a:rPr lang="en-US" sz="2400" dirty="0" smtClean="0">
              <a:latin typeface="Arial" panose="020B0604020202020204" pitchFamily="34" charset="0"/>
              <a:cs typeface="Arial" panose="020B0604020202020204" pitchFamily="34" charset="0"/>
            </a:rPr>
            <a:t>Destructiveness</a:t>
          </a:r>
          <a:endParaRPr lang="en-US" sz="2400" dirty="0">
            <a:latin typeface="Arial" panose="020B0604020202020204" pitchFamily="34" charset="0"/>
            <a:cs typeface="Arial" panose="020B0604020202020204" pitchFamily="34" charset="0"/>
          </a:endParaRPr>
        </a:p>
      </dgm:t>
    </dgm:pt>
    <dgm:pt modelId="{E0AC3ECD-0D53-4DDF-943B-F508AB1B34B8}" type="parTrans" cxnId="{EF0B6433-365E-4AAC-8982-7B79866A6496}">
      <dgm:prSet/>
      <dgm:spPr/>
      <dgm:t>
        <a:bodyPr/>
        <a:lstStyle/>
        <a:p>
          <a:endParaRPr lang="en-US"/>
        </a:p>
      </dgm:t>
    </dgm:pt>
    <dgm:pt modelId="{0C95E7DD-AEAB-4939-9881-BCF9F3C470A1}" type="sibTrans" cxnId="{EF0B6433-365E-4AAC-8982-7B79866A6496}">
      <dgm:prSet/>
      <dgm:spPr/>
      <dgm:t>
        <a:bodyPr/>
        <a:lstStyle/>
        <a:p>
          <a:endParaRPr lang="en-US"/>
        </a:p>
      </dgm:t>
    </dgm:pt>
    <dgm:pt modelId="{11284CA8-02CB-4EB1-AA6B-957989EAE534}">
      <dgm:prSet phldrT="[Text]" custT="1"/>
      <dgm:spPr/>
      <dgm:t>
        <a:bodyPr/>
        <a:lstStyle/>
        <a:p>
          <a:r>
            <a:rPr lang="en-US" sz="2400" dirty="0" smtClean="0">
              <a:latin typeface="Arial" panose="020B0604020202020204" pitchFamily="34" charset="0"/>
              <a:cs typeface="Arial" panose="020B0604020202020204" pitchFamily="34" charset="0"/>
            </a:rPr>
            <a:t>Incapacity</a:t>
          </a:r>
          <a:endParaRPr lang="en-US" sz="2400" dirty="0">
            <a:latin typeface="Arial" panose="020B0604020202020204" pitchFamily="34" charset="0"/>
            <a:cs typeface="Arial" panose="020B0604020202020204" pitchFamily="34" charset="0"/>
          </a:endParaRPr>
        </a:p>
      </dgm:t>
    </dgm:pt>
    <dgm:pt modelId="{C107C5DF-B7DA-465D-BC28-D0396B7FDAAF}" type="parTrans" cxnId="{A923893B-3430-4EF3-970A-A03CB20243FC}">
      <dgm:prSet/>
      <dgm:spPr/>
      <dgm:t>
        <a:bodyPr/>
        <a:lstStyle/>
        <a:p>
          <a:endParaRPr lang="en-US"/>
        </a:p>
      </dgm:t>
    </dgm:pt>
    <dgm:pt modelId="{63106505-F6F6-48CA-954C-3FBB240CCA16}" type="sibTrans" cxnId="{A923893B-3430-4EF3-970A-A03CB20243FC}">
      <dgm:prSet/>
      <dgm:spPr/>
      <dgm:t>
        <a:bodyPr/>
        <a:lstStyle/>
        <a:p>
          <a:endParaRPr lang="en-US"/>
        </a:p>
      </dgm:t>
    </dgm:pt>
    <dgm:pt modelId="{BEB01228-5B1B-44A5-8810-6F5C837DF5FE}">
      <dgm:prSet phldrT="[Text]" custT="1"/>
      <dgm:spPr/>
      <dgm:t>
        <a:bodyPr/>
        <a:lstStyle/>
        <a:p>
          <a:r>
            <a:rPr lang="en-US" sz="2400" dirty="0" smtClean="0">
              <a:latin typeface="Arial" panose="020B0604020202020204" pitchFamily="34" charset="0"/>
              <a:cs typeface="Arial" panose="020B0604020202020204" pitchFamily="34" charset="0"/>
            </a:rPr>
            <a:t>Blindness</a:t>
          </a:r>
          <a:endParaRPr lang="en-US" sz="2400" dirty="0">
            <a:latin typeface="Arial" panose="020B0604020202020204" pitchFamily="34" charset="0"/>
            <a:cs typeface="Arial" panose="020B0604020202020204" pitchFamily="34" charset="0"/>
          </a:endParaRPr>
        </a:p>
      </dgm:t>
    </dgm:pt>
    <dgm:pt modelId="{C7D1C8C2-B621-4BF1-8956-94B115C47460}" type="parTrans" cxnId="{95422D14-DFD6-4A4E-8E57-672A34849172}">
      <dgm:prSet/>
      <dgm:spPr/>
      <dgm:t>
        <a:bodyPr/>
        <a:lstStyle/>
        <a:p>
          <a:endParaRPr lang="en-US"/>
        </a:p>
      </dgm:t>
    </dgm:pt>
    <dgm:pt modelId="{1BEED6F3-6E0A-4018-A07F-28109D14E5CE}" type="sibTrans" cxnId="{95422D14-DFD6-4A4E-8E57-672A34849172}">
      <dgm:prSet/>
      <dgm:spPr/>
      <dgm:t>
        <a:bodyPr/>
        <a:lstStyle/>
        <a:p>
          <a:endParaRPr lang="en-US"/>
        </a:p>
      </dgm:t>
    </dgm:pt>
    <dgm:pt modelId="{56D36A3E-B20B-479A-8AC9-D74371DF745F}">
      <dgm:prSet phldrT="[Text]" custT="1"/>
      <dgm:spPr/>
      <dgm:t>
        <a:bodyPr/>
        <a:lstStyle/>
        <a:p>
          <a:r>
            <a:rPr lang="en-US" sz="2400" dirty="0" smtClean="0">
              <a:latin typeface="Arial" panose="020B0604020202020204" pitchFamily="34" charset="0"/>
              <a:cs typeface="Arial" panose="020B0604020202020204" pitchFamily="34" charset="0"/>
            </a:rPr>
            <a:t>Pre-competence</a:t>
          </a:r>
          <a:endParaRPr lang="en-US" sz="2400" dirty="0">
            <a:latin typeface="Arial" panose="020B0604020202020204" pitchFamily="34" charset="0"/>
            <a:cs typeface="Arial" panose="020B0604020202020204" pitchFamily="34" charset="0"/>
          </a:endParaRPr>
        </a:p>
      </dgm:t>
    </dgm:pt>
    <dgm:pt modelId="{52681B0B-2509-49B2-84F3-31B39562131F}" type="parTrans" cxnId="{95277E5C-49C8-4312-BB43-32B9F8D49567}">
      <dgm:prSet/>
      <dgm:spPr/>
      <dgm:t>
        <a:bodyPr/>
        <a:lstStyle/>
        <a:p>
          <a:endParaRPr lang="en-US"/>
        </a:p>
      </dgm:t>
    </dgm:pt>
    <dgm:pt modelId="{E5D91584-5818-48FF-BA4E-F75F2B9F7A09}" type="sibTrans" cxnId="{95277E5C-49C8-4312-BB43-32B9F8D49567}">
      <dgm:prSet/>
      <dgm:spPr/>
      <dgm:t>
        <a:bodyPr/>
        <a:lstStyle/>
        <a:p>
          <a:endParaRPr lang="en-US"/>
        </a:p>
      </dgm:t>
    </dgm:pt>
    <dgm:pt modelId="{A5815A47-936E-4493-A105-480F1B2751DD}">
      <dgm:prSet phldrT="[Text]" custT="1"/>
      <dgm:spPr/>
      <dgm:t>
        <a:bodyPr/>
        <a:lstStyle/>
        <a:p>
          <a:r>
            <a:rPr lang="en-US" sz="2400" dirty="0" smtClean="0">
              <a:latin typeface="Arial" panose="020B0604020202020204" pitchFamily="34" charset="0"/>
              <a:cs typeface="Arial" panose="020B0604020202020204" pitchFamily="34" charset="0"/>
            </a:rPr>
            <a:t>Competence</a:t>
          </a:r>
          <a:endParaRPr lang="en-US" sz="2400" dirty="0">
            <a:latin typeface="Arial" panose="020B0604020202020204" pitchFamily="34" charset="0"/>
            <a:cs typeface="Arial" panose="020B0604020202020204" pitchFamily="34" charset="0"/>
          </a:endParaRPr>
        </a:p>
      </dgm:t>
    </dgm:pt>
    <dgm:pt modelId="{4C428A8E-8FC5-4A1E-ABA8-60C61440CA4F}" type="parTrans" cxnId="{D9B08BC3-74D4-4FA6-B517-CECEF676EF84}">
      <dgm:prSet/>
      <dgm:spPr/>
      <dgm:t>
        <a:bodyPr/>
        <a:lstStyle/>
        <a:p>
          <a:endParaRPr lang="en-US"/>
        </a:p>
      </dgm:t>
    </dgm:pt>
    <dgm:pt modelId="{05F7D6BE-17D6-453B-9B33-00822C594164}" type="sibTrans" cxnId="{D9B08BC3-74D4-4FA6-B517-CECEF676EF84}">
      <dgm:prSet/>
      <dgm:spPr/>
      <dgm:t>
        <a:bodyPr/>
        <a:lstStyle/>
        <a:p>
          <a:endParaRPr lang="en-US"/>
        </a:p>
      </dgm:t>
    </dgm:pt>
    <dgm:pt modelId="{F44249B3-9F79-4B56-8D80-8A3B537928ED}" type="pres">
      <dgm:prSet presAssocID="{467FA694-95B3-4EAF-90B9-5BA7B089AC2E}" presName="arrowDiagram" presStyleCnt="0">
        <dgm:presLayoutVars>
          <dgm:chMax val="5"/>
          <dgm:dir/>
          <dgm:resizeHandles val="exact"/>
        </dgm:presLayoutVars>
      </dgm:prSet>
      <dgm:spPr/>
    </dgm:pt>
    <dgm:pt modelId="{2D4EF292-1C59-472D-AAE0-F5C69B5B0C79}" type="pres">
      <dgm:prSet presAssocID="{467FA694-95B3-4EAF-90B9-5BA7B089AC2E}" presName="arrow" presStyleLbl="bgShp" presStyleIdx="0" presStyleCnt="1"/>
      <dgm:spPr/>
    </dgm:pt>
    <dgm:pt modelId="{E299BA20-D7B6-48BD-9069-27C9F9C03722}" type="pres">
      <dgm:prSet presAssocID="{467FA694-95B3-4EAF-90B9-5BA7B089AC2E}" presName="arrowDiagram5" presStyleCnt="0"/>
      <dgm:spPr/>
    </dgm:pt>
    <dgm:pt modelId="{A01E48D9-0603-4113-8D08-4D38B8DA392B}" type="pres">
      <dgm:prSet presAssocID="{CF8FDD77-050E-44F2-8BC5-6147A64D44D6}" presName="bullet5a" presStyleLbl="node1" presStyleIdx="0" presStyleCnt="5"/>
      <dgm:spPr/>
    </dgm:pt>
    <dgm:pt modelId="{F2266213-5F39-45FD-9974-ABAD9B51AE2F}" type="pres">
      <dgm:prSet presAssocID="{CF8FDD77-050E-44F2-8BC5-6147A64D44D6}" presName="textBox5a" presStyleLbl="revTx" presStyleIdx="0" presStyleCnt="5" custScaleX="280547" custScaleY="39797" custLinFactNeighborX="83078" custLinFactNeighborY="-16305">
        <dgm:presLayoutVars>
          <dgm:bulletEnabled val="1"/>
        </dgm:presLayoutVars>
      </dgm:prSet>
      <dgm:spPr/>
      <dgm:t>
        <a:bodyPr/>
        <a:lstStyle/>
        <a:p>
          <a:endParaRPr lang="en-US"/>
        </a:p>
      </dgm:t>
    </dgm:pt>
    <dgm:pt modelId="{0075AB42-C593-463E-9650-83E99DDC5BC1}" type="pres">
      <dgm:prSet presAssocID="{11284CA8-02CB-4EB1-AA6B-957989EAE534}" presName="bullet5b" presStyleLbl="node1" presStyleIdx="1" presStyleCnt="5" custLinFactNeighborX="-58851" custLinFactNeighborY="52966"/>
      <dgm:spPr/>
    </dgm:pt>
    <dgm:pt modelId="{D0904274-C0E2-4086-ACDB-44F3B4C26572}" type="pres">
      <dgm:prSet presAssocID="{11284CA8-02CB-4EB1-AA6B-957989EAE534}" presName="textBox5b" presStyleLbl="revTx" presStyleIdx="1" presStyleCnt="5" custScaleX="125649" custScaleY="30182" custLinFactNeighborX="0" custLinFactNeighborY="-21373">
        <dgm:presLayoutVars>
          <dgm:bulletEnabled val="1"/>
        </dgm:presLayoutVars>
      </dgm:prSet>
      <dgm:spPr/>
      <dgm:t>
        <a:bodyPr/>
        <a:lstStyle/>
        <a:p>
          <a:endParaRPr lang="en-US"/>
        </a:p>
      </dgm:t>
    </dgm:pt>
    <dgm:pt modelId="{E9C53424-8FF9-4CBD-8C6A-A8D397A708FA}" type="pres">
      <dgm:prSet presAssocID="{BEB01228-5B1B-44A5-8810-6F5C837DF5FE}" presName="bullet5c" presStyleLbl="node1" presStyleIdx="2" presStyleCnt="5" custLinFactNeighborX="-88277" custLinFactNeighborY="63840"/>
      <dgm:spPr/>
    </dgm:pt>
    <dgm:pt modelId="{F164392B-7167-47B5-B3F1-04F655A09ABE}" type="pres">
      <dgm:prSet presAssocID="{BEB01228-5B1B-44A5-8810-6F5C837DF5FE}" presName="textBox5c" presStyleLbl="revTx" presStyleIdx="2" presStyleCnt="5" custScaleX="128928" custScaleY="59346" custLinFactNeighborX="-2900" custLinFactNeighborY="-6374">
        <dgm:presLayoutVars>
          <dgm:bulletEnabled val="1"/>
        </dgm:presLayoutVars>
      </dgm:prSet>
      <dgm:spPr/>
      <dgm:t>
        <a:bodyPr/>
        <a:lstStyle/>
        <a:p>
          <a:endParaRPr lang="en-US"/>
        </a:p>
      </dgm:t>
    </dgm:pt>
    <dgm:pt modelId="{4ACAD5A6-4BFC-4DCE-BCE7-835CDA54F27C}" type="pres">
      <dgm:prSet presAssocID="{56D36A3E-B20B-479A-8AC9-D74371DF745F}" presName="bullet5d" presStyleLbl="node1" presStyleIdx="3" presStyleCnt="5" custLinFactNeighborX="-66219" custLinFactNeighborY="13025"/>
      <dgm:spPr/>
    </dgm:pt>
    <dgm:pt modelId="{4A712A66-5AB8-40FF-82F7-A2846AC176BC}" type="pres">
      <dgm:prSet presAssocID="{56D36A3E-B20B-479A-8AC9-D74371DF745F}" presName="textBox5d" presStyleLbl="revTx" presStyleIdx="3" presStyleCnt="5" custScaleX="133139" custScaleY="22477" custLinFactNeighborX="933" custLinFactNeighborY="-30296">
        <dgm:presLayoutVars>
          <dgm:bulletEnabled val="1"/>
        </dgm:presLayoutVars>
      </dgm:prSet>
      <dgm:spPr/>
      <dgm:t>
        <a:bodyPr/>
        <a:lstStyle/>
        <a:p>
          <a:endParaRPr lang="en-US"/>
        </a:p>
      </dgm:t>
    </dgm:pt>
    <dgm:pt modelId="{9341D335-CBDF-40E3-A878-3FC53F7DBE31}" type="pres">
      <dgm:prSet presAssocID="{A5815A47-936E-4493-A105-480F1B2751DD}" presName="bullet5e" presStyleLbl="node1" presStyleIdx="4" presStyleCnt="5" custLinFactNeighborX="-81080" custLinFactNeighborY="293"/>
      <dgm:spPr/>
      <dgm:t>
        <a:bodyPr/>
        <a:lstStyle/>
        <a:p>
          <a:endParaRPr lang="en-US"/>
        </a:p>
      </dgm:t>
    </dgm:pt>
    <dgm:pt modelId="{785FC65B-6522-440A-AAE1-B0AE1C5DCD02}" type="pres">
      <dgm:prSet presAssocID="{A5815A47-936E-4493-A105-480F1B2751DD}" presName="textBox5e" presStyleLbl="revTx" presStyleIdx="4" presStyleCnt="5" custScaleX="143144" custScaleY="21317" custLinFactNeighborX="-18103" custLinFactNeighborY="-29650">
        <dgm:presLayoutVars>
          <dgm:bulletEnabled val="1"/>
        </dgm:presLayoutVars>
      </dgm:prSet>
      <dgm:spPr/>
      <dgm:t>
        <a:bodyPr/>
        <a:lstStyle/>
        <a:p>
          <a:endParaRPr lang="en-US"/>
        </a:p>
      </dgm:t>
    </dgm:pt>
  </dgm:ptLst>
  <dgm:cxnLst>
    <dgm:cxn modelId="{D9B08BC3-74D4-4FA6-B517-CECEF676EF84}" srcId="{467FA694-95B3-4EAF-90B9-5BA7B089AC2E}" destId="{A5815A47-936E-4493-A105-480F1B2751DD}" srcOrd="4" destOrd="0" parTransId="{4C428A8E-8FC5-4A1E-ABA8-60C61440CA4F}" sibTransId="{05F7D6BE-17D6-453B-9B33-00822C594164}"/>
    <dgm:cxn modelId="{EF0B6433-365E-4AAC-8982-7B79866A6496}" srcId="{467FA694-95B3-4EAF-90B9-5BA7B089AC2E}" destId="{CF8FDD77-050E-44F2-8BC5-6147A64D44D6}" srcOrd="0" destOrd="0" parTransId="{E0AC3ECD-0D53-4DDF-943B-F508AB1B34B8}" sibTransId="{0C95E7DD-AEAB-4939-9881-BCF9F3C470A1}"/>
    <dgm:cxn modelId="{95277E5C-49C8-4312-BB43-32B9F8D49567}" srcId="{467FA694-95B3-4EAF-90B9-5BA7B089AC2E}" destId="{56D36A3E-B20B-479A-8AC9-D74371DF745F}" srcOrd="3" destOrd="0" parTransId="{52681B0B-2509-49B2-84F3-31B39562131F}" sibTransId="{E5D91584-5818-48FF-BA4E-F75F2B9F7A09}"/>
    <dgm:cxn modelId="{99B9F055-E56F-4C8B-BA3E-C10659E76288}" type="presOf" srcId="{11284CA8-02CB-4EB1-AA6B-957989EAE534}" destId="{D0904274-C0E2-4086-ACDB-44F3B4C26572}" srcOrd="0" destOrd="0" presId="urn:microsoft.com/office/officeart/2005/8/layout/arrow2"/>
    <dgm:cxn modelId="{FC0CDAC4-8251-4BC0-9310-5D2903E055CD}" type="presOf" srcId="{A5815A47-936E-4493-A105-480F1B2751DD}" destId="{785FC65B-6522-440A-AAE1-B0AE1C5DCD02}" srcOrd="0" destOrd="0" presId="urn:microsoft.com/office/officeart/2005/8/layout/arrow2"/>
    <dgm:cxn modelId="{B1E9B895-13E7-47CB-96D4-0FECE77B8910}" type="presOf" srcId="{BEB01228-5B1B-44A5-8810-6F5C837DF5FE}" destId="{F164392B-7167-47B5-B3F1-04F655A09ABE}" srcOrd="0" destOrd="0" presId="urn:microsoft.com/office/officeart/2005/8/layout/arrow2"/>
    <dgm:cxn modelId="{8E067D0F-4D85-456C-93B1-ABBE56562D67}" type="presOf" srcId="{467FA694-95B3-4EAF-90B9-5BA7B089AC2E}" destId="{F44249B3-9F79-4B56-8D80-8A3B537928ED}" srcOrd="0" destOrd="0" presId="urn:microsoft.com/office/officeart/2005/8/layout/arrow2"/>
    <dgm:cxn modelId="{95422D14-DFD6-4A4E-8E57-672A34849172}" srcId="{467FA694-95B3-4EAF-90B9-5BA7B089AC2E}" destId="{BEB01228-5B1B-44A5-8810-6F5C837DF5FE}" srcOrd="2" destOrd="0" parTransId="{C7D1C8C2-B621-4BF1-8956-94B115C47460}" sibTransId="{1BEED6F3-6E0A-4018-A07F-28109D14E5CE}"/>
    <dgm:cxn modelId="{A923893B-3430-4EF3-970A-A03CB20243FC}" srcId="{467FA694-95B3-4EAF-90B9-5BA7B089AC2E}" destId="{11284CA8-02CB-4EB1-AA6B-957989EAE534}" srcOrd="1" destOrd="0" parTransId="{C107C5DF-B7DA-465D-BC28-D0396B7FDAAF}" sibTransId="{63106505-F6F6-48CA-954C-3FBB240CCA16}"/>
    <dgm:cxn modelId="{5BC7400D-8B3C-49FF-BE6D-3409D2B61470}" type="presOf" srcId="{CF8FDD77-050E-44F2-8BC5-6147A64D44D6}" destId="{F2266213-5F39-45FD-9974-ABAD9B51AE2F}" srcOrd="0" destOrd="0" presId="urn:microsoft.com/office/officeart/2005/8/layout/arrow2"/>
    <dgm:cxn modelId="{184C6253-E9A8-4FBE-9260-A69B636E7DE3}" type="presOf" srcId="{56D36A3E-B20B-479A-8AC9-D74371DF745F}" destId="{4A712A66-5AB8-40FF-82F7-A2846AC176BC}" srcOrd="0" destOrd="0" presId="urn:microsoft.com/office/officeart/2005/8/layout/arrow2"/>
    <dgm:cxn modelId="{09DE707D-53F3-4CB3-BDC4-7CDBDF513C76}" type="presParOf" srcId="{F44249B3-9F79-4B56-8D80-8A3B537928ED}" destId="{2D4EF292-1C59-472D-AAE0-F5C69B5B0C79}" srcOrd="0" destOrd="0" presId="urn:microsoft.com/office/officeart/2005/8/layout/arrow2"/>
    <dgm:cxn modelId="{B3698C72-3A01-4271-84C3-14234EA16D32}" type="presParOf" srcId="{F44249B3-9F79-4B56-8D80-8A3B537928ED}" destId="{E299BA20-D7B6-48BD-9069-27C9F9C03722}" srcOrd="1" destOrd="0" presId="urn:microsoft.com/office/officeart/2005/8/layout/arrow2"/>
    <dgm:cxn modelId="{15D8D98C-C8EC-4CFF-A58F-A20A99BEB515}" type="presParOf" srcId="{E299BA20-D7B6-48BD-9069-27C9F9C03722}" destId="{A01E48D9-0603-4113-8D08-4D38B8DA392B}" srcOrd="0" destOrd="0" presId="urn:microsoft.com/office/officeart/2005/8/layout/arrow2"/>
    <dgm:cxn modelId="{4DA9FEF7-1458-422A-9D48-14C695178EA6}" type="presParOf" srcId="{E299BA20-D7B6-48BD-9069-27C9F9C03722}" destId="{F2266213-5F39-45FD-9974-ABAD9B51AE2F}" srcOrd="1" destOrd="0" presId="urn:microsoft.com/office/officeart/2005/8/layout/arrow2"/>
    <dgm:cxn modelId="{F771367E-1BED-4D1E-A79B-DEDFF24B9335}" type="presParOf" srcId="{E299BA20-D7B6-48BD-9069-27C9F9C03722}" destId="{0075AB42-C593-463E-9650-83E99DDC5BC1}" srcOrd="2" destOrd="0" presId="urn:microsoft.com/office/officeart/2005/8/layout/arrow2"/>
    <dgm:cxn modelId="{92547ADA-534E-45D0-BEDA-A20C3D952610}" type="presParOf" srcId="{E299BA20-D7B6-48BD-9069-27C9F9C03722}" destId="{D0904274-C0E2-4086-ACDB-44F3B4C26572}" srcOrd="3" destOrd="0" presId="urn:microsoft.com/office/officeart/2005/8/layout/arrow2"/>
    <dgm:cxn modelId="{7573874D-8CF1-4677-B76F-46A10A15083F}" type="presParOf" srcId="{E299BA20-D7B6-48BD-9069-27C9F9C03722}" destId="{E9C53424-8FF9-4CBD-8C6A-A8D397A708FA}" srcOrd="4" destOrd="0" presId="urn:microsoft.com/office/officeart/2005/8/layout/arrow2"/>
    <dgm:cxn modelId="{8DBE1FC8-23B1-4636-A5F7-4B5DDB11E725}" type="presParOf" srcId="{E299BA20-D7B6-48BD-9069-27C9F9C03722}" destId="{F164392B-7167-47B5-B3F1-04F655A09ABE}" srcOrd="5" destOrd="0" presId="urn:microsoft.com/office/officeart/2005/8/layout/arrow2"/>
    <dgm:cxn modelId="{2445DB11-5BC2-429A-9D4E-27B33135C02D}" type="presParOf" srcId="{E299BA20-D7B6-48BD-9069-27C9F9C03722}" destId="{4ACAD5A6-4BFC-4DCE-BCE7-835CDA54F27C}" srcOrd="6" destOrd="0" presId="urn:microsoft.com/office/officeart/2005/8/layout/arrow2"/>
    <dgm:cxn modelId="{3B00371C-2986-40CE-8AA6-46995F07C2B4}" type="presParOf" srcId="{E299BA20-D7B6-48BD-9069-27C9F9C03722}" destId="{4A712A66-5AB8-40FF-82F7-A2846AC176BC}" srcOrd="7" destOrd="0" presId="urn:microsoft.com/office/officeart/2005/8/layout/arrow2"/>
    <dgm:cxn modelId="{8113CD6A-6826-4102-BBEA-387E763BF0DF}" type="presParOf" srcId="{E299BA20-D7B6-48BD-9069-27C9F9C03722}" destId="{9341D335-CBDF-40E3-A878-3FC53F7DBE31}" srcOrd="8" destOrd="0" presId="urn:microsoft.com/office/officeart/2005/8/layout/arrow2"/>
    <dgm:cxn modelId="{06A0DF09-9D39-435C-B49D-30A343CD8509}" type="presParOf" srcId="{E299BA20-D7B6-48BD-9069-27C9F9C03722}" destId="{785FC65B-6522-440A-AAE1-B0AE1C5DCD02}"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1162C5-E40C-DB4F-B416-C7B5919F5B77}" type="doc">
      <dgm:prSet loTypeId="urn:microsoft.com/office/officeart/2005/8/layout/hProcess6" loCatId="pyramid" qsTypeId="urn:microsoft.com/office/officeart/2005/8/quickstyle/simple4" qsCatId="simple" csTypeId="urn:microsoft.com/office/officeart/2005/8/colors/accent2_4" csCatId="accent2" phldr="1"/>
      <dgm:spPr/>
      <dgm:t>
        <a:bodyPr/>
        <a:lstStyle/>
        <a:p>
          <a:endParaRPr lang="en-US"/>
        </a:p>
      </dgm:t>
    </dgm:pt>
    <dgm:pt modelId="{0BC7DAD2-2FE7-A243-994A-802FFBCBED38}">
      <dgm:prSet phldrT="[Text]" custT="1"/>
      <dgm:spPr>
        <a:solidFill>
          <a:schemeClr val="accent2">
            <a:lumMod val="40000"/>
            <a:lumOff val="60000"/>
          </a:schemeClr>
        </a:solidFill>
        <a:ln>
          <a:solidFill>
            <a:srgbClr val="800000"/>
          </a:solidFill>
        </a:ln>
      </dgm:spPr>
      <dgm:t>
        <a:bodyPr/>
        <a:lstStyle/>
        <a:p>
          <a:r>
            <a:rPr lang="en-US" sz="1700" b="1" dirty="0" smtClean="0">
              <a:solidFill>
                <a:srgbClr val="000000"/>
              </a:solidFill>
              <a:latin typeface="Arial" panose="020B0604020202020204" pitchFamily="34" charset="0"/>
              <a:cs typeface="Arial" panose="020B0604020202020204" pitchFamily="34" charset="0"/>
            </a:rPr>
            <a:t>Importance</a:t>
          </a:r>
          <a:endParaRPr lang="en-US" sz="1700" b="1" dirty="0">
            <a:solidFill>
              <a:srgbClr val="000000"/>
            </a:solidFill>
            <a:latin typeface="Arial" panose="020B0604020202020204" pitchFamily="34" charset="0"/>
            <a:cs typeface="Arial" panose="020B0604020202020204" pitchFamily="34" charset="0"/>
          </a:endParaRPr>
        </a:p>
      </dgm:t>
    </dgm:pt>
    <dgm:pt modelId="{5598FA4B-F409-5848-8EE0-7356FB81EDC8}" type="parTrans" cxnId="{4961C3F7-80AD-DF4F-AB63-3BE2570A9BA8}">
      <dgm:prSet/>
      <dgm:spPr/>
      <dgm:t>
        <a:bodyPr/>
        <a:lstStyle/>
        <a:p>
          <a:endParaRPr lang="en-US"/>
        </a:p>
      </dgm:t>
    </dgm:pt>
    <dgm:pt modelId="{BB9F3217-2381-7D49-A670-E2DF0A11C94A}" type="sibTrans" cxnId="{4961C3F7-80AD-DF4F-AB63-3BE2570A9BA8}">
      <dgm:prSet/>
      <dgm:spPr/>
      <dgm:t>
        <a:bodyPr/>
        <a:lstStyle/>
        <a:p>
          <a:endParaRPr lang="en-US"/>
        </a:p>
      </dgm:t>
    </dgm:pt>
    <dgm:pt modelId="{87ED4851-B8C8-C84A-BCF7-3A046AEA308F}">
      <dgm:prSet phldrT="[Text]" custT="1"/>
      <dgm:spPr>
        <a:solidFill>
          <a:srgbClr val="84171A"/>
        </a:solidFill>
        <a:ln w="9525" cap="flat" cmpd="sng" algn="ctr">
          <a:solidFill>
            <a:srgbClr val="800000"/>
          </a:solidFill>
          <a:prstDash val="solid"/>
          <a:round/>
          <a:headEnd type="none" w="med" len="med"/>
          <a:tailEnd type="none" w="med" len="med"/>
        </a:ln>
      </dgm:spPr>
      <dgm:t>
        <a:bodyPr/>
        <a:lstStyle/>
        <a:p>
          <a:r>
            <a:rPr lang="en-US" sz="1700" b="1" dirty="0" smtClean="0">
              <a:latin typeface="Arial" panose="020B0604020202020204" pitchFamily="34" charset="0"/>
              <a:cs typeface="Arial" panose="020B0604020202020204" pitchFamily="34" charset="0"/>
            </a:rPr>
            <a:t>Changeability</a:t>
          </a:r>
          <a:endParaRPr lang="en-US" sz="1700" b="1" dirty="0">
            <a:latin typeface="Arial" panose="020B0604020202020204" pitchFamily="34" charset="0"/>
            <a:cs typeface="Arial" panose="020B0604020202020204" pitchFamily="34" charset="0"/>
          </a:endParaRPr>
        </a:p>
      </dgm:t>
    </dgm:pt>
    <dgm:pt modelId="{F7D29C5F-8479-DF4A-9255-550E5B298644}" type="parTrans" cxnId="{D0C4CA19-5868-9C40-B6E2-0A9D27B7D315}">
      <dgm:prSet/>
      <dgm:spPr/>
      <dgm:t>
        <a:bodyPr/>
        <a:lstStyle/>
        <a:p>
          <a:endParaRPr lang="en-US"/>
        </a:p>
      </dgm:t>
    </dgm:pt>
    <dgm:pt modelId="{88C2F691-A47A-624B-AA7A-69F7EDD1FE89}" type="sibTrans" cxnId="{D0C4CA19-5868-9C40-B6E2-0A9D27B7D315}">
      <dgm:prSet/>
      <dgm:spPr/>
      <dgm:t>
        <a:bodyPr/>
        <a:lstStyle/>
        <a:p>
          <a:endParaRPr lang="en-US"/>
        </a:p>
      </dgm:t>
    </dgm:pt>
    <dgm:pt modelId="{BBB528EF-9A25-7744-846C-33A02A278916}" type="pres">
      <dgm:prSet presAssocID="{F81162C5-E40C-DB4F-B416-C7B5919F5B77}" presName="theList" presStyleCnt="0">
        <dgm:presLayoutVars>
          <dgm:dir/>
          <dgm:animLvl val="lvl"/>
          <dgm:resizeHandles val="exact"/>
        </dgm:presLayoutVars>
      </dgm:prSet>
      <dgm:spPr/>
      <dgm:t>
        <a:bodyPr/>
        <a:lstStyle/>
        <a:p>
          <a:endParaRPr lang="en-US"/>
        </a:p>
      </dgm:t>
    </dgm:pt>
    <dgm:pt modelId="{269EE588-A1D2-C44A-B771-AFBC806B672C}" type="pres">
      <dgm:prSet presAssocID="{0BC7DAD2-2FE7-A243-994A-802FFBCBED38}" presName="compNode" presStyleCnt="0"/>
      <dgm:spPr/>
    </dgm:pt>
    <dgm:pt modelId="{226F7FB8-8EC5-5841-A912-25B50C14927F}" type="pres">
      <dgm:prSet presAssocID="{0BC7DAD2-2FE7-A243-994A-802FFBCBED38}" presName="noGeometry" presStyleCnt="0"/>
      <dgm:spPr/>
    </dgm:pt>
    <dgm:pt modelId="{7BB0C3A2-0A7A-B04A-972A-6DBAF24E3688}" type="pres">
      <dgm:prSet presAssocID="{0BC7DAD2-2FE7-A243-994A-802FFBCBED38}" presName="childTextVisible" presStyleLbl="bgAccFollowNode1" presStyleIdx="0" presStyleCnt="2" custAng="16200000" custScaleX="249078" custScaleY="242670" custLinFactNeighborX="1044" custLinFactNeighborY="-26164">
        <dgm:presLayoutVars>
          <dgm:bulletEnabled val="1"/>
        </dgm:presLayoutVars>
      </dgm:prSet>
      <dgm:spPr/>
    </dgm:pt>
    <dgm:pt modelId="{C1BE1B5E-B3BB-0744-A821-1DBC5C4FBAFA}" type="pres">
      <dgm:prSet presAssocID="{0BC7DAD2-2FE7-A243-994A-802FFBCBED38}" presName="childTextHidden" presStyleLbl="bgAccFollowNode1" presStyleIdx="0" presStyleCnt="2"/>
      <dgm:spPr/>
    </dgm:pt>
    <dgm:pt modelId="{35F79B66-E37B-C940-9B10-A00DB53DB48C}" type="pres">
      <dgm:prSet presAssocID="{0BC7DAD2-2FE7-A243-994A-802FFBCBED38}" presName="parentText" presStyleLbl="node1" presStyleIdx="0" presStyleCnt="2" custScaleX="324775" custScaleY="271406" custLinFactX="19" custLinFactY="62488" custLinFactNeighborX="100000" custLinFactNeighborY="100000">
        <dgm:presLayoutVars>
          <dgm:chMax val="1"/>
          <dgm:bulletEnabled val="1"/>
        </dgm:presLayoutVars>
      </dgm:prSet>
      <dgm:spPr/>
      <dgm:t>
        <a:bodyPr/>
        <a:lstStyle/>
        <a:p>
          <a:endParaRPr lang="en-US"/>
        </a:p>
      </dgm:t>
    </dgm:pt>
    <dgm:pt modelId="{EA62E822-7F77-FD44-B0EA-4AD0310EA457}" type="pres">
      <dgm:prSet presAssocID="{0BC7DAD2-2FE7-A243-994A-802FFBCBED38}" presName="aSpace" presStyleCnt="0"/>
      <dgm:spPr/>
    </dgm:pt>
    <dgm:pt modelId="{2DBF971A-08CF-394B-BDEF-9570310D6CA2}" type="pres">
      <dgm:prSet presAssocID="{87ED4851-B8C8-C84A-BCF7-3A046AEA308F}" presName="compNode" presStyleCnt="0"/>
      <dgm:spPr/>
    </dgm:pt>
    <dgm:pt modelId="{772656BE-083F-E149-AB3B-C4BCCA521622}" type="pres">
      <dgm:prSet presAssocID="{87ED4851-B8C8-C84A-BCF7-3A046AEA308F}" presName="noGeometry" presStyleCnt="0"/>
      <dgm:spPr/>
    </dgm:pt>
    <dgm:pt modelId="{5646AFAC-95F1-1348-8FF8-18635E46D9A6}" type="pres">
      <dgm:prSet presAssocID="{87ED4851-B8C8-C84A-BCF7-3A046AEA308F}" presName="childTextVisible" presStyleLbl="bgAccFollowNode1" presStyleIdx="1" presStyleCnt="2" custAng="16200000" custScaleX="267060" custScaleY="238187" custLinFactNeighborX="1529" custLinFactNeighborY="-16508">
        <dgm:presLayoutVars>
          <dgm:bulletEnabled val="1"/>
        </dgm:presLayoutVars>
      </dgm:prSet>
      <dgm:spPr/>
      <dgm:t>
        <a:bodyPr/>
        <a:lstStyle/>
        <a:p>
          <a:endParaRPr lang="en-US"/>
        </a:p>
      </dgm:t>
    </dgm:pt>
    <dgm:pt modelId="{55176BAA-83CB-A540-8F3D-6059486B73B8}" type="pres">
      <dgm:prSet presAssocID="{87ED4851-B8C8-C84A-BCF7-3A046AEA308F}" presName="childTextHidden" presStyleLbl="bgAccFollowNode1" presStyleIdx="1" presStyleCnt="2"/>
      <dgm:spPr/>
    </dgm:pt>
    <dgm:pt modelId="{9EFD11E5-3C96-F043-A1B0-546D5CAEAD9A}" type="pres">
      <dgm:prSet presAssocID="{87ED4851-B8C8-C84A-BCF7-3A046AEA308F}" presName="parentText" presStyleLbl="node1" presStyleIdx="1" presStyleCnt="2" custScaleX="348763" custScaleY="282294" custLinFactX="2665" custLinFactY="62398" custLinFactNeighborX="100000" custLinFactNeighborY="100000">
        <dgm:presLayoutVars>
          <dgm:chMax val="1"/>
          <dgm:bulletEnabled val="1"/>
        </dgm:presLayoutVars>
      </dgm:prSet>
      <dgm:spPr/>
      <dgm:t>
        <a:bodyPr/>
        <a:lstStyle/>
        <a:p>
          <a:endParaRPr lang="en-US"/>
        </a:p>
      </dgm:t>
    </dgm:pt>
  </dgm:ptLst>
  <dgm:cxnLst>
    <dgm:cxn modelId="{76922AED-72F2-3C4A-AD37-B5B61C87DB5E}" type="presOf" srcId="{0BC7DAD2-2FE7-A243-994A-802FFBCBED38}" destId="{35F79B66-E37B-C940-9B10-A00DB53DB48C}" srcOrd="0" destOrd="0" presId="urn:microsoft.com/office/officeart/2005/8/layout/hProcess6"/>
    <dgm:cxn modelId="{F5424DE0-F0CE-6E4C-8658-FEBE292F07FA}" type="presOf" srcId="{87ED4851-B8C8-C84A-BCF7-3A046AEA308F}" destId="{9EFD11E5-3C96-F043-A1B0-546D5CAEAD9A}" srcOrd="0" destOrd="0" presId="urn:microsoft.com/office/officeart/2005/8/layout/hProcess6"/>
    <dgm:cxn modelId="{D0C4CA19-5868-9C40-B6E2-0A9D27B7D315}" srcId="{F81162C5-E40C-DB4F-B416-C7B5919F5B77}" destId="{87ED4851-B8C8-C84A-BCF7-3A046AEA308F}" srcOrd="1" destOrd="0" parTransId="{F7D29C5F-8479-DF4A-9255-550E5B298644}" sibTransId="{88C2F691-A47A-624B-AA7A-69F7EDD1FE89}"/>
    <dgm:cxn modelId="{65A2BD21-4386-DD46-8152-48D507DF942B}" type="presOf" srcId="{F81162C5-E40C-DB4F-B416-C7B5919F5B77}" destId="{BBB528EF-9A25-7744-846C-33A02A278916}" srcOrd="0" destOrd="0" presId="urn:microsoft.com/office/officeart/2005/8/layout/hProcess6"/>
    <dgm:cxn modelId="{4961C3F7-80AD-DF4F-AB63-3BE2570A9BA8}" srcId="{F81162C5-E40C-DB4F-B416-C7B5919F5B77}" destId="{0BC7DAD2-2FE7-A243-994A-802FFBCBED38}" srcOrd="0" destOrd="0" parTransId="{5598FA4B-F409-5848-8EE0-7356FB81EDC8}" sibTransId="{BB9F3217-2381-7D49-A670-E2DF0A11C94A}"/>
    <dgm:cxn modelId="{87604893-8F71-3141-A55D-3EA794ED377D}" type="presParOf" srcId="{BBB528EF-9A25-7744-846C-33A02A278916}" destId="{269EE588-A1D2-C44A-B771-AFBC806B672C}" srcOrd="0" destOrd="0" presId="urn:microsoft.com/office/officeart/2005/8/layout/hProcess6"/>
    <dgm:cxn modelId="{5ED197DE-9237-004A-87A9-354192779C04}" type="presParOf" srcId="{269EE588-A1D2-C44A-B771-AFBC806B672C}" destId="{226F7FB8-8EC5-5841-A912-25B50C14927F}" srcOrd="0" destOrd="0" presId="urn:microsoft.com/office/officeart/2005/8/layout/hProcess6"/>
    <dgm:cxn modelId="{7BB1AE12-C488-EE47-BA4F-B03EA2A89540}" type="presParOf" srcId="{269EE588-A1D2-C44A-B771-AFBC806B672C}" destId="{7BB0C3A2-0A7A-B04A-972A-6DBAF24E3688}" srcOrd="1" destOrd="0" presId="urn:microsoft.com/office/officeart/2005/8/layout/hProcess6"/>
    <dgm:cxn modelId="{73A9AC88-9EB4-504C-8E93-6D86088AA2BC}" type="presParOf" srcId="{269EE588-A1D2-C44A-B771-AFBC806B672C}" destId="{C1BE1B5E-B3BB-0744-A821-1DBC5C4FBAFA}" srcOrd="2" destOrd="0" presId="urn:microsoft.com/office/officeart/2005/8/layout/hProcess6"/>
    <dgm:cxn modelId="{AAD942FB-37BD-5847-B8B6-98E1D66F7B26}" type="presParOf" srcId="{269EE588-A1D2-C44A-B771-AFBC806B672C}" destId="{35F79B66-E37B-C940-9B10-A00DB53DB48C}" srcOrd="3" destOrd="0" presId="urn:microsoft.com/office/officeart/2005/8/layout/hProcess6"/>
    <dgm:cxn modelId="{3935F73A-8A72-BD41-9DE2-FA4208D8CDD4}" type="presParOf" srcId="{BBB528EF-9A25-7744-846C-33A02A278916}" destId="{EA62E822-7F77-FD44-B0EA-4AD0310EA457}" srcOrd="1" destOrd="0" presId="urn:microsoft.com/office/officeart/2005/8/layout/hProcess6"/>
    <dgm:cxn modelId="{E5E74F03-5319-0649-AFE2-58738D4939E2}" type="presParOf" srcId="{BBB528EF-9A25-7744-846C-33A02A278916}" destId="{2DBF971A-08CF-394B-BDEF-9570310D6CA2}" srcOrd="2" destOrd="0" presId="urn:microsoft.com/office/officeart/2005/8/layout/hProcess6"/>
    <dgm:cxn modelId="{77548F39-6E95-6C41-8976-5F1865C4B07A}" type="presParOf" srcId="{2DBF971A-08CF-394B-BDEF-9570310D6CA2}" destId="{772656BE-083F-E149-AB3B-C4BCCA521622}" srcOrd="0" destOrd="0" presId="urn:microsoft.com/office/officeart/2005/8/layout/hProcess6"/>
    <dgm:cxn modelId="{25209DFC-ECCD-7C41-944F-05233BDA3A56}" type="presParOf" srcId="{2DBF971A-08CF-394B-BDEF-9570310D6CA2}" destId="{5646AFAC-95F1-1348-8FF8-18635E46D9A6}" srcOrd="1" destOrd="0" presId="urn:microsoft.com/office/officeart/2005/8/layout/hProcess6"/>
    <dgm:cxn modelId="{E1861CC4-6103-EB45-83CD-6F1D03B3ABF8}" type="presParOf" srcId="{2DBF971A-08CF-394B-BDEF-9570310D6CA2}" destId="{55176BAA-83CB-A540-8F3D-6059486B73B8}" srcOrd="2" destOrd="0" presId="urn:microsoft.com/office/officeart/2005/8/layout/hProcess6"/>
    <dgm:cxn modelId="{30F1D566-6033-454F-945F-08094ABC2A53}" type="presParOf" srcId="{2DBF971A-08CF-394B-BDEF-9570310D6CA2}" destId="{9EFD11E5-3C96-F043-A1B0-546D5CAEAD9A}"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D341C6-909A-4744-BEEB-8CB533D2B262}" type="doc">
      <dgm:prSet loTypeId="urn:microsoft.com/office/officeart/2005/8/layout/arrow4" loCatId="relationship" qsTypeId="urn:microsoft.com/office/officeart/2005/8/quickstyle/simple2" qsCatId="simple" csTypeId="urn:microsoft.com/office/officeart/2005/8/colors/accent1_5" csCatId="accent1" phldr="1"/>
      <dgm:spPr/>
      <dgm:t>
        <a:bodyPr/>
        <a:lstStyle/>
        <a:p>
          <a:endParaRPr lang="en-US"/>
        </a:p>
      </dgm:t>
    </dgm:pt>
    <dgm:pt modelId="{D2650D88-DEB2-554D-8492-3063998F25D1}">
      <dgm:prSet phldrT="[Text]" custT="1"/>
      <dgm:spPr/>
      <dgm:t>
        <a:bodyPr/>
        <a:lstStyle/>
        <a:p>
          <a:r>
            <a:rPr lang="en-US" sz="2000" b="1" dirty="0" smtClean="0">
              <a:latin typeface="Arial" panose="020B0604020202020204" pitchFamily="34" charset="0"/>
              <a:cs typeface="Arial" panose="020B0604020202020204" pitchFamily="34" charset="0"/>
            </a:rPr>
            <a:t>High Importance</a:t>
          </a:r>
          <a:endParaRPr lang="en-US" sz="2000" b="1" dirty="0">
            <a:latin typeface="Arial" panose="020B0604020202020204" pitchFamily="34" charset="0"/>
            <a:cs typeface="Arial" panose="020B0604020202020204" pitchFamily="34" charset="0"/>
          </a:endParaRPr>
        </a:p>
      </dgm:t>
    </dgm:pt>
    <dgm:pt modelId="{5B5902E7-901F-6740-94A0-E7643C763718}" type="parTrans" cxnId="{19BBF9CC-D7FE-D24B-86DC-7943DE21631A}">
      <dgm:prSet/>
      <dgm:spPr/>
      <dgm:t>
        <a:bodyPr/>
        <a:lstStyle/>
        <a:p>
          <a:endParaRPr lang="en-US">
            <a:latin typeface="Arial" panose="020B0604020202020204" pitchFamily="34" charset="0"/>
            <a:cs typeface="Arial" panose="020B0604020202020204" pitchFamily="34" charset="0"/>
          </a:endParaRPr>
        </a:p>
      </dgm:t>
    </dgm:pt>
    <dgm:pt modelId="{1E9966AB-C89A-AF41-8A80-F20EE286B0C5}" type="sibTrans" cxnId="{19BBF9CC-D7FE-D24B-86DC-7943DE21631A}">
      <dgm:prSet/>
      <dgm:spPr/>
      <dgm:t>
        <a:bodyPr/>
        <a:lstStyle/>
        <a:p>
          <a:endParaRPr lang="en-US">
            <a:latin typeface="Arial" panose="020B0604020202020204" pitchFamily="34" charset="0"/>
            <a:cs typeface="Arial" panose="020B0604020202020204" pitchFamily="34" charset="0"/>
          </a:endParaRPr>
        </a:p>
      </dgm:t>
    </dgm:pt>
    <dgm:pt modelId="{861FA370-97E2-D642-A7CA-C9A3928F8F85}">
      <dgm:prSet phldrT="[Text]" custT="1"/>
      <dgm:spPr/>
      <dgm:t>
        <a:bodyPr/>
        <a:lstStyle/>
        <a:p>
          <a:r>
            <a:rPr lang="en-US" sz="2000" b="1" dirty="0" smtClean="0">
              <a:latin typeface="Arial" panose="020B0604020202020204" pitchFamily="34" charset="0"/>
              <a:cs typeface="Arial" panose="020B0604020202020204" pitchFamily="34" charset="0"/>
            </a:rPr>
            <a:t>Low Importance</a:t>
          </a:r>
          <a:endParaRPr lang="en-US" sz="2000" b="1" dirty="0">
            <a:latin typeface="Arial" panose="020B0604020202020204" pitchFamily="34" charset="0"/>
            <a:cs typeface="Arial" panose="020B0604020202020204" pitchFamily="34" charset="0"/>
          </a:endParaRPr>
        </a:p>
      </dgm:t>
    </dgm:pt>
    <dgm:pt modelId="{22957374-A01A-6541-8A2F-03F874CA02B5}" type="parTrans" cxnId="{5E4583F2-45D0-A54A-B6D1-674F5BDE7B23}">
      <dgm:prSet/>
      <dgm:spPr/>
      <dgm:t>
        <a:bodyPr/>
        <a:lstStyle/>
        <a:p>
          <a:endParaRPr lang="en-US">
            <a:latin typeface="Arial" panose="020B0604020202020204" pitchFamily="34" charset="0"/>
            <a:cs typeface="Arial" panose="020B0604020202020204" pitchFamily="34" charset="0"/>
          </a:endParaRPr>
        </a:p>
      </dgm:t>
    </dgm:pt>
    <dgm:pt modelId="{92B1B9B4-BBFC-604D-8AE4-084C5203C41F}" type="sibTrans" cxnId="{5E4583F2-45D0-A54A-B6D1-674F5BDE7B23}">
      <dgm:prSet/>
      <dgm:spPr/>
      <dgm:t>
        <a:bodyPr/>
        <a:lstStyle/>
        <a:p>
          <a:endParaRPr lang="en-US">
            <a:latin typeface="Arial" panose="020B0604020202020204" pitchFamily="34" charset="0"/>
            <a:cs typeface="Arial" panose="020B0604020202020204" pitchFamily="34" charset="0"/>
          </a:endParaRPr>
        </a:p>
      </dgm:t>
    </dgm:pt>
    <dgm:pt modelId="{8D1FE407-A424-8248-B48F-6AA3FE8AF3B1}" type="pres">
      <dgm:prSet presAssocID="{9AD341C6-909A-4744-BEEB-8CB533D2B262}" presName="compositeShape" presStyleCnt="0">
        <dgm:presLayoutVars>
          <dgm:chMax val="2"/>
          <dgm:dir/>
          <dgm:resizeHandles val="exact"/>
        </dgm:presLayoutVars>
      </dgm:prSet>
      <dgm:spPr/>
      <dgm:t>
        <a:bodyPr/>
        <a:lstStyle/>
        <a:p>
          <a:endParaRPr lang="en-US"/>
        </a:p>
      </dgm:t>
    </dgm:pt>
    <dgm:pt modelId="{010AB665-C400-0E41-9822-6786BF3CA4EA}" type="pres">
      <dgm:prSet presAssocID="{D2650D88-DEB2-554D-8492-3063998F25D1}" presName="upArrow" presStyleLbl="node1" presStyleIdx="0" presStyleCnt="2" custScaleY="95501" custLinFactX="90665" custLinFactNeighborX="100000" custLinFactNeighborY="934"/>
      <dgm:spPr>
        <a:solidFill>
          <a:srgbClr val="BFBFBF">
            <a:alpha val="90000"/>
          </a:srgbClr>
        </a:solidFill>
        <a:ln w="19050" cmpd="sng">
          <a:solidFill>
            <a:srgbClr val="FFFFFF"/>
          </a:solidFill>
        </a:ln>
      </dgm:spPr>
      <dgm:t>
        <a:bodyPr/>
        <a:lstStyle/>
        <a:p>
          <a:endParaRPr lang="en-US"/>
        </a:p>
      </dgm:t>
    </dgm:pt>
    <dgm:pt modelId="{97F2FE2E-98AB-AB43-8D75-B7C934BECF22}" type="pres">
      <dgm:prSet presAssocID="{D2650D88-DEB2-554D-8492-3063998F25D1}" presName="upArrowText" presStyleLbl="revTx" presStyleIdx="0" presStyleCnt="2" custScaleX="118542" custLinFactNeighborX="-33851" custLinFactNeighborY="21417">
        <dgm:presLayoutVars>
          <dgm:chMax val="0"/>
          <dgm:bulletEnabled val="1"/>
        </dgm:presLayoutVars>
      </dgm:prSet>
      <dgm:spPr/>
      <dgm:t>
        <a:bodyPr/>
        <a:lstStyle/>
        <a:p>
          <a:endParaRPr lang="en-US"/>
        </a:p>
      </dgm:t>
    </dgm:pt>
    <dgm:pt modelId="{FD7E9263-C00B-5040-AE89-FEF610BF8FC1}" type="pres">
      <dgm:prSet presAssocID="{861FA370-97E2-D642-A7CA-C9A3928F8F85}" presName="downArrow" presStyleLbl="node1" presStyleIdx="1" presStyleCnt="2" custScaleY="95488" custLinFactNeighborX="8375" custLinFactNeighborY="-927"/>
      <dgm:spPr>
        <a:solidFill>
          <a:srgbClr val="BFBFBF">
            <a:alpha val="50000"/>
          </a:srgbClr>
        </a:solidFill>
        <a:ln w="19050" cmpd="sng">
          <a:solidFill>
            <a:srgbClr val="FFFFFF"/>
          </a:solidFill>
        </a:ln>
      </dgm:spPr>
      <dgm:t>
        <a:bodyPr/>
        <a:lstStyle/>
        <a:p>
          <a:endParaRPr lang="en-US"/>
        </a:p>
      </dgm:t>
    </dgm:pt>
    <dgm:pt modelId="{974C0DD2-0A3A-A349-9645-F8060EFB89DD}" type="pres">
      <dgm:prSet presAssocID="{861FA370-97E2-D642-A7CA-C9A3928F8F85}" presName="downArrowText" presStyleLbl="revTx" presStyleIdx="1" presStyleCnt="2" custScaleX="109964" custLinFactNeighborX="-6411" custLinFactNeighborY="-19476">
        <dgm:presLayoutVars>
          <dgm:chMax val="0"/>
          <dgm:bulletEnabled val="1"/>
        </dgm:presLayoutVars>
      </dgm:prSet>
      <dgm:spPr/>
      <dgm:t>
        <a:bodyPr/>
        <a:lstStyle/>
        <a:p>
          <a:endParaRPr lang="en-US"/>
        </a:p>
      </dgm:t>
    </dgm:pt>
  </dgm:ptLst>
  <dgm:cxnLst>
    <dgm:cxn modelId="{CE5790E3-BDED-9A4A-B80A-A9F80D59B610}" type="presOf" srcId="{861FA370-97E2-D642-A7CA-C9A3928F8F85}" destId="{974C0DD2-0A3A-A349-9645-F8060EFB89DD}" srcOrd="0" destOrd="0" presId="urn:microsoft.com/office/officeart/2005/8/layout/arrow4"/>
    <dgm:cxn modelId="{19BBF9CC-D7FE-D24B-86DC-7943DE21631A}" srcId="{9AD341C6-909A-4744-BEEB-8CB533D2B262}" destId="{D2650D88-DEB2-554D-8492-3063998F25D1}" srcOrd="0" destOrd="0" parTransId="{5B5902E7-901F-6740-94A0-E7643C763718}" sibTransId="{1E9966AB-C89A-AF41-8A80-F20EE286B0C5}"/>
    <dgm:cxn modelId="{5E4583F2-45D0-A54A-B6D1-674F5BDE7B23}" srcId="{9AD341C6-909A-4744-BEEB-8CB533D2B262}" destId="{861FA370-97E2-D642-A7CA-C9A3928F8F85}" srcOrd="1" destOrd="0" parTransId="{22957374-A01A-6541-8A2F-03F874CA02B5}" sibTransId="{92B1B9B4-BBFC-604D-8AE4-084C5203C41F}"/>
    <dgm:cxn modelId="{C334CD9F-B6BA-6E41-A447-27225BD43345}" type="presOf" srcId="{9AD341C6-909A-4744-BEEB-8CB533D2B262}" destId="{8D1FE407-A424-8248-B48F-6AA3FE8AF3B1}" srcOrd="0" destOrd="0" presId="urn:microsoft.com/office/officeart/2005/8/layout/arrow4"/>
    <dgm:cxn modelId="{733A436D-2B0A-554D-9F77-936810F22A1D}" type="presOf" srcId="{D2650D88-DEB2-554D-8492-3063998F25D1}" destId="{97F2FE2E-98AB-AB43-8D75-B7C934BECF22}" srcOrd="0" destOrd="0" presId="urn:microsoft.com/office/officeart/2005/8/layout/arrow4"/>
    <dgm:cxn modelId="{E8F5A95F-8D22-FD41-9C2B-FE2983F62A1E}" type="presParOf" srcId="{8D1FE407-A424-8248-B48F-6AA3FE8AF3B1}" destId="{010AB665-C400-0E41-9822-6786BF3CA4EA}" srcOrd="0" destOrd="0" presId="urn:microsoft.com/office/officeart/2005/8/layout/arrow4"/>
    <dgm:cxn modelId="{7CD16BEE-CE64-174D-8C74-8D85BF2CC83E}" type="presParOf" srcId="{8D1FE407-A424-8248-B48F-6AA3FE8AF3B1}" destId="{97F2FE2E-98AB-AB43-8D75-B7C934BECF22}" srcOrd="1" destOrd="0" presId="urn:microsoft.com/office/officeart/2005/8/layout/arrow4"/>
    <dgm:cxn modelId="{2FA15105-1935-5F47-BB4F-FF8A54A7D61F}" type="presParOf" srcId="{8D1FE407-A424-8248-B48F-6AA3FE8AF3B1}" destId="{FD7E9263-C00B-5040-AE89-FEF610BF8FC1}" srcOrd="2" destOrd="0" presId="urn:microsoft.com/office/officeart/2005/8/layout/arrow4"/>
    <dgm:cxn modelId="{76FE4470-12A9-6049-B42F-613F38A3E839}" type="presParOf" srcId="{8D1FE407-A424-8248-B48F-6AA3FE8AF3B1}" destId="{974C0DD2-0A3A-A349-9645-F8060EFB89DD}" srcOrd="3" destOrd="0" presId="urn:microsoft.com/office/officeart/2005/8/layout/arrow4"/>
  </dgm:cxnLst>
  <dgm:bg>
    <a:solidFill>
      <a:schemeClr val="accent2">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1E6981-A729-F54C-8B03-5C0A42BF11D9}" type="doc">
      <dgm:prSet loTypeId="urn:microsoft.com/office/officeart/2005/8/layout/arrow4" loCatId="relationship" qsTypeId="urn:microsoft.com/office/officeart/2005/8/quickstyle/simple4" qsCatId="simple" csTypeId="urn:microsoft.com/office/officeart/2005/8/colors/accent4_4" csCatId="accent4" phldr="1"/>
      <dgm:spPr/>
      <dgm:t>
        <a:bodyPr/>
        <a:lstStyle/>
        <a:p>
          <a:endParaRPr lang="en-US"/>
        </a:p>
      </dgm:t>
    </dgm:pt>
    <dgm:pt modelId="{3E3001EB-E16F-754D-8F0D-A6752C0DB19A}">
      <dgm:prSet phldrT="[Text]" custT="1"/>
      <dgm:spPr/>
      <dgm:t>
        <a:bodyPr/>
        <a:lstStyle/>
        <a:p>
          <a:r>
            <a:rPr lang="en-US" sz="2000" b="0" dirty="0" smtClean="0">
              <a:ln>
                <a:noFill/>
              </a:ln>
              <a:solidFill>
                <a:srgbClr val="FFFFFF"/>
              </a:solidFill>
              <a:latin typeface="Arial" panose="020B0604020202020204" pitchFamily="34" charset="0"/>
              <a:cs typeface="Arial" panose="020B0604020202020204" pitchFamily="34" charset="0"/>
            </a:rPr>
            <a:t>High Changeability</a:t>
          </a:r>
          <a:endParaRPr lang="en-US" sz="2000" b="0" dirty="0">
            <a:ln>
              <a:noFill/>
            </a:ln>
            <a:solidFill>
              <a:srgbClr val="FFFFFF"/>
            </a:solidFill>
            <a:latin typeface="Arial" panose="020B0604020202020204" pitchFamily="34" charset="0"/>
            <a:cs typeface="Arial" panose="020B0604020202020204" pitchFamily="34" charset="0"/>
          </a:endParaRPr>
        </a:p>
      </dgm:t>
    </dgm:pt>
    <dgm:pt modelId="{B5A323C3-E01B-B84E-82EF-F4F07DB27B5A}" type="parTrans" cxnId="{7DB4A240-4321-F540-91CA-06691094F1BA}">
      <dgm:prSet/>
      <dgm:spPr/>
      <dgm:t>
        <a:bodyPr/>
        <a:lstStyle/>
        <a:p>
          <a:endParaRPr lang="en-US"/>
        </a:p>
      </dgm:t>
    </dgm:pt>
    <dgm:pt modelId="{93EF6E76-EC56-484B-940A-31E9ECF28344}" type="sibTrans" cxnId="{7DB4A240-4321-F540-91CA-06691094F1BA}">
      <dgm:prSet/>
      <dgm:spPr/>
      <dgm:t>
        <a:bodyPr/>
        <a:lstStyle/>
        <a:p>
          <a:endParaRPr lang="en-US"/>
        </a:p>
      </dgm:t>
    </dgm:pt>
    <dgm:pt modelId="{C213DD40-117F-5444-8735-C61F816E3DF8}">
      <dgm:prSet phldrT="[Text]" custT="1"/>
      <dgm:spPr/>
      <dgm:t>
        <a:bodyPr/>
        <a:lstStyle/>
        <a:p>
          <a:r>
            <a:rPr lang="en-US" sz="2000" b="0" dirty="0" smtClean="0">
              <a:ln>
                <a:noFill/>
              </a:ln>
              <a:solidFill>
                <a:srgbClr val="FFFFFF"/>
              </a:solidFill>
              <a:latin typeface="Arial" panose="020B0604020202020204" pitchFamily="34" charset="0"/>
              <a:cs typeface="Arial" panose="020B0604020202020204" pitchFamily="34" charset="0"/>
            </a:rPr>
            <a:t>Low Changeability</a:t>
          </a:r>
          <a:endParaRPr lang="en-US" sz="2000" b="0" dirty="0">
            <a:ln>
              <a:noFill/>
            </a:ln>
            <a:solidFill>
              <a:srgbClr val="FFFFFF"/>
            </a:solidFill>
            <a:latin typeface="Arial" panose="020B0604020202020204" pitchFamily="34" charset="0"/>
            <a:cs typeface="Arial" panose="020B0604020202020204" pitchFamily="34" charset="0"/>
          </a:endParaRPr>
        </a:p>
      </dgm:t>
    </dgm:pt>
    <dgm:pt modelId="{C4DB9462-BC47-F049-BB7A-866163546FE1}" type="parTrans" cxnId="{CD25A89A-3333-4345-B116-981CD08EC0BE}">
      <dgm:prSet/>
      <dgm:spPr/>
      <dgm:t>
        <a:bodyPr/>
        <a:lstStyle/>
        <a:p>
          <a:endParaRPr lang="en-US"/>
        </a:p>
      </dgm:t>
    </dgm:pt>
    <dgm:pt modelId="{8DCF3A0F-63D9-A745-8BAA-67C90523459A}" type="sibTrans" cxnId="{CD25A89A-3333-4345-B116-981CD08EC0BE}">
      <dgm:prSet/>
      <dgm:spPr/>
      <dgm:t>
        <a:bodyPr/>
        <a:lstStyle/>
        <a:p>
          <a:endParaRPr lang="en-US"/>
        </a:p>
      </dgm:t>
    </dgm:pt>
    <dgm:pt modelId="{EC873763-B57C-4F42-982E-81FBF1C912E4}" type="pres">
      <dgm:prSet presAssocID="{531E6981-A729-F54C-8B03-5C0A42BF11D9}" presName="compositeShape" presStyleCnt="0">
        <dgm:presLayoutVars>
          <dgm:chMax val="2"/>
          <dgm:dir/>
          <dgm:resizeHandles val="exact"/>
        </dgm:presLayoutVars>
      </dgm:prSet>
      <dgm:spPr/>
      <dgm:t>
        <a:bodyPr/>
        <a:lstStyle/>
        <a:p>
          <a:endParaRPr lang="en-US"/>
        </a:p>
      </dgm:t>
    </dgm:pt>
    <dgm:pt modelId="{75DD6966-5E84-1740-9C8F-1A57E44CBBC5}" type="pres">
      <dgm:prSet presAssocID="{3E3001EB-E16F-754D-8F0D-A6752C0DB19A}" presName="upArrow" presStyleLbl="node1" presStyleIdx="0" presStyleCnt="2" custScaleX="94170" custScaleY="94895" custLinFactX="100000" custLinFactNeighborX="111280" custLinFactNeighborY="-469"/>
      <dgm:spPr>
        <a:solidFill>
          <a:srgbClr val="BFBFBF"/>
        </a:solidFill>
        <a:ln>
          <a:solidFill>
            <a:srgbClr val="FFFFFF"/>
          </a:solidFill>
        </a:ln>
      </dgm:spPr>
      <dgm:t>
        <a:bodyPr/>
        <a:lstStyle/>
        <a:p>
          <a:endParaRPr lang="en-US"/>
        </a:p>
      </dgm:t>
    </dgm:pt>
    <dgm:pt modelId="{153E29E9-8626-0445-8D6B-94A2452EA6FF}" type="pres">
      <dgm:prSet presAssocID="{3E3001EB-E16F-754D-8F0D-A6752C0DB19A}" presName="upArrowText" presStyleLbl="revTx" presStyleIdx="0" presStyleCnt="2" custScaleX="129344" custLinFactNeighborX="-22332" custLinFactNeighborY="23496">
        <dgm:presLayoutVars>
          <dgm:chMax val="0"/>
          <dgm:bulletEnabled val="1"/>
        </dgm:presLayoutVars>
      </dgm:prSet>
      <dgm:spPr/>
      <dgm:t>
        <a:bodyPr/>
        <a:lstStyle/>
        <a:p>
          <a:endParaRPr lang="en-US"/>
        </a:p>
      </dgm:t>
    </dgm:pt>
    <dgm:pt modelId="{748330D8-576E-E746-AE43-DCAF557D96A4}" type="pres">
      <dgm:prSet presAssocID="{C213DD40-117F-5444-8735-C61F816E3DF8}" presName="downArrow" presStyleLbl="node1" presStyleIdx="1" presStyleCnt="2" custScaleX="88212" custScaleY="85710" custLinFactNeighborX="-6181" custLinFactNeighborY="5061"/>
      <dgm:spPr>
        <a:solidFill>
          <a:srgbClr val="BFBFBF"/>
        </a:solidFill>
        <a:ln>
          <a:solidFill>
            <a:schemeClr val="bg1"/>
          </a:solidFill>
        </a:ln>
      </dgm:spPr>
      <dgm:t>
        <a:bodyPr/>
        <a:lstStyle/>
        <a:p>
          <a:endParaRPr lang="en-US"/>
        </a:p>
      </dgm:t>
    </dgm:pt>
    <dgm:pt modelId="{6954FBB1-6966-D847-853A-73A0F7AF2F4B}" type="pres">
      <dgm:prSet presAssocID="{C213DD40-117F-5444-8735-C61F816E3DF8}" presName="downArrowText" presStyleLbl="revTx" presStyleIdx="1" presStyleCnt="2" custScaleX="123769" custLinFactNeighborX="-9561" custLinFactNeighborY="-6251">
        <dgm:presLayoutVars>
          <dgm:chMax val="0"/>
          <dgm:bulletEnabled val="1"/>
        </dgm:presLayoutVars>
      </dgm:prSet>
      <dgm:spPr/>
      <dgm:t>
        <a:bodyPr/>
        <a:lstStyle/>
        <a:p>
          <a:endParaRPr lang="en-US"/>
        </a:p>
      </dgm:t>
    </dgm:pt>
  </dgm:ptLst>
  <dgm:cxnLst>
    <dgm:cxn modelId="{7DB4A240-4321-F540-91CA-06691094F1BA}" srcId="{531E6981-A729-F54C-8B03-5C0A42BF11D9}" destId="{3E3001EB-E16F-754D-8F0D-A6752C0DB19A}" srcOrd="0" destOrd="0" parTransId="{B5A323C3-E01B-B84E-82EF-F4F07DB27B5A}" sibTransId="{93EF6E76-EC56-484B-940A-31E9ECF28344}"/>
    <dgm:cxn modelId="{484C246C-060D-344C-89B3-A58D1DC89B0B}" type="presOf" srcId="{3E3001EB-E16F-754D-8F0D-A6752C0DB19A}" destId="{153E29E9-8626-0445-8D6B-94A2452EA6FF}" srcOrd="0" destOrd="0" presId="urn:microsoft.com/office/officeart/2005/8/layout/arrow4"/>
    <dgm:cxn modelId="{804BCA80-0FC0-2640-9E39-10D2855F16A2}" type="presOf" srcId="{531E6981-A729-F54C-8B03-5C0A42BF11D9}" destId="{EC873763-B57C-4F42-982E-81FBF1C912E4}" srcOrd="0" destOrd="0" presId="urn:microsoft.com/office/officeart/2005/8/layout/arrow4"/>
    <dgm:cxn modelId="{E7E0DDB1-3B96-544A-A405-912871E0723B}" type="presOf" srcId="{C213DD40-117F-5444-8735-C61F816E3DF8}" destId="{6954FBB1-6966-D847-853A-73A0F7AF2F4B}" srcOrd="0" destOrd="0" presId="urn:microsoft.com/office/officeart/2005/8/layout/arrow4"/>
    <dgm:cxn modelId="{CD25A89A-3333-4345-B116-981CD08EC0BE}" srcId="{531E6981-A729-F54C-8B03-5C0A42BF11D9}" destId="{C213DD40-117F-5444-8735-C61F816E3DF8}" srcOrd="1" destOrd="0" parTransId="{C4DB9462-BC47-F049-BB7A-866163546FE1}" sibTransId="{8DCF3A0F-63D9-A745-8BAA-67C90523459A}"/>
    <dgm:cxn modelId="{090FA80E-28D5-084C-98A5-AAA87F893C88}" type="presParOf" srcId="{EC873763-B57C-4F42-982E-81FBF1C912E4}" destId="{75DD6966-5E84-1740-9C8F-1A57E44CBBC5}" srcOrd="0" destOrd="0" presId="urn:microsoft.com/office/officeart/2005/8/layout/arrow4"/>
    <dgm:cxn modelId="{90AAF9FB-BBAA-DC40-92E5-C02DB027341D}" type="presParOf" srcId="{EC873763-B57C-4F42-982E-81FBF1C912E4}" destId="{153E29E9-8626-0445-8D6B-94A2452EA6FF}" srcOrd="1" destOrd="0" presId="urn:microsoft.com/office/officeart/2005/8/layout/arrow4"/>
    <dgm:cxn modelId="{0FD8CA6B-664E-3E4A-9ECA-644ACD81A14A}" type="presParOf" srcId="{EC873763-B57C-4F42-982E-81FBF1C912E4}" destId="{748330D8-576E-E746-AE43-DCAF557D96A4}" srcOrd="2" destOrd="0" presId="urn:microsoft.com/office/officeart/2005/8/layout/arrow4"/>
    <dgm:cxn modelId="{9B7B34EE-0481-F643-B8F5-93182684A0BB}" type="presParOf" srcId="{EC873763-B57C-4F42-982E-81FBF1C912E4}" destId="{6954FBB1-6966-D847-853A-73A0F7AF2F4B}" srcOrd="3" destOrd="0" presId="urn:microsoft.com/office/officeart/2005/8/layout/arrow4"/>
  </dgm:cxnLst>
  <dgm:bg>
    <a:solidFill>
      <a:srgbClr val="800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70643BA1-736A-4E3C-AD39-2D704C13796D}" type="slidenum">
              <a:rPr lang="en-US" altLang="en-US"/>
              <a:pPr/>
              <a:t>‹#›</a:t>
            </a:fld>
            <a:endParaRPr lang="en-US" altLang="en-US"/>
          </a:p>
        </p:txBody>
      </p:sp>
    </p:spTree>
    <p:extLst>
      <p:ext uri="{BB962C8B-B14F-4D97-AF65-F5344CB8AC3E}">
        <p14:creationId xmlns:p14="http://schemas.microsoft.com/office/powerpoint/2010/main" val="349811925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6844FCFC-3233-4EDA-938B-760B1428EE2C}" type="slidenum">
              <a:rPr lang="en-US" altLang="en-US"/>
              <a:pPr/>
              <a:t>‹#›</a:t>
            </a:fld>
            <a:endParaRPr lang="en-US" altLang="en-US"/>
          </a:p>
        </p:txBody>
      </p:sp>
    </p:spTree>
    <p:extLst>
      <p:ext uri="{BB962C8B-B14F-4D97-AF65-F5344CB8AC3E}">
        <p14:creationId xmlns:p14="http://schemas.microsoft.com/office/powerpoint/2010/main" val="2470965692"/>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ass.gov/StateWithoutStigM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2019300" y="696913"/>
            <a:ext cx="2879725" cy="216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xfrm>
            <a:off x="701675" y="3205163"/>
            <a:ext cx="56070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smtClean="0">
                <a:latin typeface="Arial" panose="020B0604020202020204" pitchFamily="34" charset="0"/>
                <a:cs typeface="Arial" panose="020B0604020202020204" pitchFamily="34" charset="0"/>
              </a:rPr>
              <a:t>Welcome the participants. Introduce yourself and any other trainers—and explain your roles.</a:t>
            </a:r>
          </a:p>
          <a:p>
            <a:pPr>
              <a:spcBef>
                <a:spcPct val="0"/>
              </a:spcBef>
            </a:pPr>
            <a:r>
              <a:rPr lang="en-US" altLang="en-US" sz="1100" dirty="0" smtClean="0">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Take the time to review group guidelines.</a:t>
            </a:r>
          </a:p>
          <a:p>
            <a:pPr marL="171450" lvl="0"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Check on developing list of acronyms.</a:t>
            </a:r>
          </a:p>
          <a:p>
            <a:pPr marL="171450" lvl="0"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Suggest to mention to participants that this is a heavy content day, and they should feel free to request short stretch breaks if needed.</a:t>
            </a:r>
          </a:p>
          <a:p>
            <a:pPr marL="171450" indent="-171450">
              <a:buFont typeface="Arial" panose="020B0604020202020204" pitchFamily="34" charset="0"/>
              <a:buChar char="•"/>
            </a:pP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Use an icebreaker of the trainer’s choosing (Sandra has a list of examples)</a:t>
            </a:r>
            <a:endParaRPr lang="en-US" altLang="en-US" sz="1100"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0"/>
          </p:nvPr>
        </p:nvSpPr>
        <p:spPr/>
        <p:txBody>
          <a:bodyPr/>
          <a:lstStyle/>
          <a:p>
            <a:fld id="{6844FCFC-3233-4EDA-938B-760B1428EE2C}" type="slidenum">
              <a:rPr lang="en-US" altLang="en-US" smtClean="0"/>
              <a:pPr/>
              <a:t>1</a:t>
            </a:fld>
            <a:endParaRPr lang="en-US" altLang="en-US"/>
          </a:p>
        </p:txBody>
      </p:sp>
    </p:spTree>
    <p:extLst>
      <p:ext uri="{BB962C8B-B14F-4D97-AF65-F5344CB8AC3E}">
        <p14:creationId xmlns:p14="http://schemas.microsoft.com/office/powerpoint/2010/main" val="3523951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2174875" y="509588"/>
            <a:ext cx="2725738" cy="2043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xfrm>
            <a:off x="701675" y="2571750"/>
            <a:ext cx="5607050" cy="6402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[In slideshow, the word </a:t>
            </a:r>
            <a:r>
              <a:rPr lang="ja-JP" altLang="en-US"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altLang="ja-JP"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URGENT</a:t>
            </a:r>
            <a:r>
              <a:rPr lang="ja-JP" altLang="en-US"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altLang="ja-JP"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 will flash automatically when you come to this slide]</a:t>
            </a:r>
            <a:endParaRPr lang="en-US" altLang="ja-JP"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Make the point that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raising awareness of substance abuse can help to increase readiness</a:t>
            </a:r>
            <a:r>
              <a:rPr lang="en-US" altLang="en-US" sz="1100" dirty="0" smtClean="0">
                <a:latin typeface="Arial" panose="020B0604020202020204" pitchFamily="34" charset="0"/>
                <a:ea typeface="Calibri" panose="020F0502020204030204" pitchFamily="34" charset="0"/>
                <a:cs typeface="Arial" panose="020B0604020202020204" pitchFamily="34" charset="0"/>
              </a:rPr>
              <a:t>. Connect this to the Tri-Ethnic Center Model, which was discussed the previous day.</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Ask for examples of how to raise awareness about substance abuse and prevention, such as:</a:t>
            </a:r>
          </a:p>
          <a:p>
            <a:pPr marL="171450" indent="-171450">
              <a:spcBef>
                <a:spcPct val="0"/>
              </a:spcBef>
              <a:buFont typeface="Arial" panose="020B0604020202020204" pitchFamily="34" charset="0"/>
              <a:buChar char="•"/>
            </a:pPr>
            <a:r>
              <a:rPr lang="en-US" altLang="en-US" sz="1100" b="1" u="sng" dirty="0" smtClean="0">
                <a:latin typeface="Arial" panose="020B0604020202020204" pitchFamily="34" charset="0"/>
                <a:ea typeface="Calibri" panose="020F0502020204030204" pitchFamily="34" charset="0"/>
                <a:cs typeface="Arial" panose="020B0604020202020204" pitchFamily="34" charset="0"/>
              </a:rPr>
              <a:t>Highlighting data</a:t>
            </a:r>
            <a:r>
              <a:rPr lang="en-US" altLang="en-US" sz="1100" dirty="0" smtClean="0">
                <a:latin typeface="Arial" panose="020B0604020202020204" pitchFamily="34" charset="0"/>
                <a:ea typeface="Calibri" panose="020F0502020204030204" pitchFamily="34" charset="0"/>
                <a:cs typeface="Arial" panose="020B0604020202020204" pitchFamily="34" charset="0"/>
              </a:rPr>
              <a:t> collected locally or at the national level</a:t>
            </a:r>
          </a:p>
          <a:p>
            <a:pPr marL="171450" indent="-171450">
              <a:spcBef>
                <a:spcPct val="0"/>
              </a:spcBef>
              <a:buFont typeface="Arial" panose="020B0604020202020204" pitchFamily="34" charset="0"/>
              <a:buChar char="•"/>
            </a:pPr>
            <a:r>
              <a:rPr lang="en-US" altLang="en-US" sz="1100" b="1" u="sng" dirty="0" smtClean="0">
                <a:latin typeface="Arial" panose="020B0604020202020204" pitchFamily="34" charset="0"/>
                <a:ea typeface="Calibri" panose="020F0502020204030204" pitchFamily="34" charset="0"/>
                <a:cs typeface="Arial" panose="020B0604020202020204" pitchFamily="34" charset="0"/>
              </a:rPr>
              <a:t>Media campaign</a:t>
            </a:r>
            <a:r>
              <a:rPr lang="en-US" altLang="en-US" sz="1100" dirty="0" smtClean="0">
                <a:latin typeface="Arial" panose="020B0604020202020204" pitchFamily="34" charset="0"/>
                <a:ea typeface="Calibri" panose="020F0502020204030204" pitchFamily="34" charset="0"/>
                <a:cs typeface="Arial" panose="020B0604020202020204" pitchFamily="34" charset="0"/>
              </a:rPr>
              <a:t> to get publicity about the issue</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Share an example from your own experience of how a community increased readiness to address a particular health issue, or use the following example that shows how communicating with and educating the public can increase the community</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s awareness that there is a problem, and help the community understand the problem and become ready to take action to change it.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b="1" u="sng" dirty="0" smtClean="0">
                <a:latin typeface="Arial" panose="020B0604020202020204" pitchFamily="34" charset="0"/>
                <a:ea typeface="Calibri" panose="020F0502020204030204" pitchFamily="34" charset="0"/>
                <a:cs typeface="Arial" panose="020B0604020202020204" pitchFamily="34" charset="0"/>
              </a:rPr>
              <a:t>Overcoming Resistance to Zero Tolerance Policy</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r>
              <a:rPr lang="en-US" altLang="en-US" sz="1100" dirty="0" smtClean="0">
                <a:latin typeface="Arial" panose="020B0604020202020204" pitchFamily="34" charset="0"/>
                <a:ea typeface="Calibri" panose="020F0502020204030204" pitchFamily="34" charset="0"/>
                <a:cs typeface="Arial" panose="020B0604020202020204" pitchFamily="34" charset="0"/>
              </a:rPr>
              <a:t>     A local coalition had decided to implement a zero tolerance policy in its community and schools, which involved tightening up enforcement of alcohol laws involving minors and school policies punishing students in possession of alcohol or other drugs on school property. As the coalition began to implement the policy, it experienced a lot of community resistance, especially from the police, parents, and the superintendent of schools. The coalition coordinator stated, </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Our failure taught us a lot about what we should have done. Instead of jumping in with a solution, we needed to raise community awareness that there even was a problem.</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 This coalition went on to develop a community awareness campaign called the </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The Power of Know</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 to educate people about underage drinking and the problems it was causing, and to generate interest in taking action to protect young people from risk. When the coalition then convened a group of community leaders and citizens to explore approaches to reduce underage drinking, the police, parents, and the superintendent of schools were all in attendance and ready to talk about possible approaches, including policies and enforcement</a:t>
            </a:r>
            <a:endParaRPr lang="en-US" altLang="en-US" sz="1100" b="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9E46BE6-6BD4-48A4-A781-A6670A1AFBE4}" type="slidenum">
              <a:rPr lang="en-US" altLang="en-US" sz="1200">
                <a:latin typeface="Calibri" panose="020F0502020204030204" pitchFamily="34" charset="0"/>
              </a:rPr>
              <a:pPr eaLnBrk="1" hangingPunct="1"/>
              <a:t>10</a:t>
            </a:fld>
            <a:endParaRPr lang="en-US" altLang="en-US" sz="1200">
              <a:latin typeface="Calibri" panose="020F0502020204030204" pitchFamily="34" charset="0"/>
            </a:endParaRPr>
          </a:p>
        </p:txBody>
      </p:sp>
    </p:spTree>
    <p:extLst>
      <p:ext uri="{BB962C8B-B14F-4D97-AF65-F5344CB8AC3E}">
        <p14:creationId xmlns:p14="http://schemas.microsoft.com/office/powerpoint/2010/main" val="2307792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100" dirty="0" smtClean="0">
                <a:latin typeface="Arial" panose="020B0604020202020204" pitchFamily="34" charset="0"/>
                <a:cs typeface="Arial" panose="020B0604020202020204" pitchFamily="34" charset="0"/>
              </a:rPr>
              <a:t>Example</a:t>
            </a:r>
            <a:r>
              <a:rPr lang="en-US" sz="1100" baseline="0" dirty="0" smtClean="0">
                <a:latin typeface="Arial" panose="020B0604020202020204" pitchFamily="34" charset="0"/>
                <a:cs typeface="Arial" panose="020B0604020202020204" pitchFamily="34" charset="0"/>
              </a:rPr>
              <a:t> of media campaigns to raise awareness:</a:t>
            </a:r>
            <a:br>
              <a:rPr lang="en-US" sz="1100" baseline="0" dirty="0" smtClean="0">
                <a:latin typeface="Arial" panose="020B0604020202020204" pitchFamily="34" charset="0"/>
                <a:cs typeface="Arial" panose="020B0604020202020204" pitchFamily="34" charset="0"/>
              </a:rPr>
            </a:br>
            <a:r>
              <a:rPr lang="en-US" sz="1100" baseline="0" dirty="0" smtClean="0">
                <a:latin typeface="Arial" panose="020B0604020202020204" pitchFamily="34" charset="0"/>
                <a:cs typeface="Arial" panose="020B0604020202020204" pitchFamily="34" charset="0"/>
              </a:rPr>
              <a:t/>
            </a:r>
            <a:br>
              <a:rPr lang="en-US" sz="1100" baseline="0" dirty="0" smtClean="0">
                <a:latin typeface="Arial" panose="020B0604020202020204" pitchFamily="34" charset="0"/>
                <a:cs typeface="Arial" panose="020B0604020202020204" pitchFamily="34" charset="0"/>
              </a:rPr>
            </a:br>
            <a:r>
              <a:rPr lang="en-US" sz="1100" baseline="0" dirty="0" smtClean="0">
                <a:latin typeface="Arial" panose="020B0604020202020204" pitchFamily="34" charset="0"/>
                <a:cs typeface="Arial" panose="020B0604020202020204" pitchFamily="34" charset="0"/>
              </a:rPr>
              <a:t>Parent Power</a:t>
            </a:r>
          </a:p>
          <a:p>
            <a:pPr marL="228600" indent="-228600">
              <a:spcBef>
                <a:spcPts val="1200"/>
              </a:spcBef>
            </a:pPr>
            <a:r>
              <a:rPr lang="en-US" sz="1100" b="1" dirty="0" smtClean="0">
                <a:latin typeface="Arial" panose="020B0604020202020204" pitchFamily="34" charset="0"/>
                <a:cs typeface="Arial" panose="020B0604020202020204" pitchFamily="34" charset="0"/>
              </a:rPr>
              <a:t>Target: </a:t>
            </a:r>
            <a:r>
              <a:rPr lang="en-US" sz="1100" dirty="0" smtClean="0">
                <a:latin typeface="Arial" panose="020B0604020202020204" pitchFamily="34" charset="0"/>
                <a:cs typeface="Arial" panose="020B0604020202020204" pitchFamily="34" charset="0"/>
              </a:rPr>
              <a:t>Parents of middle- and high school-aged teens in urban communities </a:t>
            </a:r>
          </a:p>
          <a:p>
            <a:pPr marL="228600" indent="-228600">
              <a:spcBef>
                <a:spcPts val="1200"/>
              </a:spcBef>
            </a:pPr>
            <a:r>
              <a:rPr lang="en-US" sz="1100" b="1" dirty="0" smtClean="0">
                <a:latin typeface="Arial" panose="020B0604020202020204" pitchFamily="34" charset="0"/>
                <a:cs typeface="Arial" panose="020B0604020202020204" pitchFamily="34" charset="0"/>
              </a:rPr>
              <a:t>Objective: </a:t>
            </a:r>
            <a:r>
              <a:rPr lang="en-US" sz="1100" dirty="0" smtClean="0">
                <a:latin typeface="Arial" panose="020B0604020202020204" pitchFamily="34" charset="0"/>
                <a:cs typeface="Arial" panose="020B0604020202020204" pitchFamily="34" charset="0"/>
              </a:rPr>
              <a:t>Increase parents awareness of Rx access, addiction, and what they can do to prevent </a:t>
            </a:r>
          </a:p>
          <a:p>
            <a:pPr marL="577850" lvl="1" indent="-311150">
              <a:spcBef>
                <a:spcPts val="1200"/>
              </a:spcBef>
              <a:buFont typeface="Courier New" panose="02070309020205020404" pitchFamily="49" charset="0"/>
              <a:buChar char="o"/>
            </a:pPr>
            <a:r>
              <a:rPr lang="en-US" sz="1100" dirty="0" smtClean="0">
                <a:latin typeface="Arial" panose="020B0604020202020204" pitchFamily="34" charset="0"/>
                <a:cs typeface="Arial" panose="020B0604020202020204" pitchFamily="34" charset="0"/>
              </a:rPr>
              <a:t>Focused on the “not my kid” sentiment and talking to your child as a protective factor</a:t>
            </a:r>
          </a:p>
          <a:p>
            <a:pPr>
              <a:spcBef>
                <a:spcPts val="1200"/>
              </a:spcBef>
            </a:pPr>
            <a:r>
              <a:rPr lang="en-US" sz="1100" b="1" dirty="0" smtClean="0">
                <a:latin typeface="Arial" panose="020B0604020202020204" pitchFamily="34" charset="0"/>
                <a:cs typeface="Arial" panose="020B0604020202020204" pitchFamily="34" charset="0"/>
              </a:rPr>
              <a:t>Media: </a:t>
            </a:r>
            <a:r>
              <a:rPr lang="en-US" sz="1100" dirty="0" smtClean="0">
                <a:latin typeface="Arial" panose="020B0604020202020204" pitchFamily="34" charset="0"/>
                <a:cs typeface="Arial" panose="020B0604020202020204" pitchFamily="34" charset="0"/>
              </a:rPr>
              <a:t>Digital, Facebook ads, billboards, transit ads, supermarkets</a:t>
            </a: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State</a:t>
            </a:r>
            <a:r>
              <a:rPr lang="en-US" sz="1100" baseline="0" dirty="0" smtClean="0">
                <a:latin typeface="Arial" panose="020B0604020202020204" pitchFamily="34" charset="0"/>
                <a:cs typeface="Arial" panose="020B0604020202020204" pitchFamily="34" charset="0"/>
              </a:rPr>
              <a:t> without </a:t>
            </a:r>
            <a:r>
              <a:rPr lang="en-US" sz="1100" baseline="0" dirty="0" err="1" smtClean="0">
                <a:latin typeface="Arial" panose="020B0604020202020204" pitchFamily="34" charset="0"/>
                <a:cs typeface="Arial" panose="020B0604020202020204" pitchFamily="34" charset="0"/>
              </a:rPr>
              <a:t>StigMA</a:t>
            </a:r>
            <a:endParaRPr lang="en-US" sz="1100" baseline="0" dirty="0" smtClean="0">
              <a:latin typeface="Arial" panose="020B0604020202020204" pitchFamily="34" charset="0"/>
              <a:cs typeface="Arial" panose="020B0604020202020204" pitchFamily="34" charset="0"/>
            </a:endParaRPr>
          </a:p>
          <a:p>
            <a:pPr marL="332522" lvl="1" indent="-332522">
              <a:spcBef>
                <a:spcPts val="1200"/>
              </a:spcBef>
            </a:pPr>
            <a:r>
              <a:rPr lang="en-US" sz="1100" b="1" dirty="0" smtClean="0">
                <a:latin typeface="Arial" panose="020B0604020202020204" pitchFamily="34" charset="0"/>
                <a:cs typeface="Arial" panose="020B0604020202020204" pitchFamily="34" charset="0"/>
              </a:rPr>
              <a:t>Target: </a:t>
            </a:r>
            <a:r>
              <a:rPr lang="en-US" sz="1100" dirty="0" smtClean="0">
                <a:latin typeface="Arial" panose="020B0604020202020204" pitchFamily="34" charset="0"/>
                <a:cs typeface="Arial" panose="020B0604020202020204" pitchFamily="34" charset="0"/>
              </a:rPr>
              <a:t>General Audience 18+ (English and Spanish)</a:t>
            </a:r>
          </a:p>
          <a:p>
            <a:pPr>
              <a:spcBef>
                <a:spcPts val="1200"/>
              </a:spcBef>
            </a:pPr>
            <a:r>
              <a:rPr lang="en-US" sz="1100" b="1" dirty="0" smtClean="0">
                <a:latin typeface="Arial" panose="020B0604020202020204" pitchFamily="34" charset="0"/>
                <a:cs typeface="Arial" panose="020B0604020202020204" pitchFamily="34" charset="0"/>
              </a:rPr>
              <a:t>  Objective: </a:t>
            </a:r>
            <a:r>
              <a:rPr lang="en-US" sz="1100" dirty="0" smtClean="0">
                <a:latin typeface="Arial" panose="020B0604020202020204" pitchFamily="34" charset="0"/>
                <a:cs typeface="Arial" panose="020B0604020202020204" pitchFamily="34" charset="0"/>
              </a:rPr>
              <a:t>Change the negative dialogue of addiction, </a:t>
            </a:r>
            <a:br>
              <a:rPr lang="en-US" sz="1100" dirty="0" smtClean="0">
                <a:latin typeface="Arial" panose="020B0604020202020204" pitchFamily="34" charset="0"/>
                <a:cs typeface="Arial" panose="020B0604020202020204" pitchFamily="34" charset="0"/>
              </a:rPr>
            </a:br>
            <a:r>
              <a:rPr lang="en-US" sz="1100" dirty="0" smtClean="0">
                <a:latin typeface="Arial" panose="020B0604020202020204" pitchFamily="34" charset="0"/>
                <a:cs typeface="Arial" panose="020B0604020202020204" pitchFamily="34" charset="0"/>
              </a:rPr>
              <a:t>  that it’s a disease and recovery is possible</a:t>
            </a:r>
          </a:p>
          <a:p>
            <a:pPr marL="577850" lvl="1" indent="-228600">
              <a:spcBef>
                <a:spcPts val="1200"/>
              </a:spcBef>
              <a:buFont typeface="Courier New" panose="02070309020205020404" pitchFamily="49" charset="0"/>
              <a:buChar char="o"/>
            </a:pPr>
            <a:r>
              <a:rPr lang="en-US" sz="1100" dirty="0" smtClean="0">
                <a:latin typeface="Arial" panose="020B0604020202020204" pitchFamily="34" charset="0"/>
                <a:cs typeface="Arial" panose="020B0604020202020204" pitchFamily="34" charset="0"/>
              </a:rPr>
              <a:t>Featured individuals in long-term recovery </a:t>
            </a:r>
          </a:p>
          <a:p>
            <a:pPr marL="577850" lvl="1" indent="-228600">
              <a:spcBef>
                <a:spcPts val="1200"/>
              </a:spcBef>
              <a:buFont typeface="Courier New" panose="02070309020205020404" pitchFamily="49" charset="0"/>
              <a:buChar char="o"/>
            </a:pPr>
            <a:r>
              <a:rPr lang="en-US" sz="1100" dirty="0" smtClean="0">
                <a:latin typeface="Arial" panose="020B0604020202020204" pitchFamily="34" charset="0"/>
                <a:cs typeface="Arial" panose="020B0604020202020204" pitchFamily="34" charset="0"/>
              </a:rPr>
              <a:t>Engaged communities at a grassroots level to “Take the Pledge” against stigma</a:t>
            </a:r>
          </a:p>
          <a:p>
            <a:pPr>
              <a:spcBef>
                <a:spcPts val="1200"/>
              </a:spcBef>
            </a:pPr>
            <a:r>
              <a:rPr lang="en-US" sz="1100" b="1" dirty="0" smtClean="0">
                <a:latin typeface="Arial" panose="020B0604020202020204" pitchFamily="34" charset="0"/>
                <a:cs typeface="Arial" panose="020B0604020202020204" pitchFamily="34" charset="0"/>
              </a:rPr>
              <a:t>Media: </a:t>
            </a:r>
            <a:r>
              <a:rPr lang="en-US" sz="1100" dirty="0" smtClean="0">
                <a:latin typeface="Arial" panose="020B0604020202020204" pitchFamily="34" charset="0"/>
                <a:cs typeface="Arial" panose="020B0604020202020204" pitchFamily="34" charset="0"/>
              </a:rPr>
              <a:t>Radio, TV, digital, out-of-home, Facebook, print materials</a:t>
            </a:r>
          </a:p>
          <a:p>
            <a:pPr lvl="1" indent="0" algn="ctr">
              <a:spcBef>
                <a:spcPts val="1200"/>
              </a:spcBef>
              <a:buNone/>
            </a:pPr>
            <a:r>
              <a:rPr lang="en-US" sz="1100" b="1" dirty="0" smtClean="0">
                <a:latin typeface="Arial" panose="020B0604020202020204" pitchFamily="34" charset="0"/>
                <a:cs typeface="Arial" panose="020B0604020202020204" pitchFamily="34" charset="0"/>
                <a:hlinkClick r:id="rId3"/>
              </a:rPr>
              <a:t>http://www.mass.gov/StateWithoutStigMA</a:t>
            </a:r>
            <a:r>
              <a:rPr lang="en-US" sz="1100" b="1" dirty="0" smtClean="0">
                <a:latin typeface="Arial" panose="020B0604020202020204" pitchFamily="34" charset="0"/>
                <a:cs typeface="Arial" panose="020B0604020202020204" pitchFamily="34" charset="0"/>
              </a:rPr>
              <a:t> </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844FCFC-3233-4EDA-938B-760B1428EE2C}" type="slidenum">
              <a:rPr lang="en-US" altLang="en-US" smtClean="0"/>
              <a:pPr/>
              <a:t>11</a:t>
            </a:fld>
            <a:endParaRPr lang="en-US" altLang="en-US"/>
          </a:p>
        </p:txBody>
      </p:sp>
    </p:spTree>
    <p:extLst>
      <p:ext uri="{BB962C8B-B14F-4D97-AF65-F5344CB8AC3E}">
        <p14:creationId xmlns:p14="http://schemas.microsoft.com/office/powerpoint/2010/main" val="1904681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2222500" y="481013"/>
            <a:ext cx="2706688" cy="2030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xfrm>
            <a:off x="701675" y="2533650"/>
            <a:ext cx="5607050" cy="6296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Explain that once key stakeholders are identified and on board, the next step is to develop or boost their level of readiness.</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Share the following analogy of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three blindfolded men</a:t>
            </a:r>
            <a:r>
              <a:rPr lang="en-US" altLang="en-US" sz="1100" dirty="0" smtClean="0">
                <a:latin typeface="Arial" panose="020B0604020202020204" pitchFamily="34" charset="0"/>
                <a:ea typeface="Calibri" panose="020F0502020204030204" pitchFamily="34" charset="0"/>
                <a:cs typeface="Arial" panose="020B0604020202020204" pitchFamily="34" charset="0"/>
              </a:rPr>
              <a:t>:</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The three blindfolded men are all holding on to a different part of an elephant. One feels like he is holding on to a paint brush, the other a hose, and the third a wall. They don</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t see that they are all feeling a different part of an elephant. When we look at readiness, it may be that particular stakeholders are only seeing one part of the problem (the trunk), and they are not perceiving the overall problem (the whole elephant). So improving readiness may involve different things for different stakeholders.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ACTIVITY – Improving Readiness</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Purpose – </a:t>
            </a:r>
            <a:r>
              <a:rPr lang="en-US" altLang="en-US" sz="1100" dirty="0" smtClean="0">
                <a:latin typeface="Arial" panose="020B0604020202020204" pitchFamily="34" charset="0"/>
                <a:ea typeface="Calibri" panose="020F0502020204030204" pitchFamily="34" charset="0"/>
                <a:cs typeface="Arial" panose="020B0604020202020204" pitchFamily="34" charset="0"/>
              </a:rPr>
              <a:t>To have participants consider ways to improve the readiness of different stakeholders or sectors.</a:t>
            </a: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Time – </a:t>
            </a:r>
            <a:r>
              <a:rPr lang="en-US" altLang="en-US" sz="1100" dirty="0" smtClean="0">
                <a:latin typeface="Arial" panose="020B0604020202020204" pitchFamily="34" charset="0"/>
                <a:ea typeface="Calibri" panose="020F0502020204030204" pitchFamily="34" charset="0"/>
                <a:cs typeface="Arial" panose="020B0604020202020204" pitchFamily="34" charset="0"/>
              </a:rPr>
              <a:t>25 minutes</a:t>
            </a: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Instructions – </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marL="22860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Assign each group a specific stakeholder group or sector (school/educators, parents/children, police, treatment, primary care, etc.). Anchor this in the case study by using the stakeholder groups identified in slide 8, the Levels of Involvement activity or in the Session 2 activity, </a:t>
            </a:r>
            <a:r>
              <a:rPr lang="en-US" altLang="en-US" sz="1100" b="1" dirty="0" smtClean="0">
                <a:latin typeface="Arial" panose="020B0604020202020204" pitchFamily="34" charset="0"/>
                <a:ea typeface="Calibri" panose="020F0502020204030204" pitchFamily="34" charset="0"/>
                <a:cs typeface="Arial" panose="020B0604020202020204" pitchFamily="34" charset="0"/>
              </a:rPr>
              <a:t>Case Study Activity – Determining Resources &amp; Readiness</a:t>
            </a:r>
            <a:r>
              <a:rPr lang="en-US" altLang="en-US" sz="1100" b="0" baseline="0" dirty="0" smtClean="0">
                <a:latin typeface="Arial" panose="020B0604020202020204" pitchFamily="34" charset="0"/>
                <a:ea typeface="Calibri" panose="020F0502020204030204" pitchFamily="34" charset="0"/>
                <a:cs typeface="Arial" panose="020B0604020202020204" pitchFamily="34" charset="0"/>
              </a:rPr>
              <a:t> (stakeholders are churches/faith community, Latino health taskforce, hospitals, newspaper, courts, public school system, substance abuse prevention taskforce, local business association).</a:t>
            </a:r>
          </a:p>
          <a:p>
            <a:pPr marL="22860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Have the groups discuss the following in relation to their specific stakeholder group or sector: </a:t>
            </a:r>
          </a:p>
          <a:p>
            <a:pPr marL="628650" lvl="1" indent="-171450">
              <a:lnSpc>
                <a:spcPct val="115000"/>
              </a:lnSpc>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What information the stakeholder/sector would need to know to increase their awareness of the problem and improve their level of readiness (e.g., data on the problem in the community, information about prevention)</a:t>
            </a:r>
          </a:p>
          <a:p>
            <a:pPr marL="628650" lvl="1"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How to get information to the stakeholder/sector (e.g., public event, flyer, media, social media, personal phone call)</a:t>
            </a:r>
          </a:p>
          <a:p>
            <a:pPr marL="628650" lvl="1"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When to get information to the stakeholder/sector (e.g., when new data about the problem is available, when a task force forms, when resources are needed)</a:t>
            </a:r>
          </a:p>
          <a:p>
            <a:pPr marL="228600" lvl="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After 10-15 minutes, have each table group share their responses.</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Refer participants to </a:t>
            </a:r>
            <a:r>
              <a:rPr lang="en-US" altLang="en-US" sz="1100" b="1" i="1" dirty="0" smtClean="0">
                <a:latin typeface="Arial" panose="020B0604020202020204" pitchFamily="34" charset="0"/>
                <a:ea typeface="Calibri" panose="020F0502020204030204" pitchFamily="34" charset="0"/>
                <a:cs typeface="Arial" panose="020B0604020202020204" pitchFamily="34" charset="0"/>
              </a:rPr>
              <a:t>Information Sheet 3.2: Strategies to Improve Community Readiness</a:t>
            </a:r>
            <a:r>
              <a:rPr lang="en-US" altLang="en-US" sz="1100" dirty="0" smtClean="0">
                <a:latin typeface="Arial" panose="020B0604020202020204" pitchFamily="34" charset="0"/>
                <a:ea typeface="Calibri" panose="020F0502020204030204" pitchFamily="34" charset="0"/>
                <a:cs typeface="Arial" panose="020B0604020202020204" pitchFamily="34" charset="0"/>
              </a:rPr>
              <a:t>, which relates to the Tri-Ethnic Center stages.</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r>
              <a:rPr lang="en-US" altLang="en-US" sz="1100" dirty="0" smtClean="0">
                <a:latin typeface="Arial" panose="020B0604020202020204" pitchFamily="34" charset="0"/>
                <a:cs typeface="Arial" panose="020B0604020202020204" pitchFamily="34" charset="0"/>
              </a:rPr>
              <a:t>Point out that most capacity building at the community level is about increasing awareness of the problem, prevention, and wellness. This will help improve the readiness to address the problem.</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19EC5DF-4E95-47A6-98DF-66E98B8D7794}" type="slidenum">
              <a:rPr lang="en-US" altLang="en-US" sz="1200">
                <a:latin typeface="Calibri" panose="020F0502020204030204" pitchFamily="34" charset="0"/>
              </a:rPr>
              <a:pPr eaLnBrk="1" hangingPunct="1"/>
              <a:t>12</a:t>
            </a:fld>
            <a:endParaRPr lang="en-US" altLang="en-US" sz="1200">
              <a:latin typeface="Calibri" panose="020F0502020204030204" pitchFamily="34" charset="0"/>
            </a:endParaRPr>
          </a:p>
        </p:txBody>
      </p:sp>
    </p:spTree>
    <p:extLst>
      <p:ext uri="{BB962C8B-B14F-4D97-AF65-F5344CB8AC3E}">
        <p14:creationId xmlns:p14="http://schemas.microsoft.com/office/powerpoint/2010/main" val="552539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a:t>
            </a:r>
          </a:p>
          <a:p>
            <a:pPr marL="171450" indent="-171450">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We want to look at what is available in the community, particularly to serve the needs of the priority population</a:t>
            </a:r>
          </a:p>
          <a:p>
            <a:pPr marL="171450" indent="-171450">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We will also look at what is needed and how we can build it.</a:t>
            </a: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Readiness</a:t>
            </a:r>
          </a:p>
          <a:p>
            <a:pPr marL="171450" indent="-171450">
              <a:buFont typeface="Arial" panose="020B0604020202020204" pitchFamily="34" charset="0"/>
              <a:buChar char="•"/>
            </a:pPr>
            <a:r>
              <a:rPr lang="en-US" sz="1100" dirty="0" smtClean="0">
                <a:latin typeface="Arial" panose="020B0604020202020204" pitchFamily="34" charset="0"/>
                <a:cs typeface="Arial" panose="020B0604020202020204" pitchFamily="34" charset="0"/>
              </a:rPr>
              <a:t>Interventions must fit to the appropriate</a:t>
            </a:r>
            <a:r>
              <a:rPr lang="en-US" sz="1100" baseline="0" dirty="0" smtClean="0">
                <a:latin typeface="Arial" panose="020B0604020202020204" pitchFamily="34" charset="0"/>
                <a:cs typeface="Arial" panose="020B0604020202020204" pitchFamily="34" charset="0"/>
              </a:rPr>
              <a:t> stage of readiness</a:t>
            </a:r>
          </a:p>
          <a:p>
            <a:pPr marL="171450" indent="-171450">
              <a:buFont typeface="Arial" panose="020B0604020202020204" pitchFamily="34" charset="0"/>
              <a:buChar char="•"/>
            </a:pPr>
            <a:r>
              <a:rPr lang="en-US" sz="1100" baseline="0" dirty="0" smtClean="0">
                <a:latin typeface="Arial" panose="020B0604020202020204" pitchFamily="34" charset="0"/>
                <a:cs typeface="Arial" panose="020B0604020202020204" pitchFamily="34" charset="0"/>
              </a:rPr>
              <a:t>Need to move communities through the stages of readiness one at a time generally</a:t>
            </a:r>
          </a:p>
          <a:p>
            <a:pPr marL="0" indent="0">
              <a:buFont typeface="Arial" panose="020B0604020202020204" pitchFamily="34" charset="0"/>
              <a:buNone/>
            </a:pPr>
            <a:endParaRPr lang="en-US" sz="1100" b="1"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0" baseline="0" dirty="0" smtClean="0">
                <a:latin typeface="Arial" panose="020B0604020202020204" pitchFamily="34" charset="0"/>
                <a:cs typeface="Arial" panose="020B0604020202020204" pitchFamily="34" charset="0"/>
              </a:rPr>
              <a:t>In order to infuse cultural competency into these steps, we’ll look at things like</a:t>
            </a:r>
          </a:p>
          <a:p>
            <a:pPr marL="628650" lvl="1" indent="-171450">
              <a:buFont typeface="Arial" panose="020B0604020202020204" pitchFamily="34" charset="0"/>
              <a:buChar char="•"/>
            </a:pPr>
            <a:r>
              <a:rPr lang="en-US" sz="1100" b="0" i="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Examine community resources and readiness</a:t>
            </a:r>
          </a:p>
          <a:p>
            <a:pPr marL="628650" lvl="1" indent="-171450">
              <a:buFont typeface="Arial" panose="020B0604020202020204" pitchFamily="34" charset="0"/>
              <a:buChar char="•"/>
            </a:pPr>
            <a:r>
              <a:rPr lang="en-US" sz="1100" b="0" i="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Provide a safe and supportive environment for all participants</a:t>
            </a:r>
          </a:p>
          <a:p>
            <a:pPr marL="628650" lvl="1" indent="-171450">
              <a:buFont typeface="Arial" panose="020B0604020202020204" pitchFamily="34" charset="0"/>
              <a:buChar char="•"/>
            </a:pPr>
            <a:r>
              <a:rPr lang="en-US" sz="1100" b="0" i="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Examine breadth and depth of cultural competence</a:t>
            </a:r>
          </a:p>
          <a:p>
            <a:pPr marL="628650" lvl="1" indent="-171450">
              <a:buFont typeface="Arial" panose="020B0604020202020204" pitchFamily="34" charset="0"/>
              <a:buChar char="•"/>
            </a:pPr>
            <a:r>
              <a:rPr lang="en-US" sz="1100" b="0" i="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Check cultural representation (e.g., language, gender, age)</a:t>
            </a:r>
          </a:p>
          <a:p>
            <a:pPr marL="628650" lvl="1" indent="-171450">
              <a:buFont typeface="Arial" panose="020B0604020202020204" pitchFamily="34" charset="0"/>
              <a:buChar char="•"/>
            </a:pPr>
            <a:r>
              <a:rPr lang="en-US" sz="1100" b="0" i="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Develop protocols (i.e., recruitment and retention, training, communication and community input) to improve cultural competence</a:t>
            </a:r>
          </a:p>
          <a:p>
            <a:pPr marL="628650" lvl="1" indent="-171450">
              <a:buFont typeface="Arial" panose="020B0604020202020204" pitchFamily="34" charset="0"/>
              <a:buChar char="•"/>
            </a:pPr>
            <a:r>
              <a:rPr lang="en-US" sz="1100" b="0" i="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Ensure that tools and technology are culturally competent</a:t>
            </a:r>
          </a:p>
          <a:p>
            <a:pPr marL="628650" lvl="1" indent="-171450">
              <a:buFont typeface="Arial" panose="020B0604020202020204" pitchFamily="34" charset="0"/>
              <a:buChar char="•"/>
            </a:pPr>
            <a:r>
              <a:rPr lang="en-US" sz="1100" b="0" i="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Identify and mobilize mutually acceptable goals and objectives</a:t>
            </a:r>
          </a:p>
          <a:p>
            <a:pPr marL="171450" lvl="0" indent="-171450">
              <a:buFont typeface="Arial" panose="020B0604020202020204" pitchFamily="34" charset="0"/>
              <a:buChar char="•"/>
            </a:pPr>
            <a:r>
              <a:rPr lang="en-US" sz="1100" b="0" i="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The CLAS standards</a:t>
            </a:r>
            <a:r>
              <a:rPr lang="en-US" sz="1100" b="0" i="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are a helpful resource for assessing and building capacity.</a:t>
            </a:r>
            <a:endParaRPr lang="en-US" sz="1100" b="0" i="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endParaRPr lang="en-US" dirty="0"/>
          </a:p>
        </p:txBody>
      </p:sp>
      <p:sp>
        <p:nvSpPr>
          <p:cNvPr id="6" name="Slide Number Placeholder 5"/>
          <p:cNvSpPr>
            <a:spLocks noGrp="1"/>
          </p:cNvSpPr>
          <p:nvPr>
            <p:ph type="sldNum" sz="quarter" idx="12"/>
          </p:nvPr>
        </p:nvSpPr>
        <p:spPr/>
        <p:txBody>
          <a:bodyPr/>
          <a:lstStyle/>
          <a:p>
            <a:fld id="{6844FCFC-3233-4EDA-938B-760B1428EE2C}" type="slidenum">
              <a:rPr lang="en-US" altLang="en-US" smtClean="0"/>
              <a:pPr/>
              <a:t>13</a:t>
            </a:fld>
            <a:endParaRPr lang="en-US" altLang="en-US"/>
          </a:p>
        </p:txBody>
      </p:sp>
    </p:spTree>
    <p:extLst>
      <p:ext uri="{BB962C8B-B14F-4D97-AF65-F5344CB8AC3E}">
        <p14:creationId xmlns:p14="http://schemas.microsoft.com/office/powerpoint/2010/main" val="2089116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2108200" y="555625"/>
            <a:ext cx="2835275" cy="2125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xfrm>
            <a:off x="701675" y="2820988"/>
            <a:ext cx="5607050" cy="6008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Introduce cultural competence and let participants know that this is an important topic which cannot be covered in-depth in this training.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The focus of this training is on raising awareness about it.</a:t>
            </a:r>
            <a:r>
              <a:rPr lang="en-US" altLang="en-US" sz="1100" dirty="0" smtClean="0">
                <a:latin typeface="Arial" panose="020B0604020202020204" pitchFamily="34" charset="0"/>
                <a:ea typeface="Calibri" panose="020F0502020204030204" pitchFamily="34" charset="0"/>
                <a:cs typeface="Arial" panose="020B0604020202020204" pitchFamily="34" charset="0"/>
              </a:rPr>
              <a:t>  There are other trainings that go into much greater depth about how to practically apply cultural competence in prevention work. </a:t>
            </a:r>
            <a:r>
              <a:rPr lang="en-US" altLang="en-US" sz="1100" b="1" dirty="0" smtClean="0">
                <a:latin typeface="Arial" panose="020B0604020202020204" pitchFamily="34" charset="0"/>
                <a:ea typeface="Calibri" panose="020F0502020204030204" pitchFamily="34" charset="0"/>
                <a:cs typeface="Arial" panose="020B0604020202020204" pitchFamily="34" charset="0"/>
              </a:rPr>
              <a:t>(NOTE: This is an important point to mention since participants may want to know more about how to apply it.)</a:t>
            </a:r>
          </a:p>
          <a:p>
            <a:pPr>
              <a:spcBef>
                <a:spcPct val="0"/>
              </a:spcBef>
            </a:pP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Explain what cultural competence means and relate it to Step 2:</a:t>
            </a:r>
          </a:p>
          <a:p>
            <a:pPr>
              <a:spcBef>
                <a:spcPct val="0"/>
              </a:spcBef>
            </a:pP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Cultural</a:t>
            </a:r>
            <a:r>
              <a:rPr lang="en-US" sz="11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competence is a</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cceptance and respect for culture that is consistently demonstrated in policies, structures, practices, and attitudes.</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Provide an anchor for participants by asking them these questions:</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What do you think of when I say </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cultural competence</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 </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What are some cultural differences in your region? (Try to draw out from them the idea that culture is more than race and ethnicity—it also</a:t>
            </a:r>
            <a:r>
              <a:rPr lang="en-US" altLang="en-US" sz="1100" baseline="0" dirty="0" smtClean="0">
                <a:latin typeface="Arial" panose="020B0604020202020204" pitchFamily="34" charset="0"/>
                <a:ea typeface="Calibri" panose="020F0502020204030204" pitchFamily="34" charset="0"/>
                <a:cs typeface="Arial" panose="020B0604020202020204" pitchFamily="34" charset="0"/>
              </a:rPr>
              <a:t> includes </a:t>
            </a:r>
            <a:r>
              <a:rPr lang="en-US" altLang="en-US" sz="1100" dirty="0" smtClean="0">
                <a:latin typeface="Arial" panose="020B0604020202020204" pitchFamily="34" charset="0"/>
                <a:ea typeface="Calibri" panose="020F0502020204030204" pitchFamily="34" charset="0"/>
                <a:cs typeface="Arial" panose="020B0604020202020204" pitchFamily="34" charset="0"/>
              </a:rPr>
              <a:t>age, socioeconomic status, religion, gender, etc.)</a:t>
            </a:r>
            <a:r>
              <a:rPr lang="en-US" altLang="en-US" sz="1100" b="1" dirty="0" smtClean="0">
                <a:latin typeface="Arial" panose="020B0604020202020204" pitchFamily="34" charset="0"/>
                <a:ea typeface="Calibri" panose="020F0502020204030204" pitchFamily="34" charset="0"/>
                <a:cs typeface="Arial" panose="020B0604020202020204" pitchFamily="34" charset="0"/>
              </a:rPr>
              <a:t> </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 </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ACTIVITY – Similarities (o</a:t>
            </a:r>
            <a:r>
              <a:rPr lang="en-US" altLang="en-US" sz="1100" b="1" baseline="0" dirty="0" smtClean="0">
                <a:latin typeface="Arial" panose="020B0604020202020204" pitchFamily="34" charset="0"/>
                <a:ea typeface="Calibri" panose="020F0502020204030204" pitchFamily="34" charset="0"/>
                <a:cs typeface="Arial" panose="020B0604020202020204" pitchFamily="34" charset="0"/>
              </a:rPr>
              <a:t>r use a different activity of your choice)</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Time </a:t>
            </a:r>
            <a:r>
              <a:rPr lang="en-US" altLang="en-US" sz="1100" dirty="0" smtClean="0">
                <a:latin typeface="Arial" panose="020B0604020202020204" pitchFamily="34" charset="0"/>
                <a:ea typeface="Calibri" panose="020F0502020204030204" pitchFamily="34" charset="0"/>
                <a:cs typeface="Arial" panose="020B0604020202020204" pitchFamily="34" charset="0"/>
              </a:rPr>
              <a:t>– 20 minutes</a:t>
            </a: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Instructions – </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marL="22860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Have participants get into pairs and find three things that they have in common. </a:t>
            </a:r>
          </a:p>
          <a:p>
            <a:pPr marL="22860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Have two group merge and try and find three things that they have in common. </a:t>
            </a:r>
          </a:p>
          <a:p>
            <a:pPr marL="22860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Split the room in half by merging groups and have each half of the room find 3 other things that they have in common. </a:t>
            </a:r>
          </a:p>
          <a:p>
            <a:pPr marL="22860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Have a few groups report out in each phase. </a:t>
            </a:r>
          </a:p>
          <a:p>
            <a:pPr>
              <a:spcBef>
                <a:spcPct val="0"/>
              </a:spcBef>
            </a:pP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Summarize as follows:</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When we talk about culture, we can start with what is similar and then look at the differences.</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Ask participants:</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What are the similarities among the various groups of people in your community? </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What are the differences?</a:t>
            </a:r>
            <a:endParaRPr lang="en-US" altLang="en-US" sz="1100" b="1" dirty="0" smtClean="0">
              <a:latin typeface="Arial" panose="020B0604020202020204" pitchFamily="34" charset="0"/>
              <a:cs typeface="Arial" panose="020B0604020202020204" pitchFamily="34"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0B635DA-E3E5-4E24-B076-F4058C0F8FA3}" type="slidenum">
              <a:rPr lang="en-US" altLang="en-US" sz="1200">
                <a:solidFill>
                  <a:prstClr val="black"/>
                </a:solidFill>
                <a:latin typeface="Calibri" panose="020F0502020204030204" pitchFamily="34" charset="0"/>
              </a:rPr>
              <a:pPr eaLnBrk="1" hangingPunct="1"/>
              <a:t>14</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320549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Part</a:t>
            </a:r>
            <a:r>
              <a:rPr lang="en-US" sz="1100" kern="1200" baseline="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 1 </a:t>
            </a:r>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Instructions:</a:t>
            </a:r>
          </a:p>
          <a:p>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Each participant will be provided with 5 sticky notes</a:t>
            </a:r>
          </a:p>
          <a:p>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Participants will be instructed to list 5 words that describe their identity – one word per sticky note</a:t>
            </a:r>
          </a:p>
          <a:p>
            <a:endParaRPr lang="en-US" sz="1100" u="sng"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endParaRPr>
          </a:p>
          <a:p>
            <a:r>
              <a:rPr lang="en-US" sz="1100" u="sng"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Large group discussion</a:t>
            </a:r>
          </a:p>
          <a:p>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Was this easy or difficult?</a:t>
            </a:r>
          </a:p>
          <a:p>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What type of words did you use – nouns, verbs,</a:t>
            </a:r>
            <a:r>
              <a:rPr lang="en-US" sz="1100" kern="1200" baseline="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adjectives?</a:t>
            </a:r>
          </a:p>
          <a:p>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Of the words that you wrote, how many would you describe as cultural identity?</a:t>
            </a:r>
          </a:p>
        </p:txBody>
      </p:sp>
      <p:sp>
        <p:nvSpPr>
          <p:cNvPr id="4" name="Slide Number Placeholder 3"/>
          <p:cNvSpPr>
            <a:spLocks noGrp="1"/>
          </p:cNvSpPr>
          <p:nvPr>
            <p:ph type="sldNum" sz="quarter" idx="10"/>
          </p:nvPr>
        </p:nvSpPr>
        <p:spPr/>
        <p:txBody>
          <a:bodyPr/>
          <a:lstStyle/>
          <a:p>
            <a:fld id="{6844FCFC-3233-4EDA-938B-760B1428EE2C}" type="slidenum">
              <a:rPr lang="en-US" altLang="en-US" smtClean="0">
                <a:solidFill>
                  <a:prstClr val="black"/>
                </a:solidFill>
              </a:rPr>
              <a:pPr/>
              <a:t>15</a:t>
            </a:fld>
            <a:endParaRPr lang="en-US" altLang="en-US">
              <a:solidFill>
                <a:prstClr val="black"/>
              </a:solidFill>
            </a:endParaRPr>
          </a:p>
        </p:txBody>
      </p:sp>
    </p:spTree>
    <p:extLst>
      <p:ext uri="{BB962C8B-B14F-4D97-AF65-F5344CB8AC3E}">
        <p14:creationId xmlns:p14="http://schemas.microsoft.com/office/powerpoint/2010/main" val="3723723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The purpose of this activity is to have people consider the importance of different elements of their identity.</a:t>
            </a:r>
          </a:p>
          <a:p>
            <a:endPar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endParaRPr>
          </a:p>
          <a:p>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Part 2 instructions:</a:t>
            </a:r>
          </a:p>
          <a:p>
            <a:pPr marL="171450" indent="-171450">
              <a:buFont typeface="Arial" panose="020B0604020202020204" pitchFamily="34" charset="0"/>
              <a:buChar char="•"/>
            </a:pPr>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Ask</a:t>
            </a:r>
            <a:r>
              <a:rPr lang="en-US" sz="1100" kern="1200" baseline="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 </a:t>
            </a:r>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participants to review each of the sticky notes they have written and identify 2 that they will discard. Discarding means they will no longer have that identity.</a:t>
            </a:r>
          </a:p>
          <a:p>
            <a:pPr marL="171450" indent="-171450">
              <a:buFont typeface="Arial" panose="020B0604020202020204" pitchFamily="34" charset="0"/>
              <a:buChar char="•"/>
            </a:pPr>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Ask participants to discard 1 more</a:t>
            </a:r>
            <a:r>
              <a:rPr lang="en-US" sz="1100" kern="1200" baseline="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 sticky note, then to repeat this step one more time </a:t>
            </a:r>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until they only have 1 sticky note in their hand.</a:t>
            </a:r>
          </a:p>
          <a:p>
            <a:pPr marL="171450" indent="-171450">
              <a:buFont typeface="Arial" panose="020B0604020202020204" pitchFamily="34" charset="0"/>
              <a:buChar char="•"/>
            </a:pPr>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There should be a pile of discarded sticky notes in the center of the table/room.</a:t>
            </a:r>
          </a:p>
          <a:p>
            <a:endPar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endParaRPr>
          </a:p>
          <a:p>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Large group discussion</a:t>
            </a:r>
          </a:p>
          <a:p>
            <a:pPr marL="171450" indent="-171450">
              <a:buFont typeface="Arial" panose="020B0604020202020204" pitchFamily="34" charset="0"/>
              <a:buChar char="•"/>
            </a:pPr>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How did you feel when you were asked to discard</a:t>
            </a:r>
            <a:r>
              <a:rPr lang="en-US" sz="1100" kern="1200" baseline="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 a piece of your identity?</a:t>
            </a:r>
            <a:endPar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endParaRPr>
          </a:p>
          <a:p>
            <a:pPr marL="171450" indent="-171450">
              <a:buFont typeface="Arial" panose="020B0604020202020204" pitchFamily="34" charset="0"/>
              <a:buChar char="•"/>
            </a:pPr>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Was anybody surprised with the cards you kept? Why?</a:t>
            </a:r>
          </a:p>
          <a:p>
            <a:pPr marL="171450" indent="-171450">
              <a:buFont typeface="Arial" panose="020B0604020202020204" pitchFamily="34" charset="0"/>
              <a:buChar char="•"/>
            </a:pPr>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Looking at the pile of discarded cards, are there any that were discarded by others that you retained in your hand?</a:t>
            </a:r>
            <a:b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br>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Have</a:t>
            </a:r>
            <a:r>
              <a:rPr lang="en-US" sz="1100" kern="1200" baseline="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 you ever been in a situation when you felt someone was judging you for your cards or wanted you to discard a card?</a:t>
            </a:r>
            <a:endPar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endParaRPr>
          </a:p>
          <a:p>
            <a:pPr marL="171450" indent="-171450">
              <a:buFont typeface="Arial" panose="020B0604020202020204" pitchFamily="34" charset="0"/>
              <a:buChar char="•"/>
            </a:pPr>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What does this activity tell us about people's cultural identities?</a:t>
            </a:r>
            <a:b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br>
            <a:endPar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endParaRPr>
          </a:p>
          <a:p>
            <a:r>
              <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Transition – now lets go deeper into</a:t>
            </a:r>
            <a:r>
              <a:rPr lang="en-US" sz="1100" kern="1200" baseline="0" dirty="0" smtClean="0">
                <a:solidFill>
                  <a:schemeClr val="tx1"/>
                </a:solidFill>
                <a:latin typeface="Arial" panose="020B0604020202020204" pitchFamily="34" charset="0"/>
                <a:ea typeface="MS PGothic" panose="020B0600070205080204" pitchFamily="34" charset="-128"/>
                <a:cs typeface="Arial" panose="020B0604020202020204" pitchFamily="34" charset="0"/>
              </a:rPr>
              <a:t> our discussion of culture, what it is, and how it impacts our work and how our work impacts our cultural identify.</a:t>
            </a:r>
          </a:p>
        </p:txBody>
      </p:sp>
      <p:sp>
        <p:nvSpPr>
          <p:cNvPr id="4" name="Slide Number Placeholder 3"/>
          <p:cNvSpPr>
            <a:spLocks noGrp="1"/>
          </p:cNvSpPr>
          <p:nvPr>
            <p:ph type="sldNum" sz="quarter" idx="10"/>
          </p:nvPr>
        </p:nvSpPr>
        <p:spPr/>
        <p:txBody>
          <a:bodyPr/>
          <a:lstStyle/>
          <a:p>
            <a:fld id="{6844FCFC-3233-4EDA-938B-760B1428EE2C}" type="slidenum">
              <a:rPr lang="en-US" altLang="en-US" smtClean="0">
                <a:solidFill>
                  <a:prstClr val="black"/>
                </a:solidFill>
              </a:rPr>
              <a:pPr/>
              <a:t>16</a:t>
            </a:fld>
            <a:endParaRPr lang="en-US" altLang="en-US">
              <a:solidFill>
                <a:prstClr val="black"/>
              </a:solidFill>
            </a:endParaRPr>
          </a:p>
        </p:txBody>
      </p:sp>
    </p:spTree>
    <p:extLst>
      <p:ext uri="{BB962C8B-B14F-4D97-AF65-F5344CB8AC3E}">
        <p14:creationId xmlns:p14="http://schemas.microsoft.com/office/powerpoint/2010/main" val="751839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119313" y="509588"/>
            <a:ext cx="2809875" cy="2108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xfrm>
            <a:off x="701675" y="2746375"/>
            <a:ext cx="5607050" cy="5045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[In slideshow, </a:t>
            </a:r>
            <a:r>
              <a:rPr lang="ja-JP" altLang="en-US"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altLang="ja-JP"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Easy to See</a:t>
            </a:r>
            <a:r>
              <a:rPr lang="ja-JP" altLang="en-US"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altLang="ja-JP"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 will automatically appear with an arrow pointing to 10%, followed by </a:t>
            </a:r>
            <a:r>
              <a:rPr lang="ja-JP" altLang="en-US"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altLang="ja-JP"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Difficult to See</a:t>
            </a:r>
            <a:r>
              <a:rPr lang="ja-JP" altLang="en-US"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altLang="ja-JP"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 with an arrow pointing to 90%.]</a:t>
            </a:r>
            <a:endParaRPr lang="en-US" altLang="ja-JP"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Make the following point:</a:t>
            </a:r>
          </a:p>
          <a:p>
            <a:pPr marL="0" marR="0" lvl="0" indent="0" algn="l" defTabSz="457200" rtl="0" eaLnBrk="0" fontAlgn="base" latinLnBrk="0" hangingPunct="0">
              <a:lnSpc>
                <a:spcPct val="100000"/>
              </a:lnSpc>
              <a:spcBef>
                <a:spcPct val="0"/>
              </a:spcBef>
              <a:spcAft>
                <a:spcPct val="0"/>
              </a:spcAft>
              <a:buClrTx/>
              <a:buSzTx/>
              <a:buFontTx/>
              <a:buNone/>
              <a:tabLst/>
              <a:defRPr/>
            </a:pPr>
            <a:r>
              <a:rPr lang="en-US" altLang="en-US" sz="1100" dirty="0" smtClean="0">
                <a:latin typeface="Arial" panose="020B0604020202020204" pitchFamily="34" charset="0"/>
                <a:ea typeface="Calibri" panose="020F0502020204030204" pitchFamily="34" charset="0"/>
                <a:cs typeface="Arial" panose="020B0604020202020204" pitchFamily="34" charset="0"/>
              </a:rPr>
              <a:t>Like an iceberg, some elements of culture are easy to see, but</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 most elements of culture are hidden or difficult to see.</a:t>
            </a:r>
            <a:r>
              <a:rPr lang="en-US" altLang="en-US" sz="1100" dirty="0" smtClean="0">
                <a:solidFill>
                  <a:srgbClr val="FF0000"/>
                </a:solidFill>
                <a:latin typeface="Arial" panose="020B0604020202020204" pitchFamily="34" charset="0"/>
                <a:ea typeface="Calibri" panose="020F0502020204030204" pitchFamily="34" charset="0"/>
                <a:cs typeface="Arial" panose="020B0604020202020204" pitchFamily="34" charset="0"/>
              </a:rPr>
              <a:t> Link this graphic</a:t>
            </a:r>
            <a:r>
              <a:rPr lang="en-US" altLang="en-US" sz="1100" baseline="0" dirty="0" smtClean="0">
                <a:solidFill>
                  <a:srgbClr val="FF0000"/>
                </a:solidFill>
                <a:latin typeface="Arial" panose="020B0604020202020204" pitchFamily="34" charset="0"/>
                <a:ea typeface="Calibri" panose="020F0502020204030204" pitchFamily="34" charset="0"/>
                <a:cs typeface="Arial" panose="020B0604020202020204" pitchFamily="34" charset="0"/>
              </a:rPr>
              <a:t> to the activity they just completed and selecting what to keep and what to discard. Were there any elements that were harder to see then others</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5B66CA4-4B09-469E-AA14-DAB26AE90C4D}" type="slidenum">
              <a:rPr lang="en-US" altLang="en-US" sz="1200">
                <a:solidFill>
                  <a:prstClr val="black"/>
                </a:solidFill>
                <a:latin typeface="Calibri" panose="020F0502020204030204" pitchFamily="34" charset="0"/>
              </a:rPr>
              <a:pPr eaLnBrk="1" hangingPunct="1"/>
              <a:t>17</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404890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xfrm>
            <a:off x="2132013" y="450850"/>
            <a:ext cx="2782887" cy="208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xfrm>
            <a:off x="701675" y="2690813"/>
            <a:ext cx="5607050" cy="4911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ACTIVITY</a:t>
            </a:r>
            <a:r>
              <a:rPr lang="en-US" altLang="en-US" sz="1100" b="1" baseline="0" dirty="0" smtClean="0">
                <a:latin typeface="Arial" panose="020B0604020202020204" pitchFamily="34" charset="0"/>
                <a:ea typeface="Calibri" panose="020F0502020204030204" pitchFamily="34" charset="0"/>
                <a:cs typeface="Arial" panose="020B0604020202020204" pitchFamily="34" charset="0"/>
              </a:rPr>
              <a:t> – Perceptions &amp; Differences</a:t>
            </a:r>
            <a:endParaRPr lang="en-US" altLang="en-US" sz="1100" b="1"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Purpose </a:t>
            </a:r>
            <a:r>
              <a:rPr lang="en-US" altLang="en-US" sz="1100" dirty="0" smtClean="0">
                <a:latin typeface="Arial" panose="020B0604020202020204" pitchFamily="34" charset="0"/>
                <a:ea typeface="Calibri" panose="020F0502020204030204" pitchFamily="34" charset="0"/>
                <a:cs typeface="Arial" panose="020B0604020202020204" pitchFamily="34" charset="0"/>
              </a:rPr>
              <a:t>– To</a:t>
            </a:r>
            <a:r>
              <a:rPr lang="en-US" altLang="en-US" sz="1100" baseline="0" dirty="0" smtClean="0">
                <a:latin typeface="Arial" panose="020B0604020202020204" pitchFamily="34" charset="0"/>
                <a:ea typeface="Calibri" panose="020F0502020204030204" pitchFamily="34" charset="0"/>
                <a:cs typeface="Arial" panose="020B0604020202020204" pitchFamily="34" charset="0"/>
              </a:rPr>
              <a:t> explore the differences in how we perceive people of different identity groups/cultures (and the biases we have about them), even when these people are in the same life situation (e.g., experiencing addiction). </a:t>
            </a: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Time </a:t>
            </a:r>
            <a:r>
              <a:rPr lang="en-US" altLang="en-US" sz="1100" dirty="0" smtClean="0">
                <a:latin typeface="Arial" panose="020B0604020202020204" pitchFamily="34" charset="0"/>
                <a:ea typeface="Calibri" panose="020F0502020204030204" pitchFamily="34" charset="0"/>
                <a:cs typeface="Arial" panose="020B0604020202020204" pitchFamily="34" charset="0"/>
              </a:rPr>
              <a:t>– 15-20 minutes including</a:t>
            </a:r>
            <a:r>
              <a:rPr lang="en-US" altLang="en-US" sz="1100" baseline="0" dirty="0" smtClean="0">
                <a:latin typeface="Arial" panose="020B0604020202020204" pitchFamily="34" charset="0"/>
                <a:ea typeface="Calibri" panose="020F0502020204030204" pitchFamily="34" charset="0"/>
                <a:cs typeface="Arial" panose="020B0604020202020204" pitchFamily="34" charset="0"/>
              </a:rPr>
              <a:t> discussion</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Instructions – </a:t>
            </a:r>
          </a:p>
          <a:p>
            <a:pPr marL="228600" indent="-228600">
              <a:spcBef>
                <a:spcPct val="0"/>
              </a:spcBef>
              <a:buFont typeface="+mj-lt"/>
              <a:buAutoNum type="arabicPeriod"/>
            </a:pPr>
            <a:r>
              <a:rPr lang="en-US" altLang="en-US" sz="1100" b="0" dirty="0" smtClean="0">
                <a:latin typeface="Arial" panose="020B0604020202020204" pitchFamily="34" charset="0"/>
                <a:ea typeface="Calibri" panose="020F0502020204030204" pitchFamily="34" charset="0"/>
                <a:cs typeface="Arial" panose="020B0604020202020204" pitchFamily="34" charset="0"/>
              </a:rPr>
              <a:t>Ask participants to take out a sheet of paper/hand out a sheet</a:t>
            </a:r>
            <a:r>
              <a:rPr lang="en-US" altLang="en-US" sz="1100" b="0" baseline="0" dirty="0" smtClean="0">
                <a:latin typeface="Arial" panose="020B0604020202020204" pitchFamily="34" charset="0"/>
                <a:ea typeface="Calibri" panose="020F0502020204030204" pitchFamily="34" charset="0"/>
                <a:cs typeface="Arial" panose="020B0604020202020204" pitchFamily="34" charset="0"/>
              </a:rPr>
              <a:t> of paper to each participant.</a:t>
            </a:r>
            <a:endParaRPr lang="en-US" altLang="en-US" sz="1100" b="0" dirty="0" smtClean="0">
              <a:latin typeface="Arial" panose="020B0604020202020204" pitchFamily="34" charset="0"/>
              <a:ea typeface="Calibri" panose="020F0502020204030204" pitchFamily="34" charset="0"/>
              <a:cs typeface="Arial" panose="020B0604020202020204" pitchFamily="34" charset="0"/>
            </a:endParaRPr>
          </a:p>
          <a:p>
            <a:pPr marL="228600" indent="-228600">
              <a:spcBef>
                <a:spcPct val="0"/>
              </a:spcBef>
              <a:buFont typeface="+mj-lt"/>
              <a:buAutoNum type="arabicPeriod"/>
            </a:pPr>
            <a:r>
              <a:rPr lang="en-US" altLang="en-US" sz="1100" b="0" dirty="0" smtClean="0">
                <a:latin typeface="Arial" panose="020B0604020202020204" pitchFamily="34" charset="0"/>
                <a:ea typeface="Calibri" panose="020F0502020204030204" pitchFamily="34" charset="0"/>
                <a:cs typeface="Arial" panose="020B0604020202020204" pitchFamily="34" charset="0"/>
              </a:rPr>
              <a:t>Describe a scenario of a white, strong and able-bodied,</a:t>
            </a:r>
            <a:r>
              <a:rPr lang="en-US" altLang="en-US" sz="1100" b="0" baseline="0" dirty="0" smtClean="0">
                <a:latin typeface="Arial" panose="020B0604020202020204" pitchFamily="34" charset="0"/>
                <a:ea typeface="Calibri" panose="020F0502020204030204" pitchFamily="34" charset="0"/>
                <a:cs typeface="Arial" panose="020B0604020202020204" pitchFamily="34" charset="0"/>
              </a:rPr>
              <a:t> mid-30s male who you see walking past you on the street, intoxicated at mid-day. You see him again in the same area at the same time the next day, wearing the same clothes and in the same condition. </a:t>
            </a:r>
          </a:p>
          <a:p>
            <a:pPr marL="228600" indent="-228600">
              <a:spcBef>
                <a:spcPct val="0"/>
              </a:spcBef>
              <a:buFont typeface="+mj-lt"/>
              <a:buAutoNum type="arabicPeriod"/>
            </a:pPr>
            <a:r>
              <a:rPr lang="en-US" altLang="en-US" sz="1100" b="0" baseline="0" dirty="0" smtClean="0">
                <a:latin typeface="Arial" panose="020B0604020202020204" pitchFamily="34" charset="0"/>
                <a:ea typeface="Calibri" panose="020F0502020204030204" pitchFamily="34" charset="0"/>
                <a:cs typeface="Arial" panose="020B0604020202020204" pitchFamily="34" charset="0"/>
              </a:rPr>
              <a:t>Give participants 1 minute to write down all the words that come to mind as they think about this person. They can write adjectives, phrases, or ideas about what this person’s life may be like.</a:t>
            </a:r>
          </a:p>
          <a:p>
            <a:pPr marL="228600" indent="-228600">
              <a:spcBef>
                <a:spcPct val="0"/>
              </a:spcBef>
              <a:buFont typeface="+mj-lt"/>
              <a:buAutoNum type="arabicPeriod"/>
            </a:pPr>
            <a:r>
              <a:rPr lang="en-US" altLang="en-US" sz="1100" b="0" baseline="0" dirty="0" smtClean="0">
                <a:latin typeface="Arial" panose="020B0604020202020204" pitchFamily="34" charset="0"/>
                <a:ea typeface="Calibri" panose="020F0502020204030204" pitchFamily="34" charset="0"/>
                <a:cs typeface="Arial" panose="020B0604020202020204" pitchFamily="34" charset="0"/>
              </a:rPr>
              <a:t>Then say ‘Now imagine that this person is a woman’ and ask participants to take 1 minute to write down words that come to mind.</a:t>
            </a:r>
          </a:p>
          <a:p>
            <a:pPr marL="228600" indent="-228600">
              <a:spcBef>
                <a:spcPct val="0"/>
              </a:spcBef>
              <a:buFont typeface="+mj-lt"/>
              <a:buAutoNum type="arabicPeriod"/>
            </a:pPr>
            <a:r>
              <a:rPr lang="en-US" altLang="en-US" sz="1100" b="0" baseline="0" dirty="0" smtClean="0">
                <a:latin typeface="Arial" panose="020B0604020202020204" pitchFamily="34" charset="0"/>
                <a:ea typeface="Calibri" panose="020F0502020204030204" pitchFamily="34" charset="0"/>
                <a:cs typeface="Arial" panose="020B0604020202020204" pitchFamily="34" charset="0"/>
              </a:rPr>
              <a:t>Continue the activity with 2-4 more of the following, always saying ‘Now imagine that this person is…”:</a:t>
            </a:r>
          </a:p>
          <a:p>
            <a:pPr marL="685800" lvl="1" indent="-228600">
              <a:spcBef>
                <a:spcPct val="0"/>
              </a:spcBef>
              <a:buFont typeface="Arial" panose="020B0604020202020204" pitchFamily="34" charset="0"/>
              <a:buChar char="•"/>
            </a:pPr>
            <a:r>
              <a:rPr lang="en-US" altLang="en-US" sz="1100" b="0" baseline="0" dirty="0" smtClean="0">
                <a:latin typeface="Arial" panose="020B0604020202020204" pitchFamily="34" charset="0"/>
                <a:ea typeface="Calibri" panose="020F0502020204030204" pitchFamily="34" charset="0"/>
                <a:cs typeface="Arial" panose="020B0604020202020204" pitchFamily="34" charset="0"/>
              </a:rPr>
              <a:t>A man in his late 70s who has had both legs amputated and uses a wheelchair </a:t>
            </a:r>
          </a:p>
          <a:p>
            <a:pPr marL="685800" lvl="1" indent="-228600">
              <a:spcBef>
                <a:spcPct val="0"/>
              </a:spcBef>
              <a:buFont typeface="Arial" panose="020B0604020202020204" pitchFamily="34" charset="0"/>
              <a:buChar char="•"/>
            </a:pPr>
            <a:r>
              <a:rPr lang="en-US" altLang="en-US" sz="1100" b="0" baseline="0" dirty="0" smtClean="0">
                <a:latin typeface="Arial" panose="020B0604020202020204" pitchFamily="34" charset="0"/>
                <a:ea typeface="Calibri" panose="020F0502020204030204" pitchFamily="34" charset="0"/>
                <a:cs typeface="Arial" panose="020B0604020202020204" pitchFamily="34" charset="0"/>
              </a:rPr>
              <a:t>A transgender female </a:t>
            </a:r>
          </a:p>
          <a:p>
            <a:pPr marL="685800" lvl="1" indent="-228600">
              <a:spcBef>
                <a:spcPct val="0"/>
              </a:spcBef>
              <a:buFont typeface="Arial" panose="020B0604020202020204" pitchFamily="34" charset="0"/>
              <a:buChar char="•"/>
            </a:pPr>
            <a:r>
              <a:rPr lang="en-US" altLang="en-US" sz="1100" b="0" baseline="0" dirty="0" smtClean="0">
                <a:latin typeface="Arial" panose="020B0604020202020204" pitchFamily="34" charset="0"/>
                <a:ea typeface="Calibri" panose="020F0502020204030204" pitchFamily="34" charset="0"/>
                <a:cs typeface="Arial" panose="020B0604020202020204" pitchFamily="34" charset="0"/>
              </a:rPr>
              <a:t>A black male teenager</a:t>
            </a:r>
          </a:p>
          <a:p>
            <a:pPr marL="685800" lvl="1" indent="-228600">
              <a:spcBef>
                <a:spcPct val="0"/>
              </a:spcBef>
              <a:buFont typeface="Arial" panose="020B0604020202020204" pitchFamily="34" charset="0"/>
              <a:buChar char="•"/>
            </a:pPr>
            <a:r>
              <a:rPr lang="en-US" altLang="en-US" sz="1100" b="0" baseline="0" dirty="0" smtClean="0">
                <a:latin typeface="Arial" panose="020B0604020202020204" pitchFamily="34" charset="0"/>
                <a:ea typeface="Calibri" panose="020F0502020204030204" pitchFamily="34" charset="0"/>
                <a:cs typeface="Arial" panose="020B0604020202020204" pitchFamily="34" charset="0"/>
              </a:rPr>
              <a:t>A woman dressed in heels and a business suit</a:t>
            </a:r>
          </a:p>
          <a:p>
            <a:pPr marL="228600" lvl="0" indent="-228600">
              <a:spcBef>
                <a:spcPct val="0"/>
              </a:spcBef>
              <a:buFont typeface="+mj-lt"/>
              <a:buAutoNum type="arabicPeriod"/>
            </a:pPr>
            <a:r>
              <a:rPr lang="en-US" altLang="en-US" sz="1100" b="0" baseline="0" dirty="0" smtClean="0">
                <a:latin typeface="Arial" panose="020B0604020202020204" pitchFamily="34" charset="0"/>
                <a:ea typeface="Calibri" panose="020F0502020204030204" pitchFamily="34" charset="0"/>
                <a:cs typeface="Arial" panose="020B0604020202020204" pitchFamily="34" charset="0"/>
              </a:rPr>
              <a:t>Ask participants to look at their lists for each person described and notice the </a:t>
            </a:r>
            <a:r>
              <a:rPr lang="en-US" altLang="en-US" sz="1100" b="1" u="sng" baseline="0" dirty="0" smtClean="0">
                <a:latin typeface="Arial" panose="020B0604020202020204" pitchFamily="34" charset="0"/>
                <a:ea typeface="Calibri" panose="020F0502020204030204" pitchFamily="34" charset="0"/>
                <a:cs typeface="Arial" panose="020B0604020202020204" pitchFamily="34" charset="0"/>
              </a:rPr>
              <a:t>differences</a:t>
            </a:r>
            <a:r>
              <a:rPr lang="en-US" altLang="en-US" sz="1100" b="0" baseline="0" dirty="0" smtClean="0">
                <a:latin typeface="Arial" panose="020B0604020202020204" pitchFamily="34" charset="0"/>
                <a:ea typeface="Calibri" panose="020F0502020204030204" pitchFamily="34" charset="0"/>
                <a:cs typeface="Arial" panose="020B0604020202020204" pitchFamily="34" charset="0"/>
              </a:rPr>
              <a:t> in the words they wrote down for each person. Ask if some participants would be willing to share the differences in what they wrote down and any new realizations or thoughts that came out of this activity. 	</a:t>
            </a:r>
            <a:endParaRPr lang="en-US" altLang="en-US" sz="1100" b="0" dirty="0" smtClean="0">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457200" rtl="0" eaLnBrk="0" fontAlgn="base" latinLnBrk="0" hangingPunct="0">
              <a:lnSpc>
                <a:spcPct val="100000"/>
              </a:lnSpc>
              <a:spcBef>
                <a:spcPct val="0"/>
              </a:spcBef>
              <a:spcAft>
                <a:spcPct val="0"/>
              </a:spcAft>
              <a:buClrTx/>
              <a:buSzTx/>
              <a:buFont typeface="+mj-lt"/>
              <a:buAutoNum type="arabicPeriod"/>
              <a:tabLst/>
              <a:defRPr/>
            </a:pPr>
            <a:r>
              <a:rPr lang="en-US" altLang="en-US" sz="1100" b="0" dirty="0" smtClean="0">
                <a:latin typeface="Arial" panose="020B0604020202020204" pitchFamily="34" charset="0"/>
                <a:cs typeface="Arial" panose="020B0604020202020204" pitchFamily="34" charset="0"/>
              </a:rPr>
              <a:t>Lead </a:t>
            </a:r>
            <a:r>
              <a:rPr lang="en-US" altLang="en-US" sz="1100" dirty="0" smtClean="0">
                <a:latin typeface="Arial" panose="020B0604020202020204" pitchFamily="34" charset="0"/>
                <a:cs typeface="Arial" panose="020B0604020202020204" pitchFamily="34" charset="0"/>
              </a:rPr>
              <a:t>a </a:t>
            </a:r>
            <a:r>
              <a:rPr lang="en-US" altLang="en-US" sz="1100" baseline="0" dirty="0" smtClean="0">
                <a:latin typeface="Arial" panose="020B0604020202020204" pitchFamily="34" charset="0"/>
                <a:cs typeface="Arial" panose="020B0604020202020204" pitchFamily="34" charset="0"/>
              </a:rPr>
              <a:t>discussion on how we view people differently based on the identities they hold or cultures they are a part of - </a:t>
            </a:r>
            <a:r>
              <a:rPr lang="en-US" altLang="en-US" sz="1100" b="1" baseline="0" dirty="0" smtClean="0">
                <a:latin typeface="Arial" panose="020B0604020202020204" pitchFamily="34" charset="0"/>
                <a:cs typeface="Arial" panose="020B0604020202020204" pitchFamily="34" charset="0"/>
              </a:rPr>
              <a:t>or the identities and cultures we assume they belong to</a:t>
            </a:r>
            <a:r>
              <a:rPr lang="en-US" altLang="en-US" sz="1100" baseline="0" dirty="0" smtClean="0">
                <a:latin typeface="Arial" panose="020B0604020202020204" pitchFamily="34" charset="0"/>
                <a:cs typeface="Arial" panose="020B0604020202020204" pitchFamily="34" charset="0"/>
              </a:rPr>
              <a:t>. Discuss that we can be biased to think of certain people in certain ways, and that these biases can </a:t>
            </a:r>
            <a:r>
              <a:rPr lang="en-US" altLang="en-US" sz="1100" baseline="0" dirty="0" smtClean="0">
                <a:latin typeface="Arial" panose="020B0604020202020204" pitchFamily="34" charset="0"/>
                <a:ea typeface="Calibri" panose="020F0502020204030204" pitchFamily="34" charset="0"/>
                <a:cs typeface="Arial" panose="020B0604020202020204" pitchFamily="34" charset="0"/>
              </a:rPr>
              <a:t>impact interactions on interpersonal and organizational levels. </a:t>
            </a:r>
            <a:r>
              <a:rPr lang="en-US" altLang="en-US" sz="1100" b="1" baseline="0" dirty="0" smtClean="0">
                <a:latin typeface="Arial" panose="020B0604020202020204" pitchFamily="34" charset="0"/>
                <a:ea typeface="Calibri" panose="020F0502020204030204" pitchFamily="34" charset="0"/>
                <a:cs typeface="Arial" panose="020B0604020202020204" pitchFamily="34" charset="0"/>
              </a:rPr>
              <a:t>State that it is important to be aware of the perceptions we have, the biases we hold, and the assumptions we make so that we can best support the communities we work with in culturally sensitive and relevant ways.</a:t>
            </a:r>
            <a:endParaRPr lang="en-US" altLang="en-US" sz="1100" b="1" dirty="0" smtClean="0">
              <a:latin typeface="Arial" panose="020B0604020202020204" pitchFamily="34" charset="0"/>
              <a:ea typeface="Calibri" panose="020F0502020204030204" pitchFamily="34" charset="0"/>
              <a:cs typeface="Arial" panose="020B0604020202020204" pitchFamily="34"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C94F457-0E9E-4C89-A23B-C25E9FA69921}" type="slidenum">
              <a:rPr lang="en-US" altLang="en-US" sz="1200">
                <a:solidFill>
                  <a:prstClr val="black"/>
                </a:solidFill>
                <a:latin typeface="Calibri" panose="020F0502020204030204" pitchFamily="34" charset="0"/>
              </a:rPr>
              <a:pPr eaLnBrk="1" hangingPunct="1"/>
              <a:t>18</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563817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2311400" y="531813"/>
            <a:ext cx="2587625" cy="1939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xfrm>
            <a:off x="701675" y="2473325"/>
            <a:ext cx="5607050" cy="6821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lnSpc>
                <a:spcPct val="90000"/>
              </a:lnSpc>
              <a:spcBef>
                <a:spcPct val="0"/>
              </a:spcBef>
            </a:pPr>
            <a:r>
              <a:rPr lang="en-US" altLang="en-US" sz="1100" i="1" u="sng"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altLang="en-US"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In slideshow, the image has animation- each step</a:t>
            </a:r>
            <a:r>
              <a:rPr lang="en-US" altLang="en-US" sz="1100" i="1" baseline="0" dirty="0" smtClean="0">
                <a:solidFill>
                  <a:srgbClr val="FF0000"/>
                </a:solidFill>
                <a:latin typeface="Arial" panose="020B0604020202020204" pitchFamily="34" charset="0"/>
                <a:ea typeface="Calibri" panose="020F0502020204030204" pitchFamily="34" charset="0"/>
                <a:cs typeface="Arial" panose="020B0604020202020204" pitchFamily="34" charset="0"/>
              </a:rPr>
              <a:t> will appear individually]</a:t>
            </a:r>
            <a:br>
              <a:rPr lang="en-US" altLang="en-US" sz="1100" i="1" baseline="0" dirty="0" smtClean="0">
                <a:solidFill>
                  <a:srgbClr val="FF0000"/>
                </a:solidFill>
                <a:latin typeface="Arial" panose="020B0604020202020204" pitchFamily="34" charset="0"/>
                <a:ea typeface="Calibri" panose="020F0502020204030204" pitchFamily="34" charset="0"/>
                <a:cs typeface="Arial" panose="020B0604020202020204" pitchFamily="34" charset="0"/>
              </a:rPr>
            </a:br>
            <a:r>
              <a:rPr lang="en-US" altLang="en-US" sz="1100" i="1" baseline="0" dirty="0" smtClean="0">
                <a:solidFill>
                  <a:srgbClr val="FF0000"/>
                </a:solidFill>
                <a:latin typeface="Arial" panose="020B0604020202020204" pitchFamily="34" charset="0"/>
                <a:ea typeface="Calibri" panose="020F0502020204030204" pitchFamily="34" charset="0"/>
                <a:cs typeface="Arial" panose="020B0604020202020204" pitchFamily="34" charset="0"/>
              </a:rPr>
              <a:t/>
            </a:r>
            <a:br>
              <a:rPr lang="en-US" altLang="en-US" sz="1100" i="1" baseline="0" dirty="0" smtClean="0">
                <a:solidFill>
                  <a:srgbClr val="FF0000"/>
                </a:solidFill>
                <a:latin typeface="Arial" panose="020B0604020202020204" pitchFamily="34" charset="0"/>
                <a:ea typeface="Calibri" panose="020F0502020204030204" pitchFamily="34" charset="0"/>
                <a:cs typeface="Arial" panose="020B0604020202020204" pitchFamily="34" charset="0"/>
              </a:rPr>
            </a:br>
            <a:r>
              <a:rPr lang="en-US" altLang="en-US" sz="1100" i="1" baseline="0" dirty="0" smtClean="0">
                <a:solidFill>
                  <a:srgbClr val="FF0000"/>
                </a:solidFill>
                <a:latin typeface="Arial" panose="020B0604020202020204" pitchFamily="34" charset="0"/>
                <a:ea typeface="Calibri" panose="020F0502020204030204" pitchFamily="34" charset="0"/>
                <a:cs typeface="Arial" panose="020B0604020202020204" pitchFamily="34" charset="0"/>
              </a:rPr>
              <a:t>Wait to click on the slide animation until after you provide the introduction</a:t>
            </a:r>
            <a:br>
              <a:rPr lang="en-US" altLang="en-US" sz="1100" i="1" baseline="0" dirty="0" smtClean="0">
                <a:solidFill>
                  <a:srgbClr val="FF0000"/>
                </a:solidFill>
                <a:latin typeface="Arial" panose="020B0604020202020204" pitchFamily="34" charset="0"/>
                <a:ea typeface="Calibri" panose="020F0502020204030204" pitchFamily="34" charset="0"/>
                <a:cs typeface="Arial" panose="020B0604020202020204" pitchFamily="34" charset="0"/>
              </a:rPr>
            </a:br>
            <a:endParaRPr lang="en-US" altLang="en-US" sz="1100"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90000"/>
              </a:lnSpc>
              <a:spcBef>
                <a:spcPct val="0"/>
              </a:spcBef>
              <a:spcAft>
                <a:spcPct val="0"/>
              </a:spcAft>
              <a:buClrTx/>
              <a:buSzTx/>
              <a:buFontTx/>
              <a:buNone/>
              <a:tabLst/>
              <a:defRPr/>
            </a:pP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Practicing cultural competence is an ongoing process that requires much time, learning, and critical reflection. Cultural</a:t>
            </a:r>
            <a:r>
              <a:rPr lang="en-US" sz="11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competence isn’t binary, with someone being either culturally competent or culturally incompetent. Instead, it can more accurately be described on a continuum, with different levels of competence, respect, and responsiveness.</a:t>
            </a:r>
          </a:p>
          <a:p>
            <a:pPr marL="0" marR="0" lvl="0" indent="0" algn="l" defTabSz="457200" rtl="0" eaLnBrk="0" fontAlgn="base" latinLnBrk="0" hangingPunct="0">
              <a:lnSpc>
                <a:spcPct val="90000"/>
              </a:lnSpc>
              <a:spcBef>
                <a:spcPct val="0"/>
              </a:spcBef>
              <a:spcAft>
                <a:spcPct val="0"/>
              </a:spcAft>
              <a:buClrTx/>
              <a:buSzTx/>
              <a:buFontTx/>
              <a:buNone/>
              <a:tabLst/>
              <a:defRPr/>
            </a:pPr>
            <a:endPar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0" fontAlgn="base" latinLnBrk="0" hangingPunct="0">
              <a:lnSpc>
                <a:spcPct val="90000"/>
              </a:lnSpc>
              <a:spcBef>
                <a:spcPct val="0"/>
              </a:spcBef>
              <a:spcAft>
                <a:spcPct val="0"/>
              </a:spcAft>
              <a:buClrTx/>
              <a:buSzTx/>
              <a:buFontTx/>
              <a:buNone/>
              <a:tabLst/>
              <a:defRPr/>
            </a:pPr>
            <a:r>
              <a:rPr lang="en-US" sz="11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It is also very important to understand that it</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is unrealistic and unfair to the experiences of culturally diverse people to describe cultural competence as something you can simply ‘have’ or ‘acquire’. One cannot BE culturally competent; instead, you can practice cultural competence or apply a culturally competent framework to your personal and professional endeavors. How</a:t>
            </a:r>
            <a:r>
              <a:rPr lang="en-US" sz="11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we do this in a given time can be described in the 5-stage continuum which we will be showing you, which was modified slightly from the National Center for Cultural Competence at Georgetown University’s Center for Child and Human Development.</a:t>
            </a:r>
            <a:r>
              <a:rPr lang="en-US" sz="1100" kern="1200" baseline="300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4</a:t>
            </a:r>
          </a:p>
          <a:p>
            <a:pPr marL="0" marR="0" lvl="0" indent="0" algn="l" defTabSz="457200" rtl="0" eaLnBrk="0" fontAlgn="base" latinLnBrk="0" hangingPunct="0">
              <a:lnSpc>
                <a:spcPct val="90000"/>
              </a:lnSpc>
              <a:spcBef>
                <a:spcPct val="0"/>
              </a:spcBef>
              <a:spcAft>
                <a:spcPct val="0"/>
              </a:spcAft>
              <a:buClrTx/>
              <a:buSzTx/>
              <a:buFontTx/>
              <a:buNone/>
              <a:tabLst/>
              <a:defRPr/>
            </a:pPr>
            <a:endPar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0" fontAlgn="base" latinLnBrk="0" hangingPunct="0">
              <a:lnSpc>
                <a:spcPct val="90000"/>
              </a:lnSpc>
              <a:spcBef>
                <a:spcPct val="0"/>
              </a:spcBef>
              <a:spcAft>
                <a:spcPct val="0"/>
              </a:spcAft>
              <a:buClrTx/>
              <a:buSzTx/>
              <a:buFontTx/>
              <a:buNone/>
              <a:tabLst/>
              <a:defRPr/>
            </a:pP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For each step click on the animation and it will come up on the screen</a:t>
            </a:r>
          </a:p>
          <a:p>
            <a:pPr lvl="0"/>
            <a:r>
              <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Cultural destructiveness</a:t>
            </a:r>
            <a:r>
              <a:rPr lang="en-US" sz="1100" b="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is</a:t>
            </a:r>
            <a:r>
              <a:rPr lang="en-US" sz="1100" b="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 stage in which</a:t>
            </a:r>
            <a:r>
              <a:rPr lang="en-US" sz="1100" b="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attitudes and practices (as well as policies and structures in organizations) are destructive to a cultural group. </a:t>
            </a:r>
          </a:p>
          <a:p>
            <a:r>
              <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lvl="0"/>
            <a:r>
              <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Culture incapacity </a:t>
            </a:r>
            <a:r>
              <a:rPr lang="en-US" sz="1100" b="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describes</a:t>
            </a:r>
            <a:r>
              <a:rPr lang="en-US" sz="1100" b="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when th</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e capacity to respond effectively to the needs, interests, and preferences of culturally and linguistically diverse groups is lacking. </a:t>
            </a:r>
          </a:p>
          <a:p>
            <a:r>
              <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endPar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lvl="0"/>
            <a:r>
              <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Cultural blindness </a:t>
            </a:r>
            <a:r>
              <a:rPr lang="en-US" sz="1100" b="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is</a:t>
            </a:r>
            <a:r>
              <a:rPr lang="en-US" sz="1100" b="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when t</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he predominant philosophy is one that views and treats all people as the same. </a:t>
            </a:r>
          </a:p>
          <a:p>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p>
          <a:p>
            <a:pPr lvl="0"/>
            <a:r>
              <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Cultural pre-competence</a:t>
            </a:r>
            <a:r>
              <a:rPr lang="en-US" sz="1100" b="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is</a:t>
            </a:r>
            <a:r>
              <a:rPr lang="en-US" sz="1100" b="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the stage in which</a:t>
            </a:r>
            <a:r>
              <a:rPr lang="en-US" sz="1100" b="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there is </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awareness of strengths and areas for growth to respond effectively to culturally and linguistically diverse populations. </a:t>
            </a:r>
          </a:p>
          <a:p>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p>
          <a:p>
            <a:pPr lvl="0"/>
            <a:r>
              <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Cultural competence </a:t>
            </a:r>
            <a:r>
              <a:rPr lang="en-US" sz="1100" b="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is</a:t>
            </a:r>
            <a:r>
              <a:rPr lang="en-US" sz="1100" b="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when </a:t>
            </a:r>
            <a:r>
              <a:rPr lang="en-US" sz="1100" b="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a</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cceptance and respect for culture is consistently demonstrated in policies, structures, practices, and attitudes,</a:t>
            </a:r>
            <a:r>
              <a:rPr lang="en-US" sz="11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and when c</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ulture is held in high esteem and used as a foundation to guide all endeavors.</a:t>
            </a:r>
          </a:p>
          <a:p>
            <a:pPr lvl="0"/>
            <a:endPar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lvl="0"/>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Ask: What does</a:t>
            </a:r>
            <a:r>
              <a:rPr lang="en-US" sz="11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t>
            </a:r>
            <a:r>
              <a:rPr lang="en-US" sz="1100" b="1"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cultural proficiency </a:t>
            </a:r>
            <a:r>
              <a:rPr lang="en-US" sz="1100" b="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look like</a:t>
            </a:r>
            <a:r>
              <a:rPr lang="en-US" sz="11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p>
          <a:p>
            <a:pPr lvl="0"/>
            <a:endParaRPr lang="en-US" sz="11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t>Cultural</a:t>
            </a:r>
            <a:r>
              <a:rPr lang="en-US" sz="1100" b="1" baseline="0" dirty="0" smtClean="0"/>
              <a:t> Proficiency: </a:t>
            </a:r>
            <a:r>
              <a:rPr lang="en-US" sz="1100" dirty="0" smtClean="0"/>
              <a:t>All of the concepts of cultural competence are incorporated into an agency’s policy, practice and attitude.  This agency or individual has the ability to add to the body on knowledge and to teach those concepts to others.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Cultural proficiency is a goal that few organizations reach. Depending upon the cultural context we are working within, we can move back and forth along the continuum (especially between pre-competence and competence).  Ongoing assessment, performance monitoring, and evaluation are essential to ensure that we are on the right track.  </a:t>
            </a:r>
          </a:p>
          <a:p>
            <a:pPr>
              <a:lnSpc>
                <a:spcPct val="90000"/>
              </a:lnSpc>
              <a:spcBef>
                <a:spcPct val="0"/>
              </a:spcBef>
              <a:buFont typeface="Symbol" panose="05050102010706020507" pitchFamily="18" charset="2"/>
              <a:buNone/>
            </a:pPr>
            <a:endParaRPr lang="en-US" altLang="ja-JP" sz="1100" dirty="0" smtClean="0">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0" fontAlgn="base" latinLnBrk="0" hangingPunct="0">
              <a:lnSpc>
                <a:spcPct val="90000"/>
              </a:lnSpc>
              <a:spcBef>
                <a:spcPct val="0"/>
              </a:spcBef>
              <a:spcAft>
                <a:spcPct val="0"/>
              </a:spcAft>
              <a:buClrTx/>
              <a:buSzTx/>
              <a:buFont typeface="Symbol" panose="05050102010706020507" pitchFamily="18" charset="2"/>
              <a:buNone/>
              <a:tabLst/>
              <a:defRPr/>
            </a:pP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Continuously revisiting </a:t>
            </a:r>
            <a:r>
              <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your attitudes,</a:t>
            </a:r>
            <a:r>
              <a:rPr lang="en-US" sz="1100" b="1"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beliefs, and behavior </a:t>
            </a:r>
            <a:r>
              <a:rPr lang="en-US" sz="1100" b="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i</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s key to applyin</a:t>
            </a:r>
            <a:r>
              <a:rPr lang="en-US" sz="11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g cultural competency into your life and work</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r>
              <a:rPr lang="en-US" sz="11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and b</a:t>
            </a:r>
            <a:r>
              <a:rPr lang="en-US" altLang="en-US" sz="1100" dirty="0" smtClean="0">
                <a:latin typeface="Arial" panose="020B0604020202020204" pitchFamily="34" charset="0"/>
                <a:ea typeface="Calibri" panose="020F0502020204030204" pitchFamily="34" charset="0"/>
                <a:cs typeface="Arial" panose="020B0604020202020204" pitchFamily="34" charset="0"/>
              </a:rPr>
              <a:t>eing</a:t>
            </a:r>
            <a:r>
              <a:rPr lang="en-US" altLang="en-US" sz="1100" i="1" dirty="0" smtClean="0">
                <a:latin typeface="Arial" panose="020B0604020202020204" pitchFamily="34" charset="0"/>
                <a:ea typeface="Calibri" panose="020F0502020204030204" pitchFamily="34" charset="0"/>
                <a:cs typeface="Arial" panose="020B0604020202020204" pitchFamily="34" charset="0"/>
              </a:rPr>
              <a:t> </a:t>
            </a:r>
            <a:r>
              <a:rPr lang="en-US" altLang="en-US" sz="1100" dirty="0" smtClean="0">
                <a:latin typeface="Arial" panose="020B0604020202020204" pitchFamily="34" charset="0"/>
                <a:ea typeface="Calibri" panose="020F0502020204030204" pitchFamily="34" charset="0"/>
                <a:cs typeface="Arial" panose="020B0604020202020204" pitchFamily="34" charset="0"/>
              </a:rPr>
              <a:t>respectful and responsive to the health beliefs, practices, and cultural and linguistic needs of diverse population groups can help bring about positive health outcomes.</a:t>
            </a:r>
            <a:r>
              <a:rPr lang="en-US" altLang="en-US" sz="1100" baseline="30000" dirty="0" smtClean="0">
                <a:latin typeface="Arial" panose="020B0604020202020204" pitchFamily="34" charset="0"/>
                <a:ea typeface="Calibri" panose="020F0502020204030204" pitchFamily="34" charset="0"/>
                <a:cs typeface="Arial" panose="020B0604020202020204" pitchFamily="34" charset="0"/>
              </a:rPr>
              <a:t>4</a:t>
            </a:r>
          </a:p>
          <a:p>
            <a:pPr marL="0" marR="0" lvl="0" indent="0" algn="l" defTabSz="457200" rtl="0" eaLnBrk="0" fontAlgn="base" latinLnBrk="0" hangingPunct="0">
              <a:lnSpc>
                <a:spcPct val="90000"/>
              </a:lnSpc>
              <a:spcBef>
                <a:spcPct val="0"/>
              </a:spcBef>
              <a:spcAft>
                <a:spcPct val="0"/>
              </a:spcAft>
              <a:buClrTx/>
              <a:buSzTx/>
              <a:buFont typeface="Symbol" panose="05050102010706020507" pitchFamily="18" charset="2"/>
              <a:buNone/>
              <a:tabLst/>
              <a:defRPr/>
            </a:pPr>
            <a:endParaRPr lang="en-US" altLang="en-US" sz="1100" baseline="30000" dirty="0" smtClean="0">
              <a:latin typeface="Arial" panose="020B0604020202020204" pitchFamily="34" charset="0"/>
              <a:ea typeface="Calibri" panose="020F0502020204030204" pitchFamily="34" charset="0"/>
              <a:cs typeface="Arial" panose="020B0604020202020204" pitchFamily="34"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B322B25-F9E2-455F-B57D-5D0C36EDB3BA}" type="slidenum">
              <a:rPr lang="en-US" altLang="en-US" sz="1200">
                <a:solidFill>
                  <a:prstClr val="black"/>
                </a:solidFill>
                <a:latin typeface="Calibri" panose="020F0502020204030204" pitchFamily="34" charset="0"/>
              </a:rPr>
              <a:pPr eaLnBrk="1" hangingPunct="1"/>
              <a:t>19</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86845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2147888" y="696913"/>
            <a:ext cx="2736850" cy="2052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xfrm>
            <a:off x="701675" y="2913063"/>
            <a:ext cx="5607050" cy="477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100" smtClean="0">
              <a:solidFill>
                <a:srgbClr val="000000"/>
              </a:solidFill>
              <a:latin typeface="Arial" panose="020B0604020202020204" pitchFamily="34" charset="0"/>
              <a:cs typeface="Arial" panose="020B0604020202020204" pitchFamily="34" charset="0"/>
            </a:endParaRPr>
          </a:p>
          <a:p>
            <a:pPr>
              <a:lnSpc>
                <a:spcPct val="70000"/>
              </a:lnSpc>
              <a:spcBef>
                <a:spcPct val="0"/>
              </a:spcBef>
              <a:buFontTx/>
              <a:buChar char="•"/>
            </a:pPr>
            <a:endParaRPr lang="en-US" altLang="en-US" sz="1100" i="1" u="sng" smtClean="0">
              <a:solidFill>
                <a:srgbClr val="FF0000"/>
              </a:solidFill>
            </a:endParaRPr>
          </a:p>
          <a:p>
            <a:pPr>
              <a:lnSpc>
                <a:spcPct val="70000"/>
              </a:lnSpc>
              <a:spcBef>
                <a:spcPct val="0"/>
              </a:spcBef>
              <a:buFontTx/>
              <a:buChar char="•"/>
            </a:pPr>
            <a:endParaRPr lang="en-US" altLang="en-US" sz="1100" i="1" u="sng" smtClean="0">
              <a:solidFill>
                <a:srgbClr val="FF0000"/>
              </a:solidFill>
            </a:endParaRPr>
          </a:p>
        </p:txBody>
      </p:sp>
      <p:sp>
        <p:nvSpPr>
          <p:cNvPr id="2" name="Slide Number Placeholder 1"/>
          <p:cNvSpPr>
            <a:spLocks noGrp="1"/>
          </p:cNvSpPr>
          <p:nvPr>
            <p:ph type="sldNum" sz="quarter" idx="10"/>
          </p:nvPr>
        </p:nvSpPr>
        <p:spPr/>
        <p:txBody>
          <a:bodyPr/>
          <a:lstStyle/>
          <a:p>
            <a:fld id="{6844FCFC-3233-4EDA-938B-760B1428EE2C}" type="slidenum">
              <a:rPr lang="en-US" altLang="en-US" smtClean="0"/>
              <a:pPr/>
              <a:t>2</a:t>
            </a:fld>
            <a:endParaRPr lang="en-US" altLang="en-US"/>
          </a:p>
        </p:txBody>
      </p:sp>
    </p:spTree>
    <p:extLst>
      <p:ext uri="{BB962C8B-B14F-4D97-AF65-F5344CB8AC3E}">
        <p14:creationId xmlns:p14="http://schemas.microsoft.com/office/powerpoint/2010/main" val="1295544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latin typeface="Arial" panose="020B0604020202020204" pitchFamily="34" charset="0"/>
                <a:cs typeface="Arial" panose="020B0604020202020204" pitchFamily="34" charset="0"/>
              </a:rPr>
              <a:t>[</a:t>
            </a:r>
            <a:r>
              <a:rPr lang="en-US" sz="1100" i="1" dirty="0" smtClean="0">
                <a:latin typeface="Arial" panose="020B0604020202020204" pitchFamily="34" charset="0"/>
                <a:cs typeface="Arial" panose="020B0604020202020204" pitchFamily="34" charset="0"/>
              </a:rPr>
              <a:t>The slide will begin</a:t>
            </a:r>
            <a:r>
              <a:rPr lang="en-US" sz="1100" i="1" baseline="0" dirty="0" smtClean="0">
                <a:latin typeface="Arial" panose="020B0604020202020204" pitchFamily="34" charset="0"/>
                <a:cs typeface="Arial" panose="020B0604020202020204" pitchFamily="34" charset="0"/>
              </a:rPr>
              <a:t> with the slide title and the definition is animated]</a:t>
            </a:r>
          </a:p>
          <a:p>
            <a:endParaRPr lang="en-US" sz="1100" i="1"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Ask</a:t>
            </a:r>
            <a:r>
              <a:rPr lang="en-US" sz="1100" baseline="0" dirty="0" smtClean="0">
                <a:latin typeface="Arial" panose="020B0604020202020204" pitchFamily="34" charset="0"/>
                <a:cs typeface="Arial" panose="020B0604020202020204" pitchFamily="34" charset="0"/>
              </a:rPr>
              <a:t> participants if they have ever heard the term cultural humility.</a:t>
            </a:r>
            <a:br>
              <a:rPr lang="en-US" sz="1100" baseline="0" dirty="0" smtClean="0">
                <a:latin typeface="Arial" panose="020B0604020202020204" pitchFamily="34" charset="0"/>
                <a:cs typeface="Arial" panose="020B0604020202020204" pitchFamily="34" charset="0"/>
              </a:rPr>
            </a:br>
            <a:r>
              <a:rPr lang="en-US" sz="1100" baseline="0" dirty="0" smtClean="0">
                <a:latin typeface="Arial" panose="020B0604020202020204" pitchFamily="34" charset="0"/>
                <a:cs typeface="Arial" panose="020B0604020202020204" pitchFamily="34" charset="0"/>
              </a:rPr>
              <a:t>Ask those who have experience with the term to share what they know</a:t>
            </a:r>
          </a:p>
          <a:p>
            <a:r>
              <a:rPr lang="en-US" sz="1100" baseline="0" dirty="0" smtClean="0">
                <a:latin typeface="Arial" panose="020B0604020202020204" pitchFamily="34" charset="0"/>
                <a:cs typeface="Arial" panose="020B0604020202020204" pitchFamily="34" charset="0"/>
              </a:rPr>
              <a:t/>
            </a:r>
            <a:br>
              <a:rPr lang="en-US" sz="1100" baseline="0" dirty="0" smtClean="0">
                <a:latin typeface="Arial" panose="020B0604020202020204" pitchFamily="34" charset="0"/>
                <a:cs typeface="Arial" panose="020B0604020202020204" pitchFamily="34" charset="0"/>
              </a:rPr>
            </a:br>
            <a:r>
              <a:rPr lang="en-US" sz="1100" baseline="0" dirty="0" smtClean="0">
                <a:latin typeface="Arial" panose="020B0604020202020204" pitchFamily="34" charset="0"/>
                <a:cs typeface="Arial" panose="020B0604020202020204" pitchFamily="34" charset="0"/>
              </a:rPr>
              <a:t>[</a:t>
            </a:r>
            <a:r>
              <a:rPr lang="en-US" sz="1100" i="1" baseline="0" dirty="0" smtClean="0">
                <a:latin typeface="Arial" panose="020B0604020202020204" pitchFamily="34" charset="0"/>
                <a:cs typeface="Arial" panose="020B0604020202020204" pitchFamily="34" charset="0"/>
              </a:rPr>
              <a:t>Write on flipchart paper ahead of time]</a:t>
            </a:r>
            <a:br>
              <a:rPr lang="en-US" sz="1100" i="1" baseline="0" dirty="0" smtClean="0">
                <a:latin typeface="Arial" panose="020B0604020202020204" pitchFamily="34" charset="0"/>
                <a:cs typeface="Arial" panose="020B0604020202020204" pitchFamily="34" charset="0"/>
              </a:rPr>
            </a:br>
            <a:r>
              <a:rPr lang="en-US" sz="1100" i="0" baseline="0" dirty="0" smtClean="0">
                <a:latin typeface="Arial" panose="020B0604020202020204" pitchFamily="34" charset="0"/>
                <a:cs typeface="Arial" panose="020B0604020202020204" pitchFamily="34" charset="0"/>
              </a:rPr>
              <a:t>Ask a volunteer to read out loud the definition or read it yourself:</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100" dirty="0" smtClean="0">
                <a:latin typeface="Arial" panose="020B0604020202020204" pitchFamily="34" charset="0"/>
                <a:cs typeface="Arial" panose="020B0604020202020204" pitchFamily="34" charset="0"/>
              </a:rPr>
              <a:t>“Cultural humility is a humble and respectful attitude toward individuals of other cultures that pushes one to challenge their own cultural biases, realize they cannot possibly know everything about other cultures, and approach learning about other cultures as a lifelong goal and process.”</a:t>
            </a:r>
            <a:r>
              <a:rPr lang="en-US" sz="1100" baseline="30000" dirty="0" smtClean="0">
                <a:latin typeface="Arial" panose="020B0604020202020204" pitchFamily="34" charset="0"/>
                <a:cs typeface="Arial" panose="020B0604020202020204" pitchFamily="34" charset="0"/>
              </a:rPr>
              <a:t>5</a:t>
            </a:r>
            <a:endParaRPr lang="en-US" sz="1100" i="0" baseline="0" dirty="0" smtClean="0">
              <a:latin typeface="Arial" panose="020B0604020202020204" pitchFamily="34" charset="0"/>
              <a:cs typeface="Arial" panose="020B0604020202020204" pitchFamily="34" charset="0"/>
            </a:endParaRPr>
          </a:p>
          <a:p>
            <a:r>
              <a:rPr lang="en-US" sz="1100" i="0" baseline="0" dirty="0" smtClean="0">
                <a:latin typeface="Arial" panose="020B0604020202020204" pitchFamily="34" charset="0"/>
                <a:cs typeface="Arial" panose="020B0604020202020204" pitchFamily="34" charset="0"/>
              </a:rPr>
              <a:t/>
            </a:r>
            <a:br>
              <a:rPr lang="en-US" sz="1100" i="0" baseline="0" dirty="0" smtClean="0">
                <a:latin typeface="Arial" panose="020B0604020202020204" pitchFamily="34" charset="0"/>
                <a:cs typeface="Arial" panose="020B0604020202020204" pitchFamily="34" charset="0"/>
              </a:rPr>
            </a:br>
            <a:r>
              <a:rPr lang="en-US" sz="1100" i="0" baseline="0" dirty="0" smtClean="0">
                <a:latin typeface="Arial" panose="020B0604020202020204" pitchFamily="34" charset="0"/>
                <a:cs typeface="Arial" panose="020B0604020202020204" pitchFamily="34" charset="0"/>
              </a:rPr>
              <a:t>Questions:</a:t>
            </a:r>
            <a:br>
              <a:rPr lang="en-US" sz="1100" i="0" baseline="0" dirty="0" smtClean="0">
                <a:latin typeface="Arial" panose="020B0604020202020204" pitchFamily="34" charset="0"/>
                <a:cs typeface="Arial" panose="020B0604020202020204" pitchFamily="34" charset="0"/>
              </a:rPr>
            </a:br>
            <a:r>
              <a:rPr lang="en-US" sz="1100" i="0" baseline="0" dirty="0" smtClean="0">
                <a:latin typeface="Arial" panose="020B0604020202020204" pitchFamily="34" charset="0"/>
                <a:cs typeface="Arial" panose="020B0604020202020204" pitchFamily="34" charset="0"/>
              </a:rPr>
              <a:t>What stands out to you?</a:t>
            </a:r>
            <a:br>
              <a:rPr lang="en-US" sz="1100" i="0" baseline="0" dirty="0" smtClean="0">
                <a:latin typeface="Arial" panose="020B0604020202020204" pitchFamily="34" charset="0"/>
                <a:cs typeface="Arial" panose="020B0604020202020204" pitchFamily="34" charset="0"/>
              </a:rPr>
            </a:br>
            <a:r>
              <a:rPr lang="en-US" sz="1100" i="0" baseline="0" dirty="0" smtClean="0">
                <a:latin typeface="Arial" panose="020B0604020202020204" pitchFamily="34" charset="0"/>
                <a:cs typeface="Arial" panose="020B0604020202020204" pitchFamily="34" charset="0"/>
              </a:rPr>
              <a:t>What resonates with you?</a:t>
            </a:r>
            <a:br>
              <a:rPr lang="en-US" sz="1100" i="0" baseline="0" dirty="0" smtClean="0">
                <a:latin typeface="Arial" panose="020B0604020202020204" pitchFamily="34" charset="0"/>
                <a:cs typeface="Arial" panose="020B0604020202020204" pitchFamily="34" charset="0"/>
              </a:rPr>
            </a:br>
            <a:r>
              <a:rPr lang="en-US" sz="1100" i="0" baseline="0" dirty="0" smtClean="0">
                <a:latin typeface="Arial" panose="020B0604020202020204" pitchFamily="34" charset="0"/>
                <a:cs typeface="Arial" panose="020B0604020202020204" pitchFamily="34" charset="0"/>
              </a:rPr>
              <a:t/>
            </a:r>
            <a:br>
              <a:rPr lang="en-US" sz="1100" i="0" baseline="0" dirty="0" smtClean="0">
                <a:latin typeface="Arial" panose="020B0604020202020204" pitchFamily="34" charset="0"/>
                <a:cs typeface="Arial" panose="020B0604020202020204" pitchFamily="34" charset="0"/>
              </a:rPr>
            </a:br>
            <a:r>
              <a:rPr lang="en-US" sz="1100" i="0" baseline="0" dirty="0" smtClean="0">
                <a:latin typeface="Arial" panose="020B0604020202020204" pitchFamily="34" charset="0"/>
                <a:cs typeface="Arial" panose="020B0604020202020204" pitchFamily="34" charset="0"/>
              </a:rPr>
              <a:t>Pair activity – Find a partner and share your experiences with cultural humility – a time that you exhibited it, a time when you wish you had, someone who exhibited it with you or when someone did not and you wish they had.</a:t>
            </a:r>
          </a:p>
          <a:p>
            <a:endParaRPr lang="en-US" sz="110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844FCFC-3233-4EDA-938B-760B1428EE2C}" type="slidenum">
              <a:rPr lang="en-US" altLang="en-US" smtClean="0">
                <a:solidFill>
                  <a:prstClr val="black"/>
                </a:solidFill>
              </a:rPr>
              <a:pPr/>
              <a:t>20</a:t>
            </a:fld>
            <a:endParaRPr lang="en-US" altLang="en-US">
              <a:solidFill>
                <a:prstClr val="black"/>
              </a:solidFill>
            </a:endParaRPr>
          </a:p>
        </p:txBody>
      </p:sp>
    </p:spTree>
    <p:extLst>
      <p:ext uri="{BB962C8B-B14F-4D97-AF65-F5344CB8AC3E}">
        <p14:creationId xmlns:p14="http://schemas.microsoft.com/office/powerpoint/2010/main" val="3796551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xfrm>
            <a:off x="1924050" y="696913"/>
            <a:ext cx="3003550" cy="2252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xfrm>
            <a:off x="701675" y="3249613"/>
            <a:ext cx="5607050" cy="3678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Cultural</a:t>
            </a:r>
            <a:r>
              <a:rPr lang="en-US" altLang="en-US" sz="1100" baseline="0" dirty="0" smtClean="0">
                <a:latin typeface="Arial" panose="020B0604020202020204" pitchFamily="34" charset="0"/>
                <a:ea typeface="Calibri" panose="020F0502020204030204" pitchFamily="34" charset="0"/>
                <a:cs typeface="Arial" panose="020B0604020202020204" pitchFamily="34" charset="0"/>
              </a:rPr>
              <a:t> competence is an essential element to our work. It is also part of our prevention code of ethics.  Under the principle of non-discrimination we are to promote cultural competence.</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Refer participants to the </a:t>
            </a:r>
            <a:r>
              <a:rPr lang="en-US" altLang="en-US" sz="1100" b="1" i="1" dirty="0" smtClean="0">
                <a:latin typeface="Arial" panose="020B0604020202020204" pitchFamily="34" charset="0"/>
                <a:ea typeface="Calibri" panose="020F0502020204030204" pitchFamily="34" charset="0"/>
                <a:cs typeface="Arial" panose="020B0604020202020204" pitchFamily="34" charset="0"/>
              </a:rPr>
              <a:t>Information Sheet 3.4: Skills for Cultural Competence</a:t>
            </a:r>
            <a:r>
              <a:rPr lang="en-US" altLang="en-US" sz="1100" i="1" dirty="0" smtClean="0">
                <a:latin typeface="Arial" panose="020B0604020202020204" pitchFamily="34" charset="0"/>
                <a:ea typeface="Calibri" panose="020F0502020204030204" pitchFamily="34" charset="0"/>
                <a:cs typeface="Arial" panose="020B0604020202020204" pitchFamily="34" charset="0"/>
              </a:rPr>
              <a:t> </a:t>
            </a:r>
            <a:r>
              <a:rPr lang="en-US" altLang="en-US" sz="1100" dirty="0" smtClean="0">
                <a:latin typeface="Arial" panose="020B0604020202020204" pitchFamily="34" charset="0"/>
                <a:ea typeface="Calibri" panose="020F0502020204030204" pitchFamily="34" charset="0"/>
                <a:cs typeface="Arial" panose="020B0604020202020204" pitchFamily="34" charset="0"/>
              </a:rPr>
              <a:t>for a detailed list of skills pertinent to prevention. Have them take a few minutes to read over the information sheet and circle the numbers beside the skills that they</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err="1" smtClean="0">
                <a:latin typeface="Arial" panose="020B0604020202020204" pitchFamily="34" charset="0"/>
                <a:ea typeface="Calibri" panose="020F0502020204030204" pitchFamily="34" charset="0"/>
                <a:cs typeface="Arial" panose="020B0604020202020204" pitchFamily="34" charset="0"/>
              </a:rPr>
              <a:t>ve</a:t>
            </a:r>
            <a:r>
              <a:rPr lang="en-US" altLang="ja-JP" sz="1100" dirty="0" smtClean="0">
                <a:latin typeface="Arial" panose="020B0604020202020204" pitchFamily="34" charset="0"/>
                <a:ea typeface="Calibri" panose="020F0502020204030204" pitchFamily="34" charset="0"/>
                <a:cs typeface="Arial" panose="020B0604020202020204" pitchFamily="34" charset="0"/>
              </a:rPr>
              <a:t> had some success with, and put a check mark beside those they would like to strengthen. Give them five minutes to do this then ask for volunteers to share their successes.</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marL="0" marR="0" lvl="0" indent="0" algn="l" defTabSz="457200" rtl="0" eaLnBrk="0" fontAlgn="base" latinLnBrk="0" hangingPunct="0">
              <a:lnSpc>
                <a:spcPct val="100000"/>
              </a:lnSpc>
              <a:spcBef>
                <a:spcPct val="0"/>
              </a:spcBef>
              <a:spcAft>
                <a:spcPct val="0"/>
              </a:spcAft>
              <a:buClrTx/>
              <a:buSzTx/>
              <a:buFontTx/>
              <a:buNone/>
              <a:tabLst/>
              <a:defRPr/>
            </a:pP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Remember, developing cultural competence is an </a:t>
            </a:r>
            <a:r>
              <a:rPr lang="en-US" sz="1100" b="1" u="sng"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ongoing process</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that you need to keep working on. </a:t>
            </a:r>
          </a:p>
          <a:p>
            <a:pPr>
              <a:spcBef>
                <a:spcPct val="0"/>
              </a:spcBef>
            </a:pP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Make the following summarizing points: </a:t>
            </a:r>
          </a:p>
          <a:p>
            <a:pPr>
              <a:spcBef>
                <a:spcPct val="0"/>
              </a:spcBef>
              <a:buFontTx/>
              <a:buNone/>
            </a:pPr>
            <a:r>
              <a:rPr lang="en-US" altLang="en-US" sz="1100" b="1" u="sng" dirty="0" smtClean="0">
                <a:latin typeface="Arial" panose="020B0604020202020204" pitchFamily="34" charset="0"/>
                <a:ea typeface="Calibri" panose="020F0502020204030204" pitchFamily="34" charset="0"/>
                <a:cs typeface="Arial" panose="020B0604020202020204" pitchFamily="34" charset="0"/>
              </a:rPr>
              <a:t>Professionals who are approaching the far right of the cultural competence continuum</a:t>
            </a:r>
            <a:r>
              <a:rPr lang="en-US" altLang="en-US" sz="1100" b="1" u="sng" baseline="0" dirty="0" smtClean="0">
                <a:latin typeface="Arial" panose="020B0604020202020204" pitchFamily="34" charset="0"/>
                <a:ea typeface="Calibri" panose="020F0502020204030204" pitchFamily="34" charset="0"/>
                <a:cs typeface="Arial" panose="020B0604020202020204" pitchFamily="34" charset="0"/>
              </a:rPr>
              <a:t> – </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Appreciate diversity</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Are able to function effectively among and across different cultures</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Consider culture when planning and implementing prevention strategies</a:t>
            </a:r>
          </a:p>
          <a:p>
            <a:pPr>
              <a:spcBef>
                <a:spcPct val="0"/>
              </a:spcBef>
              <a:buFont typeface="Symbol" panose="05050102010706020507" pitchFamily="18" charset="2"/>
              <a:buNone/>
            </a:pP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buFont typeface="Symbol" panose="05050102010706020507" pitchFamily="18" charset="2"/>
              <a:buNone/>
            </a:pPr>
            <a:r>
              <a:rPr lang="en-US" altLang="en-US" sz="1100" dirty="0" smtClean="0">
                <a:latin typeface="Arial" panose="020B0604020202020204" pitchFamily="34" charset="0"/>
                <a:ea typeface="Calibri" panose="020F0502020204030204" pitchFamily="34" charset="0"/>
                <a:cs typeface="Arial" panose="020B0604020202020204" pitchFamily="34" charset="0"/>
              </a:rPr>
              <a:t>Cultural competence has to do with factors that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include but aren’t limited to race and ethnicity</a:t>
            </a:r>
            <a:r>
              <a:rPr lang="en-US"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en-US" sz="1100" baseline="0" dirty="0" smtClean="0">
                <a:latin typeface="Arial" panose="020B0604020202020204" pitchFamily="34" charset="0"/>
                <a:ea typeface="Calibri" panose="020F0502020204030204" pitchFamily="34" charset="0"/>
                <a:cs typeface="Arial" panose="020B0604020202020204" pitchFamily="34" charset="0"/>
              </a:rPr>
              <a:t> </a:t>
            </a:r>
            <a:endParaRPr lang="en-US" altLang="en-US" sz="1100"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AEFDC1A-BE2E-46BF-9585-B8F61D8FF6C7}" type="slidenum">
              <a:rPr lang="en-US" altLang="en-US" sz="1200">
                <a:solidFill>
                  <a:prstClr val="black"/>
                </a:solidFill>
                <a:latin typeface="Calibri" panose="020F0502020204030204" pitchFamily="34" charset="0"/>
              </a:rPr>
              <a:pPr eaLnBrk="1" hangingPunct="1"/>
              <a:t>21</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679567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Assign</a:t>
            </a:r>
            <a:r>
              <a:rPr lang="en-US" sz="1100" b="1"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groups or allow participants to break up into groups.</a:t>
            </a:r>
          </a:p>
          <a:p>
            <a:r>
              <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Read the instructions</a:t>
            </a:r>
            <a:r>
              <a:rPr lang="en-US" sz="1100" b="1"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on the slide</a:t>
            </a:r>
            <a:br>
              <a:rPr lang="en-US" sz="1100" b="1"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br>
            <a:r>
              <a:rPr lang="en-US" sz="1100" b="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Summary of scenarios and barriers</a:t>
            </a:r>
            <a:r>
              <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r>
            <a:br>
              <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br>
            <a:r>
              <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r>
            <a:br>
              <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br>
            <a:r>
              <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Scenario A</a:t>
            </a:r>
            <a:r>
              <a:rPr lang="x-none" sz="1100" dirty="0" smtClean="0">
                <a:effectLst/>
                <a:latin typeface="Arial" panose="020B0604020202020204" pitchFamily="34" charset="0"/>
                <a:cs typeface="Arial" panose="020B0604020202020204" pitchFamily="34" charset="0"/>
              </a:rPr>
              <a:t> </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r>
            <a:b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b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You are a community coalition that has been in existence for many years. Although the Latino community and Asian community have a strong presence in your area, your coalition has never had representation from either community. You have invited representatives from both communities, but still struggle to engage them.</a:t>
            </a:r>
            <a:b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br>
            <a:endParaRPr lang="en-US" sz="1100" dirty="0" smtClean="0">
              <a:effectLst/>
              <a:latin typeface="Arial" panose="020B0604020202020204" pitchFamily="34" charset="0"/>
              <a:cs typeface="Arial" panose="020B0604020202020204" pitchFamily="34" charset="0"/>
            </a:endParaRPr>
          </a:p>
          <a:p>
            <a:r>
              <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Scenario B</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r>
            <a:b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b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You are writing a grant proposal that requires cultural diversity</a:t>
            </a:r>
            <a:r>
              <a:rPr lang="lv-LV"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Y</a:t>
            </a:r>
            <a:r>
              <a:rPr lang="en-US" sz="1100" kern="1200" dirty="0" err="1"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ou</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are thinking about engaging key contacts from other organizations but you fear that the relationship building will take too long and there may be needs brought up that can’t</a:t>
            </a:r>
            <a:r>
              <a:rPr lang="lv-LV"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be</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met with this proposal</a:t>
            </a:r>
            <a:r>
              <a:rPr lang="lv-LV"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br>
              <a:rPr lang="lv-LV"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br>
            <a:r>
              <a:rPr lang="lv-LV"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r>
            <a:br>
              <a:rPr lang="lv-LV"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br>
            <a:r>
              <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Scenario C</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a:r>
            <a:b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b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You have engaged the Cambodian community in your coalition and several representatives have been attending the meetings. They are interested in doing activities that are not evidence</a:t>
            </a:r>
            <a:r>
              <a:rPr lang="lv-LV"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based and not allowed in your grant.</a:t>
            </a:r>
            <a:b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br>
            <a:r>
              <a:rPr lang="en-US" sz="1100" u="sng" dirty="0" smtClean="0">
                <a:latin typeface="Arial" panose="020B0604020202020204" pitchFamily="34" charset="0"/>
                <a:cs typeface="Arial" panose="020B0604020202020204" pitchFamily="34" charset="0"/>
              </a:rPr>
              <a:t/>
            </a:r>
            <a:br>
              <a:rPr lang="en-US" sz="1100" u="sng" dirty="0" smtClean="0">
                <a:latin typeface="Arial" panose="020B0604020202020204" pitchFamily="34" charset="0"/>
                <a:cs typeface="Arial" panose="020B0604020202020204" pitchFamily="34" charset="0"/>
              </a:rPr>
            </a:br>
            <a:r>
              <a:rPr lang="en-US" sz="1100" b="1" u="sng" dirty="0" smtClean="0">
                <a:latin typeface="Arial" panose="020B0604020202020204" pitchFamily="34" charset="0"/>
                <a:cs typeface="Arial" panose="020B0604020202020204" pitchFamily="34" charset="0"/>
              </a:rPr>
              <a:t>Large</a:t>
            </a:r>
            <a:r>
              <a:rPr lang="en-US" sz="1100" b="1" u="sng" baseline="0" dirty="0" smtClean="0">
                <a:latin typeface="Arial" panose="020B0604020202020204" pitchFamily="34" charset="0"/>
                <a:cs typeface="Arial" panose="020B0604020202020204" pitchFamily="34" charset="0"/>
              </a:rPr>
              <a:t> group break out guidance:</a:t>
            </a:r>
          </a:p>
          <a:p>
            <a:pPr marL="228600" indent="-228600">
              <a:buFont typeface="+mj-lt"/>
              <a:buAutoNum type="arabicPeriod"/>
            </a:pPr>
            <a:r>
              <a:rPr lang="en-US" sz="1100" baseline="0" dirty="0" smtClean="0">
                <a:latin typeface="Arial" panose="020B0604020202020204" pitchFamily="34" charset="0"/>
                <a:cs typeface="Arial" panose="020B0604020202020204" pitchFamily="34" charset="0"/>
              </a:rPr>
              <a:t>Ask each group to read their scenario out loud and describe the barrier and how they would address it</a:t>
            </a:r>
          </a:p>
          <a:p>
            <a:pPr marL="228600" indent="-228600">
              <a:buFont typeface="+mj-lt"/>
              <a:buAutoNum type="arabicPeriod"/>
            </a:pPr>
            <a:r>
              <a:rPr lang="en-US" sz="1100" baseline="0" dirty="0" smtClean="0">
                <a:latin typeface="Arial" panose="020B0604020202020204" pitchFamily="34" charset="0"/>
                <a:cs typeface="Arial" panose="020B0604020202020204" pitchFamily="34" charset="0"/>
              </a:rPr>
              <a:t>As groups report out, presenter lists the </a:t>
            </a:r>
            <a:r>
              <a:rPr lang="en-US" sz="1100" b="1" baseline="0" dirty="0" smtClean="0">
                <a:latin typeface="Arial" panose="020B0604020202020204" pitchFamily="34" charset="0"/>
                <a:cs typeface="Arial" panose="020B0604020202020204" pitchFamily="34" charset="0"/>
              </a:rPr>
              <a:t>barriers</a:t>
            </a:r>
            <a:r>
              <a:rPr lang="en-US" sz="1100" baseline="0" dirty="0" smtClean="0">
                <a:latin typeface="Arial" panose="020B0604020202020204" pitchFamily="34" charset="0"/>
                <a:cs typeface="Arial" panose="020B0604020202020204" pitchFamily="34" charset="0"/>
              </a:rPr>
              <a:t> on one piece of flip chart paper and </a:t>
            </a:r>
            <a:r>
              <a:rPr lang="en-US" sz="1100" b="1" baseline="0" dirty="0" smtClean="0">
                <a:latin typeface="Arial" panose="020B0604020202020204" pitchFamily="34" charset="0"/>
                <a:cs typeface="Arial" panose="020B0604020202020204" pitchFamily="34" charset="0"/>
              </a:rPr>
              <a:t>strategies</a:t>
            </a:r>
            <a:r>
              <a:rPr lang="en-US" sz="1100" baseline="0" dirty="0" smtClean="0">
                <a:latin typeface="Arial" panose="020B0604020202020204" pitchFamily="34" charset="0"/>
                <a:cs typeface="Arial" panose="020B0604020202020204" pitchFamily="34" charset="0"/>
              </a:rPr>
              <a:t> on a second flip chart paper (the reason for two pieces of paper is to summarize obstacles and strategies)</a:t>
            </a:r>
          </a:p>
          <a:p>
            <a:pPr marL="228600" indent="-228600">
              <a:buFont typeface="+mj-lt"/>
              <a:buAutoNum type="arabicPeriod"/>
            </a:pPr>
            <a:r>
              <a:rPr lang="en-US" sz="1100" baseline="0" dirty="0" smtClean="0">
                <a:latin typeface="Arial" panose="020B0604020202020204" pitchFamily="34" charset="0"/>
                <a:cs typeface="Arial" panose="020B0604020202020204" pitchFamily="34" charset="0"/>
              </a:rPr>
              <a:t>After each group presents their solutions, ask other participants if they have any additional ideas</a:t>
            </a:r>
          </a:p>
          <a:p>
            <a:pPr marL="228600" indent="-228600">
              <a:buFont typeface="+mj-lt"/>
              <a:buAutoNum type="arabicPeriod"/>
            </a:pPr>
            <a:r>
              <a:rPr lang="en-US" sz="1100" baseline="0" dirty="0" smtClean="0">
                <a:latin typeface="Arial" panose="020B0604020202020204" pitchFamily="34" charset="0"/>
                <a:cs typeface="Arial" panose="020B0604020202020204" pitchFamily="34" charset="0"/>
              </a:rPr>
              <a:t>Listen and point out common strategies across barriers</a:t>
            </a:r>
          </a:p>
          <a:p>
            <a:pPr marL="228600" indent="-228600">
              <a:buFont typeface="+mj-lt"/>
              <a:buAutoNum type="arabicPeriod"/>
            </a:pPr>
            <a:r>
              <a:rPr lang="en-US" sz="1100" baseline="0" dirty="0" smtClean="0">
                <a:latin typeface="Arial" panose="020B0604020202020204" pitchFamily="34" charset="0"/>
                <a:cs typeface="Arial" panose="020B0604020202020204" pitchFamily="34" charset="0"/>
              </a:rPr>
              <a:t>After the last group reports out, summarize the barriers and ask if there are any additional that anyone can think of. Repeat this step for strategies.</a:t>
            </a:r>
            <a:br>
              <a:rPr lang="en-US" sz="1100" baseline="0" dirty="0" smtClean="0">
                <a:latin typeface="Arial" panose="020B0604020202020204" pitchFamily="34" charset="0"/>
                <a:cs typeface="Arial" panose="020B0604020202020204" pitchFamily="34" charset="0"/>
              </a:rPr>
            </a:br>
            <a:endParaRPr lang="en-US" sz="1100" baseline="0" dirty="0" smtClean="0">
              <a:latin typeface="Arial" panose="020B0604020202020204" pitchFamily="34" charset="0"/>
              <a:cs typeface="Arial" panose="020B0604020202020204" pitchFamily="34" charset="0"/>
            </a:endParaRPr>
          </a:p>
          <a:p>
            <a:r>
              <a:rPr lang="en-US" sz="1100" b="0" baseline="0" dirty="0" smtClean="0">
                <a:latin typeface="Arial" panose="020B0604020202020204" pitchFamily="34" charset="0"/>
                <a:cs typeface="Arial" panose="020B0604020202020204" pitchFamily="34" charset="0"/>
              </a:rPr>
              <a:t>Point out to participants that it’s important to </a:t>
            </a:r>
            <a:r>
              <a:rPr lang="en-US" sz="1100" b="1" baseline="0" dirty="0" smtClean="0">
                <a:latin typeface="Arial" panose="020B0604020202020204" pitchFamily="34" charset="0"/>
                <a:cs typeface="Arial" panose="020B0604020202020204" pitchFamily="34" charset="0"/>
              </a:rPr>
              <a:t>provide services only on topics in which one is competent</a:t>
            </a:r>
            <a:r>
              <a:rPr lang="en-US" sz="1100" b="0" baseline="0" dirty="0" smtClean="0">
                <a:latin typeface="Arial" panose="020B0604020202020204" pitchFamily="34" charset="0"/>
                <a:cs typeface="Arial" panose="020B0604020202020204" pitchFamily="34" charset="0"/>
              </a:rPr>
              <a:t>; if one is not culturally and/or linguistically competent on a given topic or with a given population or audience, practitioners are ethically responsible to either acquire those skills or find a practitioner who is culturally and linguistically competent.</a:t>
            </a:r>
            <a:endParaRPr lang="en-US"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844FCFC-3233-4EDA-938B-760B1428EE2C}" type="slidenum">
              <a:rPr lang="en-US" altLang="en-US" smtClean="0">
                <a:solidFill>
                  <a:prstClr val="black"/>
                </a:solidFill>
              </a:rPr>
              <a:pPr/>
              <a:t>22</a:t>
            </a:fld>
            <a:endParaRPr lang="en-US" altLang="en-US">
              <a:solidFill>
                <a:prstClr val="black"/>
              </a:solidFill>
            </a:endParaRPr>
          </a:p>
        </p:txBody>
      </p:sp>
    </p:spTree>
    <p:extLst>
      <p:ext uri="{BB962C8B-B14F-4D97-AF65-F5344CB8AC3E}">
        <p14:creationId xmlns:p14="http://schemas.microsoft.com/office/powerpoint/2010/main" val="4278896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xfrm>
            <a:off x="2117725" y="696913"/>
            <a:ext cx="2797175" cy="2097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xfrm>
            <a:off x="701675" y="3106738"/>
            <a:ext cx="5607050" cy="4941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b="1" u="sng" dirty="0" smtClean="0">
                <a:latin typeface="Arial" panose="020B0604020202020204" pitchFamily="34" charset="0"/>
                <a:ea typeface="Calibri" panose="020F0502020204030204" pitchFamily="34" charset="0"/>
                <a:cs typeface="Arial" panose="020B0604020202020204" pitchFamily="34" charset="0"/>
              </a:rPr>
              <a:t>Connect culture to the SPF</a:t>
            </a:r>
            <a:r>
              <a:rPr lang="en-US" altLang="en-US" sz="1100" dirty="0" smtClean="0">
                <a:latin typeface="Arial" panose="020B0604020202020204" pitchFamily="34" charset="0"/>
                <a:ea typeface="Calibri" panose="020F0502020204030204" pitchFamily="34" charset="0"/>
                <a:cs typeface="Arial" panose="020B0604020202020204" pitchFamily="34" charset="0"/>
              </a:rPr>
              <a:t>:</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In each step of the Strategic Prevention Framework, culture will need to be taken into consideration to ensure that prevention is culturally relevant and effective.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ACTIVITY (Optional) – Cultural Competence and the SPF</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Purpose</a:t>
            </a:r>
            <a:r>
              <a:rPr lang="en-US" altLang="en-US" sz="1100" dirty="0" smtClean="0">
                <a:latin typeface="Arial" panose="020B0604020202020204" pitchFamily="34" charset="0"/>
                <a:ea typeface="Calibri" panose="020F0502020204030204" pitchFamily="34" charset="0"/>
                <a:cs typeface="Arial" panose="020B0604020202020204" pitchFamily="34" charset="0"/>
              </a:rPr>
              <a:t> – To give participants the chance to think about what and how cultural competence should be considered in the first two steps of the SPF.</a:t>
            </a: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Time</a:t>
            </a:r>
            <a:r>
              <a:rPr lang="en-US" altLang="en-US" sz="1100" dirty="0" smtClean="0">
                <a:latin typeface="Arial" panose="020B0604020202020204" pitchFamily="34" charset="0"/>
                <a:ea typeface="Calibri" panose="020F0502020204030204" pitchFamily="34" charset="0"/>
                <a:cs typeface="Arial" panose="020B0604020202020204" pitchFamily="34" charset="0"/>
              </a:rPr>
              <a:t> – 20 minutes</a:t>
            </a: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Instructions</a:t>
            </a: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marL="22860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Divide participants into groups of four to five, and assign each group one of the following:</a:t>
            </a:r>
          </a:p>
          <a:p>
            <a:pPr marL="685800" lvl="1" indent="-22860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Integrating culture in assessment</a:t>
            </a:r>
          </a:p>
          <a:p>
            <a:pPr marL="685800" lvl="1" indent="-22860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Integrating culture in assessing capacity</a:t>
            </a:r>
          </a:p>
          <a:p>
            <a:pPr marL="685800" lvl="1" indent="-22860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Integrating culture in building capacity</a:t>
            </a:r>
          </a:p>
          <a:p>
            <a:pPr marL="685800" lvl="1" indent="-22860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Ask each group to come up with a list of ways that culture should be considered in that step.</a:t>
            </a:r>
          </a:p>
          <a:p>
            <a:pPr marL="228600" lvl="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Have them write this information down.</a:t>
            </a:r>
          </a:p>
          <a:p>
            <a:pPr marL="228600" lvl="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After 10 minutes, have each group take turns sharing.</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After participants have completed the activity, refer them to </a:t>
            </a:r>
            <a:r>
              <a:rPr lang="en-US" altLang="en-US" sz="1100" b="1" i="1" dirty="0" smtClean="0">
                <a:latin typeface="Arial" panose="020B0604020202020204" pitchFamily="34" charset="0"/>
                <a:ea typeface="Calibri" panose="020F0502020204030204" pitchFamily="34" charset="0"/>
                <a:cs typeface="Arial" panose="020B0604020202020204" pitchFamily="34" charset="0"/>
              </a:rPr>
              <a:t>Information Sheet 3.6: Cultural Considerations in the SPF</a:t>
            </a:r>
            <a:r>
              <a:rPr lang="en-US" altLang="en-US" sz="1100" i="1" dirty="0" smtClean="0">
                <a:latin typeface="Arial" panose="020B0604020202020204" pitchFamily="34" charset="0"/>
                <a:ea typeface="Calibri" panose="020F0502020204030204" pitchFamily="34" charset="0"/>
                <a:cs typeface="Arial" panose="020B0604020202020204" pitchFamily="34" charset="0"/>
              </a:rPr>
              <a:t>.</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r>
              <a:rPr lang="en-US" altLang="en-US" sz="1100" dirty="0" smtClean="0">
                <a:latin typeface="Arial" panose="020B0604020202020204" pitchFamily="34" charset="0"/>
                <a:cs typeface="Arial" panose="020B0604020202020204" pitchFamily="34" charset="0"/>
              </a:rPr>
              <a:t>Be sure to acknowledge that culture and cultural competence is a big topic and all</a:t>
            </a:r>
            <a:r>
              <a:rPr lang="en-US" altLang="en-US" sz="1100" baseline="0" dirty="0" smtClean="0">
                <a:latin typeface="Arial" panose="020B0604020202020204" pitchFamily="34" charset="0"/>
                <a:cs typeface="Arial" panose="020B0604020202020204" pitchFamily="34" charset="0"/>
              </a:rPr>
              <a:t> encouraged to seek out</a:t>
            </a:r>
            <a:r>
              <a:rPr lang="en-US" altLang="en-US" sz="1100" dirty="0" smtClean="0">
                <a:latin typeface="Arial" panose="020B0604020202020204" pitchFamily="34" charset="0"/>
                <a:cs typeface="Arial" panose="020B0604020202020204" pitchFamily="34" charset="0"/>
              </a:rPr>
              <a:t> </a:t>
            </a:r>
            <a:r>
              <a:rPr lang="en-US" altLang="en-US" sz="1100" b="1" u="sng" dirty="0" smtClean="0">
                <a:latin typeface="Arial" panose="020B0604020202020204" pitchFamily="34" charset="0"/>
                <a:cs typeface="Arial" panose="020B0604020202020204" pitchFamily="34" charset="0"/>
              </a:rPr>
              <a:t>subsequent trainings and webinars</a:t>
            </a:r>
            <a:r>
              <a:rPr lang="en-US" altLang="en-US" sz="1100" b="0" u="none" dirty="0" smtClean="0">
                <a:latin typeface="Arial" panose="020B0604020202020204" pitchFamily="34" charset="0"/>
                <a:cs typeface="Arial" panose="020B0604020202020204" pitchFamily="34" charset="0"/>
              </a:rPr>
              <a:t>.</a:t>
            </a:r>
          </a:p>
          <a:p>
            <a:endParaRPr lang="en-US" altLang="en-US" dirty="0" smtClean="0">
              <a:latin typeface="Arial" panose="020B0604020202020204" pitchFamily="34" charset="0"/>
              <a:cs typeface="Arial" panose="020B0604020202020204" pitchFamily="34"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791617E-70B3-4E87-829B-012B51E969D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536205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xfrm>
            <a:off x="2097088" y="696913"/>
            <a:ext cx="2817812" cy="2112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xfrm>
            <a:off x="701675" y="31496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Provide a transition from cultural competence to planning:</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We talked about cultural competence as part of building capacity.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Cultural competence is a part of Step 3: Planning</a:t>
            </a:r>
            <a:r>
              <a:rPr lang="en-US" altLang="en-US" sz="1100" dirty="0" smtClean="0">
                <a:latin typeface="Arial" panose="020B0604020202020204" pitchFamily="34" charset="0"/>
                <a:ea typeface="Calibri" panose="020F0502020204030204" pitchFamily="34" charset="0"/>
                <a:cs typeface="Arial" panose="020B0604020202020204" pitchFamily="34" charset="0"/>
              </a:rPr>
              <a:t> as well. The cultural group(s) that the intervention will serve must be receptive to it, as well as involved in, the planning and implementation.</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r>
              <a:rPr lang="en-US" altLang="en-US" sz="1100" dirty="0" smtClean="0">
                <a:latin typeface="Arial" panose="020B0604020202020204" pitchFamily="34" charset="0"/>
                <a:ea typeface="Calibri" panose="020F0502020204030204" pitchFamily="34" charset="0"/>
                <a:cs typeface="Arial" panose="020B0604020202020204" pitchFamily="34" charset="0"/>
              </a:rPr>
              <a:t>To anchor Step 3 in participants</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 own experience, facilitate a short discussion about planning by asking them what words and images come to mind when they hear the word </a:t>
            </a:r>
            <a:r>
              <a:rPr lang="en-US" altLang="ja-JP" sz="1100" i="1" dirty="0" smtClean="0">
                <a:latin typeface="Arial" panose="020B0604020202020204" pitchFamily="34" charset="0"/>
                <a:ea typeface="Calibri" panose="020F0502020204030204" pitchFamily="34" charset="0"/>
                <a:cs typeface="Arial" panose="020B0604020202020204" pitchFamily="34" charset="0"/>
              </a:rPr>
              <a:t>planning</a:t>
            </a:r>
            <a:r>
              <a:rPr lang="en-US" altLang="ja-JP" sz="1100" dirty="0" smtClean="0">
                <a:latin typeface="Arial" panose="020B0604020202020204" pitchFamily="34" charset="0"/>
                <a:ea typeface="Calibri" panose="020F0502020204030204" pitchFamily="34" charset="0"/>
                <a:cs typeface="Arial" panose="020B0604020202020204" pitchFamily="34" charset="0"/>
              </a:rPr>
              <a:t>? (There can be a lot of challenges with planning, and this will raise some of these issues for discussion.)</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D0E5F53-42F5-4BD0-B5C4-B803DE5304EB}" type="slidenum">
              <a:rPr lang="en-US" altLang="en-US" sz="1200">
                <a:latin typeface="Calibri" panose="020F0502020204030204" pitchFamily="34" charset="0"/>
              </a:rPr>
              <a:pPr eaLnBrk="1" hangingPunct="1"/>
              <a:t>24</a:t>
            </a:fld>
            <a:endParaRPr lang="en-US" altLang="en-US" sz="1200">
              <a:latin typeface="Calibri" panose="020F0502020204030204" pitchFamily="34" charset="0"/>
            </a:endParaRPr>
          </a:p>
        </p:txBody>
      </p:sp>
    </p:spTree>
    <p:extLst>
      <p:ext uri="{BB962C8B-B14F-4D97-AF65-F5344CB8AC3E}">
        <p14:creationId xmlns:p14="http://schemas.microsoft.com/office/powerpoint/2010/main" val="2593077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xfrm>
            <a:off x="2097088" y="696913"/>
            <a:ext cx="2817812" cy="2112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xfrm>
            <a:off x="701675" y="31496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Provide a an overview of Step 3: Planning. </a:t>
            </a:r>
          </a:p>
          <a:p>
            <a:pPr>
              <a:spcBef>
                <a:spcPct val="0"/>
              </a:spcBef>
            </a:pP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With planning there are 3 key tasks. They are: </a:t>
            </a:r>
          </a:p>
          <a:p>
            <a:pPr marL="22860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Establish criteria for prioritizing risk and protective factors</a:t>
            </a:r>
          </a:p>
          <a:p>
            <a:pPr marL="22860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Select prevention</a:t>
            </a:r>
            <a:r>
              <a:rPr lang="en-US" altLang="en-US" sz="1100" baseline="0" dirty="0" smtClean="0">
                <a:latin typeface="Arial" panose="020B0604020202020204" pitchFamily="34" charset="0"/>
                <a:ea typeface="Calibri" panose="020F0502020204030204" pitchFamily="34" charset="0"/>
                <a:cs typeface="Arial" panose="020B0604020202020204" pitchFamily="34" charset="0"/>
              </a:rPr>
              <a:t> interventions</a:t>
            </a:r>
          </a:p>
          <a:p>
            <a:pPr marL="228600" indent="-228600">
              <a:spcBef>
                <a:spcPct val="0"/>
              </a:spcBef>
              <a:buFont typeface="+mj-lt"/>
              <a:buAutoNum type="arabicPeriod"/>
            </a:pPr>
            <a:r>
              <a:rPr lang="en-US" altLang="en-US" sz="1100" baseline="0" dirty="0" smtClean="0">
                <a:latin typeface="Arial" panose="020B0604020202020204" pitchFamily="34" charset="0"/>
                <a:ea typeface="Calibri" panose="020F0502020204030204" pitchFamily="34" charset="0"/>
                <a:cs typeface="Arial" panose="020B0604020202020204" pitchFamily="34" charset="0"/>
              </a:rPr>
              <a:t>Develop a comprehensive, logical, and data-driven prevention plan </a:t>
            </a:r>
          </a:p>
          <a:p>
            <a:pPr marL="0" indent="0">
              <a:spcBef>
                <a:spcPct val="0"/>
              </a:spcBef>
              <a:buFont typeface="+mj-lt"/>
              <a:buNone/>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b="1" u="sng" dirty="0" smtClean="0">
                <a:latin typeface="Arial" panose="020B0604020202020204" pitchFamily="34" charset="0"/>
                <a:ea typeface="Calibri" panose="020F0502020204030204" pitchFamily="34" charset="0"/>
                <a:cs typeface="Arial" panose="020B0604020202020204" pitchFamily="34" charset="0"/>
              </a:rPr>
              <a:t>Establish criteria for prioritizing risk and protective factors</a:t>
            </a:r>
            <a:r>
              <a:rPr lang="en-US" altLang="en-US" sz="1100" dirty="0" smtClean="0">
                <a:latin typeface="Arial" panose="020B0604020202020204" pitchFamily="34" charset="0"/>
                <a:ea typeface="Calibri" panose="020F0502020204030204" pitchFamily="34" charset="0"/>
                <a:cs typeface="Arial" panose="020B0604020202020204" pitchFamily="34" charset="0"/>
              </a:rPr>
              <a:t> associated with the identified priority problems (this will be discussed next).</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b="1" u="sng" dirty="0" smtClean="0">
                <a:latin typeface="Arial" panose="020B0604020202020204" pitchFamily="34" charset="0"/>
                <a:ea typeface="Calibri" panose="020F0502020204030204" pitchFamily="34" charset="0"/>
                <a:cs typeface="Arial" panose="020B0604020202020204" pitchFamily="34" charset="0"/>
              </a:rPr>
              <a:t>Select prevention interventions</a:t>
            </a:r>
            <a:r>
              <a:rPr lang="en-US" altLang="en-US" sz="1100" dirty="0" smtClean="0">
                <a:latin typeface="Arial" panose="020B0604020202020204" pitchFamily="34" charset="0"/>
                <a:ea typeface="Calibri" panose="020F0502020204030204" pitchFamily="34" charset="0"/>
                <a:cs typeface="Arial" panose="020B0604020202020204" pitchFamily="34" charset="0"/>
              </a:rPr>
              <a:t> that are evidence-based, that are most likely to influence the identified risk factors (conceptual fit), and that are feasible and relevant to population the intervention will serve (practical fit).</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b="1" u="sng" dirty="0" smtClean="0">
                <a:latin typeface="Arial" panose="020B0604020202020204" pitchFamily="34" charset="0"/>
                <a:ea typeface="Calibri" panose="020F0502020204030204" pitchFamily="34" charset="0"/>
                <a:cs typeface="Arial" panose="020B0604020202020204" pitchFamily="34" charset="0"/>
              </a:rPr>
              <a:t>Develop a comprehensive, logical, and data-driven prevention plan</a:t>
            </a:r>
            <a:r>
              <a:rPr lang="en-US" altLang="en-US" sz="1100" dirty="0" smtClean="0">
                <a:latin typeface="Arial" panose="020B0604020202020204" pitchFamily="34" charset="0"/>
                <a:ea typeface="Calibri" panose="020F0502020204030204" pitchFamily="34" charset="0"/>
                <a:cs typeface="Arial" panose="020B0604020202020204" pitchFamily="34" charset="0"/>
              </a:rPr>
              <a:t> that includes a logic model, strategies for addressing resource and readiness gaps, anticipated evaluation activities, and how issues of cultural competence have and will be addressed.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r>
              <a:rPr lang="en-US" altLang="en-US" sz="1100" dirty="0" smtClean="0">
                <a:latin typeface="Arial" panose="020B0604020202020204" pitchFamily="34" charset="0"/>
                <a:ea typeface="Calibri" panose="020F0502020204030204" pitchFamily="34" charset="0"/>
                <a:cs typeface="Arial" panose="020B0604020202020204" pitchFamily="34" charset="0"/>
              </a:rPr>
              <a:t>Refer participants to </a:t>
            </a:r>
            <a:r>
              <a:rPr lang="en-US" altLang="en-US" sz="1100" b="1" i="1" dirty="0" smtClean="0">
                <a:latin typeface="Arial" panose="020B0604020202020204" pitchFamily="34" charset="0"/>
                <a:ea typeface="Calibri" panose="020F0502020204030204" pitchFamily="34" charset="0"/>
                <a:cs typeface="Arial" panose="020B0604020202020204" pitchFamily="34" charset="0"/>
              </a:rPr>
              <a:t>Information Sheet 3.7: Key Tasks of Planning</a:t>
            </a:r>
            <a:r>
              <a:rPr lang="en-US" altLang="en-US" sz="1100" i="1" dirty="0" smtClean="0">
                <a:latin typeface="Arial" panose="020B0604020202020204" pitchFamily="34" charset="0"/>
                <a:ea typeface="Calibri" panose="020F0502020204030204" pitchFamily="34" charset="0"/>
                <a:cs typeface="Arial" panose="020B0604020202020204" pitchFamily="34" charset="0"/>
              </a:rPr>
              <a:t>.</a:t>
            </a:r>
            <a:endParaRPr lang="en-US" altLang="en-US" sz="1100" i="1" dirty="0" smtClean="0">
              <a:latin typeface="Arial" panose="020B0604020202020204" pitchFamily="34" charset="0"/>
              <a:cs typeface="Arial" panose="020B0604020202020204" pitchFamily="34"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EBE8D56-54C3-4120-B044-34CB1127E2F2}" type="slidenum">
              <a:rPr lang="en-US" altLang="en-US" sz="1200">
                <a:latin typeface="Calibri" panose="020F0502020204030204" pitchFamily="34" charset="0"/>
              </a:rPr>
              <a:pPr eaLnBrk="1" hangingPunct="1"/>
              <a:t>25</a:t>
            </a:fld>
            <a:endParaRPr lang="en-US" altLang="en-US" sz="1200">
              <a:latin typeface="Calibri" panose="020F0502020204030204" pitchFamily="34" charset="0"/>
            </a:endParaRPr>
          </a:p>
        </p:txBody>
      </p:sp>
    </p:spTree>
    <p:extLst>
      <p:ext uri="{BB962C8B-B14F-4D97-AF65-F5344CB8AC3E}">
        <p14:creationId xmlns:p14="http://schemas.microsoft.com/office/powerpoint/2010/main" val="1012656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5AB72F5-8286-4BB3-B265-288B4C10C78C}" type="slidenum">
              <a:rPr lang="en-US" altLang="en-US" sz="1200">
                <a:latin typeface="Calibri" panose="020F0502020204030204" pitchFamily="34" charset="0"/>
              </a:rPr>
              <a:pPr eaLnBrk="1" hangingPunct="1"/>
              <a:t>26</a:t>
            </a:fld>
            <a:endParaRPr lang="en-US" altLang="en-US" sz="1200">
              <a:latin typeface="Calibri" panose="020F0502020204030204" pitchFamily="34" charset="0"/>
            </a:endParaRPr>
          </a:p>
        </p:txBody>
      </p:sp>
      <p:sp>
        <p:nvSpPr>
          <p:cNvPr id="62466" name="Rectangle 2"/>
          <p:cNvSpPr>
            <a:spLocks noGrp="1" noRot="1" noChangeAspect="1" noChangeArrowheads="1" noTextEdit="1"/>
          </p:cNvSpPr>
          <p:nvPr>
            <p:ph type="sldImg"/>
          </p:nvPr>
        </p:nvSpPr>
        <p:spPr bwMode="auto">
          <a:xfrm>
            <a:off x="2132013" y="696913"/>
            <a:ext cx="2782887" cy="208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xfrm>
            <a:off x="701675" y="2952750"/>
            <a:ext cx="5607050" cy="619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b="1" u="sng" dirty="0" smtClean="0">
                <a:latin typeface="Arial" panose="020B0604020202020204" pitchFamily="34" charset="0"/>
                <a:ea typeface="Calibri" panose="020F0502020204030204" pitchFamily="34" charset="0"/>
                <a:cs typeface="Arial" panose="020B0604020202020204" pitchFamily="34" charset="0"/>
              </a:rPr>
              <a:t>Recap what has been done so far in the SPF</a:t>
            </a:r>
            <a:r>
              <a:rPr lang="en-US" altLang="en-US" sz="1100" dirty="0" smtClean="0">
                <a:latin typeface="Arial" panose="020B0604020202020204" pitchFamily="34" charset="0"/>
                <a:ea typeface="Calibri" panose="020F0502020204030204" pitchFamily="34" charset="0"/>
                <a:cs typeface="Arial" panose="020B0604020202020204" pitchFamily="34" charset="0"/>
              </a:rPr>
              <a:t>:</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Assessment data on the problems and related behaviors has been collected. </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Based on this data, communities are able to select the problem(s) to address. </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Data on risk and protective factors for that problem has been collected. </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Information on resources and readiness has been collected.</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This information will help with what will happen next: </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Select interventions.</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Determine the outcomes we want to achieve with these interventions.</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b="1" u="sng" dirty="0" smtClean="0">
                <a:latin typeface="Arial" panose="020B0604020202020204" pitchFamily="34" charset="0"/>
                <a:ea typeface="Calibri" panose="020F0502020204030204" pitchFamily="34" charset="0"/>
                <a:cs typeface="Arial" panose="020B0604020202020204" pitchFamily="34" charset="0"/>
              </a:rPr>
              <a:t>Explain planning in relation to the logic model</a:t>
            </a:r>
            <a:r>
              <a:rPr lang="en-US" altLang="en-US" sz="1100" dirty="0" smtClean="0">
                <a:latin typeface="Arial" panose="020B0604020202020204" pitchFamily="34" charset="0"/>
                <a:ea typeface="Calibri" panose="020F0502020204030204" pitchFamily="34" charset="0"/>
                <a:cs typeface="Arial" panose="020B0604020202020204" pitchFamily="34" charset="0"/>
              </a:rPr>
              <a:t>:</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Planning is about making sure there is a connection between each of these boxes in the logic model, so that we are not picking risk and protective factors that </a:t>
            </a:r>
            <a:r>
              <a:rPr lang="en-US" altLang="en-US" sz="1100" dirty="0" err="1" smtClean="0">
                <a:latin typeface="Arial" panose="020B0604020202020204" pitchFamily="34" charset="0"/>
                <a:ea typeface="Calibri" panose="020F0502020204030204" pitchFamily="34" charset="0"/>
                <a:cs typeface="Arial" panose="020B0604020202020204" pitchFamily="34" charset="0"/>
              </a:rPr>
              <a:t>aren</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t contributing to or influencing the problems, or selecting interventions that are not associated with the risk and protective factors. (If necessary, review what risk and protective factors are.)</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Explain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the importance of prioritizing risk and protective factors</a:t>
            </a:r>
            <a:r>
              <a:rPr lang="en-US" altLang="en-US" sz="1100" dirty="0" smtClean="0">
                <a:latin typeface="Arial" panose="020B0604020202020204" pitchFamily="34" charset="0"/>
                <a:ea typeface="Calibri" panose="020F0502020204030204" pitchFamily="34" charset="0"/>
                <a:cs typeface="Arial" panose="020B0604020202020204" pitchFamily="34" charset="0"/>
              </a:rPr>
              <a:t>:</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Before selecting interventions, decide which risk and protective factors to target by prioritizing them, since its not possible to address them all. </a:t>
            </a:r>
          </a:p>
        </p:txBody>
      </p:sp>
    </p:spTree>
    <p:extLst>
      <p:ext uri="{BB962C8B-B14F-4D97-AF65-F5344CB8AC3E}">
        <p14:creationId xmlns:p14="http://schemas.microsoft.com/office/powerpoint/2010/main" val="1570091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xfrm>
            <a:off x="2020888" y="696913"/>
            <a:ext cx="2894012" cy="2170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xfrm>
            <a:off x="701675" y="3163888"/>
            <a:ext cx="56070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Think about an important change that you’d like to make in your living space</a:t>
            </a:r>
          </a:p>
          <a:p>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How important is the change to you, on a scale of 1-5 (one being lowest, five highest)?</a:t>
            </a:r>
          </a:p>
          <a:p>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What resources do you have and how ready are you to make the change? On a scale of 1-5</a:t>
            </a:r>
          </a:p>
          <a:p>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(Resources include money, assistance, time, energy, skills, etc.)</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Explain that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different criteria</a:t>
            </a:r>
            <a:r>
              <a:rPr lang="en-US" altLang="en-US" sz="1100" dirty="0" smtClean="0">
                <a:latin typeface="Arial" panose="020B0604020202020204" pitchFamily="34" charset="0"/>
                <a:ea typeface="Calibri" panose="020F0502020204030204" pitchFamily="34" charset="0"/>
                <a:cs typeface="Arial" panose="020B0604020202020204" pitchFamily="34" charset="0"/>
              </a:rPr>
              <a:t> can be used to prioritize risk and protective factors, and this training will focus on two criteria:</a:t>
            </a:r>
          </a:p>
          <a:p>
            <a:pPr marL="22860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Importance</a:t>
            </a:r>
          </a:p>
          <a:p>
            <a:pPr marL="22860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Changeability</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Point out that the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epidemiological data</a:t>
            </a:r>
            <a:r>
              <a:rPr lang="en-US" altLang="en-US" sz="1100" dirty="0" smtClean="0">
                <a:latin typeface="Arial" panose="020B0604020202020204" pitchFamily="34" charset="0"/>
                <a:ea typeface="Calibri" panose="020F0502020204030204" pitchFamily="34" charset="0"/>
                <a:cs typeface="Arial" panose="020B0604020202020204" pitchFamily="34" charset="0"/>
              </a:rPr>
              <a:t> collected during Step 1 will be used to determine </a:t>
            </a:r>
            <a:r>
              <a:rPr lang="en-US" altLang="en-US" sz="1100" i="1" dirty="0" smtClean="0">
                <a:latin typeface="Arial" panose="020B0604020202020204" pitchFamily="34" charset="0"/>
                <a:ea typeface="Calibri" panose="020F0502020204030204" pitchFamily="34" charset="0"/>
                <a:cs typeface="Arial" panose="020B0604020202020204" pitchFamily="34" charset="0"/>
              </a:rPr>
              <a:t>importance </a:t>
            </a:r>
            <a:r>
              <a:rPr lang="en-US" altLang="en-US" sz="1100" dirty="0" smtClean="0">
                <a:latin typeface="Arial" panose="020B0604020202020204" pitchFamily="34" charset="0"/>
                <a:ea typeface="Calibri" panose="020F0502020204030204" pitchFamily="34" charset="0"/>
                <a:cs typeface="Arial" panose="020B0604020202020204" pitchFamily="34" charset="0"/>
              </a:rPr>
              <a:t>and </a:t>
            </a:r>
            <a:r>
              <a:rPr lang="en-US" altLang="en-US" sz="1100" i="1" dirty="0" smtClean="0">
                <a:latin typeface="Arial" panose="020B0604020202020204" pitchFamily="34" charset="0"/>
                <a:ea typeface="Calibri" panose="020F0502020204030204" pitchFamily="34" charset="0"/>
                <a:cs typeface="Arial" panose="020B0604020202020204" pitchFamily="34" charset="0"/>
              </a:rPr>
              <a:t>changeability</a:t>
            </a:r>
            <a:r>
              <a:rPr lang="en-US" altLang="en-US" sz="1100" dirty="0" smtClean="0">
                <a:latin typeface="Arial" panose="020B0604020202020204" pitchFamily="34" charset="0"/>
                <a:ea typeface="Calibri" panose="020F0502020204030204" pitchFamily="34" charset="0"/>
                <a:cs typeface="Arial" panose="020B0604020202020204" pitchFamily="34" charset="0"/>
              </a:rPr>
              <a:t>. (Each concept will be described in the following slides.)</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r>
              <a:rPr lang="en-US" altLang="en-US" sz="1100" dirty="0" smtClean="0">
                <a:latin typeface="Arial" panose="020B0604020202020204" pitchFamily="34" charset="0"/>
                <a:ea typeface="Calibri" panose="020F0502020204030204" pitchFamily="34" charset="0"/>
                <a:cs typeface="Arial" panose="020B0604020202020204" pitchFamily="34" charset="0"/>
              </a:rPr>
              <a:t>Refer participants to </a:t>
            </a:r>
            <a:r>
              <a:rPr lang="en-US" altLang="en-US" sz="1100" b="1" i="1" dirty="0" smtClean="0">
                <a:latin typeface="Arial" panose="020B0604020202020204" pitchFamily="34" charset="0"/>
                <a:ea typeface="Calibri" panose="020F0502020204030204" pitchFamily="34" charset="0"/>
                <a:cs typeface="Arial" panose="020B0604020202020204" pitchFamily="34" charset="0"/>
              </a:rPr>
              <a:t>Information Sheet 3.8: Prioritizing Risk and Protective Factors</a:t>
            </a:r>
            <a:r>
              <a:rPr lang="en-US" altLang="en-US" sz="1100" i="1" dirty="0" smtClean="0">
                <a:latin typeface="Arial" panose="020B0604020202020204" pitchFamily="34" charset="0"/>
                <a:ea typeface="Calibri" panose="020F0502020204030204" pitchFamily="34" charset="0"/>
                <a:cs typeface="Arial" panose="020B0604020202020204" pitchFamily="34" charset="0"/>
              </a:rPr>
              <a:t> </a:t>
            </a:r>
            <a:r>
              <a:rPr lang="en-US" altLang="en-US" sz="1100" dirty="0" smtClean="0">
                <a:latin typeface="Arial" panose="020B0604020202020204" pitchFamily="34" charset="0"/>
                <a:ea typeface="Calibri" panose="020F0502020204030204" pitchFamily="34" charset="0"/>
                <a:cs typeface="Arial" panose="020B0604020202020204" pitchFamily="34" charset="0"/>
              </a:rPr>
              <a:t>when covering the information on the following two slides.</a:t>
            </a:r>
          </a:p>
          <a:p>
            <a:endParaRPr lang="en-US" altLang="en-US" sz="1100" smtClean="0">
              <a:solidFill>
                <a:srgbClr val="000000"/>
              </a:solidFill>
              <a:latin typeface="Arial" panose="020B0604020202020204" pitchFamily="34" charset="0"/>
              <a:cs typeface="Arial" panose="020B0604020202020204"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sz="1100" i="1" u="sng" smtClean="0">
                <a:latin typeface="Calibri" panose="020F0502020204030204" pitchFamily="34" charset="0"/>
                <a:ea typeface="ＭＳ Ｐゴシック" panose="020B0600070205080204" pitchFamily="34" charset="-128"/>
                <a:cs typeface="Calibri" panose="020F0502020204030204" pitchFamily="34" charset="0"/>
                <a:sym typeface="Wingdings" panose="05000000000000000000" pitchFamily="2" charset="2"/>
              </a:rPr>
              <a:t>[TRAINER TIP: </a:t>
            </a:r>
            <a:r>
              <a:rPr lang="en-US" altLang="en-US" sz="1100" i="1" smtClean="0">
                <a:latin typeface="Calibri" panose="020F0502020204030204" pitchFamily="34" charset="0"/>
                <a:ea typeface="ＭＳ Ｐゴシック" panose="020B0600070205080204" pitchFamily="34" charset="-128"/>
                <a:cs typeface="Calibri" panose="020F0502020204030204" pitchFamily="34" charset="0"/>
                <a:sym typeface="Wingdings" panose="05000000000000000000" pitchFamily="2" charset="2"/>
              </a:rPr>
              <a:t>Use the word “assessment” as much as you can to reinforce SPF Step 1 (e.g. assessment data)]</a:t>
            </a:r>
            <a:endParaRPr lang="en-US" altLang="en-US" sz="1100" i="1" smtClean="0">
              <a:solidFill>
                <a:srgbClr val="000000"/>
              </a:solidFill>
              <a:latin typeface="Calibri" panose="020F0502020204030204" pitchFamily="34" charset="0"/>
              <a:ea typeface="ＭＳ Ｐゴシック" panose="020B0600070205080204" pitchFamily="34" charset="-128"/>
              <a:cs typeface="Calibri" panose="020F0502020204030204" pitchFamily="34" charset="0"/>
            </a:endParaRPr>
          </a:p>
          <a:p>
            <a:endParaRPr lang="en-US" altLang="en-US" sz="1100" dirty="0" smtClean="0">
              <a:solidFill>
                <a:srgbClr val="000000"/>
              </a:solidFill>
              <a:latin typeface="Arial" panose="020B0604020202020204" pitchFamily="34" charset="0"/>
              <a:cs typeface="Arial" panose="020B0604020202020204" pitchFamily="34"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3C2B369-B1C0-4BF1-88C9-334966777625}" type="slidenum">
              <a:rPr lang="en-US" altLang="en-US" sz="1200">
                <a:latin typeface="Calibri" panose="020F0502020204030204" pitchFamily="34" charset="0"/>
              </a:rPr>
              <a:pPr eaLnBrk="1" hangingPunct="1"/>
              <a:t>27</a:t>
            </a:fld>
            <a:endParaRPr lang="en-US" altLang="en-US" sz="1200">
              <a:latin typeface="Calibri" panose="020F0502020204030204" pitchFamily="34" charset="0"/>
            </a:endParaRPr>
          </a:p>
        </p:txBody>
      </p:sp>
    </p:spTree>
    <p:extLst>
      <p:ext uri="{BB962C8B-B14F-4D97-AF65-F5344CB8AC3E}">
        <p14:creationId xmlns:p14="http://schemas.microsoft.com/office/powerpoint/2010/main" val="3502310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xfrm>
            <a:off x="2189163" y="646113"/>
            <a:ext cx="2740025" cy="2054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xfrm>
            <a:off x="701675" y="2828925"/>
            <a:ext cx="5607050" cy="6284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Describe</a:t>
            </a:r>
            <a:r>
              <a:rPr lang="en-US" altLang="en-US" sz="1100" i="1" dirty="0" smtClean="0">
                <a:latin typeface="Arial" panose="020B0604020202020204" pitchFamily="34" charset="0"/>
                <a:ea typeface="Calibri" panose="020F0502020204030204" pitchFamily="34" charset="0"/>
                <a:cs typeface="Arial" panose="020B0604020202020204" pitchFamily="34" charset="0"/>
              </a:rPr>
              <a:t> </a:t>
            </a:r>
            <a:r>
              <a:rPr lang="en-US" altLang="en-US" sz="1100" b="1" i="1" u="sng" dirty="0" smtClean="0">
                <a:latin typeface="Arial" panose="020B0604020202020204" pitchFamily="34" charset="0"/>
                <a:ea typeface="Calibri" panose="020F0502020204030204" pitchFamily="34" charset="0"/>
                <a:cs typeface="Arial" panose="020B0604020202020204" pitchFamily="34" charset="0"/>
              </a:rPr>
              <a:t>Importance</a:t>
            </a:r>
            <a:r>
              <a:rPr lang="en-US" altLang="en-US" sz="1100" i="1" dirty="0" smtClean="0">
                <a:latin typeface="Arial" panose="020B0604020202020204" pitchFamily="34" charset="0"/>
                <a:ea typeface="Calibri" panose="020F0502020204030204" pitchFamily="34" charset="0"/>
                <a:cs typeface="Arial" panose="020B0604020202020204" pitchFamily="34" charset="0"/>
              </a:rPr>
              <a:t>:</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Importance looks at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how much a risk or protective factor is impacting the problem</a:t>
            </a:r>
            <a:r>
              <a:rPr lang="en-US" altLang="en-US" sz="1100" dirty="0" smtClean="0">
                <a:latin typeface="Arial" panose="020B0604020202020204" pitchFamily="34" charset="0"/>
                <a:ea typeface="Calibri" panose="020F0502020204030204" pitchFamily="34" charset="0"/>
                <a:cs typeface="Arial" panose="020B0604020202020204" pitchFamily="34" charset="0"/>
              </a:rPr>
              <a:t> in the community. </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To help determine the level of importance when examining the data collected, ask the question, </a:t>
            </a:r>
            <a:r>
              <a:rPr lang="ja-JP" altLang="en-US" sz="1100" b="1" u="sng" dirty="0" smtClean="0">
                <a:latin typeface="Arial" panose="020B0604020202020204" pitchFamily="34" charset="0"/>
                <a:ea typeface="Calibri" panose="020F0502020204030204" pitchFamily="34" charset="0"/>
                <a:cs typeface="Arial" panose="020B0604020202020204" pitchFamily="34" charset="0"/>
              </a:rPr>
              <a:t>“</a:t>
            </a:r>
            <a:r>
              <a:rPr lang="en-US" altLang="ja-JP" sz="1100" b="1" u="sng" dirty="0" smtClean="0">
                <a:latin typeface="Arial" panose="020B0604020202020204" pitchFamily="34" charset="0"/>
                <a:ea typeface="Calibri" panose="020F0502020204030204" pitchFamily="34" charset="0"/>
                <a:cs typeface="Arial" panose="020B0604020202020204" pitchFamily="34" charset="0"/>
              </a:rPr>
              <a:t>How important is a particular risk or protective factor in reducing the problem</a:t>
            </a:r>
            <a:r>
              <a:rPr lang="en-US" altLang="ja-JP" sz="1100" dirty="0" smtClean="0">
                <a:latin typeface="Arial" panose="020B0604020202020204" pitchFamily="34" charset="0"/>
                <a:ea typeface="Calibri" panose="020F0502020204030204" pitchFamily="34" charset="0"/>
                <a:cs typeface="Arial" panose="020B0604020202020204" pitchFamily="34" charset="0"/>
              </a:rPr>
              <a:t> in the community?</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  </a:t>
            </a:r>
          </a:p>
          <a:p>
            <a:pPr marL="628650" lvl="1" indent="-171450">
              <a:spcBef>
                <a:spcPct val="0"/>
              </a:spcBef>
              <a:buFont typeface="Courier New" panose="02070309020205020404" pitchFamily="49" charset="0"/>
              <a:buChar char="o"/>
            </a:pPr>
            <a:r>
              <a:rPr lang="en-US" altLang="en-US" sz="1100" dirty="0" smtClean="0">
                <a:latin typeface="Arial" panose="020B0604020202020204" pitchFamily="34" charset="0"/>
                <a:ea typeface="Calibri" panose="020F0502020204030204" pitchFamily="34" charset="0"/>
                <a:cs typeface="Arial" panose="020B0604020202020204" pitchFamily="34" charset="0"/>
              </a:rPr>
              <a:t>If the answer is </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very important,</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 then this would be considered high importance.</a:t>
            </a:r>
          </a:p>
          <a:p>
            <a:pPr marL="628650" lvl="1" indent="-171450">
              <a:spcBef>
                <a:spcPct val="0"/>
              </a:spcBef>
              <a:buFont typeface="Courier New" panose="02070309020205020404" pitchFamily="49" charset="0"/>
              <a:buChar char="o"/>
            </a:pPr>
            <a:r>
              <a:rPr lang="en-US" altLang="en-US" sz="1100" dirty="0" smtClean="0">
                <a:latin typeface="Arial" panose="020B0604020202020204" pitchFamily="34" charset="0"/>
                <a:ea typeface="Calibri" panose="020F0502020204030204" pitchFamily="34" charset="0"/>
                <a:cs typeface="Arial" panose="020B0604020202020204" pitchFamily="34" charset="0"/>
              </a:rPr>
              <a:t>If it is </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not very important,</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 then it would be considered low importance.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For example, with the problem of underage drinking, if the data showed that lots of youth are obtaining alcohol from stores (referred to as </a:t>
            </a:r>
            <a:r>
              <a:rPr lang="en-US" altLang="en-US" sz="1100" i="1" dirty="0" smtClean="0">
                <a:latin typeface="Arial" panose="020B0604020202020204" pitchFamily="34" charset="0"/>
                <a:ea typeface="Calibri" panose="020F0502020204030204" pitchFamily="34" charset="0"/>
                <a:cs typeface="Arial" panose="020B0604020202020204" pitchFamily="34" charset="0"/>
              </a:rPr>
              <a:t>retail access</a:t>
            </a:r>
            <a:r>
              <a:rPr lang="en-US" altLang="en-US" sz="1100" dirty="0" smtClean="0">
                <a:latin typeface="Arial" panose="020B0604020202020204" pitchFamily="34" charset="0"/>
                <a:ea typeface="Calibri" panose="020F0502020204030204" pitchFamily="34" charset="0"/>
                <a:cs typeface="Arial" panose="020B0604020202020204" pitchFamily="34" charset="0"/>
              </a:rPr>
              <a:t>) rather than from their homes or peers (referred to as </a:t>
            </a:r>
            <a:r>
              <a:rPr lang="en-US" altLang="en-US" sz="1100" i="1" dirty="0" smtClean="0">
                <a:latin typeface="Arial" panose="020B0604020202020204" pitchFamily="34" charset="0"/>
                <a:ea typeface="Calibri" panose="020F0502020204030204" pitchFamily="34" charset="0"/>
                <a:cs typeface="Arial" panose="020B0604020202020204" pitchFamily="34" charset="0"/>
              </a:rPr>
              <a:t>social access</a:t>
            </a:r>
            <a:r>
              <a:rPr lang="en-US" altLang="en-US" sz="1100" dirty="0" smtClean="0">
                <a:latin typeface="Arial" panose="020B0604020202020204" pitchFamily="34" charset="0"/>
                <a:ea typeface="Calibri" panose="020F0502020204030204" pitchFamily="34" charset="0"/>
                <a:cs typeface="Arial" panose="020B0604020202020204" pitchFamily="34" charset="0"/>
              </a:rPr>
              <a:t>), then retail access would be considered high importance, whereas social access would be considered low importance.</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[In slideshow, click the slide and all three questions will appear—the previous question and the next two.]</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Also be sure to consider the following information about importance:</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marL="171450" indent="-171450">
              <a:spcBef>
                <a:spcPct val="0"/>
              </a:spcBef>
              <a:buFont typeface="Arial" panose="020B0604020202020204" pitchFamily="34" charset="0"/>
              <a:buChar char="•"/>
            </a:pPr>
            <a:r>
              <a:rPr lang="en-US" altLang="en-US" sz="1100" b="1" u="sng" dirty="0" smtClean="0">
                <a:latin typeface="Arial" panose="020B0604020202020204" pitchFamily="34" charset="0"/>
                <a:ea typeface="Calibri" panose="020F0502020204030204" pitchFamily="34" charset="0"/>
                <a:cs typeface="Arial" panose="020B0604020202020204" pitchFamily="34" charset="0"/>
              </a:rPr>
              <a:t>Influence on other behavioral health issues</a:t>
            </a:r>
            <a:r>
              <a:rPr lang="en-US" altLang="en-US" sz="1100" i="1" dirty="0" smtClean="0">
                <a:latin typeface="Arial" panose="020B0604020202020204" pitchFamily="34" charset="0"/>
                <a:ea typeface="Calibri" panose="020F0502020204030204" pitchFamily="34" charset="0"/>
                <a:cs typeface="Arial" panose="020B0604020202020204" pitchFamily="34" charset="0"/>
              </a:rPr>
              <a:t> </a:t>
            </a:r>
            <a:r>
              <a:rPr lang="en-US" altLang="en-US" sz="1100" dirty="0" smtClean="0">
                <a:latin typeface="Arial" panose="020B0604020202020204" pitchFamily="34" charset="0"/>
                <a:ea typeface="Calibri" panose="020F0502020204030204" pitchFamily="34" charset="0"/>
                <a:cs typeface="Arial" panose="020B0604020202020204" pitchFamily="34" charset="0"/>
              </a:rPr>
              <a:t>– Does the risk or protective factor influence other behavioral health issues? Refer back to the first day, which addressed shared risk and protective factors for substance abuse and other issues. The importance is higher when a risk or protective factor influences multiple behavioral health issues.</a:t>
            </a:r>
          </a:p>
          <a:p>
            <a:pPr marL="171450" indent="-171450">
              <a:spcBef>
                <a:spcPct val="0"/>
              </a:spcBef>
              <a:buFont typeface="Arial" panose="020B0604020202020204" pitchFamily="34" charset="0"/>
              <a:buChar char="•"/>
            </a:pPr>
            <a:r>
              <a:rPr lang="en-US" altLang="en-US" sz="1100" b="1" u="sng" dirty="0" smtClean="0">
                <a:latin typeface="Arial" panose="020B0604020202020204" pitchFamily="34" charset="0"/>
                <a:cs typeface="Arial" panose="020B0604020202020204" pitchFamily="34" charset="0"/>
              </a:rPr>
              <a:t>Impact on developmental stage</a:t>
            </a:r>
            <a:r>
              <a:rPr lang="en-US" altLang="en-US" sz="1100" dirty="0" smtClean="0">
                <a:latin typeface="Arial" panose="020B0604020202020204" pitchFamily="34" charset="0"/>
                <a:cs typeface="Arial" panose="020B0604020202020204" pitchFamily="34" charset="0"/>
              </a:rPr>
              <a:t> – Does the risk or protective factor directly impact the specific developmental stage of the population group that is experiencing the problem? For example, if the problem is underage drinking among 18 to 20 year olds, then the risk factor </a:t>
            </a:r>
            <a:r>
              <a:rPr lang="en-US" altLang="en-US" sz="1100" i="1" dirty="0" smtClean="0">
                <a:latin typeface="Arial" panose="020B0604020202020204" pitchFamily="34" charset="0"/>
                <a:cs typeface="Arial" panose="020B0604020202020204" pitchFamily="34" charset="0"/>
              </a:rPr>
              <a:t>low parental monitoring around drinking behavior </a:t>
            </a:r>
            <a:r>
              <a:rPr lang="en-US" altLang="en-US" sz="1100" dirty="0" smtClean="0">
                <a:latin typeface="Arial" panose="020B0604020202020204" pitchFamily="34" charset="0"/>
                <a:cs typeface="Arial" panose="020B0604020202020204" pitchFamily="34" charset="0"/>
              </a:rPr>
              <a:t>would probably have less impact for this developmental stage than it would for a population group of 14 to 17 year olds, so parental monitoring would be considered low importance.</a:t>
            </a:r>
            <a:endParaRPr lang="en-US" altLang="en-US" sz="1100" dirty="0" smtClean="0">
              <a:solidFill>
                <a:srgbClr val="000000"/>
              </a:solidFill>
              <a:latin typeface="Arial" panose="020B0604020202020204" pitchFamily="34" charset="0"/>
              <a:cs typeface="Arial" panose="020B0604020202020204" pitchFamily="34" charset="0"/>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77805DD-0656-4631-BA4C-92300A42981E}" type="slidenum">
              <a:rPr lang="en-US" altLang="en-US" sz="1200">
                <a:latin typeface="Calibri" panose="020F0502020204030204" pitchFamily="34" charset="0"/>
              </a:rPr>
              <a:pPr eaLnBrk="1" hangingPunct="1"/>
              <a:t>28</a:t>
            </a:fld>
            <a:endParaRPr lang="en-US" altLang="en-US" sz="1200">
              <a:latin typeface="Calibri" panose="020F0502020204030204" pitchFamily="34" charset="0"/>
            </a:endParaRPr>
          </a:p>
        </p:txBody>
      </p:sp>
    </p:spTree>
    <p:extLst>
      <p:ext uri="{BB962C8B-B14F-4D97-AF65-F5344CB8AC3E}">
        <p14:creationId xmlns:p14="http://schemas.microsoft.com/office/powerpoint/2010/main" val="3787091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xfrm>
            <a:off x="2065338" y="620713"/>
            <a:ext cx="2833687" cy="2125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xfrm>
            <a:off x="701675" y="2822575"/>
            <a:ext cx="5803900" cy="6181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[In slideshow, click the slide and all three questions will appear that relate to the following three points.]</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Explain that </a:t>
            </a:r>
            <a:r>
              <a:rPr lang="en-US" altLang="en-US" sz="1100" b="1" i="1" u="sng" dirty="0" smtClean="0">
                <a:latin typeface="Arial" panose="020B0604020202020204" pitchFamily="34" charset="0"/>
                <a:ea typeface="Calibri" panose="020F0502020204030204" pitchFamily="34" charset="0"/>
                <a:cs typeface="Arial" panose="020B0604020202020204" pitchFamily="34" charset="0"/>
              </a:rPr>
              <a:t>changeability</a:t>
            </a:r>
            <a:r>
              <a:rPr lang="en-US" altLang="en-US" sz="1100" dirty="0" smtClean="0">
                <a:latin typeface="Arial" panose="020B0604020202020204" pitchFamily="34" charset="0"/>
                <a:ea typeface="Calibri" panose="020F0502020204030204" pitchFamily="34" charset="0"/>
                <a:cs typeface="Arial" panose="020B0604020202020204" pitchFamily="34" charset="0"/>
              </a:rPr>
              <a:t> looks at the following:</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Does the community have the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capacity—readiness and resources</a:t>
            </a:r>
            <a:r>
              <a:rPr lang="en-US" altLang="en-US" sz="1100" dirty="0" smtClean="0">
                <a:latin typeface="Arial" panose="020B0604020202020204" pitchFamily="34" charset="0"/>
                <a:ea typeface="Calibri" panose="020F0502020204030204" pitchFamily="34" charset="0"/>
                <a:cs typeface="Arial" panose="020B0604020202020204" pitchFamily="34" charset="0"/>
              </a:rPr>
              <a:t>—to change a particular risk or protective factor?</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Is there a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suitable evidence-based intervention</a:t>
            </a:r>
            <a:r>
              <a:rPr lang="en-US" altLang="en-US" sz="1100" dirty="0" smtClean="0">
                <a:latin typeface="Arial" panose="020B0604020202020204" pitchFamily="34" charset="0"/>
                <a:ea typeface="Calibri" panose="020F0502020204030204" pitchFamily="34" charset="0"/>
                <a:cs typeface="Arial" panose="020B0604020202020204" pitchFamily="34" charset="0"/>
              </a:rPr>
              <a:t> that will address the risk or protective factor? (This will be discussed in greater detail on Slide 31.)</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Is it possible to change the risk or protective factor in a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reasonable time frame</a:t>
            </a:r>
            <a:r>
              <a:rPr lang="en-US" altLang="en-US" sz="1100" dirty="0" smtClean="0">
                <a:latin typeface="Arial" panose="020B0604020202020204" pitchFamily="34" charset="0"/>
                <a:ea typeface="Calibri" panose="020F0502020204030204" pitchFamily="34" charset="0"/>
                <a:cs typeface="Arial" panose="020B0604020202020204" pitchFamily="34" charset="0"/>
              </a:rPr>
              <a:t>? Changing some risk or protective factors may take too long to be a practical solution.</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The risk/protective factor would be considered to have </a:t>
            </a:r>
            <a:r>
              <a:rPr lang="en-US" altLang="en-US" sz="1100" b="1" dirty="0" smtClean="0">
                <a:latin typeface="Arial" panose="020B0604020202020204" pitchFamily="34" charset="0"/>
                <a:ea typeface="Calibri" panose="020F0502020204030204" pitchFamily="34" charset="0"/>
                <a:cs typeface="Arial" panose="020B0604020202020204" pitchFamily="34" charset="0"/>
              </a:rPr>
              <a:t>high changeability if:</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The community has ample resources.</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Sufficient readiness exists to address this risk or protective factor.</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A suitable evidence-based intervention exists.</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Change can occur within a reasonable time frame.</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It would be considered to have low changeability if resources are inadequate or the community is not ready to address the risk or protective factor.</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You may want to acknowledge that there may be other interpretations of changeability (e.g., epidemiologists would define it differently).</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Summarize as follows:</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Communities will want to select risk or protective factors that fall in the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high category for both importance and changeability</a:t>
            </a: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Communities will probably not want to address factors that are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high for changeability but low for importance</a:t>
            </a:r>
            <a:r>
              <a:rPr lang="en-US" altLang="en-US" sz="1100" dirty="0" smtClean="0">
                <a:latin typeface="Arial" panose="020B0604020202020204" pitchFamily="34" charset="0"/>
                <a:ea typeface="Calibri" panose="020F0502020204030204" pitchFamily="34" charset="0"/>
                <a:cs typeface="Arial" panose="020B0604020202020204" pitchFamily="34" charset="0"/>
              </a:rPr>
              <a:t>.</a:t>
            </a:r>
          </a:p>
          <a:p>
            <a:pPr marL="171450" indent="-171450">
              <a:spcBef>
                <a:spcPct val="0"/>
              </a:spcBef>
              <a:buFont typeface="Arial" panose="020B0604020202020204" pitchFamily="34" charset="0"/>
              <a:buChar char="•"/>
            </a:pP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You may also want to discuss the following dilemmas:</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What happens when a community identifies two factors that are both high for importance and changeability? (e.g. Your collaborative group may want to choose the factor that is most doable in a short amount of time first.) </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What happens if no factors are high for both importance and changeability? (e.g. Select the factor that that is most changeable and then take a step back in your planning and determine how to build your resources before you move on.) </a:t>
            </a:r>
            <a:endParaRPr lang="en-US" altLang="en-US" sz="1100" dirty="0" smtClean="0">
              <a:solidFill>
                <a:srgbClr val="000000"/>
              </a:solidFill>
              <a:latin typeface="Arial" panose="020B0604020202020204" pitchFamily="34" charset="0"/>
              <a:cs typeface="Arial" panose="020B0604020202020204" pitchFamily="34" charset="0"/>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8340AC1-4E32-4A04-923E-348307D8F7FA}" type="slidenum">
              <a:rPr lang="en-US" altLang="en-US" sz="1200">
                <a:latin typeface="Calibri" panose="020F0502020204030204" pitchFamily="34" charset="0"/>
              </a:rPr>
              <a:pPr eaLnBrk="1" hangingPunct="1"/>
              <a:t>29</a:t>
            </a:fld>
            <a:endParaRPr lang="en-US" altLang="en-US" sz="1200">
              <a:latin typeface="Calibri" panose="020F0502020204030204" pitchFamily="34" charset="0"/>
            </a:endParaRPr>
          </a:p>
        </p:txBody>
      </p:sp>
    </p:spTree>
    <p:extLst>
      <p:ext uri="{BB962C8B-B14F-4D97-AF65-F5344CB8AC3E}">
        <p14:creationId xmlns:p14="http://schemas.microsoft.com/office/powerpoint/2010/main" val="3712641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2146300" y="696913"/>
            <a:ext cx="2754313" cy="2065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xfrm>
            <a:off x="701675" y="3276600"/>
            <a:ext cx="560705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Let participants know that the focus of today will be on the following:</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Step 2: How to build capacity</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The role of cultural competence - Cultural competence is not an add-on to the process, but rather something that needs to be considered at each step. </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Step 3: Planning – Planning involves using all the data collected in Step 1 to create a comprehensive plan to address the risk and protective factors for the substance abuse problems in a community, while continuing to increase the readiness and resources identified in Step 2.</a:t>
            </a:r>
          </a:p>
          <a:p>
            <a:pPr eaLnBrk="1" hangingPunct="1">
              <a:spcBef>
                <a:spcPct val="0"/>
              </a:spcBef>
            </a:pPr>
            <a:endParaRPr lang="en-US" altLang="en-US" sz="1100" dirty="0" smtClean="0">
              <a:solidFill>
                <a:srgbClr val="000000"/>
              </a:solidFill>
              <a:latin typeface="Arial" panose="020B0604020202020204" pitchFamily="34" charset="0"/>
              <a:cs typeface="Arial" panose="020B0604020202020204" pitchFamily="34"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97DF6C2-7701-4374-AF89-5597E7F9CE45}"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1955735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F353EDE-AFF6-4D11-A35A-D25F420B4555}" type="slidenum">
              <a:rPr lang="en-US" altLang="en-US" sz="1200">
                <a:latin typeface="Calibri" panose="020F0502020204030204" pitchFamily="34" charset="0"/>
              </a:rPr>
              <a:pPr eaLnBrk="1" hangingPunct="1"/>
              <a:t>30</a:t>
            </a:fld>
            <a:endParaRPr lang="en-US" altLang="en-US" sz="1200">
              <a:latin typeface="Calibri" panose="020F0502020204030204" pitchFamily="34" charset="0"/>
            </a:endParaRPr>
          </a:p>
        </p:txBody>
      </p:sp>
      <p:sp>
        <p:nvSpPr>
          <p:cNvPr id="70658" name="Rectangle 2"/>
          <p:cNvSpPr>
            <a:spLocks noGrp="1" noRot="1" noChangeAspect="1" noChangeArrowheads="1" noTextEdit="1"/>
          </p:cNvSpPr>
          <p:nvPr>
            <p:ph type="sldImg"/>
          </p:nvPr>
        </p:nvSpPr>
        <p:spPr bwMode="auto">
          <a:xfrm>
            <a:off x="2184400" y="696913"/>
            <a:ext cx="2728913" cy="2046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xfrm>
            <a:off x="701675" y="3001963"/>
            <a:ext cx="5607050" cy="5091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[In slideshow, </a:t>
            </a:r>
            <a:r>
              <a:rPr lang="ja-JP" altLang="en-US"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altLang="ja-JP"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Community</a:t>
            </a:r>
            <a:r>
              <a:rPr lang="ja-JP" altLang="en-US"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altLang="ja-JP"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 and the arrow will automatically appear when you come to this slide.]</a:t>
            </a:r>
            <a:endParaRPr lang="en-US" altLang="ja-JP"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Introduce participants to the entire case study and let them know they will be using the information from this case in the next activity.</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Ask participants to look at </a:t>
            </a:r>
            <a:r>
              <a:rPr lang="en-US" altLang="en-US" sz="1100" b="1" i="1" dirty="0" smtClean="0">
                <a:latin typeface="Arial" panose="020B0604020202020204" pitchFamily="34" charset="0"/>
                <a:ea typeface="Calibri" panose="020F0502020204030204" pitchFamily="34" charset="0"/>
                <a:cs typeface="Arial" panose="020B0604020202020204" pitchFamily="34" charset="0"/>
              </a:rPr>
              <a:t>Worksheet 3.9: Case Study – Assessment Information</a:t>
            </a:r>
            <a:endParaRPr lang="en-US" altLang="en-US" sz="1100" i="1"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Explain that this case provides a good example of how to present the data collected in a community so that people can look at it and make decisions.</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r>
              <a:rPr lang="en-US" altLang="en-US" sz="1100" dirty="0" smtClean="0">
                <a:latin typeface="Arial" panose="020B0604020202020204" pitchFamily="34" charset="0"/>
                <a:ea typeface="Calibri" panose="020F0502020204030204" pitchFamily="34" charset="0"/>
                <a:cs typeface="Arial" panose="020B0604020202020204" pitchFamily="34" charset="0"/>
              </a:rPr>
              <a:t>Consider having volunteers read different sections or pages or have them read by themselves</a:t>
            </a:r>
            <a:r>
              <a:rPr lang="en-US" altLang="en-US" sz="1100" baseline="0" dirty="0" smtClean="0">
                <a:latin typeface="Arial" panose="020B0604020202020204" pitchFamily="34" charset="0"/>
                <a:ea typeface="Calibri" panose="020F0502020204030204" pitchFamily="34" charset="0"/>
                <a:cs typeface="Arial" panose="020B0604020202020204" pitchFamily="34" charset="0"/>
              </a:rPr>
              <a:t> and underline key points</a:t>
            </a:r>
            <a:r>
              <a:rPr lang="en-US" altLang="en-US" sz="1100" dirty="0" smtClean="0">
                <a:latin typeface="Arial" panose="020B0604020202020204" pitchFamily="34" charset="0"/>
                <a:ea typeface="Calibri" panose="020F0502020204030204" pitchFamily="34" charset="0"/>
                <a:cs typeface="Arial" panose="020B0604020202020204" pitchFamily="34" charset="0"/>
              </a:rPr>
              <a:t>. Allow time for people to read worksheet 3.9.</a:t>
            </a:r>
            <a:endParaRPr lang="en-US" altLang="en-US" sz="900"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01302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xfrm>
            <a:off x="2171700" y="685800"/>
            <a:ext cx="2643188" cy="1982788"/>
          </a:xfrm>
          <a:noFill/>
          <a:ln>
            <a:solidFill>
              <a:srgbClr val="000000"/>
            </a:solidFill>
            <a:miter lim="800000"/>
            <a:headEnd/>
            <a:tailEnd/>
          </a:ln>
        </p:spPr>
      </p:sp>
      <p:sp>
        <p:nvSpPr>
          <p:cNvPr id="72706" name="Notes Placeholder 2"/>
          <p:cNvSpPr>
            <a:spLocks noGrp="1"/>
          </p:cNvSpPr>
          <p:nvPr>
            <p:ph type="body" idx="1"/>
          </p:nvPr>
        </p:nvSpPr>
        <p:spPr bwMode="auto">
          <a:xfrm>
            <a:off x="686421" y="2805972"/>
            <a:ext cx="5485158" cy="5927361"/>
          </a:xfrm>
          <a:noFill/>
        </p:spPr>
        <p:txBody>
          <a:bodyPr wrap="square" numCol="1" anchor="t" anchorCtr="0" compatLnSpc="1">
            <a:prstTxWarp prst="textNoShape">
              <a:avLst/>
            </a:prstTxWarp>
            <a:normAutofit/>
          </a:bodyPr>
          <a:lstStyle/>
          <a:p>
            <a:pPr>
              <a:spcBef>
                <a:spcPct val="0"/>
              </a:spcBef>
            </a:pPr>
            <a:r>
              <a:rPr lang="en-US" sz="1100" b="1" dirty="0">
                <a:latin typeface="Arial" panose="020B0604020202020204" pitchFamily="34" charset="0"/>
                <a:ea typeface="Calibri" pitchFamily="34" charset="0"/>
                <a:cs typeface="Arial" panose="020B0604020202020204" pitchFamily="34" charset="0"/>
              </a:rPr>
              <a:t>CASE STUDY ACTIVITY – Prioritizing Risk Factors</a:t>
            </a:r>
            <a:endParaRPr lang="en-US" sz="1100" dirty="0">
              <a:latin typeface="Arial" panose="020B0604020202020204" pitchFamily="34" charset="0"/>
              <a:ea typeface="Calibri" pitchFamily="34" charset="0"/>
              <a:cs typeface="Arial" panose="020B0604020202020204" pitchFamily="34" charset="0"/>
            </a:endParaRPr>
          </a:p>
          <a:p>
            <a:pPr>
              <a:spcBef>
                <a:spcPct val="0"/>
              </a:spcBef>
            </a:pPr>
            <a:r>
              <a:rPr lang="en-US" sz="1100" b="1" dirty="0">
                <a:latin typeface="Arial" panose="020B0604020202020204" pitchFamily="34" charset="0"/>
                <a:ea typeface="Calibri" pitchFamily="34" charset="0"/>
                <a:cs typeface="Arial" panose="020B0604020202020204" pitchFamily="34" charset="0"/>
              </a:rPr>
              <a:t>Purpose</a:t>
            </a:r>
            <a:r>
              <a:rPr lang="en-US" sz="1100" dirty="0">
                <a:latin typeface="Arial" panose="020B0604020202020204" pitchFamily="34" charset="0"/>
                <a:ea typeface="Calibri" pitchFamily="34" charset="0"/>
                <a:cs typeface="Arial" panose="020B0604020202020204" pitchFamily="34" charset="0"/>
              </a:rPr>
              <a:t> – </a:t>
            </a:r>
            <a:r>
              <a:rPr lang="en-US" sz="1100" kern="1200" dirty="0" smtClean="0">
                <a:solidFill>
                  <a:schemeClr val="tx1"/>
                </a:solidFill>
                <a:latin typeface="Arial" panose="020B0604020202020204" pitchFamily="34" charset="0"/>
                <a:ea typeface="+mn-ea"/>
                <a:cs typeface="Arial" panose="020B0604020202020204" pitchFamily="34" charset="0"/>
              </a:rPr>
              <a:t>The purpose of this case study activity is for participants to work together at their tables and apply the criteria of</a:t>
            </a:r>
            <a:r>
              <a:rPr lang="en-US" sz="1100" i="1" kern="1200" dirty="0" smtClean="0">
                <a:solidFill>
                  <a:schemeClr val="tx1"/>
                </a:solidFill>
                <a:latin typeface="Arial" panose="020B0604020202020204" pitchFamily="34" charset="0"/>
                <a:ea typeface="+mn-ea"/>
                <a:cs typeface="Arial" panose="020B0604020202020204" pitchFamily="34" charset="0"/>
              </a:rPr>
              <a:t> changeability </a:t>
            </a:r>
            <a:r>
              <a:rPr lang="en-US" sz="1100" kern="1200" dirty="0" smtClean="0">
                <a:solidFill>
                  <a:schemeClr val="tx1"/>
                </a:solidFill>
                <a:latin typeface="Arial" panose="020B0604020202020204" pitchFamily="34" charset="0"/>
                <a:ea typeface="+mn-ea"/>
                <a:cs typeface="Arial" panose="020B0604020202020204" pitchFamily="34" charset="0"/>
              </a:rPr>
              <a:t>and</a:t>
            </a:r>
            <a:r>
              <a:rPr lang="en-US" sz="1100" i="1" kern="1200" dirty="0" smtClean="0">
                <a:solidFill>
                  <a:schemeClr val="tx1"/>
                </a:solidFill>
                <a:latin typeface="Arial" panose="020B0604020202020204" pitchFamily="34" charset="0"/>
                <a:ea typeface="+mn-ea"/>
                <a:cs typeface="Arial" panose="020B0604020202020204" pitchFamily="34" charset="0"/>
              </a:rPr>
              <a:t> importance</a:t>
            </a:r>
            <a:r>
              <a:rPr lang="en-US" sz="1100" kern="1200" dirty="0" smtClean="0">
                <a:solidFill>
                  <a:schemeClr val="tx1"/>
                </a:solidFill>
                <a:latin typeface="Arial" panose="020B0604020202020204" pitchFamily="34" charset="0"/>
                <a:ea typeface="+mn-ea"/>
                <a:cs typeface="Arial" panose="020B0604020202020204" pitchFamily="34" charset="0"/>
              </a:rPr>
              <a:t> to a risk factor in their case study community. This activity is</a:t>
            </a:r>
            <a:r>
              <a:rPr lang="en-US" sz="1100" kern="1200" baseline="0" dirty="0" smtClean="0">
                <a:solidFill>
                  <a:schemeClr val="tx1"/>
                </a:solidFill>
                <a:latin typeface="Arial" panose="020B0604020202020204" pitchFamily="34" charset="0"/>
                <a:ea typeface="+mn-ea"/>
                <a:cs typeface="Arial" panose="020B0604020202020204" pitchFamily="34" charset="0"/>
              </a:rPr>
              <a:t> broken into three parts and takes a total of 30 minutes.</a:t>
            </a:r>
            <a:endParaRPr lang="en-US" sz="1100" dirty="0">
              <a:latin typeface="Arial" panose="020B0604020202020204" pitchFamily="34" charset="0"/>
              <a:ea typeface="Calibri" pitchFamily="34" charset="0"/>
              <a:cs typeface="Arial" panose="020B0604020202020204" pitchFamily="34" charset="0"/>
            </a:endParaRPr>
          </a:p>
          <a:p>
            <a:pPr>
              <a:spcBef>
                <a:spcPct val="0"/>
              </a:spcBef>
            </a:pPr>
            <a:r>
              <a:rPr lang="en-US" sz="1100" b="1" dirty="0" smtClean="0">
                <a:latin typeface="Arial" panose="020B0604020202020204" pitchFamily="34" charset="0"/>
                <a:ea typeface="Calibri" pitchFamily="34" charset="0"/>
                <a:cs typeface="Arial" panose="020B0604020202020204" pitchFamily="34" charset="0"/>
              </a:rPr>
              <a:t>Part 1</a:t>
            </a:r>
          </a:p>
          <a:p>
            <a:pPr>
              <a:spcBef>
                <a:spcPct val="0"/>
              </a:spcBef>
            </a:pPr>
            <a:r>
              <a:rPr lang="en-US" sz="1100" b="1" dirty="0" smtClean="0">
                <a:latin typeface="Arial" panose="020B0604020202020204" pitchFamily="34" charset="0"/>
                <a:ea typeface="Calibri" pitchFamily="34" charset="0"/>
                <a:cs typeface="Arial" panose="020B0604020202020204" pitchFamily="34" charset="0"/>
              </a:rPr>
              <a:t>Time</a:t>
            </a:r>
            <a:r>
              <a:rPr lang="en-US" sz="1100" dirty="0" smtClean="0">
                <a:latin typeface="Arial" panose="020B0604020202020204" pitchFamily="34" charset="0"/>
                <a:ea typeface="Calibri" pitchFamily="34" charset="0"/>
                <a:cs typeface="Arial" panose="020B0604020202020204" pitchFamily="34" charset="0"/>
              </a:rPr>
              <a:t> </a:t>
            </a:r>
            <a:r>
              <a:rPr lang="en-US" sz="1100" dirty="0">
                <a:latin typeface="Arial" panose="020B0604020202020204" pitchFamily="34" charset="0"/>
                <a:ea typeface="Calibri" pitchFamily="34" charset="0"/>
                <a:cs typeface="Arial" panose="020B0604020202020204" pitchFamily="34" charset="0"/>
              </a:rPr>
              <a:t>– </a:t>
            </a:r>
            <a:r>
              <a:rPr lang="en-US" sz="1100" dirty="0" smtClean="0">
                <a:latin typeface="Arial" panose="020B0604020202020204" pitchFamily="34" charset="0"/>
                <a:ea typeface="Calibri" pitchFamily="34" charset="0"/>
                <a:cs typeface="Arial" panose="020B0604020202020204" pitchFamily="34" charset="0"/>
              </a:rPr>
              <a:t>10 </a:t>
            </a:r>
            <a:r>
              <a:rPr lang="en-US" sz="1100" dirty="0">
                <a:latin typeface="Arial" panose="020B0604020202020204" pitchFamily="34" charset="0"/>
                <a:ea typeface="Calibri" pitchFamily="34" charset="0"/>
                <a:cs typeface="Arial" panose="020B0604020202020204" pitchFamily="34" charset="0"/>
              </a:rPr>
              <a:t>minutes</a:t>
            </a:r>
          </a:p>
          <a:p>
            <a:pPr>
              <a:spcBef>
                <a:spcPct val="0"/>
              </a:spcBef>
            </a:pPr>
            <a:r>
              <a:rPr lang="en-US" sz="1100" b="1" dirty="0">
                <a:latin typeface="Arial" panose="020B0604020202020204" pitchFamily="34" charset="0"/>
                <a:ea typeface="Calibri" pitchFamily="34" charset="0"/>
                <a:cs typeface="Arial" panose="020B0604020202020204" pitchFamily="34" charset="0"/>
              </a:rPr>
              <a:t>Instructions</a:t>
            </a:r>
            <a:r>
              <a:rPr lang="en-US" sz="1100" dirty="0">
                <a:latin typeface="Arial" panose="020B0604020202020204" pitchFamily="34" charset="0"/>
                <a:ea typeface="Calibri" pitchFamily="34" charset="0"/>
                <a:cs typeface="Arial" panose="020B0604020202020204" pitchFamily="34" charset="0"/>
              </a:rPr>
              <a:t> –</a:t>
            </a:r>
          </a:p>
          <a:p>
            <a:pPr marL="228600" indent="-228600">
              <a:spcBef>
                <a:spcPct val="0"/>
              </a:spcBef>
              <a:buFont typeface="+mj-lt"/>
              <a:buAutoNum type="arabicPeriod"/>
            </a:pPr>
            <a:r>
              <a:rPr lang="en-US" sz="1100" dirty="0">
                <a:latin typeface="Arial" panose="020B0604020202020204" pitchFamily="34" charset="0"/>
                <a:ea typeface="Calibri" pitchFamily="34" charset="0"/>
                <a:cs typeface="Arial" panose="020B0604020202020204" pitchFamily="34" charset="0"/>
              </a:rPr>
              <a:t>Ask participants to get back into their small case study </a:t>
            </a:r>
            <a:r>
              <a:rPr lang="en-US" sz="1100" dirty="0" smtClean="0">
                <a:latin typeface="Arial" panose="020B0604020202020204" pitchFamily="34" charset="0"/>
                <a:ea typeface="Calibri" pitchFamily="34" charset="0"/>
                <a:cs typeface="Arial" panose="020B0604020202020204" pitchFamily="34" charset="0"/>
              </a:rPr>
              <a:t>groups</a:t>
            </a:r>
            <a:r>
              <a:rPr lang="en-US" sz="1100" baseline="0" dirty="0" smtClean="0">
                <a:latin typeface="Arial" panose="020B0604020202020204" pitchFamily="34" charset="0"/>
                <a:ea typeface="Calibri" pitchFamily="34" charset="0"/>
                <a:cs typeface="Arial" panose="020B0604020202020204" pitchFamily="34" charset="0"/>
              </a:rPr>
              <a:t> and direct them to Worksheet 3.9: Case Study – Assessment Information.</a:t>
            </a:r>
            <a:endParaRPr lang="en-US" sz="1100" dirty="0" smtClean="0">
              <a:latin typeface="Arial" panose="020B0604020202020204" pitchFamily="34" charset="0"/>
              <a:ea typeface="Calibri" pitchFamily="34" charset="0"/>
              <a:cs typeface="Arial" panose="020B0604020202020204" pitchFamily="34" charset="0"/>
            </a:endParaRPr>
          </a:p>
          <a:p>
            <a:pPr marL="228600" indent="-228600">
              <a:spcBef>
                <a:spcPct val="0"/>
              </a:spcBef>
              <a:buFont typeface="+mj-lt"/>
              <a:buAutoNum type="arabicPeriod"/>
            </a:pPr>
            <a:r>
              <a:rPr lang="en-US" sz="1100" dirty="0" smtClean="0">
                <a:latin typeface="Arial" panose="020B0604020202020204" pitchFamily="34" charset="0"/>
                <a:ea typeface="Calibri" pitchFamily="34" charset="0"/>
                <a:cs typeface="Arial" panose="020B0604020202020204" pitchFamily="34" charset="0"/>
              </a:rPr>
              <a:t>Assign </a:t>
            </a:r>
            <a:r>
              <a:rPr lang="en-US" sz="1100" dirty="0">
                <a:latin typeface="Arial" panose="020B0604020202020204" pitchFamily="34" charset="0"/>
                <a:ea typeface="Calibri" pitchFamily="34" charset="0"/>
                <a:cs typeface="Arial" panose="020B0604020202020204" pitchFamily="34" charset="0"/>
              </a:rPr>
              <a:t>each case study group one of the following three risk factors: </a:t>
            </a:r>
            <a:r>
              <a:rPr lang="en-US" sz="1100" i="1" dirty="0">
                <a:latin typeface="Arial" panose="020B0604020202020204" pitchFamily="34" charset="0"/>
                <a:ea typeface="Calibri" pitchFamily="34" charset="0"/>
                <a:cs typeface="Arial" panose="020B0604020202020204" pitchFamily="34" charset="0"/>
              </a:rPr>
              <a:t>parental monitoring</a:t>
            </a:r>
            <a:r>
              <a:rPr lang="en-US" sz="1100" dirty="0">
                <a:latin typeface="Arial" panose="020B0604020202020204" pitchFamily="34" charset="0"/>
                <a:ea typeface="Calibri" pitchFamily="34" charset="0"/>
                <a:cs typeface="Arial" panose="020B0604020202020204" pitchFamily="34" charset="0"/>
              </a:rPr>
              <a:t>, </a:t>
            </a:r>
            <a:r>
              <a:rPr lang="en-US" sz="1100" i="1" dirty="0">
                <a:latin typeface="Arial" panose="020B0604020202020204" pitchFamily="34" charset="0"/>
                <a:ea typeface="Calibri" pitchFamily="34" charset="0"/>
                <a:cs typeface="Arial" panose="020B0604020202020204" pitchFamily="34" charset="0"/>
              </a:rPr>
              <a:t>social access</a:t>
            </a:r>
            <a:r>
              <a:rPr lang="en-US" sz="1100" dirty="0">
                <a:latin typeface="Arial" panose="020B0604020202020204" pitchFamily="34" charset="0"/>
                <a:ea typeface="Calibri" pitchFamily="34" charset="0"/>
                <a:cs typeface="Arial" panose="020B0604020202020204" pitchFamily="34" charset="0"/>
              </a:rPr>
              <a:t>, or </a:t>
            </a:r>
            <a:r>
              <a:rPr lang="en-US" sz="1100" i="1" dirty="0">
                <a:latin typeface="Arial" panose="020B0604020202020204" pitchFamily="34" charset="0"/>
                <a:ea typeface="Calibri" pitchFamily="34" charset="0"/>
                <a:cs typeface="Arial" panose="020B0604020202020204" pitchFamily="34" charset="0"/>
              </a:rPr>
              <a:t>perception of harm</a:t>
            </a:r>
            <a:r>
              <a:rPr lang="en-US" sz="1100" dirty="0" smtClean="0">
                <a:latin typeface="Arial" panose="020B0604020202020204" pitchFamily="34" charset="0"/>
                <a:ea typeface="Calibri" pitchFamily="34" charset="0"/>
                <a:cs typeface="Arial" panose="020B0604020202020204" pitchFamily="34" charset="0"/>
              </a:rPr>
              <a:t>. Have them circle their assigned risk factor on </a:t>
            </a:r>
            <a:r>
              <a:rPr lang="en-US" sz="1100" b="1" i="1" dirty="0" smtClean="0">
                <a:latin typeface="Arial" panose="020B0604020202020204" pitchFamily="34" charset="0"/>
                <a:ea typeface="Calibri" pitchFamily="34" charset="0"/>
                <a:cs typeface="Arial" panose="020B0604020202020204" pitchFamily="34" charset="0"/>
              </a:rPr>
              <a:t>Worksheet 3.9</a:t>
            </a:r>
            <a:r>
              <a:rPr lang="en-US" sz="1100" dirty="0" smtClean="0">
                <a:latin typeface="Arial" panose="020B0604020202020204" pitchFamily="34" charset="0"/>
                <a:ea typeface="Calibri" pitchFamily="34" charset="0"/>
                <a:cs typeface="Arial" panose="020B0604020202020204" pitchFamily="34" charset="0"/>
              </a:rPr>
              <a:t>.</a:t>
            </a:r>
          </a:p>
          <a:p>
            <a:pPr marL="228600" indent="-228600">
              <a:spcBef>
                <a:spcPct val="0"/>
              </a:spcBef>
              <a:buFont typeface="+mj-lt"/>
              <a:buAutoNum type="arabicPeriod"/>
            </a:pPr>
            <a:r>
              <a:rPr lang="en-US" sz="1100" dirty="0" smtClean="0">
                <a:latin typeface="Arial" panose="020B0604020202020204" pitchFamily="34" charset="0"/>
                <a:ea typeface="Calibri" pitchFamily="34" charset="0"/>
                <a:cs typeface="Arial" panose="020B0604020202020204" pitchFamily="34" charset="0"/>
              </a:rPr>
              <a:t>Then show participants</a:t>
            </a:r>
            <a:r>
              <a:rPr lang="en-US" sz="1100" baseline="0" dirty="0" smtClean="0">
                <a:latin typeface="Arial" panose="020B0604020202020204" pitchFamily="34" charset="0"/>
                <a:ea typeface="Calibri" pitchFamily="34" charset="0"/>
                <a:cs typeface="Arial" panose="020B0604020202020204" pitchFamily="34" charset="0"/>
              </a:rPr>
              <a:t> where the assessment data for their assigned risk factor can be found on Worksheet 3.9. Have them circle the data on their assigned risk factor.</a:t>
            </a:r>
            <a:endParaRPr lang="en-US" sz="1100" dirty="0" smtClean="0">
              <a:latin typeface="Arial" panose="020B0604020202020204" pitchFamily="34" charset="0"/>
              <a:ea typeface="Calibri" pitchFamily="34" charset="0"/>
              <a:cs typeface="Arial" panose="020B0604020202020204" pitchFamily="34" charset="0"/>
            </a:endParaRPr>
          </a:p>
          <a:p>
            <a:pPr marL="228600" marR="0" indent="-228600" algn="l" defTabSz="914400" rtl="0" eaLnBrk="1" fontAlgn="auto" latinLnBrk="0" hangingPunct="1">
              <a:lnSpc>
                <a:spcPct val="100000"/>
              </a:lnSpc>
              <a:spcBef>
                <a:spcPct val="0"/>
              </a:spcBef>
              <a:spcAft>
                <a:spcPts val="0"/>
              </a:spcAft>
              <a:buClrTx/>
              <a:buSzTx/>
              <a:buFont typeface="+mj-lt"/>
              <a:buAutoNum type="arabicPeriod"/>
              <a:tabLst/>
              <a:defRPr/>
            </a:pPr>
            <a:r>
              <a:rPr lang="en-US" sz="1100" dirty="0" smtClean="0">
                <a:latin typeface="Arial" panose="020B0604020202020204" pitchFamily="34" charset="0"/>
                <a:ea typeface="Calibri" pitchFamily="34" charset="0"/>
                <a:cs typeface="Arial" panose="020B0604020202020204" pitchFamily="34" charset="0"/>
              </a:rPr>
              <a:t>Have</a:t>
            </a:r>
            <a:r>
              <a:rPr lang="en-US" sz="1100" baseline="0" dirty="0" smtClean="0">
                <a:latin typeface="Arial" panose="020B0604020202020204" pitchFamily="34" charset="0"/>
                <a:ea typeface="Calibri" pitchFamily="34" charset="0"/>
                <a:cs typeface="Arial" panose="020B0604020202020204" pitchFamily="34" charset="0"/>
              </a:rPr>
              <a:t> participants</a:t>
            </a:r>
            <a:r>
              <a:rPr lang="en-US" sz="1100" dirty="0" smtClean="0">
                <a:latin typeface="Arial" panose="020B0604020202020204" pitchFamily="34" charset="0"/>
                <a:ea typeface="Calibri" pitchFamily="34" charset="0"/>
                <a:cs typeface="Arial" panose="020B0604020202020204" pitchFamily="34" charset="0"/>
              </a:rPr>
              <a:t> find </a:t>
            </a:r>
            <a:r>
              <a:rPr lang="en-US" sz="1100" b="1" i="1" dirty="0" smtClean="0">
                <a:latin typeface="Arial" panose="020B0604020202020204" pitchFamily="34" charset="0"/>
                <a:ea typeface="Calibri" pitchFamily="34" charset="0"/>
                <a:cs typeface="Arial" panose="020B0604020202020204" pitchFamily="34" charset="0"/>
              </a:rPr>
              <a:t>Worksheet 3.10: Case Study Activity – Prioritizing Risk Factors </a:t>
            </a:r>
            <a:r>
              <a:rPr lang="en-US" sz="1100" b="0" dirty="0" smtClean="0">
                <a:latin typeface="Arial" panose="020B0604020202020204" pitchFamily="34" charset="0"/>
                <a:ea typeface="Calibri" pitchFamily="34" charset="0"/>
                <a:cs typeface="Arial" panose="020B0604020202020204" pitchFamily="34" charset="0"/>
              </a:rPr>
              <a:t>and remove it from their manuals</a:t>
            </a:r>
            <a:r>
              <a:rPr lang="en-US" sz="1100" dirty="0" smtClean="0">
                <a:latin typeface="Arial" panose="020B0604020202020204" pitchFamily="34" charset="0"/>
                <a:ea typeface="Calibri" pitchFamily="34" charset="0"/>
                <a:cs typeface="Arial" panose="020B0604020202020204" pitchFamily="34" charset="0"/>
              </a:rPr>
              <a:t>. Show participants where the risk factors are listed at the top of Worksheet 3.10.</a:t>
            </a:r>
            <a:r>
              <a:rPr lang="en-US" sz="1100" baseline="0" dirty="0" smtClean="0">
                <a:latin typeface="Arial" panose="020B0604020202020204" pitchFamily="34" charset="0"/>
                <a:ea typeface="Calibri" pitchFamily="34" charset="0"/>
                <a:cs typeface="Arial" panose="020B0604020202020204" pitchFamily="34" charset="0"/>
              </a:rPr>
              <a:t> Have them circle their assigned risk factor.</a:t>
            </a:r>
          </a:p>
          <a:p>
            <a:pPr marL="228600" marR="0" indent="-228600" algn="l" defTabSz="914400" rtl="0" eaLnBrk="1" fontAlgn="auto" latinLnBrk="0" hangingPunct="1">
              <a:lnSpc>
                <a:spcPct val="100000"/>
              </a:lnSpc>
              <a:spcBef>
                <a:spcPct val="0"/>
              </a:spcBef>
              <a:spcAft>
                <a:spcPts val="0"/>
              </a:spcAft>
              <a:buClrTx/>
              <a:buSzTx/>
              <a:buFont typeface="+mj-lt"/>
              <a:buAutoNum type="arabicPeriod"/>
              <a:tabLst/>
              <a:defRPr/>
            </a:pPr>
            <a:r>
              <a:rPr lang="en-US" sz="1100" kern="1200" dirty="0" smtClean="0">
                <a:solidFill>
                  <a:schemeClr val="tx1"/>
                </a:solidFill>
                <a:latin typeface="Arial" panose="020B0604020202020204" pitchFamily="34" charset="0"/>
                <a:ea typeface="+mn-ea"/>
                <a:cs typeface="Arial" panose="020B0604020202020204" pitchFamily="34" charset="0"/>
              </a:rPr>
              <a:t>Point to the</a:t>
            </a:r>
            <a:r>
              <a:rPr lang="en-US" sz="1100" i="1" kern="1200" dirty="0" smtClean="0">
                <a:solidFill>
                  <a:schemeClr val="tx1"/>
                </a:solidFill>
                <a:latin typeface="Arial" panose="020B0604020202020204" pitchFamily="34" charset="0"/>
                <a:ea typeface="+mn-ea"/>
                <a:cs typeface="Arial" panose="020B0604020202020204" pitchFamily="34" charset="0"/>
              </a:rPr>
              <a:t> Importance </a:t>
            </a:r>
            <a:r>
              <a:rPr lang="en-US" sz="1100" kern="1200" dirty="0" smtClean="0">
                <a:solidFill>
                  <a:schemeClr val="tx1"/>
                </a:solidFill>
                <a:latin typeface="Arial" panose="020B0604020202020204" pitchFamily="34" charset="0"/>
                <a:ea typeface="+mn-ea"/>
                <a:cs typeface="Arial" panose="020B0604020202020204" pitchFamily="34" charset="0"/>
              </a:rPr>
              <a:t>section of Worksheet 3.10 and explain that they will answer questions #3-6  and mark the box indicating whether they think their risk factor is of high or low importance.</a:t>
            </a:r>
            <a:r>
              <a:rPr lang="en-US" sz="1100" kern="1200" baseline="0" dirty="0" smtClean="0">
                <a:solidFill>
                  <a:schemeClr val="tx1"/>
                </a:solidFill>
                <a:latin typeface="Arial" panose="020B0604020202020204" pitchFamily="34" charset="0"/>
                <a:ea typeface="+mn-ea"/>
                <a:cs typeface="Arial" panose="020B0604020202020204" pitchFamily="34" charset="0"/>
              </a:rPr>
              <a:t> </a:t>
            </a:r>
            <a:r>
              <a:rPr lang="en-US" sz="1100" kern="1200" dirty="0" smtClean="0">
                <a:solidFill>
                  <a:schemeClr val="tx1"/>
                </a:solidFill>
                <a:latin typeface="Arial" panose="020B0604020202020204" pitchFamily="34" charset="0"/>
                <a:ea typeface="+mn-ea"/>
                <a:cs typeface="Arial" panose="020B0604020202020204" pitchFamily="34" charset="0"/>
              </a:rPr>
              <a:t>Allow 10 minutes.</a:t>
            </a:r>
          </a:p>
        </p:txBody>
      </p:sp>
      <p:sp>
        <p:nvSpPr>
          <p:cNvPr id="72707" name="Slide Number Placeholder 3"/>
          <p:cNvSpPr>
            <a:spLocks noGrp="1"/>
          </p:cNvSpPr>
          <p:nvPr>
            <p:ph type="sldNum" sz="quarter" idx="5"/>
          </p:nvPr>
        </p:nvSpPr>
        <p:spPr bwMode="auto">
          <a:noFill/>
          <a:ln>
            <a:miter lim="800000"/>
            <a:headEnd/>
            <a:tailEnd/>
          </a:ln>
        </p:spPr>
        <p:txBody>
          <a:bodyPr/>
          <a:lstStyle/>
          <a:p>
            <a:fld id="{B79CFF69-61CF-414C-B353-6CEA338F26DF}" type="slidenum">
              <a:rPr lang="en-US"/>
              <a:pPr/>
              <a:t>31</a:t>
            </a:fld>
            <a:endParaRPr lang="en-US"/>
          </a:p>
        </p:txBody>
      </p:sp>
    </p:spTree>
    <p:extLst>
      <p:ext uri="{BB962C8B-B14F-4D97-AF65-F5344CB8AC3E}">
        <p14:creationId xmlns:p14="http://schemas.microsoft.com/office/powerpoint/2010/main" val="1559814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xfrm>
            <a:off x="2171700" y="685800"/>
            <a:ext cx="2643188" cy="1982788"/>
          </a:xfrm>
          <a:noFill/>
          <a:ln>
            <a:solidFill>
              <a:srgbClr val="000000"/>
            </a:solidFill>
            <a:miter lim="800000"/>
            <a:headEnd/>
            <a:tailEnd/>
          </a:ln>
        </p:spPr>
      </p:sp>
      <p:sp>
        <p:nvSpPr>
          <p:cNvPr id="72706" name="Notes Placeholder 2"/>
          <p:cNvSpPr>
            <a:spLocks noGrp="1"/>
          </p:cNvSpPr>
          <p:nvPr>
            <p:ph type="body" idx="1"/>
          </p:nvPr>
        </p:nvSpPr>
        <p:spPr bwMode="auto">
          <a:xfrm>
            <a:off x="686421" y="2805972"/>
            <a:ext cx="5485158" cy="5927361"/>
          </a:xfrm>
          <a:noFill/>
        </p:spPr>
        <p:txBody>
          <a:bodyPr wrap="square" numCol="1" anchor="t" anchorCtr="0" compatLnSpc="1">
            <a:prstTxWarp prst="textNoShape">
              <a:avLst/>
            </a:prstTxWarp>
          </a:bodyPr>
          <a:lstStyle/>
          <a:p>
            <a:pPr>
              <a:spcBef>
                <a:spcPct val="0"/>
              </a:spcBef>
            </a:pPr>
            <a:r>
              <a:rPr lang="en-US" sz="1100" b="1" dirty="0">
                <a:latin typeface="Arial" panose="020B0604020202020204" pitchFamily="34" charset="0"/>
                <a:ea typeface="Calibri" pitchFamily="34" charset="0"/>
                <a:cs typeface="Arial" panose="020B0604020202020204" pitchFamily="34" charset="0"/>
              </a:rPr>
              <a:t>CASE STUDY ACTIVITY – Prioritizing Risk </a:t>
            </a:r>
            <a:r>
              <a:rPr lang="en-US" sz="1100" b="1" dirty="0" smtClean="0">
                <a:latin typeface="Arial" panose="020B0604020202020204" pitchFamily="34" charset="0"/>
                <a:ea typeface="Calibri" pitchFamily="34" charset="0"/>
                <a:cs typeface="Arial" panose="020B0604020202020204" pitchFamily="34" charset="0"/>
              </a:rPr>
              <a:t>Factors (Part</a:t>
            </a:r>
            <a:r>
              <a:rPr lang="en-US" sz="1100" b="1" baseline="0" dirty="0" smtClean="0">
                <a:latin typeface="Arial" panose="020B0604020202020204" pitchFamily="34" charset="0"/>
                <a:ea typeface="Calibri" pitchFamily="34" charset="0"/>
                <a:cs typeface="Arial" panose="020B0604020202020204" pitchFamily="34" charset="0"/>
              </a:rPr>
              <a:t> 2)</a:t>
            </a:r>
            <a:endParaRPr lang="en-US" sz="1100" dirty="0">
              <a:latin typeface="Arial" panose="020B0604020202020204" pitchFamily="34" charset="0"/>
              <a:ea typeface="Calibri" pitchFamily="34" charset="0"/>
              <a:cs typeface="Arial" panose="020B0604020202020204" pitchFamily="34" charset="0"/>
            </a:endParaRPr>
          </a:p>
          <a:p>
            <a:pPr>
              <a:spcBef>
                <a:spcPct val="0"/>
              </a:spcBef>
            </a:pPr>
            <a:r>
              <a:rPr lang="en-US" sz="1100" b="1" dirty="0">
                <a:latin typeface="Arial" panose="020B0604020202020204" pitchFamily="34" charset="0"/>
                <a:ea typeface="Calibri" pitchFamily="34" charset="0"/>
                <a:cs typeface="Arial" panose="020B0604020202020204" pitchFamily="34" charset="0"/>
              </a:rPr>
              <a:t>Time</a:t>
            </a:r>
            <a:r>
              <a:rPr lang="en-US" sz="1100" dirty="0">
                <a:latin typeface="Arial" panose="020B0604020202020204" pitchFamily="34" charset="0"/>
                <a:ea typeface="Calibri" pitchFamily="34" charset="0"/>
                <a:cs typeface="Arial" panose="020B0604020202020204" pitchFamily="34" charset="0"/>
              </a:rPr>
              <a:t> – </a:t>
            </a:r>
            <a:r>
              <a:rPr lang="en-US" sz="1100" dirty="0" smtClean="0">
                <a:latin typeface="Arial" panose="020B0604020202020204" pitchFamily="34" charset="0"/>
                <a:ea typeface="Calibri" pitchFamily="34" charset="0"/>
                <a:cs typeface="Arial" panose="020B0604020202020204" pitchFamily="34" charset="0"/>
              </a:rPr>
              <a:t>10 </a:t>
            </a:r>
            <a:r>
              <a:rPr lang="en-US" sz="1100" dirty="0">
                <a:latin typeface="Arial" panose="020B0604020202020204" pitchFamily="34" charset="0"/>
                <a:ea typeface="Calibri" pitchFamily="34" charset="0"/>
                <a:cs typeface="Arial" panose="020B0604020202020204" pitchFamily="34" charset="0"/>
              </a:rPr>
              <a:t>minutes</a:t>
            </a:r>
          </a:p>
          <a:p>
            <a:pPr>
              <a:spcBef>
                <a:spcPct val="0"/>
              </a:spcBef>
            </a:pPr>
            <a:r>
              <a:rPr lang="en-US" sz="1100" b="1" dirty="0">
                <a:latin typeface="Arial" panose="020B0604020202020204" pitchFamily="34" charset="0"/>
                <a:ea typeface="Calibri" pitchFamily="34" charset="0"/>
                <a:cs typeface="Arial" panose="020B0604020202020204" pitchFamily="34" charset="0"/>
              </a:rPr>
              <a:t>Instructions</a:t>
            </a:r>
            <a:r>
              <a:rPr lang="en-US" sz="1100" dirty="0">
                <a:latin typeface="Arial" panose="020B0604020202020204" pitchFamily="34" charset="0"/>
                <a:ea typeface="Calibri" pitchFamily="34" charset="0"/>
                <a:cs typeface="Arial" panose="020B0604020202020204" pitchFamily="34" charset="0"/>
              </a:rPr>
              <a:t> –</a:t>
            </a:r>
          </a:p>
          <a:p>
            <a:pPr marL="228600" lvl="0" indent="-228600">
              <a:buFont typeface="+mj-lt"/>
              <a:buAutoNum type="arabicPeriod"/>
            </a:pPr>
            <a:r>
              <a:rPr lang="en-US" sz="1100" kern="1200" dirty="0" smtClean="0">
                <a:solidFill>
                  <a:schemeClr val="tx1"/>
                </a:solidFill>
                <a:latin typeface="Arial" panose="020B0604020202020204" pitchFamily="34" charset="0"/>
                <a:ea typeface="+mn-ea"/>
                <a:cs typeface="Arial" panose="020B0604020202020204" pitchFamily="34" charset="0"/>
              </a:rPr>
              <a:t>Hold up Worksheet 3.9. and show participants</a:t>
            </a:r>
            <a:r>
              <a:rPr lang="en-US" sz="1100" kern="1200" baseline="0" dirty="0" smtClean="0">
                <a:solidFill>
                  <a:schemeClr val="tx1"/>
                </a:solidFill>
                <a:latin typeface="Arial" panose="020B0604020202020204" pitchFamily="34" charset="0"/>
                <a:ea typeface="+mn-ea"/>
                <a:cs typeface="Arial" panose="020B0604020202020204" pitchFamily="34" charset="0"/>
              </a:rPr>
              <a:t> </a:t>
            </a:r>
            <a:r>
              <a:rPr lang="en-US" sz="1100" kern="1200" dirty="0" smtClean="0">
                <a:solidFill>
                  <a:schemeClr val="tx1"/>
                </a:solidFill>
                <a:latin typeface="Arial" panose="020B0604020202020204" pitchFamily="34" charset="0"/>
                <a:ea typeface="+mn-ea"/>
                <a:cs typeface="Arial" panose="020B0604020202020204" pitchFamily="34" charset="0"/>
              </a:rPr>
              <a:t>where to find the assessment information on resources and readiness (p. </a:t>
            </a:r>
            <a:r>
              <a:rPr lang="lv-LV" sz="1100" kern="1200" dirty="0" smtClean="0">
                <a:solidFill>
                  <a:schemeClr val="tx1"/>
                </a:solidFill>
                <a:latin typeface="Arial" panose="020B0604020202020204" pitchFamily="34" charset="0"/>
                <a:ea typeface="+mn-ea"/>
                <a:cs typeface="Arial" panose="020B0604020202020204" pitchFamily="34" charset="0"/>
              </a:rPr>
              <a:t>19</a:t>
            </a:r>
            <a:r>
              <a:rPr lang="en-US" sz="1100" kern="1200" dirty="0" smtClean="0">
                <a:solidFill>
                  <a:schemeClr val="tx1"/>
                </a:solidFill>
                <a:latin typeface="Arial" panose="020B0604020202020204" pitchFamily="34" charset="0"/>
                <a:ea typeface="+mn-ea"/>
                <a:cs typeface="Arial" panose="020B0604020202020204" pitchFamily="34" charset="0"/>
              </a:rPr>
              <a:t>-</a:t>
            </a:r>
            <a:r>
              <a:rPr lang="lv-LV" sz="1100" kern="1200" dirty="0" smtClean="0">
                <a:solidFill>
                  <a:schemeClr val="tx1"/>
                </a:solidFill>
                <a:latin typeface="Arial" panose="020B0604020202020204" pitchFamily="34" charset="0"/>
                <a:ea typeface="+mn-ea"/>
                <a:cs typeface="Arial" panose="020B0604020202020204" pitchFamily="34" charset="0"/>
              </a:rPr>
              <a:t>20</a:t>
            </a:r>
            <a:r>
              <a:rPr lang="en-US" sz="1100" kern="1200" dirty="0" smtClean="0">
                <a:solidFill>
                  <a:schemeClr val="tx1"/>
                </a:solidFill>
                <a:latin typeface="Arial" panose="020B0604020202020204" pitchFamily="34" charset="0"/>
                <a:ea typeface="+mn-ea"/>
                <a:cs typeface="Arial" panose="020B0604020202020204" pitchFamily="34" charset="0"/>
              </a:rPr>
              <a:t>) for Community</a:t>
            </a:r>
            <a:r>
              <a:rPr lang="en-US" sz="1100" kern="1200" baseline="0" dirty="0" smtClean="0">
                <a:solidFill>
                  <a:schemeClr val="tx1"/>
                </a:solidFill>
                <a:latin typeface="Arial" panose="020B0604020202020204" pitchFamily="34" charset="0"/>
                <a:ea typeface="+mn-ea"/>
                <a:cs typeface="Arial" panose="020B0604020202020204" pitchFamily="34" charset="0"/>
              </a:rPr>
              <a:t> XYZ</a:t>
            </a:r>
            <a:r>
              <a:rPr lang="en-US" sz="1100" kern="1200" dirty="0" smtClean="0">
                <a:solidFill>
                  <a:schemeClr val="tx1"/>
                </a:solidFill>
                <a:latin typeface="Arial" panose="020B0604020202020204" pitchFamily="34" charset="0"/>
                <a:ea typeface="+mn-ea"/>
                <a:cs typeface="Arial" panose="020B0604020202020204" pitchFamily="34" charset="0"/>
              </a:rPr>
              <a:t>.</a:t>
            </a:r>
          </a:p>
          <a:p>
            <a:pPr marL="228600" lvl="0" indent="-228600">
              <a:buFont typeface="+mj-lt"/>
              <a:buAutoNum type="arabicPeriod"/>
            </a:pPr>
            <a:r>
              <a:rPr lang="en-US" sz="1100" kern="1200" dirty="0" smtClean="0">
                <a:solidFill>
                  <a:schemeClr val="tx1"/>
                </a:solidFill>
                <a:latin typeface="Arial" panose="020B0604020202020204" pitchFamily="34" charset="0"/>
                <a:ea typeface="+mn-ea"/>
                <a:cs typeface="Arial" panose="020B0604020202020204" pitchFamily="34" charset="0"/>
              </a:rPr>
              <a:t>Hold</a:t>
            </a:r>
            <a:r>
              <a:rPr lang="en-US" sz="1100" kern="1200" baseline="0" dirty="0" smtClean="0">
                <a:solidFill>
                  <a:schemeClr val="tx1"/>
                </a:solidFill>
                <a:latin typeface="Arial" panose="020B0604020202020204" pitchFamily="34" charset="0"/>
                <a:ea typeface="+mn-ea"/>
                <a:cs typeface="Arial" panose="020B0604020202020204" pitchFamily="34" charset="0"/>
              </a:rPr>
              <a:t> up Worksheet 3.10 </a:t>
            </a:r>
            <a:r>
              <a:rPr lang="en-US" sz="1100" kern="1200" dirty="0" smtClean="0">
                <a:solidFill>
                  <a:schemeClr val="tx1"/>
                </a:solidFill>
                <a:latin typeface="Arial" panose="020B0604020202020204" pitchFamily="34" charset="0"/>
                <a:ea typeface="+mn-ea"/>
                <a:cs typeface="Arial" panose="020B0604020202020204" pitchFamily="34" charset="0"/>
              </a:rPr>
              <a:t>Point to the </a:t>
            </a:r>
            <a:r>
              <a:rPr lang="en-US" sz="1100" i="1" kern="1200" dirty="0" smtClean="0">
                <a:solidFill>
                  <a:schemeClr val="tx1"/>
                </a:solidFill>
                <a:latin typeface="Arial" panose="020B0604020202020204" pitchFamily="34" charset="0"/>
                <a:ea typeface="+mn-ea"/>
                <a:cs typeface="Arial" panose="020B0604020202020204" pitchFamily="34" charset="0"/>
              </a:rPr>
              <a:t>Changeability  </a:t>
            </a:r>
            <a:r>
              <a:rPr lang="en-US" sz="1100" kern="1200" dirty="0" smtClean="0">
                <a:solidFill>
                  <a:schemeClr val="tx1"/>
                </a:solidFill>
                <a:latin typeface="Arial" panose="020B0604020202020204" pitchFamily="34" charset="0"/>
                <a:ea typeface="+mn-ea"/>
                <a:cs typeface="Arial" panose="020B0604020202020204" pitchFamily="34" charset="0"/>
              </a:rPr>
              <a:t>section of </a:t>
            </a:r>
            <a:r>
              <a:rPr lang="en-US" sz="1100" b="1" i="1" kern="1200" dirty="0" smtClean="0">
                <a:solidFill>
                  <a:schemeClr val="tx1"/>
                </a:solidFill>
                <a:latin typeface="Arial" panose="020B0604020202020204" pitchFamily="34" charset="0"/>
                <a:ea typeface="+mn-ea"/>
                <a:cs typeface="Arial" panose="020B0604020202020204" pitchFamily="34" charset="0"/>
              </a:rPr>
              <a:t>Worksheet 3.10 </a:t>
            </a:r>
            <a:r>
              <a:rPr lang="en-US" sz="1100" kern="1200" dirty="0" smtClean="0">
                <a:solidFill>
                  <a:schemeClr val="tx1"/>
                </a:solidFill>
                <a:latin typeface="Arial" panose="020B0604020202020204" pitchFamily="34" charset="0"/>
                <a:ea typeface="+mn-ea"/>
                <a:cs typeface="Arial" panose="020B0604020202020204" pitchFamily="34" charset="0"/>
              </a:rPr>
              <a:t>and explain that they will answer  questions #7-9 and mark the box indicating whether they think their risk factor is of high or low changeability </a:t>
            </a:r>
          </a:p>
          <a:p>
            <a:pPr lvl="1"/>
            <a:r>
              <a:rPr lang="en-US" sz="1100" kern="1200" dirty="0" smtClean="0">
                <a:solidFill>
                  <a:schemeClr val="tx1"/>
                </a:solidFill>
                <a:latin typeface="Arial" panose="020B0604020202020204" pitchFamily="34" charset="0"/>
                <a:ea typeface="+mn-ea"/>
                <a:cs typeface="Arial" panose="020B0604020202020204" pitchFamily="34" charset="0"/>
              </a:rPr>
              <a:t>Allow 10 minutes for groups to do this now</a:t>
            </a:r>
          </a:p>
          <a:p>
            <a:pPr marL="228600" lvl="0" indent="-228600">
              <a:buFont typeface="+mj-lt"/>
              <a:buAutoNum type="arabicPeriod"/>
            </a:pPr>
            <a:r>
              <a:rPr lang="en-US" sz="1100" dirty="0" smtClean="0">
                <a:latin typeface="Arial" panose="020B0604020202020204" pitchFamily="34" charset="0"/>
                <a:ea typeface="Calibri" pitchFamily="34" charset="0"/>
                <a:cs typeface="Arial" panose="020B0604020202020204" pitchFamily="34" charset="0"/>
              </a:rPr>
              <a:t>Have </a:t>
            </a:r>
            <a:r>
              <a:rPr lang="en-US" sz="1100" dirty="0">
                <a:latin typeface="Arial" panose="020B0604020202020204" pitchFamily="34" charset="0"/>
                <a:ea typeface="Calibri" pitchFamily="34" charset="0"/>
                <a:cs typeface="Arial" panose="020B0604020202020204" pitchFamily="34" charset="0"/>
              </a:rPr>
              <a:t>them fill out the box for prioritization on </a:t>
            </a:r>
            <a:r>
              <a:rPr lang="en-US" sz="1100" b="0" dirty="0">
                <a:latin typeface="Arial" panose="020B0604020202020204" pitchFamily="34" charset="0"/>
                <a:ea typeface="Calibri" pitchFamily="34" charset="0"/>
                <a:cs typeface="Arial" panose="020B0604020202020204" pitchFamily="34" charset="0"/>
              </a:rPr>
              <a:t>Worksheet 3.10</a:t>
            </a:r>
            <a:r>
              <a:rPr lang="en-US" sz="1100" dirty="0">
                <a:latin typeface="Arial" panose="020B0604020202020204" pitchFamily="34" charset="0"/>
                <a:ea typeface="Calibri" pitchFamily="34" charset="0"/>
                <a:cs typeface="Arial" panose="020B0604020202020204" pitchFamily="34" charset="0"/>
              </a:rPr>
              <a:t>, using the answers they recorded about the importance and changeability of their risk factor</a:t>
            </a:r>
            <a:r>
              <a:rPr lang="en-US" sz="1100" dirty="0" smtClean="0">
                <a:latin typeface="Arial" panose="020B0604020202020204" pitchFamily="34" charset="0"/>
                <a:ea typeface="Calibri" pitchFamily="34" charset="0"/>
                <a:cs typeface="Arial" panose="020B0604020202020204" pitchFamily="34" charset="0"/>
              </a:rPr>
              <a:t>.</a:t>
            </a:r>
            <a:endParaRPr lang="en-US" sz="1100" dirty="0">
              <a:latin typeface="Arial" panose="020B0604020202020204" pitchFamily="34" charset="0"/>
              <a:ea typeface="Calibri" pitchFamily="34" charset="0"/>
              <a:cs typeface="Arial" panose="020B0604020202020204" pitchFamily="34" charset="0"/>
            </a:endParaRPr>
          </a:p>
        </p:txBody>
      </p:sp>
      <p:sp>
        <p:nvSpPr>
          <p:cNvPr id="72707" name="Slide Number Placeholder 3"/>
          <p:cNvSpPr>
            <a:spLocks noGrp="1"/>
          </p:cNvSpPr>
          <p:nvPr>
            <p:ph type="sldNum" sz="quarter" idx="5"/>
          </p:nvPr>
        </p:nvSpPr>
        <p:spPr bwMode="auto">
          <a:noFill/>
          <a:ln>
            <a:miter lim="800000"/>
            <a:headEnd/>
            <a:tailEnd/>
          </a:ln>
        </p:spPr>
        <p:txBody>
          <a:bodyPr/>
          <a:lstStyle/>
          <a:p>
            <a:fld id="{B79CFF69-61CF-414C-B353-6CEA338F26DF}" type="slidenum">
              <a:rPr lang="en-US"/>
              <a:pPr/>
              <a:t>32</a:t>
            </a:fld>
            <a:endParaRPr lang="en-US"/>
          </a:p>
        </p:txBody>
      </p:sp>
    </p:spTree>
    <p:extLst>
      <p:ext uri="{BB962C8B-B14F-4D97-AF65-F5344CB8AC3E}">
        <p14:creationId xmlns:p14="http://schemas.microsoft.com/office/powerpoint/2010/main" val="3115866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xfrm>
            <a:off x="2171700" y="685800"/>
            <a:ext cx="2643188" cy="1982788"/>
          </a:xfrm>
          <a:noFill/>
          <a:ln>
            <a:solidFill>
              <a:srgbClr val="000000"/>
            </a:solidFill>
            <a:miter lim="800000"/>
            <a:headEnd/>
            <a:tailEnd/>
          </a:ln>
        </p:spPr>
      </p:sp>
      <p:sp>
        <p:nvSpPr>
          <p:cNvPr id="72706" name="Notes Placeholder 2"/>
          <p:cNvSpPr>
            <a:spLocks noGrp="1"/>
          </p:cNvSpPr>
          <p:nvPr>
            <p:ph type="body" idx="1"/>
          </p:nvPr>
        </p:nvSpPr>
        <p:spPr bwMode="auto">
          <a:xfrm>
            <a:off x="686421" y="2805972"/>
            <a:ext cx="5485158" cy="5927361"/>
          </a:xfrm>
          <a:noFill/>
        </p:spPr>
        <p:txBody>
          <a:bodyPr wrap="square" numCol="1" anchor="t" anchorCtr="0" compatLnSpc="1">
            <a:prstTxWarp prst="textNoShape">
              <a:avLst/>
            </a:prstTxWarp>
          </a:bodyPr>
          <a:lstStyle/>
          <a:p>
            <a:pPr>
              <a:spcBef>
                <a:spcPct val="0"/>
              </a:spcBef>
            </a:pPr>
            <a:r>
              <a:rPr lang="en-US" sz="1100" b="1" dirty="0">
                <a:latin typeface="Arial" panose="020B0604020202020204" pitchFamily="34" charset="0"/>
                <a:ea typeface="Calibri" pitchFamily="34" charset="0"/>
                <a:cs typeface="Arial" panose="020B0604020202020204" pitchFamily="34" charset="0"/>
              </a:rPr>
              <a:t>CASE STUDY ACTIVITY – Prioritizing Risk </a:t>
            </a:r>
            <a:r>
              <a:rPr lang="en-US" sz="1100" b="1" dirty="0" smtClean="0">
                <a:latin typeface="Arial" panose="020B0604020202020204" pitchFamily="34" charset="0"/>
                <a:ea typeface="Calibri" pitchFamily="34" charset="0"/>
                <a:cs typeface="Arial" panose="020B0604020202020204" pitchFamily="34" charset="0"/>
              </a:rPr>
              <a:t>Factors (part 3)</a:t>
            </a:r>
            <a:endParaRPr lang="en-US" sz="1100" dirty="0">
              <a:latin typeface="Arial" panose="020B0604020202020204" pitchFamily="34" charset="0"/>
              <a:ea typeface="Calibri" pitchFamily="34" charset="0"/>
              <a:cs typeface="Arial" panose="020B0604020202020204" pitchFamily="34" charset="0"/>
            </a:endParaRPr>
          </a:p>
          <a:p>
            <a:pPr>
              <a:spcBef>
                <a:spcPct val="0"/>
              </a:spcBef>
            </a:pPr>
            <a:r>
              <a:rPr lang="en-US" sz="1100" b="1" dirty="0" smtClean="0">
                <a:latin typeface="Arial" panose="020B0604020202020204" pitchFamily="34" charset="0"/>
                <a:ea typeface="Calibri" pitchFamily="34" charset="0"/>
                <a:cs typeface="Arial" panose="020B0604020202020204" pitchFamily="34" charset="0"/>
              </a:rPr>
              <a:t>Time</a:t>
            </a:r>
            <a:r>
              <a:rPr lang="en-US" sz="1100" dirty="0" smtClean="0">
                <a:latin typeface="Arial" panose="020B0604020202020204" pitchFamily="34" charset="0"/>
                <a:ea typeface="Calibri" pitchFamily="34" charset="0"/>
                <a:cs typeface="Arial" panose="020B0604020202020204" pitchFamily="34" charset="0"/>
              </a:rPr>
              <a:t> </a:t>
            </a:r>
            <a:r>
              <a:rPr lang="en-US" sz="1100" dirty="0">
                <a:latin typeface="Arial" panose="020B0604020202020204" pitchFamily="34" charset="0"/>
                <a:ea typeface="Calibri" pitchFamily="34" charset="0"/>
                <a:cs typeface="Arial" panose="020B0604020202020204" pitchFamily="34" charset="0"/>
              </a:rPr>
              <a:t>– </a:t>
            </a:r>
            <a:r>
              <a:rPr lang="en-US" sz="1100" dirty="0" smtClean="0">
                <a:latin typeface="Arial" panose="020B0604020202020204" pitchFamily="34" charset="0"/>
                <a:ea typeface="Calibri" pitchFamily="34" charset="0"/>
                <a:cs typeface="Arial" panose="020B0604020202020204" pitchFamily="34" charset="0"/>
              </a:rPr>
              <a:t>10 minutes</a:t>
            </a:r>
          </a:p>
          <a:p>
            <a:pPr>
              <a:spcBef>
                <a:spcPct val="0"/>
              </a:spcBef>
            </a:pPr>
            <a:r>
              <a:rPr lang="en-US" sz="1100" b="1" dirty="0" smtClean="0">
                <a:latin typeface="Arial" panose="020B0604020202020204" pitchFamily="34" charset="0"/>
                <a:ea typeface="Calibri" pitchFamily="34" charset="0"/>
                <a:cs typeface="Arial" panose="020B0604020202020204" pitchFamily="34" charset="0"/>
              </a:rPr>
              <a:t>Instructions</a:t>
            </a:r>
            <a:r>
              <a:rPr lang="en-US" sz="1100" dirty="0" smtClean="0">
                <a:latin typeface="Arial" panose="020B0604020202020204" pitchFamily="34" charset="0"/>
                <a:ea typeface="Calibri" pitchFamily="34" charset="0"/>
                <a:cs typeface="Arial" panose="020B0604020202020204" pitchFamily="34" charset="0"/>
              </a:rPr>
              <a:t> –</a:t>
            </a:r>
          </a:p>
          <a:p>
            <a:pPr marL="228600" lvl="0" indent="-228600">
              <a:buFont typeface="+mj-lt"/>
              <a:buAutoNum type="arabicPeriod"/>
            </a:pPr>
            <a:r>
              <a:rPr lang="en-US" sz="1100" kern="1200" dirty="0" smtClean="0">
                <a:solidFill>
                  <a:schemeClr val="tx1"/>
                </a:solidFill>
                <a:latin typeface="Arial" panose="020B0604020202020204" pitchFamily="34" charset="0"/>
                <a:ea typeface="+mn-ea"/>
                <a:cs typeface="Arial" panose="020B0604020202020204" pitchFamily="34" charset="0"/>
              </a:rPr>
              <a:t>Point to the Prioritization box on </a:t>
            </a:r>
            <a:r>
              <a:rPr lang="en-US" sz="1100" b="1" i="1" kern="1200" dirty="0" smtClean="0">
                <a:solidFill>
                  <a:schemeClr val="tx1"/>
                </a:solidFill>
                <a:latin typeface="Arial" panose="020B0604020202020204" pitchFamily="34" charset="0"/>
                <a:ea typeface="+mn-ea"/>
                <a:cs typeface="Arial" panose="020B0604020202020204" pitchFamily="34" charset="0"/>
              </a:rPr>
              <a:t>Worksheet 3.10</a:t>
            </a:r>
            <a:r>
              <a:rPr lang="en-US" sz="1100" b="1" i="1" kern="1200" baseline="0" dirty="0" smtClean="0">
                <a:solidFill>
                  <a:schemeClr val="tx1"/>
                </a:solidFill>
                <a:latin typeface="Arial" panose="020B0604020202020204" pitchFamily="34" charset="0"/>
                <a:ea typeface="+mn-ea"/>
                <a:cs typeface="Arial" panose="020B0604020202020204" pitchFamily="34" charset="0"/>
              </a:rPr>
              <a:t> </a:t>
            </a:r>
            <a:r>
              <a:rPr lang="en-US" sz="1100" kern="1200" dirty="0" smtClean="0">
                <a:solidFill>
                  <a:schemeClr val="tx1"/>
                </a:solidFill>
                <a:latin typeface="Arial" panose="020B0604020202020204" pitchFamily="34" charset="0"/>
                <a:ea typeface="+mn-ea"/>
                <a:cs typeface="Arial" panose="020B0604020202020204" pitchFamily="34" charset="0"/>
              </a:rPr>
              <a:t>and show them how to place their risk factor according to whether it is high or low Importance and high or low Changeability – have groups do this now.</a:t>
            </a:r>
          </a:p>
          <a:p>
            <a:pPr marL="228600" lvl="0" indent="-228600">
              <a:buFont typeface="+mj-lt"/>
              <a:buAutoNum type="arabicPeriod"/>
            </a:pPr>
            <a:r>
              <a:rPr lang="en-US" sz="1100" kern="1200" dirty="0" smtClean="0">
                <a:solidFill>
                  <a:schemeClr val="tx1"/>
                </a:solidFill>
                <a:latin typeface="Arial" panose="020B0604020202020204" pitchFamily="34" charset="0"/>
                <a:ea typeface="+mn-ea"/>
                <a:cs typeface="Arial" panose="020B0604020202020204" pitchFamily="34" charset="0"/>
              </a:rPr>
              <a:t>Draw a large Prioritization box on a page of easel paper and have each group post their risk factor in the appropriate quadrant and share their rationale. Use</a:t>
            </a:r>
            <a:r>
              <a:rPr lang="en-US" sz="1100" kern="1200" baseline="0" dirty="0" smtClean="0">
                <a:solidFill>
                  <a:schemeClr val="tx1"/>
                </a:solidFill>
                <a:latin typeface="Arial" panose="020B0604020202020204" pitchFamily="34" charset="0"/>
                <a:ea typeface="+mn-ea"/>
                <a:cs typeface="Arial" panose="020B0604020202020204" pitchFamily="34" charset="0"/>
              </a:rPr>
              <a:t> a different color sticky note for</a:t>
            </a:r>
            <a:r>
              <a:rPr lang="en-US" sz="1100" kern="1200" dirty="0" smtClean="0">
                <a:solidFill>
                  <a:schemeClr val="tx1"/>
                </a:solidFill>
                <a:latin typeface="Arial" panose="020B0604020202020204" pitchFamily="34" charset="0"/>
                <a:ea typeface="+mn-ea"/>
                <a:cs typeface="Arial" panose="020B0604020202020204" pitchFamily="34" charset="0"/>
              </a:rPr>
              <a:t> each risk</a:t>
            </a:r>
            <a:r>
              <a:rPr lang="en-US" sz="1100" kern="1200" baseline="0" dirty="0" smtClean="0">
                <a:solidFill>
                  <a:schemeClr val="tx1"/>
                </a:solidFill>
                <a:latin typeface="Arial" panose="020B0604020202020204" pitchFamily="34" charset="0"/>
                <a:ea typeface="+mn-ea"/>
                <a:cs typeface="Arial" panose="020B0604020202020204" pitchFamily="34" charset="0"/>
              </a:rPr>
              <a:t> factor (this will become important as you continue to build the sample logic model for Community XYZ on the wall over the course of the training).</a:t>
            </a:r>
            <a:endParaRPr lang="en-US" sz="1100" kern="1200" dirty="0" smtClean="0">
              <a:solidFill>
                <a:schemeClr val="tx1"/>
              </a:solidFill>
              <a:latin typeface="Arial" panose="020B0604020202020204" pitchFamily="34" charset="0"/>
              <a:ea typeface="+mn-ea"/>
              <a:cs typeface="Arial" panose="020B0604020202020204" pitchFamily="34" charset="0"/>
            </a:endParaRPr>
          </a:p>
          <a:p>
            <a:pPr marL="228600" lvl="0" indent="-228600">
              <a:buFont typeface="+mj-lt"/>
              <a:buNone/>
            </a:pPr>
            <a:endParaRPr lang="en-US" sz="1100" kern="1200" dirty="0" smtClean="0">
              <a:solidFill>
                <a:schemeClr val="tx1"/>
              </a:solidFill>
              <a:latin typeface="Arial" panose="020B0604020202020204" pitchFamily="34" charset="0"/>
              <a:ea typeface="+mn-ea"/>
              <a:cs typeface="Arial" panose="020B0604020202020204" pitchFamily="34" charset="0"/>
            </a:endParaRPr>
          </a:p>
          <a:p>
            <a:pPr marL="0" lvl="0" indent="0">
              <a:buFont typeface="+mj-lt"/>
              <a:buNone/>
            </a:pPr>
            <a:r>
              <a:rPr lang="en-US" sz="1100" kern="1200" dirty="0" smtClean="0">
                <a:solidFill>
                  <a:schemeClr val="tx1"/>
                </a:solidFill>
                <a:latin typeface="Arial" panose="020B0604020202020204" pitchFamily="34" charset="0"/>
                <a:ea typeface="+mn-ea"/>
                <a:cs typeface="Arial" panose="020B0604020202020204" pitchFamily="34" charset="0"/>
              </a:rPr>
              <a:t>Then, ask which risk factor(s) Community XYZ should</a:t>
            </a:r>
            <a:r>
              <a:rPr lang="en-US" sz="1100" kern="1200" baseline="0" dirty="0" smtClean="0">
                <a:solidFill>
                  <a:schemeClr val="tx1"/>
                </a:solidFill>
                <a:latin typeface="Arial" panose="020B0604020202020204" pitchFamily="34" charset="0"/>
                <a:ea typeface="+mn-ea"/>
                <a:cs typeface="Arial" panose="020B0604020202020204" pitchFamily="34" charset="0"/>
              </a:rPr>
              <a:t> </a:t>
            </a:r>
            <a:r>
              <a:rPr lang="en-US" sz="1100" kern="1200" dirty="0" smtClean="0">
                <a:solidFill>
                  <a:schemeClr val="tx1"/>
                </a:solidFill>
                <a:latin typeface="Arial" panose="020B0604020202020204" pitchFamily="34" charset="0"/>
                <a:ea typeface="+mn-ea"/>
                <a:cs typeface="Arial" panose="020B0604020202020204" pitchFamily="34" charset="0"/>
              </a:rPr>
              <a:t>address first (those in the high/high quadrant). If no risk factor was scored high/high, ask what the community could do (e.g., increase readiness, increase resources, identify risk factors that are contributing more directly to underage drinking, etc.). </a:t>
            </a:r>
          </a:p>
          <a:p>
            <a:pPr marL="0" lvl="0" indent="0">
              <a:buFont typeface="+mj-lt"/>
              <a:buNone/>
            </a:pPr>
            <a:endParaRPr lang="en-US" sz="1100" kern="1200" dirty="0" smtClean="0">
              <a:solidFill>
                <a:schemeClr val="tx1"/>
              </a:solidFill>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mj-lt"/>
              <a:buNone/>
              <a:tabLst/>
              <a:defRPr/>
            </a:pPr>
            <a:r>
              <a:rPr lang="en-US" sz="1100" dirty="0" smtClean="0">
                <a:latin typeface="Arial" panose="020B0604020202020204" pitchFamily="34" charset="0"/>
                <a:ea typeface="ＭＳ Ｐゴシック" pitchFamily="34" charset="-128"/>
                <a:cs typeface="Arial" panose="020B0604020202020204" pitchFamily="34" charset="0"/>
              </a:rPr>
              <a:t>Point out that the prioritization process in this activity has been piloted in communities, and so participants can use this tool in their work.</a:t>
            </a:r>
            <a:endParaRPr lang="en-US" sz="1100" dirty="0" smtClean="0">
              <a:solidFill>
                <a:srgbClr val="000000"/>
              </a:solidFill>
              <a:latin typeface="Arial" panose="020B0604020202020204" pitchFamily="34" charset="0"/>
              <a:ea typeface="ＭＳ Ｐゴシック" pitchFamily="34" charset="-128"/>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endParaRPr lang="en-US" sz="1100" dirty="0" smtClean="0">
              <a:solidFill>
                <a:srgbClr val="000000"/>
              </a:solidFill>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dirty="0" smtClean="0">
                <a:solidFill>
                  <a:srgbClr val="000000"/>
                </a:solidFill>
                <a:latin typeface="Arial" panose="020B0604020202020204" pitchFamily="34" charset="0"/>
                <a:ea typeface="ＭＳ Ｐゴシック" pitchFamily="34" charset="-128"/>
                <a:cs typeface="Arial" panose="020B0604020202020204" pitchFamily="34" charset="0"/>
              </a:rPr>
              <a:t>Finally, have groups write</a:t>
            </a:r>
            <a:r>
              <a:rPr lang="en-US" sz="1100" baseline="0" dirty="0" smtClean="0">
                <a:solidFill>
                  <a:srgbClr val="000000"/>
                </a:solidFill>
                <a:latin typeface="Arial" panose="020B0604020202020204" pitchFamily="34" charset="0"/>
                <a:ea typeface="ＭＳ Ｐゴシック" pitchFamily="34" charset="-128"/>
                <a:cs typeface="Arial" panose="020B0604020202020204" pitchFamily="34" charset="0"/>
              </a:rPr>
              <a:t> their risk factor on the logic model on the wall on the easel page marked “Risk and Protective Factors.” Each group will use a different color marker. (They will continue to use the same color marker as they develop the logic model for Community XYZ on the wall throughout the training).</a:t>
            </a:r>
            <a:endParaRPr lang="en-US" sz="1100" dirty="0" smtClean="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72707" name="Slide Number Placeholder 3"/>
          <p:cNvSpPr>
            <a:spLocks noGrp="1"/>
          </p:cNvSpPr>
          <p:nvPr>
            <p:ph type="sldNum" sz="quarter" idx="5"/>
          </p:nvPr>
        </p:nvSpPr>
        <p:spPr bwMode="auto">
          <a:noFill/>
          <a:ln>
            <a:miter lim="800000"/>
            <a:headEnd/>
            <a:tailEnd/>
          </a:ln>
        </p:spPr>
        <p:txBody>
          <a:bodyPr/>
          <a:lstStyle/>
          <a:p>
            <a:fld id="{B79CFF69-61CF-414C-B353-6CEA338F26DF}" type="slidenum">
              <a:rPr lang="en-US"/>
              <a:pPr/>
              <a:t>33</a:t>
            </a:fld>
            <a:endParaRPr lang="en-US"/>
          </a:p>
        </p:txBody>
      </p:sp>
    </p:spTree>
    <p:extLst>
      <p:ext uri="{BB962C8B-B14F-4D97-AF65-F5344CB8AC3E}">
        <p14:creationId xmlns:p14="http://schemas.microsoft.com/office/powerpoint/2010/main" val="1334716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xfrm>
            <a:off x="2149475" y="696913"/>
            <a:ext cx="2778125" cy="208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p:cNvSpPr>
            <a:spLocks noGrp="1"/>
          </p:cNvSpPr>
          <p:nvPr>
            <p:ph type="body" idx="1"/>
          </p:nvPr>
        </p:nvSpPr>
        <p:spPr bwMode="auto">
          <a:xfrm>
            <a:off x="701675" y="2995613"/>
            <a:ext cx="5607050" cy="5249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Ask participants to summarize the key things they learned in the training today about the following:</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Building capacity</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Cultural competence</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Review the learning objectives on the slide and ask participants how well the objectives were met.</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Explain how a community can build its capacity to prevent the problems identified in its assessment</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Describe culture and how to apply cultural competence to prevention and promotion</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Explain how to prioritize risk and protective factors</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r>
              <a:rPr lang="en-US" altLang="en-US" sz="1100" dirty="0" smtClean="0">
                <a:latin typeface="Arial" panose="020B0604020202020204" pitchFamily="34" charset="0"/>
                <a:ea typeface="Calibri" panose="020F0502020204030204" pitchFamily="34" charset="0"/>
                <a:cs typeface="Arial" panose="020B0604020202020204" pitchFamily="34" charset="0"/>
              </a:rPr>
              <a:t>Address any outstanding issues.</a:t>
            </a:r>
            <a:endParaRPr lang="en-US" altLang="en-US" sz="1100" dirty="0" smtClean="0">
              <a:solidFill>
                <a:srgbClr val="000000"/>
              </a:solidFill>
              <a:latin typeface="Arial" panose="020B0604020202020204" pitchFamily="34" charset="0"/>
              <a:cs typeface="Arial" panose="020B0604020202020204" pitchFamily="34" charset="0"/>
            </a:endParaRP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C3B0BA1-5DCF-4E20-A897-913C1F59C3DF}" type="slidenum">
              <a:rPr lang="en-US" altLang="en-US" sz="1200">
                <a:latin typeface="Calibri" panose="020F0502020204030204" pitchFamily="34" charset="0"/>
              </a:rPr>
              <a:pPr eaLnBrk="1" hangingPunct="1"/>
              <a:t>34</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97759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xfrm>
            <a:off x="2079625" y="696913"/>
            <a:ext cx="2833688" cy="2125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p:cNvSpPr>
            <a:spLocks noGrp="1"/>
          </p:cNvSpPr>
          <p:nvPr>
            <p:ph type="body" idx="1"/>
          </p:nvPr>
        </p:nvSpPr>
        <p:spPr bwMode="auto">
          <a:xfrm>
            <a:off x="701675" y="3249613"/>
            <a:ext cx="56070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smtClean="0">
                <a:latin typeface="Arial" panose="020B0604020202020204" pitchFamily="34" charset="0"/>
                <a:ea typeface="Calibri" panose="020F0502020204030204" pitchFamily="34" charset="0"/>
              </a:rPr>
              <a:t>Point out to participants that in their handouts is a list of additional resources and materials on the topics covered in the training today.</a:t>
            </a:r>
          </a:p>
          <a:p>
            <a:pPr>
              <a:spcBef>
                <a:spcPct val="0"/>
              </a:spcBef>
            </a:pPr>
            <a:endParaRPr lang="en-US" altLang="en-US" sz="1100" dirty="0" smtClean="0">
              <a:latin typeface="Arial" panose="020B0604020202020204" pitchFamily="34" charset="0"/>
              <a:ea typeface="Calibri" panose="020F0502020204030204" pitchFamily="34" charset="0"/>
            </a:endParaRPr>
          </a:p>
          <a:p>
            <a:pPr>
              <a:spcBef>
                <a:spcPct val="0"/>
              </a:spcBef>
            </a:pPr>
            <a:r>
              <a:rPr lang="en-US" altLang="en-US" sz="1100" b="1" dirty="0" smtClean="0">
                <a:latin typeface="Arial" panose="020B0604020202020204" pitchFamily="34" charset="0"/>
                <a:ea typeface="Calibri" panose="020F0502020204030204" pitchFamily="34" charset="0"/>
              </a:rPr>
              <a:t>ACTIVITY</a:t>
            </a:r>
            <a:r>
              <a:rPr lang="en-US" altLang="en-US" sz="1100" b="0" dirty="0" smtClean="0">
                <a:latin typeface="Arial" panose="020B0604020202020204" pitchFamily="34" charset="0"/>
                <a:ea typeface="Calibri" panose="020F0502020204030204" pitchFamily="34" charset="0"/>
              </a:rPr>
              <a:t> (Optional) – What You Learned</a:t>
            </a:r>
          </a:p>
          <a:p>
            <a:pPr>
              <a:spcBef>
                <a:spcPct val="0"/>
              </a:spcBef>
            </a:pPr>
            <a:r>
              <a:rPr lang="en-US" altLang="en-US" sz="1100" b="0" dirty="0" smtClean="0">
                <a:latin typeface="Arial" panose="020B0604020202020204" pitchFamily="34" charset="0"/>
                <a:ea typeface="Calibri" panose="020F0502020204030204" pitchFamily="34" charset="0"/>
              </a:rPr>
              <a:t>1. Ask</a:t>
            </a:r>
            <a:r>
              <a:rPr lang="en-US" altLang="en-US" sz="1100" b="0" baseline="0" dirty="0" smtClean="0">
                <a:latin typeface="Arial" panose="020B0604020202020204" pitchFamily="34" charset="0"/>
                <a:ea typeface="Calibri" panose="020F0502020204030204" pitchFamily="34" charset="0"/>
              </a:rPr>
              <a:t> participants to w</a:t>
            </a:r>
            <a:r>
              <a:rPr lang="en-US" altLang="en-US" sz="1100" b="0" dirty="0" smtClean="0">
                <a:latin typeface="Arial" panose="020B0604020202020204" pitchFamily="34" charset="0"/>
                <a:ea typeface="Calibri" panose="020F0502020204030204" pitchFamily="34" charset="0"/>
              </a:rPr>
              <a:t>rite down something they learned or re-learned.</a:t>
            </a:r>
            <a:endParaRPr lang="en-US" altLang="en-US" sz="1100" b="1" dirty="0" smtClean="0">
              <a:latin typeface="Arial" panose="020B0604020202020204" pitchFamily="34" charset="0"/>
              <a:ea typeface="Calibri" panose="020F0502020204030204" pitchFamily="34" charset="0"/>
            </a:endParaRPr>
          </a:p>
          <a:p>
            <a:pPr>
              <a:spcBef>
                <a:spcPct val="0"/>
              </a:spcBef>
            </a:pPr>
            <a:endParaRPr lang="en-US" altLang="en-US" sz="1100" dirty="0" smtClean="0">
              <a:latin typeface="Arial" panose="020B0604020202020204" pitchFamily="34" charset="0"/>
              <a:ea typeface="Calibri" panose="020F0502020204030204" pitchFamily="34" charset="0"/>
            </a:endParaRPr>
          </a:p>
          <a:p>
            <a:pPr>
              <a:spcBef>
                <a:spcPct val="0"/>
              </a:spcBef>
            </a:pPr>
            <a:endParaRPr lang="en-US" altLang="en-US" sz="1100" dirty="0" smtClean="0">
              <a:ea typeface="Calibri" panose="020F0502020204030204" pitchFamily="34" charset="0"/>
            </a:endParaRP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E6EE941-1291-490F-9FEB-9CD44D232D92}" type="slidenum">
              <a:rPr lang="en-US" altLang="en-US" sz="1200">
                <a:latin typeface="Calibri" panose="020F0502020204030204" pitchFamily="34" charset="0"/>
              </a:rPr>
              <a:pPr eaLnBrk="1" hangingPunct="1"/>
              <a:t>35</a:t>
            </a:fld>
            <a:endParaRPr lang="en-US" altLang="en-US" sz="1200">
              <a:latin typeface="Calibri" panose="020F0502020204030204" pitchFamily="34" charset="0"/>
            </a:endParaRPr>
          </a:p>
        </p:txBody>
      </p:sp>
    </p:spTree>
    <p:extLst>
      <p:ext uri="{BB962C8B-B14F-4D97-AF65-F5344CB8AC3E}">
        <p14:creationId xmlns:p14="http://schemas.microsoft.com/office/powerpoint/2010/main" val="758004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xfrm>
            <a:off x="2119313" y="696913"/>
            <a:ext cx="2806700" cy="2105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p:cNvSpPr>
            <a:spLocks noGrp="1"/>
          </p:cNvSpPr>
          <p:nvPr>
            <p:ph type="body" idx="1"/>
          </p:nvPr>
        </p:nvSpPr>
        <p:spPr bwMode="auto">
          <a:xfrm>
            <a:off x="701675" y="2844800"/>
            <a:ext cx="5607050" cy="5984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100" dirty="0" smtClean="0">
              <a:latin typeface="Arial" panose="020B0604020202020204" pitchFamily="34" charset="0"/>
              <a:cs typeface="Arial" panose="020B0604020202020204" pitchFamily="34" charset="0"/>
            </a:endParaRPr>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86B5AD3-FF09-48C9-9373-AF445AF442F4}" type="slidenum">
              <a:rPr lang="en-US" altLang="en-US" sz="1200">
                <a:latin typeface="Calibri" panose="020F0502020204030204" pitchFamily="34" charset="0"/>
              </a:rPr>
              <a:pPr eaLnBrk="1" hangingPunct="1"/>
              <a:t>36</a:t>
            </a:fld>
            <a:endParaRPr lang="en-US" altLang="en-US" sz="1200">
              <a:latin typeface="Calibri" panose="020F0502020204030204" pitchFamily="34" charset="0"/>
            </a:endParaRPr>
          </a:p>
        </p:txBody>
      </p:sp>
    </p:spTree>
    <p:extLst>
      <p:ext uri="{BB962C8B-B14F-4D97-AF65-F5344CB8AC3E}">
        <p14:creationId xmlns:p14="http://schemas.microsoft.com/office/powerpoint/2010/main" val="34960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2119313" y="696913"/>
            <a:ext cx="2809875" cy="2106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xfrm>
            <a:off x="701675" y="320675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Review the learning objectives for Session 3 on the slide and connect it back to the agenda:</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Explain how a community can build its capacity to prevent the problems identified in its assessment.</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Describe culture and how to apply cultural competence to prevention and promotion.</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Explain how to prioritize risk and protective factors </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List different types of interventions and describe criteria for selecting an intervention</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EC0FC38-79CB-408B-B0AD-F478E9E23DC6}" type="slidenum">
              <a:rPr lang="en-US" altLang="en-US" sz="1200">
                <a:latin typeface="Calibri" panose="020F0502020204030204" pitchFamily="34" charset="0"/>
              </a:rPr>
              <a:pPr eaLnBrk="1" hangingPunct="1"/>
              <a:t>4</a:t>
            </a:fld>
            <a:endParaRPr lang="en-US" altLang="en-US" sz="1200">
              <a:latin typeface="Calibri" panose="020F0502020204030204" pitchFamily="34" charset="0"/>
            </a:endParaRPr>
          </a:p>
        </p:txBody>
      </p:sp>
    </p:spTree>
    <p:extLst>
      <p:ext uri="{BB962C8B-B14F-4D97-AF65-F5344CB8AC3E}">
        <p14:creationId xmlns:p14="http://schemas.microsoft.com/office/powerpoint/2010/main" val="330087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2235200" y="696913"/>
            <a:ext cx="2663825" cy="1997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xfrm>
            <a:off x="701675" y="2922588"/>
            <a:ext cx="5607050" cy="5078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Review the Strategic Prevention Framework, highlighting the following key points:</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The effectiveness of the SPF begins with a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clear understanding </a:t>
            </a:r>
            <a:r>
              <a:rPr lang="en-US" altLang="en-US" sz="1100" dirty="0" smtClean="0">
                <a:latin typeface="Arial" panose="020B0604020202020204" pitchFamily="34" charset="0"/>
                <a:ea typeface="Calibri" panose="020F0502020204030204" pitchFamily="34" charset="0"/>
                <a:cs typeface="Arial" panose="020B0604020202020204" pitchFamily="34" charset="0"/>
              </a:rPr>
              <a:t>of the substance abuse and related problems in a community.</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It depends on the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involvement of community members from various sectors </a:t>
            </a:r>
            <a:r>
              <a:rPr lang="en-US" altLang="en-US" sz="1100" dirty="0" smtClean="0">
                <a:latin typeface="Arial" panose="020B0604020202020204" pitchFamily="34" charset="0"/>
                <a:ea typeface="Calibri" panose="020F0502020204030204" pitchFamily="34" charset="0"/>
                <a:cs typeface="Arial" panose="020B0604020202020204" pitchFamily="34" charset="0"/>
              </a:rPr>
              <a:t>in this strategic planning process. </a:t>
            </a:r>
          </a:p>
          <a:p>
            <a:pPr marL="171450" indent="-171450">
              <a:spcBef>
                <a:spcPct val="0"/>
              </a:spcBef>
              <a:buFont typeface="Arial" panose="020B0604020202020204" pitchFamily="34" charset="0"/>
              <a:buChar char="•"/>
            </a:pP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b="1" u="sng" dirty="0" smtClean="0">
                <a:latin typeface="Arial" panose="020B0604020202020204" pitchFamily="34" charset="0"/>
                <a:ea typeface="Calibri" panose="020F0502020204030204" pitchFamily="34" charset="0"/>
                <a:cs typeface="Arial" panose="020B0604020202020204" pitchFamily="34" charset="0"/>
              </a:rPr>
              <a:t>Nothing about us without us</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 is a phrase implying that the population group that is the focus of an intervention must also be involved in the planning process.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ACTIVITY – Review: SPF Steps 1 and 2</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Purpose </a:t>
            </a:r>
            <a:r>
              <a:rPr lang="en-US" altLang="en-US" sz="1100" dirty="0" smtClean="0">
                <a:latin typeface="Arial" panose="020B0604020202020204" pitchFamily="34" charset="0"/>
                <a:ea typeface="Calibri" panose="020F0502020204030204" pitchFamily="34" charset="0"/>
                <a:cs typeface="Arial" panose="020B0604020202020204" pitchFamily="34" charset="0"/>
              </a:rPr>
              <a:t>– To have participants recap what they learned about these two steps</a:t>
            </a: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Total Time </a:t>
            </a:r>
            <a:r>
              <a:rPr lang="en-US" altLang="en-US" sz="1100" dirty="0" smtClean="0">
                <a:latin typeface="Arial" panose="020B0604020202020204" pitchFamily="34" charset="0"/>
                <a:ea typeface="Calibri" panose="020F0502020204030204" pitchFamily="34" charset="0"/>
                <a:cs typeface="Arial" panose="020B0604020202020204" pitchFamily="34" charset="0"/>
              </a:rPr>
              <a:t>– 20 minutes</a:t>
            </a: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Instructions – </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marL="22860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Divide participants into three groups:</a:t>
            </a:r>
          </a:p>
          <a:p>
            <a:pPr marL="400050" lvl="1"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Group 1 is responsible for assessing behaviors and related problems. </a:t>
            </a:r>
          </a:p>
          <a:p>
            <a:pPr marL="400050" lvl="1"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Group 2 is responsible for assessing risk and protective factors.</a:t>
            </a:r>
          </a:p>
          <a:p>
            <a:pPr marL="400050" lvl="1"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Group 3 is responsible for assessing readiness and resources. </a:t>
            </a:r>
          </a:p>
          <a:p>
            <a:pPr lvl="1">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(If there are a lot of participants, six groups may work better, with each topic assigned to two groups.)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2.</a:t>
            </a:r>
            <a:r>
              <a:rPr lang="en-US" altLang="en-US" sz="1100" baseline="0" dirty="0" smtClean="0">
                <a:latin typeface="Arial" panose="020B0604020202020204" pitchFamily="34" charset="0"/>
                <a:ea typeface="Calibri" panose="020F0502020204030204" pitchFamily="34" charset="0"/>
                <a:cs typeface="Arial" panose="020B0604020202020204" pitchFamily="34" charset="0"/>
              </a:rPr>
              <a:t> </a:t>
            </a:r>
            <a:r>
              <a:rPr lang="en-US" altLang="en-US" sz="1100" dirty="0" smtClean="0">
                <a:latin typeface="Arial" panose="020B0604020202020204" pitchFamily="34" charset="0"/>
                <a:ea typeface="Calibri" panose="020F0502020204030204" pitchFamily="34" charset="0"/>
                <a:cs typeface="Arial" panose="020B0604020202020204" pitchFamily="34" charset="0"/>
              </a:rPr>
              <a:t>  Ask each group to write a 30-second elevator speech, describing their assigned topic to someone who </a:t>
            </a:r>
            <a:r>
              <a:rPr lang="en-US" altLang="en-US" sz="1100" dirty="0" err="1" smtClean="0">
                <a:latin typeface="Arial" panose="020B0604020202020204" pitchFamily="34" charset="0"/>
                <a:ea typeface="Calibri" panose="020F0502020204030204" pitchFamily="34" charset="0"/>
                <a:cs typeface="Arial" panose="020B0604020202020204" pitchFamily="34" charset="0"/>
              </a:rPr>
              <a:t>wasn</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t here yesterday.</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3.</a:t>
            </a:r>
            <a:r>
              <a:rPr lang="en-US" altLang="en-US" sz="1100" baseline="0" dirty="0" smtClean="0">
                <a:latin typeface="Arial" panose="020B0604020202020204" pitchFamily="34" charset="0"/>
                <a:ea typeface="Calibri" panose="020F0502020204030204" pitchFamily="34" charset="0"/>
                <a:cs typeface="Arial" panose="020B0604020202020204" pitchFamily="34" charset="0"/>
              </a:rPr>
              <a:t>   </a:t>
            </a:r>
            <a:r>
              <a:rPr lang="en-US" altLang="en-US" sz="1100" dirty="0" smtClean="0">
                <a:latin typeface="Arial" panose="020B0604020202020204" pitchFamily="34" charset="0"/>
                <a:ea typeface="Calibri" panose="020F0502020204030204" pitchFamily="34" charset="0"/>
                <a:cs typeface="Arial" panose="020B0604020202020204" pitchFamily="34" charset="0"/>
              </a:rPr>
              <a:t>After 10 minutes, have groups present their elevator speeches.</a:t>
            </a:r>
            <a:endParaRPr lang="en-US" altLang="en-US" sz="1100" dirty="0" smtClean="0">
              <a:solidFill>
                <a:srgbClr val="000000"/>
              </a:solidFill>
              <a:latin typeface="Arial" panose="020B0604020202020204" pitchFamily="34" charset="0"/>
              <a:cs typeface="Arial" panose="020B0604020202020204" pitchFamily="34"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4A5AE67-8037-4DA3-8DC4-A62C9FDC96CF}"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extLst>
      <p:ext uri="{BB962C8B-B14F-4D97-AF65-F5344CB8AC3E}">
        <p14:creationId xmlns:p14="http://schemas.microsoft.com/office/powerpoint/2010/main" val="236483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2222500" y="696913"/>
            <a:ext cx="2706688" cy="202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xfrm>
            <a:off x="701675" y="2971800"/>
            <a:ext cx="5607050" cy="5076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[In slideshow, the image automatically appears when you come to the slide]</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Explain that once a community</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s capacity to do prevention is assessed, the focus shifts to building capacity:</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Building capacity involves</a:t>
            </a:r>
            <a:r>
              <a:rPr lang="en-US" altLang="en-US" sz="1100" b="1" dirty="0" smtClean="0">
                <a:latin typeface="Arial" panose="020B0604020202020204" pitchFamily="34" charset="0"/>
                <a:ea typeface="Calibri" panose="020F0502020204030204" pitchFamily="34" charset="0"/>
                <a:cs typeface="Arial" panose="020B0604020202020204" pitchFamily="34" charset="0"/>
              </a:rPr>
              <a:t>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increasing the resources and improving the community</a:t>
            </a:r>
            <a:r>
              <a:rPr lang="ja-JP" altLang="en-US" sz="1100" b="1" u="sng" dirty="0" smtClean="0">
                <a:latin typeface="Arial" panose="020B0604020202020204" pitchFamily="34" charset="0"/>
                <a:ea typeface="Calibri" panose="020F0502020204030204" pitchFamily="34" charset="0"/>
                <a:cs typeface="Arial" panose="020B0604020202020204" pitchFamily="34" charset="0"/>
              </a:rPr>
              <a:t>’</a:t>
            </a:r>
            <a:r>
              <a:rPr lang="en-US" altLang="ja-JP" sz="1100" b="1" u="sng" dirty="0" smtClean="0">
                <a:latin typeface="Arial" panose="020B0604020202020204" pitchFamily="34" charset="0"/>
                <a:ea typeface="Calibri" panose="020F0502020204030204" pitchFamily="34" charset="0"/>
                <a:cs typeface="Arial" panose="020B0604020202020204" pitchFamily="34" charset="0"/>
              </a:rPr>
              <a:t>s readiness</a:t>
            </a:r>
            <a:r>
              <a:rPr lang="en-US" altLang="ja-JP" sz="1100" b="1" dirty="0" smtClean="0">
                <a:latin typeface="Arial" panose="020B0604020202020204" pitchFamily="34" charset="0"/>
                <a:ea typeface="Calibri" panose="020F0502020204030204" pitchFamily="34" charset="0"/>
                <a:cs typeface="Arial" panose="020B0604020202020204" pitchFamily="34" charset="0"/>
              </a:rPr>
              <a:t> </a:t>
            </a:r>
            <a:r>
              <a:rPr lang="en-US" altLang="ja-JP" sz="1100" dirty="0" smtClean="0">
                <a:latin typeface="Arial" panose="020B0604020202020204" pitchFamily="34" charset="0"/>
                <a:ea typeface="Calibri" panose="020F0502020204030204" pitchFamily="34" charset="0"/>
                <a:cs typeface="Arial" panose="020B0604020202020204" pitchFamily="34" charset="0"/>
              </a:rPr>
              <a:t>to do prevention.</a:t>
            </a:r>
            <a:r>
              <a:rPr lang="en-US" altLang="ja-JP" sz="1100" b="1" dirty="0" smtClean="0">
                <a:latin typeface="Arial" panose="020B0604020202020204" pitchFamily="34" charset="0"/>
                <a:ea typeface="Calibri" panose="020F0502020204030204" pitchFamily="34" charset="0"/>
                <a:cs typeface="Arial" panose="020B0604020202020204" pitchFamily="34" charset="0"/>
              </a:rPr>
              <a:t> </a:t>
            </a:r>
            <a:endParaRPr lang="en-US" altLang="ja-JP" sz="1100" dirty="0" smtClean="0">
              <a:latin typeface="Arial" panose="020B0604020202020204" pitchFamily="34" charset="0"/>
              <a:ea typeface="Calibri" panose="020F0502020204030204" pitchFamily="34" charset="0"/>
              <a:cs typeface="Arial" panose="020B0604020202020204" pitchFamily="34" charset="0"/>
            </a:endParaRP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Building resources and readiness often go</a:t>
            </a:r>
            <a:r>
              <a:rPr lang="en-US" altLang="en-US" sz="1100" b="1" dirty="0" smtClean="0">
                <a:latin typeface="Arial" panose="020B0604020202020204" pitchFamily="34" charset="0"/>
                <a:ea typeface="Calibri" panose="020F0502020204030204" pitchFamily="34" charset="0"/>
                <a:cs typeface="Arial" panose="020B0604020202020204" pitchFamily="34" charset="0"/>
              </a:rPr>
              <a:t>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hand-in-hand</a:t>
            </a:r>
            <a:r>
              <a:rPr lang="en-US" altLang="en-US" sz="1100" dirty="0" smtClean="0">
                <a:latin typeface="Arial" panose="020B0604020202020204" pitchFamily="34" charset="0"/>
                <a:ea typeface="Calibri" panose="020F0502020204030204" pitchFamily="34" charset="0"/>
                <a:cs typeface="Arial" panose="020B0604020202020204" pitchFamily="34" charset="0"/>
              </a:rPr>
              <a:t>—in many cases, building resource capacity also contributes to greater community readiness. For example, when key stakeholders are engaged in solving problems, they often mobilize other community members to get involved. This leads to more people recognizing the value of prevention and being ready to take action.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This section will cover</a:t>
            </a:r>
            <a:r>
              <a:rPr lang="en-US" altLang="en-US" sz="1100" b="1" dirty="0" smtClean="0">
                <a:latin typeface="Arial" panose="020B0604020202020204" pitchFamily="34" charset="0"/>
                <a:ea typeface="Calibri" panose="020F0502020204030204" pitchFamily="34" charset="0"/>
                <a:cs typeface="Arial" panose="020B0604020202020204" pitchFamily="34" charset="0"/>
              </a:rPr>
              <a:t>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three ways to increase resources and improve readiness</a:t>
            </a:r>
            <a:r>
              <a:rPr lang="en-US" altLang="en-US" sz="1100" b="1" dirty="0" smtClean="0">
                <a:latin typeface="Arial" panose="020B0604020202020204" pitchFamily="34" charset="0"/>
                <a:ea typeface="Calibri" panose="020F0502020204030204" pitchFamily="34" charset="0"/>
                <a:cs typeface="Arial" panose="020B0604020202020204" pitchFamily="34" charset="0"/>
              </a:rPr>
              <a:t>:</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marL="22860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Engage stakeholders</a:t>
            </a:r>
          </a:p>
          <a:p>
            <a:pPr marL="22860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Strengthen collaborative groups/partnerships</a:t>
            </a:r>
          </a:p>
          <a:p>
            <a:pPr marL="228600" indent="-228600">
              <a:spcBef>
                <a:spcPct val="0"/>
              </a:spcBef>
              <a:buFont typeface="+mj-lt"/>
              <a:buAutoNum type="arabicPeriod"/>
            </a:pPr>
            <a:r>
              <a:rPr lang="en-US" altLang="en-US" sz="1100" dirty="0" smtClean="0">
                <a:latin typeface="Arial" panose="020B0604020202020204" pitchFamily="34" charset="0"/>
                <a:ea typeface="Calibri" panose="020F0502020204030204" pitchFamily="34" charset="0"/>
                <a:cs typeface="Arial" panose="020B0604020202020204" pitchFamily="34" charset="0"/>
              </a:rPr>
              <a:t>Raise awareness</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r>
              <a:rPr lang="en-US" altLang="en-US" sz="1100" dirty="0" smtClean="0">
                <a:latin typeface="Arial" panose="020B0604020202020204" pitchFamily="34" charset="0"/>
                <a:cs typeface="Arial" panose="020B0604020202020204" pitchFamily="34" charset="0"/>
              </a:rPr>
              <a:t>Refer participants to the </a:t>
            </a:r>
            <a:r>
              <a:rPr lang="en-US" altLang="en-US" sz="1100" b="1" i="1" dirty="0" smtClean="0">
                <a:latin typeface="Arial" panose="020B0604020202020204" pitchFamily="34" charset="0"/>
                <a:cs typeface="Arial" panose="020B0604020202020204" pitchFamily="34" charset="0"/>
              </a:rPr>
              <a:t>Information Sheet 3.1: Building Capacity </a:t>
            </a:r>
            <a:r>
              <a:rPr lang="en-US" altLang="en-US" sz="1100" dirty="0" smtClean="0">
                <a:latin typeface="Arial" panose="020B0604020202020204" pitchFamily="34" charset="0"/>
                <a:cs typeface="Arial" panose="020B0604020202020204" pitchFamily="34" charset="0"/>
              </a:rPr>
              <a:t>and let them know that all of this information will be discussed in the following slides.</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FB37134-555E-4482-9F74-9500B871DA41}" type="slidenum">
              <a:rPr lang="en-US" altLang="en-US" sz="1200">
                <a:latin typeface="Calibri" panose="020F0502020204030204" pitchFamily="34" charset="0"/>
              </a:rPr>
              <a:pPr eaLnBrk="1" hangingPunct="1"/>
              <a:t>6</a:t>
            </a:fld>
            <a:endParaRPr lang="en-US" altLang="en-US" sz="1200">
              <a:latin typeface="Calibri" panose="020F0502020204030204" pitchFamily="34" charset="0"/>
            </a:endParaRPr>
          </a:p>
        </p:txBody>
      </p:sp>
    </p:spTree>
    <p:extLst>
      <p:ext uri="{BB962C8B-B14F-4D97-AF65-F5344CB8AC3E}">
        <p14:creationId xmlns:p14="http://schemas.microsoft.com/office/powerpoint/2010/main" val="292524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xfrm>
            <a:off x="2235200" y="595313"/>
            <a:ext cx="2655888" cy="1992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Rectangle 3"/>
          <p:cNvSpPr>
            <a:spLocks noGrp="1"/>
          </p:cNvSpPr>
          <p:nvPr>
            <p:ph type="body" idx="1"/>
          </p:nvPr>
        </p:nvSpPr>
        <p:spPr bwMode="auto">
          <a:xfrm>
            <a:off x="701675" y="2609850"/>
            <a:ext cx="5607050" cy="638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spcBef>
                <a:spcPct val="0"/>
              </a:spcBef>
            </a:pP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There are three essential steps to building capacity: engaging stakeholders, strengthening collaborative groups/partners, and raising awareness. The first step is to engage stakeholders.</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Emphasize that engaging and involving a range of partners is an essential part of prevention planning. It</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s not possible to develop a comprehensive, community-based approach to prevention and wellness in isolation.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Partners are essential for the following:</a:t>
            </a:r>
          </a:p>
          <a:p>
            <a:pPr marL="171450" indent="-171450">
              <a:spcBef>
                <a:spcPct val="0"/>
              </a:spcBef>
              <a:buFont typeface="Arial" panose="020B0604020202020204" pitchFamily="34" charset="0"/>
              <a:buChar char="•"/>
            </a:pPr>
            <a:r>
              <a:rPr lang="en-US" altLang="en-US" sz="1100" b="1" u="sng" dirty="0" smtClean="0">
                <a:latin typeface="Arial" panose="020B0604020202020204" pitchFamily="34" charset="0"/>
                <a:ea typeface="Calibri" panose="020F0502020204030204" pitchFamily="34" charset="0"/>
                <a:cs typeface="Arial" panose="020B0604020202020204" pitchFamily="34" charset="0"/>
              </a:rPr>
              <a:t>Sharing information and resources</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Ensuring that we</a:t>
            </a:r>
            <a:r>
              <a:rPr lang="en-US" altLang="en-US" sz="1100" b="1" dirty="0" smtClean="0">
                <a:latin typeface="Arial" panose="020B0604020202020204" pitchFamily="34" charset="0"/>
                <a:ea typeface="Calibri" panose="020F0502020204030204" pitchFamily="34" charset="0"/>
                <a:cs typeface="Arial" panose="020B0604020202020204" pitchFamily="34" charset="0"/>
              </a:rPr>
              <a:t>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reach multiple populations with multiple strategies </a:t>
            </a:r>
            <a:r>
              <a:rPr lang="en-US" altLang="en-US" sz="1100" dirty="0" smtClean="0">
                <a:latin typeface="Arial" panose="020B0604020202020204" pitchFamily="34" charset="0"/>
                <a:ea typeface="Calibri" panose="020F0502020204030204" pitchFamily="34" charset="0"/>
                <a:cs typeface="Arial" panose="020B0604020202020204" pitchFamily="34" charset="0"/>
              </a:rPr>
              <a:t>in multiple settings</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Providing us with</a:t>
            </a:r>
            <a:r>
              <a:rPr lang="en-US" altLang="en-US" sz="1100" b="1" dirty="0" smtClean="0">
                <a:latin typeface="Arial" panose="020B0604020202020204" pitchFamily="34" charset="0"/>
                <a:ea typeface="Calibri" panose="020F0502020204030204" pitchFamily="34" charset="0"/>
                <a:cs typeface="Arial" panose="020B0604020202020204" pitchFamily="34" charset="0"/>
              </a:rPr>
              <a:t>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more opportunities to achieve and claim success</a:t>
            </a:r>
            <a:r>
              <a:rPr lang="en-US" altLang="en-US" sz="1100" b="1" dirty="0" smtClean="0">
                <a:latin typeface="Arial" panose="020B0604020202020204" pitchFamily="34" charset="0"/>
                <a:ea typeface="Calibri" panose="020F0502020204030204" pitchFamily="34" charset="0"/>
                <a:cs typeface="Arial" panose="020B0604020202020204" pitchFamily="34" charset="0"/>
              </a:rPr>
              <a:t>, </a:t>
            </a:r>
            <a:r>
              <a:rPr lang="en-US" altLang="en-US" sz="1100" dirty="0" smtClean="0">
                <a:latin typeface="Arial" panose="020B0604020202020204" pitchFamily="34" charset="0"/>
                <a:ea typeface="Calibri" panose="020F0502020204030204" pitchFamily="34" charset="0"/>
                <a:cs typeface="Arial" panose="020B0604020202020204" pitchFamily="34" charset="0"/>
              </a:rPr>
              <a:t>and more positive outcomes that can be attributed to effective prevention interventions—which is especially important in a time of limited funding</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Explain that some partners are referred to as </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stakeholders.</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 </a:t>
            </a:r>
            <a:r>
              <a:rPr lang="en-US" altLang="ja-JP" sz="1100" b="1" u="sng" dirty="0" smtClean="0">
                <a:latin typeface="Arial" panose="020B0604020202020204" pitchFamily="34" charset="0"/>
                <a:ea typeface="Calibri" panose="020F0502020204030204" pitchFamily="34" charset="0"/>
                <a:cs typeface="Arial" panose="020B0604020202020204" pitchFamily="34" charset="0"/>
              </a:rPr>
              <a:t>Who are stakeholders? </a:t>
            </a:r>
            <a:endParaRPr lang="en-US" altLang="ja-JP"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Stakeholders are the people and organizations in the community who have something to gain or lose by your prevention efforts—they have a </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stake</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 in it.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Refer back to the definition of behavioral health and point out that we may want to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include stakeholders from those other areas of behavioral health</a:t>
            </a:r>
            <a:r>
              <a:rPr lang="en-US" altLang="en-US" sz="1100" b="1" dirty="0" smtClean="0">
                <a:latin typeface="Arial" panose="020B0604020202020204" pitchFamily="34" charset="0"/>
                <a:ea typeface="Calibri" panose="020F0502020204030204" pitchFamily="34" charset="0"/>
                <a:cs typeface="Arial" panose="020B0604020202020204" pitchFamily="34" charset="0"/>
              </a:rPr>
              <a:t>, </a:t>
            </a:r>
            <a:r>
              <a:rPr lang="en-US" altLang="en-US" sz="1100" dirty="0" smtClean="0">
                <a:latin typeface="Arial" panose="020B0604020202020204" pitchFamily="34" charset="0"/>
                <a:ea typeface="Calibri" panose="020F0502020204030204" pitchFamily="34" charset="0"/>
                <a:cs typeface="Arial" panose="020B0604020202020204" pitchFamily="34" charset="0"/>
              </a:rPr>
              <a:t>such as mental health and suicide. In addition, in some communities efforts may have mobilized around another health issue such as HIV, so groups liken this might also be another important stakeholder.</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altLang="en-US" sz="11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CLICK for animation</a:t>
            </a:r>
            <a:r>
              <a:rPr lang="en-US" altLang="en-US" sz="11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altLang="en-US" sz="1100" dirty="0" smtClean="0">
                <a:latin typeface="Arial" panose="020B0604020202020204" pitchFamily="34" charset="0"/>
                <a:ea typeface="Calibri" panose="020F0502020204030204" pitchFamily="34" charset="0"/>
                <a:cs typeface="Arial" panose="020B0604020202020204" pitchFamily="34" charset="0"/>
              </a:rPr>
              <a:t>Ask participants if they remember any of the </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Faces of Prevention</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 from the </a:t>
            </a:r>
            <a:r>
              <a:rPr lang="en-US" altLang="ja-JP" sz="1100" b="1" dirty="0" smtClean="0">
                <a:latin typeface="Arial" panose="020B0604020202020204" pitchFamily="34" charset="0"/>
                <a:ea typeface="Calibri" panose="020F0502020204030204" pitchFamily="34" charset="0"/>
                <a:cs typeface="Arial" panose="020B0604020202020204" pitchFamily="34" charset="0"/>
              </a:rPr>
              <a:t>*online SAPST component*. </a:t>
            </a:r>
            <a:r>
              <a:rPr lang="en-US" altLang="ja-JP" sz="1100" dirty="0" smtClean="0">
                <a:latin typeface="Arial" panose="020B0604020202020204" pitchFamily="34" charset="0"/>
                <a:ea typeface="Calibri" panose="020F0502020204030204" pitchFamily="34" charset="0"/>
                <a:cs typeface="Arial" panose="020B0604020202020204" pitchFamily="34" charset="0"/>
              </a:rPr>
              <a:t>Explain that they represent some stakeholders.</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Make the point that it</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s important to foster relationships not only with traditional stakeholders but also with others in the community. Supporters or champions for prevention may be in the local media, the legislature, or the faith or business sector.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Ask participants who they would consider potential stakeholders (their responses should include the stakeholders listed on the</a:t>
            </a:r>
            <a:r>
              <a:rPr lang="en-US" altLang="en-US" sz="1100" b="1" dirty="0" smtClean="0">
                <a:latin typeface="Arial" panose="020B0604020202020204" pitchFamily="34" charset="0"/>
                <a:ea typeface="Calibri" panose="020F0502020204030204" pitchFamily="34" charset="0"/>
                <a:cs typeface="Arial" panose="020B0604020202020204" pitchFamily="34" charset="0"/>
              </a:rPr>
              <a:t> first page of </a:t>
            </a:r>
            <a:r>
              <a:rPr lang="en-US" altLang="en-US" sz="1100" b="1" i="1" dirty="0" smtClean="0">
                <a:latin typeface="Arial" panose="020B0604020202020204" pitchFamily="34" charset="0"/>
                <a:ea typeface="Calibri" panose="020F0502020204030204" pitchFamily="34" charset="0"/>
                <a:cs typeface="Arial" panose="020B0604020202020204" pitchFamily="34" charset="0"/>
              </a:rPr>
              <a:t>Information Sheet 3.1: Building Capacity</a:t>
            </a:r>
            <a:r>
              <a:rPr lang="en-US" altLang="en-US" sz="1100" b="1" dirty="0" smtClean="0">
                <a:latin typeface="Arial" panose="020B0604020202020204" pitchFamily="34" charset="0"/>
                <a:ea typeface="Calibri" panose="020F0502020204030204" pitchFamily="34" charset="0"/>
                <a:cs typeface="Arial" panose="020B0604020202020204" pitchFamily="34" charset="0"/>
              </a:rPr>
              <a:t>). </a:t>
            </a:r>
            <a:r>
              <a:rPr lang="en-US" altLang="en-US" sz="1100" dirty="0" smtClean="0">
                <a:latin typeface="Arial" panose="020B0604020202020204" pitchFamily="34" charset="0"/>
                <a:ea typeface="Calibri" panose="020F0502020204030204" pitchFamily="34" charset="0"/>
                <a:cs typeface="Arial" panose="020B0604020202020204" pitchFamily="34" charset="0"/>
              </a:rPr>
              <a:t>Record their responses on large sticky notes and put the notes on an easel paper (to use in the next slide with the involvement activity). </a:t>
            </a:r>
          </a:p>
          <a:p>
            <a:pPr>
              <a:spcBef>
                <a:spcPct val="0"/>
              </a:spcBef>
            </a:pPr>
            <a:r>
              <a:rPr lang="en-US" altLang="en-US" sz="1100" b="1" dirty="0" smtClean="0">
                <a:latin typeface="Arial" panose="020B0604020202020204" pitchFamily="34" charset="0"/>
                <a:ea typeface="Calibri" panose="020F0502020204030204" pitchFamily="34" charset="0"/>
                <a:cs typeface="Arial" panose="020B0604020202020204" pitchFamily="34" charset="0"/>
              </a:rPr>
              <a:t> </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Ask participants:</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What happens</a:t>
            </a:r>
            <a:r>
              <a:rPr lang="en-US" altLang="en-US" sz="1100" b="1" dirty="0" smtClean="0">
                <a:latin typeface="Arial" panose="020B0604020202020204" pitchFamily="34" charset="0"/>
                <a:ea typeface="Calibri" panose="020F0502020204030204" pitchFamily="34" charset="0"/>
                <a:cs typeface="Arial" panose="020B0604020202020204" pitchFamily="34" charset="0"/>
              </a:rPr>
              <a:t> </a:t>
            </a:r>
            <a:r>
              <a:rPr lang="en-US" altLang="en-US" sz="1100" b="1" u="sng" dirty="0" smtClean="0">
                <a:latin typeface="Arial" panose="020B0604020202020204" pitchFamily="34" charset="0"/>
                <a:ea typeface="Calibri" panose="020F0502020204030204" pitchFamily="34" charset="0"/>
                <a:cs typeface="Arial" panose="020B0604020202020204" pitchFamily="34" charset="0"/>
              </a:rPr>
              <a:t>if a stakeholder group is left out or ignored</a:t>
            </a:r>
            <a:r>
              <a:rPr lang="en-US" altLang="en-US" sz="1100" b="1" dirty="0" smtClean="0">
                <a:latin typeface="Arial" panose="020B0604020202020204" pitchFamily="34" charset="0"/>
                <a:ea typeface="Calibri" panose="020F0502020204030204" pitchFamily="34" charset="0"/>
                <a:cs typeface="Arial" panose="020B0604020202020204" pitchFamily="34" charset="0"/>
              </a:rPr>
              <a:t>?</a:t>
            </a:r>
          </a:p>
          <a:p>
            <a:pPr marL="628650" lvl="1" indent="-171450">
              <a:spcBef>
                <a:spcPct val="0"/>
              </a:spcBef>
              <a:buFont typeface="Arial" panose="020B0604020202020204" pitchFamily="34" charset="0"/>
              <a:buChar char="•"/>
            </a:pPr>
            <a:r>
              <a:rPr lang="en-US" altLang="en-US" sz="1100" b="1" dirty="0" smtClean="0">
                <a:latin typeface="Arial" panose="020B0604020202020204" pitchFamily="34" charset="0"/>
                <a:ea typeface="Calibri" panose="020F0502020204030204" pitchFamily="34" charset="0"/>
                <a:cs typeface="Arial" panose="020B0604020202020204" pitchFamily="34" charset="0"/>
              </a:rPr>
              <a:t>Possible response:</a:t>
            </a:r>
            <a:r>
              <a:rPr lang="en-US" altLang="en-US" sz="1100" b="1" baseline="0" dirty="0" smtClean="0">
                <a:latin typeface="Arial" panose="020B0604020202020204" pitchFamily="34" charset="0"/>
                <a:ea typeface="Calibri" panose="020F0502020204030204" pitchFamily="34" charset="0"/>
                <a:cs typeface="Arial" panose="020B0604020202020204" pitchFamily="34" charset="0"/>
              </a:rPr>
              <a:t> </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This question may lead to additional questions. If participants don’t mention the following, you may want point to them because they link to other parts of the SAPST: (1) How do you know that stakeholders are being left out? (connected to assessment); Why do you think they are being left out? (is the group not thinking about these stakeholders</a:t>
            </a:r>
            <a:r>
              <a:rPr lang="en-US" sz="11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not being invited? O</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r is there a barrier?) If there is currently a barrier, what might</a:t>
            </a:r>
            <a:r>
              <a:rPr lang="en-US" sz="11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hat</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be? If you don’t know, how could you find out more information? This</a:t>
            </a:r>
            <a:r>
              <a:rPr lang="en-US" sz="1100" kern="1200" baseline="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sets the stage for </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 Cultural Competency later on). </a:t>
            </a:r>
            <a:endParaRPr lang="en-US" altLang="en-US" sz="1100" b="1" dirty="0" smtClean="0">
              <a:latin typeface="Arial" panose="020B0604020202020204" pitchFamily="34" charset="0"/>
              <a:ea typeface="Calibri" panose="020F0502020204030204" pitchFamily="34" charset="0"/>
              <a:cs typeface="Arial" panose="020B0604020202020204" pitchFamily="34" charset="0"/>
            </a:endParaRP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Does</a:t>
            </a:r>
            <a:r>
              <a:rPr lang="en-US" altLang="en-US" sz="1100" b="1" dirty="0" smtClean="0">
                <a:latin typeface="Arial" panose="020B0604020202020204" pitchFamily="34" charset="0"/>
                <a:cs typeface="Arial" panose="020B0604020202020204" pitchFamily="34" charset="0"/>
              </a:rPr>
              <a:t> </a:t>
            </a:r>
            <a:r>
              <a:rPr lang="en-US" altLang="en-US" sz="1100" b="1" u="sng" dirty="0" smtClean="0">
                <a:latin typeface="Arial" panose="020B0604020202020204" pitchFamily="34" charset="0"/>
                <a:cs typeface="Arial" panose="020B0604020202020204" pitchFamily="34" charset="0"/>
              </a:rPr>
              <a:t>everyone need to be involved equally?</a:t>
            </a:r>
          </a:p>
          <a:p>
            <a:pPr marL="628650" lvl="1" indent="-171450">
              <a:spcBef>
                <a:spcPct val="0"/>
              </a:spcBef>
              <a:buFont typeface="Arial" panose="020B0604020202020204" pitchFamily="34" charset="0"/>
              <a:buChar char="•"/>
            </a:pPr>
            <a:r>
              <a:rPr lang="en-US" altLang="en-US" sz="1100" b="1" dirty="0" smtClean="0">
                <a:latin typeface="Arial" panose="020B0604020202020204" pitchFamily="34" charset="0"/>
                <a:ea typeface="Calibri" panose="020F0502020204030204" pitchFamily="34" charset="0"/>
                <a:cs typeface="Arial" panose="020B0604020202020204" pitchFamily="34" charset="0"/>
              </a:rPr>
              <a:t>Possible response: </a:t>
            </a:r>
            <a:r>
              <a:rPr lang="en-US" sz="1100"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rPr>
              <a:t>This is a transitional question to the next slide that talks about levels of involvement. If no response, then you can move on to the next slide. If there are lots of answers, then base your comments on what people said and then add in what was left out.</a:t>
            </a:r>
            <a:endParaRPr lang="en-US" sz="1100" b="1" kern="1200" dirty="0" smtClean="0">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03E2E25-39D5-42DC-856A-F616B864A5F8}" type="slidenum">
              <a:rPr lang="en-US" altLang="en-US" sz="1200">
                <a:latin typeface="Calibri" panose="020F0502020204030204" pitchFamily="34" charset="0"/>
              </a:rPr>
              <a:pPr eaLnBrk="1" hangingPunct="1"/>
              <a:t>7</a:t>
            </a:fld>
            <a:endParaRPr lang="en-US" altLang="en-US" sz="1200">
              <a:latin typeface="Calibri" panose="020F0502020204030204" pitchFamily="34" charset="0"/>
            </a:endParaRPr>
          </a:p>
        </p:txBody>
      </p:sp>
    </p:spTree>
    <p:extLst>
      <p:ext uri="{BB962C8B-B14F-4D97-AF65-F5344CB8AC3E}">
        <p14:creationId xmlns:p14="http://schemas.microsoft.com/office/powerpoint/2010/main" val="4095113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2146300" y="495300"/>
            <a:ext cx="2703513" cy="2027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xfrm>
            <a:off x="701675" y="2663825"/>
            <a:ext cx="5607050" cy="6038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lnSpc>
                <a:spcPct val="90000"/>
              </a:lnSpc>
              <a:spcBef>
                <a:spcPct val="0"/>
              </a:spcBef>
            </a:pPr>
            <a:r>
              <a:rPr lang="en-US" altLang="en-US" sz="1000" dirty="0" smtClean="0">
                <a:latin typeface="Arial" panose="020B0604020202020204" pitchFamily="34" charset="0"/>
                <a:ea typeface="Calibri" panose="020F0502020204030204" pitchFamily="34" charset="0"/>
              </a:rPr>
              <a:t>Emphasize that when engaging in any prevention planning process to remember that the purpose in collaborating and involving others is for reaching an ultimate goal, such as reducing alcohol use among adults. In addition, different stakeholders and community sectors will want to (and need to) be involved at different levels.</a:t>
            </a:r>
            <a:endParaRPr lang="en-US" altLang="en-US" sz="1000" dirty="0" smtClean="0">
              <a:ea typeface="Calibri" panose="020F0502020204030204" pitchFamily="34" charset="0"/>
            </a:endParaRPr>
          </a:p>
          <a:p>
            <a:pPr>
              <a:lnSpc>
                <a:spcPct val="90000"/>
              </a:lnSpc>
              <a:spcBef>
                <a:spcPct val="0"/>
              </a:spcBef>
            </a:pPr>
            <a:r>
              <a:rPr lang="en-US" altLang="en-US" sz="1000" dirty="0" smtClean="0">
                <a:latin typeface="Arial" panose="020B0604020202020204" pitchFamily="34" charset="0"/>
                <a:ea typeface="Calibri" panose="020F0502020204030204" pitchFamily="34" charset="0"/>
              </a:rPr>
              <a:t> </a:t>
            </a:r>
            <a:endParaRPr lang="en-US" altLang="en-US" sz="1000" dirty="0" smtClean="0">
              <a:ea typeface="Calibri" panose="020F0502020204030204" pitchFamily="34" charset="0"/>
            </a:endParaRPr>
          </a:p>
          <a:p>
            <a:pPr>
              <a:lnSpc>
                <a:spcPct val="90000"/>
              </a:lnSpc>
              <a:spcBef>
                <a:spcPct val="0"/>
              </a:spcBef>
            </a:pPr>
            <a:r>
              <a:rPr lang="en-US" altLang="en-US" sz="1000" dirty="0" smtClean="0">
                <a:latin typeface="Arial" panose="020B0604020202020204" pitchFamily="34" charset="0"/>
                <a:ea typeface="Calibri" panose="020F0502020204030204" pitchFamily="34" charset="0"/>
              </a:rPr>
              <a:t>Ask if any participants can provide an example of being involved in a group that lost sight of its goal and was just meeting for the sake of meeting.</a:t>
            </a:r>
            <a:endParaRPr lang="en-US" altLang="en-US" sz="1000" dirty="0" smtClean="0">
              <a:ea typeface="Calibri" panose="020F0502020204030204" pitchFamily="34" charset="0"/>
            </a:endParaRPr>
          </a:p>
          <a:p>
            <a:pPr>
              <a:lnSpc>
                <a:spcPct val="90000"/>
              </a:lnSpc>
              <a:spcBef>
                <a:spcPct val="0"/>
              </a:spcBef>
            </a:pPr>
            <a:r>
              <a:rPr lang="en-US" altLang="en-US" sz="1000" dirty="0" smtClean="0">
                <a:latin typeface="Arial" panose="020B0604020202020204" pitchFamily="34" charset="0"/>
                <a:ea typeface="Calibri" panose="020F0502020204030204" pitchFamily="34" charset="0"/>
              </a:rPr>
              <a:t> </a:t>
            </a:r>
            <a:endParaRPr lang="en-US" altLang="en-US" sz="1000" dirty="0" smtClean="0">
              <a:ea typeface="Calibri" panose="020F0502020204030204" pitchFamily="34" charset="0"/>
            </a:endParaRPr>
          </a:p>
          <a:p>
            <a:pPr>
              <a:lnSpc>
                <a:spcPct val="90000"/>
              </a:lnSpc>
              <a:spcBef>
                <a:spcPct val="0"/>
              </a:spcBef>
            </a:pPr>
            <a:r>
              <a:rPr lang="en-US" altLang="en-US" sz="1000" dirty="0" smtClean="0">
                <a:latin typeface="Arial" panose="020B0604020202020204" pitchFamily="34" charset="0"/>
                <a:ea typeface="Calibri" panose="020F0502020204030204" pitchFamily="34" charset="0"/>
              </a:rPr>
              <a:t>Explain the different levels of involvement: networking, cooperation, coordination, and collaboration. Refer to the </a:t>
            </a:r>
            <a:r>
              <a:rPr lang="en-US" altLang="en-US" sz="1000" b="1" dirty="0" smtClean="0">
                <a:latin typeface="Arial" panose="020B0604020202020204" pitchFamily="34" charset="0"/>
                <a:ea typeface="Calibri" panose="020F0502020204030204" pitchFamily="34" charset="0"/>
              </a:rPr>
              <a:t>second page of </a:t>
            </a:r>
            <a:r>
              <a:rPr lang="en-US" altLang="en-US" sz="1000" b="1" i="1" dirty="0" smtClean="0">
                <a:latin typeface="Arial" panose="020B0604020202020204" pitchFamily="34" charset="0"/>
                <a:ea typeface="Calibri" panose="020F0502020204030204" pitchFamily="34" charset="0"/>
              </a:rPr>
              <a:t>Information Sheet 3.1: Building Capacity</a:t>
            </a:r>
            <a:endParaRPr lang="en-US" altLang="en-US" sz="1000" i="1" dirty="0" smtClean="0">
              <a:ea typeface="Calibri" panose="020F0502020204030204" pitchFamily="34" charset="0"/>
            </a:endParaRPr>
          </a:p>
          <a:p>
            <a:pPr>
              <a:lnSpc>
                <a:spcPct val="90000"/>
              </a:lnSpc>
              <a:spcBef>
                <a:spcPct val="0"/>
              </a:spcBef>
            </a:pPr>
            <a:r>
              <a:rPr lang="en-US" altLang="en-US" sz="1000" dirty="0" smtClean="0">
                <a:latin typeface="Arial" panose="020B0604020202020204" pitchFamily="34" charset="0"/>
                <a:ea typeface="Calibri" panose="020F0502020204030204" pitchFamily="34" charset="0"/>
              </a:rPr>
              <a:t> </a:t>
            </a:r>
            <a:endParaRPr lang="en-US" altLang="en-US" sz="1000" dirty="0" smtClean="0">
              <a:ea typeface="Calibri" panose="020F0502020204030204" pitchFamily="34" charset="0"/>
            </a:endParaRPr>
          </a:p>
          <a:p>
            <a:pPr>
              <a:lnSpc>
                <a:spcPct val="90000"/>
              </a:lnSpc>
              <a:spcBef>
                <a:spcPct val="0"/>
              </a:spcBef>
            </a:pPr>
            <a:r>
              <a:rPr lang="en-US" altLang="en-US" sz="1000" dirty="0" smtClean="0">
                <a:latin typeface="Arial" panose="020B0604020202020204" pitchFamily="34" charset="0"/>
                <a:ea typeface="Calibri" panose="020F0502020204030204" pitchFamily="34" charset="0"/>
              </a:rPr>
              <a:t>Ask participants:</a:t>
            </a:r>
            <a:endParaRPr lang="en-US" altLang="en-US" sz="1000" dirty="0" smtClean="0">
              <a:ea typeface="Calibri" panose="020F0502020204030204" pitchFamily="34" charset="0"/>
            </a:endParaRPr>
          </a:p>
          <a:p>
            <a:pPr marL="171450" indent="-171450">
              <a:lnSpc>
                <a:spcPct val="90000"/>
              </a:lnSpc>
              <a:spcBef>
                <a:spcPct val="0"/>
              </a:spcBef>
              <a:buFont typeface="Arial" panose="020B0604020202020204" pitchFamily="34" charset="0"/>
              <a:buChar char="•"/>
            </a:pPr>
            <a:r>
              <a:rPr lang="en-US" altLang="en-US" sz="1000" dirty="0" smtClean="0">
                <a:latin typeface="Arial" panose="020B0604020202020204" pitchFamily="34" charset="0"/>
                <a:ea typeface="Calibri" panose="020F0502020204030204" pitchFamily="34" charset="0"/>
              </a:rPr>
              <a:t>Who might be involved at the networking, cooperation, and coordination levels, and who might be a full collaborator if the goal is to reduce underage drinking?</a:t>
            </a:r>
            <a:endParaRPr lang="en-US" altLang="en-US" sz="1000" dirty="0" smtClean="0">
              <a:ea typeface="Calibri" panose="020F0502020204030204" pitchFamily="34" charset="0"/>
            </a:endParaRPr>
          </a:p>
          <a:p>
            <a:pPr marL="171450" indent="-171450">
              <a:lnSpc>
                <a:spcPct val="90000"/>
              </a:lnSpc>
              <a:spcBef>
                <a:spcPct val="0"/>
              </a:spcBef>
              <a:buFont typeface="Arial" panose="020B0604020202020204" pitchFamily="34" charset="0"/>
              <a:buChar char="•"/>
            </a:pPr>
            <a:r>
              <a:rPr lang="en-US" altLang="en-US" sz="1000" dirty="0" smtClean="0">
                <a:latin typeface="Arial" panose="020B0604020202020204" pitchFamily="34" charset="0"/>
                <a:ea typeface="Calibri" panose="020F0502020204030204" pitchFamily="34" charset="0"/>
              </a:rPr>
              <a:t>At </a:t>
            </a:r>
            <a:r>
              <a:rPr lang="en-US" altLang="en-US" sz="1000" b="1" u="sng" dirty="0" smtClean="0">
                <a:latin typeface="Arial" panose="020B0604020202020204" pitchFamily="34" charset="0"/>
                <a:ea typeface="Calibri" panose="020F0502020204030204" pitchFamily="34" charset="0"/>
              </a:rPr>
              <a:t>what level of involvement would you want the specific population group </a:t>
            </a:r>
            <a:r>
              <a:rPr lang="en-US" altLang="en-US" sz="1000" dirty="0" smtClean="0">
                <a:latin typeface="Arial" panose="020B0604020202020204" pitchFamily="34" charset="0"/>
                <a:ea typeface="Calibri" panose="020F0502020204030204" pitchFamily="34" charset="0"/>
              </a:rPr>
              <a:t>that the intervention will serve? For example, if the problem in the community is prescription drug abuse among older adults, then how could this population group (older adults) be involved in prevention? What would it look like? </a:t>
            </a:r>
            <a:endParaRPr lang="en-US" altLang="en-US" sz="1000" dirty="0" smtClean="0">
              <a:ea typeface="Calibri" panose="020F0502020204030204" pitchFamily="34" charset="0"/>
            </a:endParaRPr>
          </a:p>
          <a:p>
            <a:pPr marL="171450" indent="-171450">
              <a:lnSpc>
                <a:spcPct val="90000"/>
              </a:lnSpc>
              <a:spcBef>
                <a:spcPct val="0"/>
              </a:spcBef>
              <a:buFont typeface="Arial" panose="020B0604020202020204" pitchFamily="34" charset="0"/>
              <a:buChar char="•"/>
            </a:pPr>
            <a:r>
              <a:rPr lang="en-US" altLang="en-US" sz="1000" dirty="0" smtClean="0">
                <a:latin typeface="Arial" panose="020B0604020202020204" pitchFamily="34" charset="0"/>
                <a:ea typeface="Calibri" panose="020F0502020204030204" pitchFamily="34" charset="0"/>
              </a:rPr>
              <a:t>What do you do if someone won</a:t>
            </a:r>
            <a:r>
              <a:rPr lang="ja-JP" altLang="en-US" sz="1000" dirty="0" smtClean="0">
                <a:latin typeface="Arial" panose="020B0604020202020204" pitchFamily="34" charset="0"/>
                <a:ea typeface="Calibri" panose="020F0502020204030204" pitchFamily="34" charset="0"/>
              </a:rPr>
              <a:t>’</a:t>
            </a:r>
            <a:r>
              <a:rPr lang="en-US" altLang="ja-JP" sz="1000" dirty="0" smtClean="0">
                <a:latin typeface="Arial" panose="020B0604020202020204" pitchFamily="34" charset="0"/>
                <a:ea typeface="Calibri" panose="020F0502020204030204" pitchFamily="34" charset="0"/>
                <a:cs typeface="Times New Roman" panose="02020603050405020304" pitchFamily="18" charset="0"/>
              </a:rPr>
              <a:t>t come to your meetings? (Make sure the point is made that you need to get a seat at their table—attend their meetings and participate in their efforts.)</a:t>
            </a:r>
            <a:endParaRPr lang="en-US" altLang="ja-JP" sz="1000" dirty="0" smtClean="0">
              <a:ea typeface="Calibri" panose="020F0502020204030204" pitchFamily="34" charset="0"/>
              <a:cs typeface="Times New Roman" panose="02020603050405020304" pitchFamily="18" charset="0"/>
            </a:endParaRPr>
          </a:p>
          <a:p>
            <a:pPr>
              <a:lnSpc>
                <a:spcPct val="90000"/>
              </a:lnSpc>
              <a:spcBef>
                <a:spcPct val="0"/>
              </a:spcBef>
            </a:pPr>
            <a:r>
              <a:rPr lang="en-US" altLang="en-US" sz="1000" b="1" dirty="0" smtClean="0">
                <a:latin typeface="Arial" panose="020B0604020202020204" pitchFamily="34" charset="0"/>
                <a:ea typeface="Calibri" panose="020F0502020204030204" pitchFamily="34" charset="0"/>
                <a:cs typeface="Times New Roman" panose="02020603050405020304" pitchFamily="18" charset="0"/>
              </a:rPr>
              <a:t> </a:t>
            </a:r>
            <a:endParaRPr lang="en-US" altLang="en-US" sz="1000" dirty="0" smtClean="0">
              <a:ea typeface="Calibri" panose="020F0502020204030204" pitchFamily="34" charset="0"/>
              <a:cs typeface="Times New Roman" panose="02020603050405020304" pitchFamily="18" charset="0"/>
            </a:endParaRPr>
          </a:p>
          <a:p>
            <a:pPr>
              <a:lnSpc>
                <a:spcPct val="90000"/>
              </a:lnSpc>
              <a:spcBef>
                <a:spcPct val="0"/>
              </a:spcBef>
            </a:pPr>
            <a:r>
              <a:rPr lang="en-US" altLang="en-US" sz="1000" b="1" dirty="0" smtClean="0">
                <a:latin typeface="Arial" panose="020B0604020202020204" pitchFamily="34" charset="0"/>
                <a:ea typeface="Calibri" panose="020F0502020204030204" pitchFamily="34" charset="0"/>
                <a:cs typeface="Times New Roman" panose="02020603050405020304" pitchFamily="18" charset="0"/>
              </a:rPr>
              <a:t>ACTIVITY – Levels of Involvement</a:t>
            </a:r>
            <a:endParaRPr lang="en-US" altLang="en-US" sz="1000" dirty="0" smtClean="0">
              <a:ea typeface="Calibri" panose="020F0502020204030204" pitchFamily="34" charset="0"/>
              <a:cs typeface="Times New Roman" panose="02020603050405020304" pitchFamily="18" charset="0"/>
            </a:endParaRPr>
          </a:p>
          <a:p>
            <a:pPr>
              <a:lnSpc>
                <a:spcPct val="90000"/>
              </a:lnSpc>
              <a:spcBef>
                <a:spcPct val="0"/>
              </a:spcBef>
            </a:pPr>
            <a:r>
              <a:rPr lang="en-US" altLang="en-US" sz="1000" b="1" dirty="0" smtClean="0">
                <a:latin typeface="Arial" panose="020B0604020202020204" pitchFamily="34" charset="0"/>
                <a:ea typeface="Calibri" panose="020F0502020204030204" pitchFamily="34" charset="0"/>
                <a:cs typeface="Times New Roman" panose="02020603050405020304" pitchFamily="18" charset="0"/>
              </a:rPr>
              <a:t>Time – </a:t>
            </a:r>
            <a:r>
              <a:rPr lang="en-US" altLang="en-US" sz="1000" dirty="0" smtClean="0">
                <a:latin typeface="Arial" panose="020B0604020202020204" pitchFamily="34" charset="0"/>
                <a:ea typeface="Calibri" panose="020F0502020204030204" pitchFamily="34" charset="0"/>
                <a:cs typeface="Times New Roman" panose="02020603050405020304" pitchFamily="18" charset="0"/>
              </a:rPr>
              <a:t>15 minutes</a:t>
            </a:r>
          </a:p>
          <a:p>
            <a:pPr>
              <a:lnSpc>
                <a:spcPct val="90000"/>
              </a:lnSpc>
              <a:spcBef>
                <a:spcPct val="0"/>
              </a:spcBef>
            </a:pPr>
            <a:r>
              <a:rPr lang="en-US" altLang="en-US" sz="1000" b="1" dirty="0" smtClean="0">
                <a:latin typeface="Arial" panose="020B0604020202020204" pitchFamily="34" charset="0"/>
                <a:ea typeface="Calibri" panose="020F0502020204030204" pitchFamily="34" charset="0"/>
                <a:cs typeface="Times New Roman" panose="02020603050405020304" pitchFamily="18" charset="0"/>
              </a:rPr>
              <a:t>Activity</a:t>
            </a:r>
            <a:r>
              <a:rPr lang="en-US" altLang="en-US" sz="1000" b="1" baseline="0" dirty="0" smtClean="0">
                <a:latin typeface="Arial" panose="020B0604020202020204" pitchFamily="34" charset="0"/>
                <a:ea typeface="Calibri" panose="020F0502020204030204" pitchFamily="34" charset="0"/>
                <a:cs typeface="Times New Roman" panose="02020603050405020304" pitchFamily="18" charset="0"/>
              </a:rPr>
              <a:t> Option 1</a:t>
            </a:r>
            <a:endParaRPr lang="en-US" altLang="en-US" sz="1000" b="1" dirty="0" smtClean="0">
              <a:ea typeface="Calibri" panose="020F0502020204030204" pitchFamily="34" charset="0"/>
              <a:cs typeface="Times New Roman" panose="02020603050405020304" pitchFamily="18" charset="0"/>
            </a:endParaRPr>
          </a:p>
          <a:p>
            <a:pPr>
              <a:lnSpc>
                <a:spcPct val="90000"/>
              </a:lnSpc>
              <a:spcBef>
                <a:spcPct val="0"/>
              </a:spcBef>
            </a:pPr>
            <a:r>
              <a:rPr lang="en-US" altLang="en-US" sz="1000" b="1" dirty="0" smtClean="0">
                <a:latin typeface="Arial" panose="020B0604020202020204" pitchFamily="34" charset="0"/>
                <a:ea typeface="Calibri" panose="020F0502020204030204" pitchFamily="34" charset="0"/>
                <a:cs typeface="Times New Roman" panose="02020603050405020304" pitchFamily="18" charset="0"/>
              </a:rPr>
              <a:t>Instructions </a:t>
            </a:r>
          </a:p>
          <a:p>
            <a:pPr marL="228600" indent="-228600">
              <a:lnSpc>
                <a:spcPct val="90000"/>
              </a:lnSpc>
              <a:spcBef>
                <a:spcPct val="0"/>
              </a:spcBef>
              <a:buAutoNum type="arabicPeriod"/>
            </a:pPr>
            <a:r>
              <a:rPr lang="en-US" altLang="en-US" sz="1000" b="0" dirty="0" smtClean="0">
                <a:latin typeface="Arial" panose="020B0604020202020204" pitchFamily="34" charset="0"/>
                <a:ea typeface="Calibri" panose="020F0502020204030204" pitchFamily="34" charset="0"/>
                <a:cs typeface="Times New Roman" panose="02020603050405020304" pitchFamily="18" charset="0"/>
              </a:rPr>
              <a:t>Place flipchart</a:t>
            </a:r>
            <a:r>
              <a:rPr lang="en-US" altLang="en-US" sz="1000" b="0" baseline="0" dirty="0" smtClean="0">
                <a:latin typeface="Arial" panose="020B0604020202020204" pitchFamily="34" charset="0"/>
                <a:ea typeface="Calibri" panose="020F0502020204030204" pitchFamily="34" charset="0"/>
                <a:cs typeface="Times New Roman" panose="02020603050405020304" pitchFamily="18" charset="0"/>
              </a:rPr>
              <a:t> paper on the walls. Write each level (“no involvement”, “networking”, etc.) on a separate piece of flipchart paper.</a:t>
            </a:r>
          </a:p>
          <a:p>
            <a:pPr marL="228600" indent="-228600">
              <a:lnSpc>
                <a:spcPct val="90000"/>
              </a:lnSpc>
              <a:spcBef>
                <a:spcPct val="0"/>
              </a:spcBef>
              <a:buAutoNum type="arabicPeriod"/>
            </a:pPr>
            <a:r>
              <a:rPr lang="en-US" altLang="en-US" sz="1000" b="0" baseline="0" dirty="0" smtClean="0">
                <a:latin typeface="Arial" panose="020B0604020202020204" pitchFamily="34" charset="0"/>
                <a:ea typeface="Calibri" panose="020F0502020204030204" pitchFamily="34" charset="0"/>
                <a:cs typeface="Times New Roman" panose="02020603050405020304" pitchFamily="18" charset="0"/>
              </a:rPr>
              <a:t>Instruct participants to think about a population group with which they are involved and then stand next to the flipchart paper indicating that group’s level of involvement.</a:t>
            </a:r>
          </a:p>
          <a:p>
            <a:pPr marL="228600" indent="-228600">
              <a:lnSpc>
                <a:spcPct val="90000"/>
              </a:lnSpc>
              <a:spcBef>
                <a:spcPct val="0"/>
              </a:spcBef>
              <a:buAutoNum type="arabicPeriod"/>
            </a:pPr>
            <a:r>
              <a:rPr lang="en-US" altLang="en-US" sz="1000" b="0" baseline="0" dirty="0" smtClean="0">
                <a:latin typeface="Arial" panose="020B0604020202020204" pitchFamily="34" charset="0"/>
                <a:ea typeface="Calibri" panose="020F0502020204030204" pitchFamily="34" charset="0"/>
                <a:cs typeface="Times New Roman" panose="02020603050405020304" pitchFamily="18" charset="0"/>
              </a:rPr>
              <a:t>Have participants answer the questions:</a:t>
            </a:r>
          </a:p>
          <a:p>
            <a:pPr marL="685800" lvl="1" indent="-228600">
              <a:lnSpc>
                <a:spcPct val="90000"/>
              </a:lnSpc>
              <a:spcBef>
                <a:spcPct val="0"/>
              </a:spcBef>
              <a:buFont typeface="Arial" panose="020B0604020202020204" pitchFamily="34" charset="0"/>
              <a:buChar char="•"/>
            </a:pPr>
            <a:r>
              <a:rPr lang="en-US" altLang="en-US" sz="1000" b="0" baseline="0" dirty="0" smtClean="0">
                <a:latin typeface="Arial" panose="020B0604020202020204" pitchFamily="34" charset="0"/>
                <a:ea typeface="Calibri" panose="020F0502020204030204" pitchFamily="34" charset="0"/>
                <a:cs typeface="Times New Roman" panose="02020603050405020304" pitchFamily="18" charset="0"/>
              </a:rPr>
              <a:t>How does this level of involvement promote capacity building?</a:t>
            </a:r>
          </a:p>
          <a:p>
            <a:pPr marL="685800" lvl="1" indent="-228600">
              <a:lnSpc>
                <a:spcPct val="90000"/>
              </a:lnSpc>
              <a:spcBef>
                <a:spcPct val="0"/>
              </a:spcBef>
              <a:buFont typeface="Arial" panose="020B0604020202020204" pitchFamily="34" charset="0"/>
              <a:buChar char="•"/>
            </a:pPr>
            <a:r>
              <a:rPr lang="en-US" altLang="en-US" sz="1000" b="0" baseline="0" dirty="0" smtClean="0">
                <a:latin typeface="Arial" panose="020B0604020202020204" pitchFamily="34" charset="0"/>
                <a:ea typeface="Calibri" panose="020F0502020204030204" pitchFamily="34" charset="0"/>
                <a:cs typeface="Times New Roman" panose="02020603050405020304" pitchFamily="18" charset="0"/>
              </a:rPr>
              <a:t>What are the challenges involved?</a:t>
            </a:r>
          </a:p>
          <a:p>
            <a:pPr marL="685800" lvl="1" indent="-228600">
              <a:lnSpc>
                <a:spcPct val="90000"/>
              </a:lnSpc>
              <a:spcBef>
                <a:spcPct val="0"/>
              </a:spcBef>
              <a:buAutoNum type="arabicPeriod"/>
            </a:pPr>
            <a:endParaRPr lang="en-US" altLang="en-US" sz="1000" b="0" baseline="0" dirty="0" smtClean="0">
              <a:latin typeface="Arial" panose="020B0604020202020204" pitchFamily="34" charset="0"/>
              <a:ea typeface="Calibri" panose="020F0502020204030204" pitchFamily="34" charset="0"/>
              <a:cs typeface="Times New Roman" panose="02020603050405020304" pitchFamily="18" charset="0"/>
            </a:endParaRPr>
          </a:p>
          <a:p>
            <a:pPr>
              <a:lnSpc>
                <a:spcPct val="90000"/>
              </a:lnSpc>
              <a:spcBef>
                <a:spcPct val="0"/>
              </a:spcBef>
              <a:buFont typeface="Calibri" panose="020F0502020204030204" pitchFamily="34" charset="0"/>
              <a:buNone/>
            </a:pPr>
            <a:r>
              <a:rPr lang="en-US" altLang="en-US" sz="1000" b="1" dirty="0" smtClean="0">
                <a:latin typeface="Arial" panose="020B0604020202020204" pitchFamily="34" charset="0"/>
                <a:ea typeface="Calibri" panose="020F0502020204030204" pitchFamily="34" charset="0"/>
                <a:cs typeface="Times New Roman" panose="02020603050405020304" pitchFamily="18" charset="0"/>
              </a:rPr>
              <a:t>Activity Option 2</a:t>
            </a:r>
          </a:p>
          <a:p>
            <a:pPr>
              <a:lnSpc>
                <a:spcPct val="90000"/>
              </a:lnSpc>
              <a:spcBef>
                <a:spcPct val="0"/>
              </a:spcBef>
              <a:buFont typeface="Calibri" panose="020F0502020204030204" pitchFamily="34" charset="0"/>
              <a:buNone/>
            </a:pPr>
            <a:r>
              <a:rPr lang="en-US" altLang="en-US" sz="1000" b="1" dirty="0" smtClean="0">
                <a:latin typeface="Arial" panose="020B0604020202020204" pitchFamily="34" charset="0"/>
                <a:ea typeface="Calibri" panose="020F0502020204030204" pitchFamily="34" charset="0"/>
                <a:cs typeface="Times New Roman" panose="02020603050405020304" pitchFamily="18" charset="0"/>
              </a:rPr>
              <a:t>Instructions</a:t>
            </a:r>
            <a:r>
              <a:rPr lang="en-US" altLang="en-US" sz="1000" b="1" baseline="0" dirty="0" smtClean="0">
                <a:latin typeface="Arial" panose="020B0604020202020204" pitchFamily="34" charset="0"/>
                <a:ea typeface="Calibri" panose="020F0502020204030204" pitchFamily="34" charset="0"/>
                <a:cs typeface="Times New Roman" panose="02020603050405020304" pitchFamily="18" charset="0"/>
              </a:rPr>
              <a:t> </a:t>
            </a:r>
          </a:p>
          <a:p>
            <a:pPr marL="228600" indent="-228600">
              <a:lnSpc>
                <a:spcPct val="90000"/>
              </a:lnSpc>
              <a:spcBef>
                <a:spcPct val="0"/>
              </a:spcBef>
              <a:buFont typeface="Calibri" panose="020F0502020204030204" pitchFamily="34" charset="0"/>
              <a:buAutoNum type="arabicPeriod"/>
            </a:pPr>
            <a:r>
              <a:rPr lang="en-US" altLang="en-US" sz="1000" b="0" baseline="0" dirty="0" smtClean="0">
                <a:latin typeface="Arial" panose="020B0604020202020204" pitchFamily="34" charset="0"/>
                <a:ea typeface="Calibri" panose="020F0502020204030204" pitchFamily="34" charset="0"/>
                <a:cs typeface="Times New Roman" panose="02020603050405020304" pitchFamily="18" charset="0"/>
              </a:rPr>
              <a:t>Have participants pair off</a:t>
            </a:r>
          </a:p>
          <a:p>
            <a:pPr marL="228600" indent="-228600">
              <a:lnSpc>
                <a:spcPct val="90000"/>
              </a:lnSpc>
              <a:spcBef>
                <a:spcPct val="0"/>
              </a:spcBef>
              <a:buFont typeface="Calibri" panose="020F0502020204030204" pitchFamily="34" charset="0"/>
              <a:buAutoNum type="arabicPeriod"/>
            </a:pPr>
            <a:r>
              <a:rPr lang="en-US" altLang="en-US" sz="1000" b="0" baseline="0" dirty="0" smtClean="0">
                <a:latin typeface="Arial" panose="020B0604020202020204" pitchFamily="34" charset="0"/>
                <a:ea typeface="Calibri" panose="020F0502020204030204" pitchFamily="34" charset="0"/>
                <a:cs typeface="Times New Roman" panose="02020603050405020304" pitchFamily="18" charset="0"/>
              </a:rPr>
              <a:t>Ask participants to think of a collaborative relationship that worked well; how did level of involvement impact the success of this relationship?</a:t>
            </a:r>
          </a:p>
          <a:p>
            <a:pPr marL="228600" indent="-228600">
              <a:lnSpc>
                <a:spcPct val="90000"/>
              </a:lnSpc>
              <a:spcBef>
                <a:spcPct val="0"/>
              </a:spcBef>
              <a:buFont typeface="Calibri" panose="020F0502020204030204" pitchFamily="34" charset="0"/>
              <a:buAutoNum type="arabicPeriod"/>
            </a:pPr>
            <a:r>
              <a:rPr lang="en-US" altLang="en-US" sz="1000" b="0" baseline="0" dirty="0" smtClean="0">
                <a:latin typeface="Arial" panose="020B0604020202020204" pitchFamily="34" charset="0"/>
                <a:ea typeface="Calibri" panose="020F0502020204030204" pitchFamily="34" charset="0"/>
                <a:cs typeface="Times New Roman" panose="02020603050405020304" pitchFamily="18" charset="0"/>
              </a:rPr>
              <a:t>Have each pair take turns reporting out to the rest of the group.</a:t>
            </a:r>
          </a:p>
          <a:p>
            <a:pPr>
              <a:lnSpc>
                <a:spcPct val="90000"/>
              </a:lnSpc>
              <a:spcBef>
                <a:spcPct val="0"/>
              </a:spcBef>
              <a:buFont typeface="Calibri" panose="020F0502020204030204" pitchFamily="34" charset="0"/>
              <a:buNone/>
            </a:pPr>
            <a:endParaRPr lang="en-US" altLang="en-US" sz="1000" baseline="0" dirty="0" smtClean="0">
              <a:latin typeface="Arial" panose="020B0604020202020204" pitchFamily="34" charset="0"/>
              <a:ea typeface="Calibri" panose="020F0502020204030204" pitchFamily="34" charset="0"/>
              <a:cs typeface="Times New Roman" panose="02020603050405020304" pitchFamily="18" charset="0"/>
            </a:endParaRPr>
          </a:p>
          <a:p>
            <a:pPr>
              <a:lnSpc>
                <a:spcPct val="90000"/>
              </a:lnSpc>
              <a:spcBef>
                <a:spcPct val="0"/>
              </a:spcBef>
              <a:buFont typeface="Calibri" panose="020F0502020204030204" pitchFamily="34" charset="0"/>
              <a:buNone/>
            </a:pPr>
            <a:r>
              <a:rPr lang="en-US" altLang="en-US" sz="1000" b="1" dirty="0" smtClean="0">
                <a:latin typeface="Arial" panose="020B0604020202020204" pitchFamily="34" charset="0"/>
                <a:ea typeface="Calibri" panose="020F0502020204030204" pitchFamily="34" charset="0"/>
                <a:cs typeface="Times New Roman" panose="02020603050405020304" pitchFamily="18" charset="0"/>
              </a:rPr>
              <a:t>Activity Option 3</a:t>
            </a:r>
          </a:p>
          <a:p>
            <a:pPr>
              <a:lnSpc>
                <a:spcPct val="90000"/>
              </a:lnSpc>
              <a:spcBef>
                <a:spcPct val="0"/>
              </a:spcBef>
              <a:buFont typeface="Calibri" panose="020F0502020204030204" pitchFamily="34" charset="0"/>
              <a:buNone/>
            </a:pPr>
            <a:r>
              <a:rPr lang="en-US" altLang="en-US" sz="1000" b="1" dirty="0" smtClean="0">
                <a:latin typeface="Arial" panose="020B0604020202020204" pitchFamily="34" charset="0"/>
                <a:ea typeface="Calibri" panose="020F0502020204030204" pitchFamily="34" charset="0"/>
                <a:cs typeface="Times New Roman" panose="02020603050405020304" pitchFamily="18" charset="0"/>
              </a:rPr>
              <a:t>Instructions</a:t>
            </a:r>
            <a:r>
              <a:rPr lang="en-US" altLang="en-US" sz="1000" b="1" baseline="0" dirty="0" smtClean="0">
                <a:latin typeface="Arial" panose="020B0604020202020204" pitchFamily="34" charset="0"/>
                <a:ea typeface="Calibri" panose="020F0502020204030204" pitchFamily="34" charset="0"/>
                <a:cs typeface="Times New Roman" panose="02020603050405020304" pitchFamily="18" charset="0"/>
              </a:rPr>
              <a:t> </a:t>
            </a:r>
          </a:p>
          <a:p>
            <a:pPr>
              <a:lnSpc>
                <a:spcPct val="90000"/>
              </a:lnSpc>
              <a:spcBef>
                <a:spcPct val="0"/>
              </a:spcBef>
              <a:buFont typeface="Calibri" panose="020F0502020204030204" pitchFamily="34" charset="0"/>
              <a:buNone/>
            </a:pPr>
            <a:r>
              <a:rPr lang="en-US" altLang="en-US" sz="1000" b="0" baseline="0" dirty="0" smtClean="0">
                <a:latin typeface="Arial" panose="020B0604020202020204" pitchFamily="34" charset="0"/>
                <a:ea typeface="Calibri" panose="020F0502020204030204" pitchFamily="34" charset="0"/>
                <a:cs typeface="Times New Roman" panose="02020603050405020304" pitchFamily="18" charset="0"/>
              </a:rPr>
              <a:t>Large group discussion</a:t>
            </a:r>
          </a:p>
          <a:p>
            <a:pPr marL="228600" indent="-228600">
              <a:lnSpc>
                <a:spcPct val="90000"/>
              </a:lnSpc>
              <a:spcBef>
                <a:spcPct val="0"/>
              </a:spcBef>
              <a:buFont typeface="Calibri" panose="020F0502020204030204" pitchFamily="34" charset="0"/>
              <a:buAutoNum type="arabicPeriod"/>
            </a:pPr>
            <a:r>
              <a:rPr lang="en-US" altLang="en-US" sz="1000" b="0" baseline="0" dirty="0" smtClean="0">
                <a:latin typeface="Arial" panose="020B0604020202020204" pitchFamily="34" charset="0"/>
                <a:ea typeface="Calibri" panose="020F0502020204030204" pitchFamily="34" charset="0"/>
                <a:cs typeface="Times New Roman" panose="02020603050405020304" pitchFamily="18" charset="0"/>
              </a:rPr>
              <a:t>Ask participants to examine list “Levels of Involvement”</a:t>
            </a:r>
          </a:p>
          <a:p>
            <a:pPr marL="228600" indent="-228600">
              <a:lnSpc>
                <a:spcPct val="90000"/>
              </a:lnSpc>
              <a:spcBef>
                <a:spcPct val="0"/>
              </a:spcBef>
              <a:buFont typeface="Calibri" panose="020F0502020204030204" pitchFamily="34" charset="0"/>
              <a:buAutoNum type="arabicPeriod"/>
            </a:pPr>
            <a:r>
              <a:rPr lang="en-US" altLang="en-US" sz="1000" b="0" baseline="0" dirty="0" smtClean="0">
                <a:latin typeface="Arial" panose="020B0604020202020204" pitchFamily="34" charset="0"/>
                <a:ea typeface="Calibri" panose="020F0502020204030204" pitchFamily="34" charset="0"/>
                <a:cs typeface="Times New Roman" panose="02020603050405020304" pitchFamily="18" charset="0"/>
              </a:rPr>
              <a:t>Ask participants to describe which levels of involvement they most often/least often experience with their collaborators.</a:t>
            </a:r>
          </a:p>
          <a:p>
            <a:pPr marL="228600" indent="-228600">
              <a:lnSpc>
                <a:spcPct val="90000"/>
              </a:lnSpc>
              <a:spcBef>
                <a:spcPct val="0"/>
              </a:spcBef>
              <a:buFont typeface="Calibri" panose="020F0502020204030204" pitchFamily="34" charset="0"/>
              <a:buAutoNum type="arabicPeriod"/>
            </a:pPr>
            <a:r>
              <a:rPr lang="en-US" altLang="en-US" sz="1000" b="0" baseline="0" dirty="0" smtClean="0">
                <a:latin typeface="Arial" panose="020B0604020202020204" pitchFamily="34" charset="0"/>
                <a:ea typeface="Calibri" panose="020F0502020204030204" pitchFamily="34" charset="0"/>
                <a:cs typeface="Times New Roman" panose="02020603050405020304" pitchFamily="18" charset="0"/>
              </a:rPr>
              <a:t>Ask participants if they think any of the levels on this list are better or worse than other levels of involvement. </a:t>
            </a:r>
          </a:p>
          <a:p>
            <a:pPr marL="228600" indent="-228600">
              <a:lnSpc>
                <a:spcPct val="90000"/>
              </a:lnSpc>
              <a:spcBef>
                <a:spcPct val="0"/>
              </a:spcBef>
              <a:buFont typeface="Calibri" panose="020F0502020204030204" pitchFamily="34" charset="0"/>
              <a:buAutoNum type="arabicPeriod"/>
            </a:pPr>
            <a:r>
              <a:rPr lang="en-US" altLang="en-US" sz="1000" b="0" baseline="0" dirty="0" smtClean="0">
                <a:latin typeface="Arial" panose="020B0604020202020204" pitchFamily="34" charset="0"/>
                <a:ea typeface="Calibri" panose="020F0502020204030204" pitchFamily="34" charset="0"/>
                <a:cs typeface="Times New Roman" panose="02020603050405020304" pitchFamily="18" charset="0"/>
              </a:rPr>
              <a:t>Ask participants if they think it’s better to be higher up on the list, or if all levels of involvement equally valuable.</a:t>
            </a:r>
            <a:endParaRPr lang="en-US" altLang="en-US" sz="1000" dirty="0" smtClean="0">
              <a:latin typeface="Arial" panose="020B0604020202020204" pitchFamily="34" charset="0"/>
              <a:cs typeface="Arial" panose="020B0604020202020204" pitchFamily="34"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79CF72B-4149-459F-B434-564EAC43F01A}"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990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2078038" y="488950"/>
            <a:ext cx="2811462" cy="2108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xfrm>
            <a:off x="701675" y="2697163"/>
            <a:ext cx="5607050" cy="702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Explain that most communities have some kind of collaborative group—a coalition, task force, interagency group—and some communities have quite a few of them.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Have participants reflect on a group they have been part of for awhile (e.g., church or book group), and why they stay in that group. Ask them to share their reasons. These should include:</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Get something out of it</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Share a common mission/vision/value</a:t>
            </a:r>
          </a:p>
          <a:p>
            <a:pPr marL="171450" indent="-171450">
              <a:spcBef>
                <a:spcPct val="0"/>
              </a:spcBef>
              <a:buFont typeface="Arial" panose="020B0604020202020204" pitchFamily="34" charset="0"/>
              <a:buChar char="•"/>
            </a:pPr>
            <a:r>
              <a:rPr lang="en-US" altLang="en-US" sz="1100" dirty="0" smtClean="0">
                <a:latin typeface="Arial" panose="020B0604020202020204" pitchFamily="34" charset="0"/>
                <a:cs typeface="Arial" panose="020B0604020202020204" pitchFamily="34" charset="0"/>
              </a:rPr>
              <a:t>Have something to give</a:t>
            </a:r>
          </a:p>
          <a:p>
            <a:pPr>
              <a:spcBef>
                <a:spcPct val="0"/>
              </a:spcBef>
            </a:pP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Ask participants what they</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err="1" smtClean="0">
                <a:latin typeface="Arial" panose="020B0604020202020204" pitchFamily="34" charset="0"/>
                <a:ea typeface="Calibri" panose="020F0502020204030204" pitchFamily="34" charset="0"/>
                <a:cs typeface="Arial" panose="020B0604020202020204" pitchFamily="34" charset="0"/>
              </a:rPr>
              <a:t>ve</a:t>
            </a:r>
            <a:r>
              <a:rPr lang="en-US" altLang="ja-JP" sz="1100" dirty="0" smtClean="0">
                <a:latin typeface="Arial" panose="020B0604020202020204" pitchFamily="34" charset="0"/>
                <a:ea typeface="Calibri" panose="020F0502020204030204" pitchFamily="34" charset="0"/>
                <a:cs typeface="Arial" panose="020B0604020202020204" pitchFamily="34" charset="0"/>
              </a:rPr>
              <a:t> learned from their own experience about strengthening task forces and other partnerships. Make sure to address the following points:</a:t>
            </a:r>
          </a:p>
          <a:p>
            <a:pPr>
              <a:spcBef>
                <a:spcPct val="0"/>
              </a:spcBef>
            </a:pPr>
            <a:r>
              <a:rPr lang="en-US" altLang="en-US" sz="1100" dirty="0" smtClean="0">
                <a:latin typeface="Arial" panose="020B0604020202020204" pitchFamily="34" charset="0"/>
                <a:ea typeface="Calibri" panose="020F0502020204030204" pitchFamily="34" charset="0"/>
                <a:cs typeface="Arial" panose="020B0604020202020204" pitchFamily="34" charset="0"/>
              </a:rPr>
              <a:t> </a:t>
            </a:r>
          </a:p>
          <a:p>
            <a:pPr marL="171450" indent="-171450">
              <a:spcBef>
                <a:spcPct val="0"/>
              </a:spcBef>
              <a:buFont typeface="Arial" panose="020B0604020202020204" pitchFamily="34" charset="0"/>
              <a:buChar char="•"/>
            </a:pPr>
            <a:r>
              <a:rPr lang="en-US" altLang="en-US" sz="1100" b="1" u="sng" dirty="0" smtClean="0">
                <a:latin typeface="Arial" panose="020B0604020202020204" pitchFamily="34" charset="0"/>
                <a:ea typeface="Calibri" panose="020F0502020204030204" pitchFamily="34" charset="0"/>
                <a:cs typeface="Arial" panose="020B0604020202020204" pitchFamily="34" charset="0"/>
              </a:rPr>
              <a:t>Recruiting new members </a:t>
            </a:r>
            <a:r>
              <a:rPr lang="en-US" altLang="en-US" sz="1100" dirty="0" smtClean="0">
                <a:latin typeface="Arial" panose="020B0604020202020204" pitchFamily="34" charset="0"/>
                <a:ea typeface="Calibri" panose="020F0502020204030204" pitchFamily="34" charset="0"/>
                <a:cs typeface="Arial" panose="020B0604020202020204" pitchFamily="34" charset="0"/>
              </a:rPr>
              <a:t>so that a broad spectrum of sectors are represented. Visually represent this by drawing 3 circles on easel paper, one inside the other—the smallest, inner-most circle represents those who are most interested or have a natural affinity towards the issue (e.g., police). The other circles represent those less interested (e.g., business). Who is closest to the problem and therefore would be the most interested in collaborating? They go in the inner circle. Identify those who are less interested and place them in the middle circle, and put the least interested in the outer circle. </a:t>
            </a:r>
          </a:p>
          <a:p>
            <a:pPr marL="628650" lvl="1"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If participants don</a:t>
            </a:r>
            <a:r>
              <a:rPr lang="ja-JP" altLang="en-US" sz="1100" dirty="0" smtClean="0">
                <a:latin typeface="Arial" panose="020B0604020202020204" pitchFamily="34" charset="0"/>
                <a:ea typeface="Calibri" panose="020F0502020204030204" pitchFamily="34" charset="0"/>
                <a:cs typeface="Arial" panose="020B0604020202020204" pitchFamily="34" charset="0"/>
              </a:rPr>
              <a:t>’</a:t>
            </a:r>
            <a:r>
              <a:rPr lang="en-US" altLang="ja-JP" sz="1100" dirty="0" smtClean="0">
                <a:latin typeface="Arial" panose="020B0604020202020204" pitchFamily="34" charset="0"/>
                <a:ea typeface="Calibri" panose="020F0502020204030204" pitchFamily="34" charset="0"/>
                <a:cs typeface="Arial" panose="020B0604020202020204" pitchFamily="34" charset="0"/>
              </a:rPr>
              <a:t>t mention mental health, violence prevention, teen pregnancy prevention, or school dropout prevention, ask them which circle these groups would go in and why.</a:t>
            </a:r>
          </a:p>
          <a:p>
            <a:pPr marL="171450" lvl="0" indent="-171450">
              <a:spcBef>
                <a:spcPct val="0"/>
              </a:spcBef>
              <a:buFont typeface="Arial" panose="020B0604020202020204" pitchFamily="34" charset="0"/>
              <a:buChar char="•"/>
            </a:pPr>
            <a:r>
              <a:rPr lang="en-US" altLang="en-US" sz="1100" dirty="0" smtClean="0">
                <a:latin typeface="Arial" panose="020B0604020202020204" pitchFamily="34" charset="0"/>
                <a:ea typeface="Calibri" panose="020F0502020204030204" pitchFamily="34" charset="0"/>
                <a:cs typeface="Arial" panose="020B0604020202020204" pitchFamily="34" charset="0"/>
              </a:rPr>
              <a:t>Make the point that when building membership, it is easiest to start with the inner circle, and as membership grows more members from the outer circles will get drawn in.  </a:t>
            </a:r>
          </a:p>
          <a:p>
            <a:pPr marL="171450" indent="-171450">
              <a:spcBef>
                <a:spcPct val="0"/>
              </a:spcBef>
              <a:buFont typeface="Arial" panose="020B0604020202020204" pitchFamily="34" charset="0"/>
              <a:buChar char="•"/>
            </a:pPr>
            <a:r>
              <a:rPr lang="en-US" altLang="en-US" sz="1100" b="1" u="sng" dirty="0" smtClean="0">
                <a:latin typeface="Arial" panose="020B0604020202020204" pitchFamily="34" charset="0"/>
                <a:ea typeface="Calibri" panose="020F0502020204030204" pitchFamily="34" charset="0"/>
                <a:cs typeface="Arial" panose="020B0604020202020204" pitchFamily="34" charset="0"/>
              </a:rPr>
              <a:t>Increasing the knowledge </a:t>
            </a:r>
            <a:r>
              <a:rPr lang="en-US" altLang="en-US" sz="1100" dirty="0" smtClean="0">
                <a:latin typeface="Arial" panose="020B0604020202020204" pitchFamily="34" charset="0"/>
                <a:ea typeface="Calibri" panose="020F0502020204030204" pitchFamily="34" charset="0"/>
                <a:cs typeface="Arial" panose="020B0604020202020204" pitchFamily="34" charset="0"/>
              </a:rPr>
              <a:t>of members (e.g. training and technical assistance).</a:t>
            </a:r>
          </a:p>
          <a:p>
            <a:pPr marL="171450" indent="-171450">
              <a:spcBef>
                <a:spcPct val="0"/>
              </a:spcBef>
              <a:buFont typeface="Arial" panose="020B0604020202020204" pitchFamily="34" charset="0"/>
              <a:buChar char="•"/>
            </a:pPr>
            <a:r>
              <a:rPr lang="en-US" altLang="en-US" sz="1100" b="1" u="sng" dirty="0" smtClean="0">
                <a:latin typeface="Arial" panose="020B0604020202020204" pitchFamily="34" charset="0"/>
                <a:ea typeface="Calibri" panose="020F0502020204030204" pitchFamily="34" charset="0"/>
                <a:cs typeface="Arial" panose="020B0604020202020204" pitchFamily="34" charset="0"/>
              </a:rPr>
              <a:t>Improving the structure and functioning </a:t>
            </a:r>
            <a:r>
              <a:rPr lang="en-US" altLang="en-US" sz="1100" dirty="0" smtClean="0">
                <a:latin typeface="Arial" panose="020B0604020202020204" pitchFamily="34" charset="0"/>
                <a:ea typeface="Calibri" panose="020F0502020204030204" pitchFamily="34" charset="0"/>
                <a:cs typeface="Arial" panose="020B0604020202020204" pitchFamily="34" charset="0"/>
              </a:rPr>
              <a:t>of the collaborative group (e.g. leadership, decision-making, mission/vision, member roles). </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D2BD18A-47C9-498E-A998-6879F71B8A1E}"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extLst>
      <p:ext uri="{BB962C8B-B14F-4D97-AF65-F5344CB8AC3E}">
        <p14:creationId xmlns:p14="http://schemas.microsoft.com/office/powerpoint/2010/main" val="3651250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title slide.jpg"/>
          <p:cNvPicPr>
            <a:picLocks noChangeAspect="1"/>
          </p:cNvPicPr>
          <p:nvPr userDrawn="1"/>
        </p:nvPicPr>
        <p:blipFill>
          <a:blip r:embed="rId2">
            <a:extLst>
              <a:ext uri="{28A0092B-C50C-407E-A947-70E740481C1C}">
                <a14:useLocalDpi xmlns:a14="http://schemas.microsoft.com/office/drawing/2010/main" val="0"/>
              </a:ext>
            </a:extLst>
          </a:blip>
          <a:srcRect b="2702"/>
          <a:stretch>
            <a:fillRect/>
          </a:stretch>
        </p:blipFill>
        <p:spPr bwMode="auto">
          <a:xfrm>
            <a:off x="-101600" y="0"/>
            <a:ext cx="924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669FD7D-8528-46AA-8D36-142579A8133A}" type="slidenum">
              <a:rPr lang="en-US" altLang="en-US"/>
              <a:pPr/>
              <a:t>‹#›</a:t>
            </a:fld>
            <a:endParaRPr lang="en-US" altLang="en-US"/>
          </a:p>
        </p:txBody>
      </p:sp>
    </p:spTree>
    <p:extLst>
      <p:ext uri="{BB962C8B-B14F-4D97-AF65-F5344CB8AC3E}">
        <p14:creationId xmlns:p14="http://schemas.microsoft.com/office/powerpoint/2010/main" val="3085995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187AA1-B517-4BC9-AA0D-D83D210A7065}" type="slidenum">
              <a:rPr lang="en-US" altLang="en-US"/>
              <a:pPr/>
              <a:t>‹#›</a:t>
            </a:fld>
            <a:endParaRPr lang="en-US" altLang="en-US"/>
          </a:p>
        </p:txBody>
      </p:sp>
    </p:spTree>
    <p:extLst>
      <p:ext uri="{BB962C8B-B14F-4D97-AF65-F5344CB8AC3E}">
        <p14:creationId xmlns:p14="http://schemas.microsoft.com/office/powerpoint/2010/main" val="398440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7DD145F-4689-414F-9E12-B6E7A7393194}" type="slidenum">
              <a:rPr lang="en-US" altLang="en-US"/>
              <a:pPr/>
              <a:t>‹#›</a:t>
            </a:fld>
            <a:endParaRPr lang="en-US" altLang="en-US"/>
          </a:p>
        </p:txBody>
      </p:sp>
    </p:spTree>
    <p:extLst>
      <p:ext uri="{BB962C8B-B14F-4D97-AF65-F5344CB8AC3E}">
        <p14:creationId xmlns:p14="http://schemas.microsoft.com/office/powerpoint/2010/main" val="602174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8465DBE-DAC0-4C98-A6B5-DA2BE4DDF1C0}" type="slidenum">
              <a:rPr lang="en-US" altLang="en-US"/>
              <a:pPr/>
              <a:t>‹#›</a:t>
            </a:fld>
            <a:endParaRPr lang="en-US" altLang="en-US"/>
          </a:p>
        </p:txBody>
      </p:sp>
    </p:spTree>
    <p:extLst>
      <p:ext uri="{BB962C8B-B14F-4D97-AF65-F5344CB8AC3E}">
        <p14:creationId xmlns:p14="http://schemas.microsoft.com/office/powerpoint/2010/main" val="1281490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TitleSlide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36550" y="3317876"/>
            <a:ext cx="8610600" cy="909263"/>
          </a:xfrm>
          <a:prstGeom prst="rect">
            <a:avLst/>
          </a:prstGeom>
        </p:spPr>
        <p:txBody>
          <a:bodyPr>
            <a:normAutofit/>
          </a:bodyPr>
          <a:lstStyle>
            <a:lvl1pPr>
              <a:defRPr sz="4000" b="1" i="0" baseline="0">
                <a:solidFill>
                  <a:srgbClr val="577785"/>
                </a:solidFill>
                <a:latin typeface="Arial"/>
                <a:cs typeface="Arial"/>
              </a:defRPr>
            </a:lvl1pPr>
          </a:lstStyle>
          <a:p>
            <a:r>
              <a:rPr lang="en-US" dirty="0" smtClean="0"/>
              <a:t>Click to edit webinar title</a:t>
            </a:r>
            <a:endParaRPr lang="en-US" dirty="0"/>
          </a:p>
        </p:txBody>
      </p:sp>
      <p:pic>
        <p:nvPicPr>
          <p:cNvPr id="18" name="Picture 17" descr="icon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578" y="1586035"/>
            <a:ext cx="385955" cy="402496"/>
          </a:xfrm>
          <a:prstGeom prst="rect">
            <a:avLst/>
          </a:prstGeom>
        </p:spPr>
      </p:pic>
      <p:pic>
        <p:nvPicPr>
          <p:cNvPr id="19" name="Picture 18" descr="icon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34587" y="1619312"/>
            <a:ext cx="428648" cy="355421"/>
          </a:xfrm>
          <a:prstGeom prst="rect">
            <a:avLst/>
          </a:prstGeom>
        </p:spPr>
      </p:pic>
      <p:pic>
        <p:nvPicPr>
          <p:cNvPr id="21" name="Picture 20" descr="icon4.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22879" y="1585088"/>
            <a:ext cx="542562" cy="403443"/>
          </a:xfrm>
          <a:prstGeom prst="rect">
            <a:avLst/>
          </a:prstGeom>
        </p:spPr>
      </p:pic>
      <p:pic>
        <p:nvPicPr>
          <p:cNvPr id="22" name="Picture 21" descr="CAPT Logo Recreated.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2734" y="6085849"/>
            <a:ext cx="2357086" cy="392848"/>
          </a:xfrm>
          <a:prstGeom prst="rect">
            <a:avLst/>
          </a:prstGeom>
        </p:spPr>
      </p:pic>
      <p:pic>
        <p:nvPicPr>
          <p:cNvPr id="8" name="Picture 7"/>
          <p:cNvPicPr>
            <a:picLocks noChangeAspect="1"/>
          </p:cNvPicPr>
          <p:nvPr userDrawn="1"/>
        </p:nvPicPr>
        <p:blipFill>
          <a:blip r:embed="rId7">
            <a:alphaModFix amt="70000"/>
            <a:extLst>
              <a:ext uri="{28A0092B-C50C-407E-A947-70E740481C1C}">
                <a14:useLocalDpi xmlns:a14="http://schemas.microsoft.com/office/drawing/2010/main" val="0"/>
              </a:ext>
            </a:extLst>
          </a:blip>
          <a:stretch>
            <a:fillRect/>
          </a:stretch>
        </p:blipFill>
        <p:spPr>
          <a:xfrm>
            <a:off x="2947269" y="1585088"/>
            <a:ext cx="347544" cy="403443"/>
          </a:xfrm>
          <a:prstGeom prst="rect">
            <a:avLst/>
          </a:prstGeom>
        </p:spPr>
      </p:pic>
      <p:sp>
        <p:nvSpPr>
          <p:cNvPr id="9" name="Content Placeholder 2"/>
          <p:cNvSpPr>
            <a:spLocks noGrp="1"/>
          </p:cNvSpPr>
          <p:nvPr>
            <p:ph sz="quarter" idx="10" hasCustomPrompt="1"/>
          </p:nvPr>
        </p:nvSpPr>
        <p:spPr>
          <a:xfrm>
            <a:off x="336550" y="4227139"/>
            <a:ext cx="8610600" cy="533400"/>
          </a:xfrm>
        </p:spPr>
        <p:txBody>
          <a:bodyPr/>
          <a:lstStyle>
            <a:lvl1pPr marL="0" indent="0">
              <a:buNone/>
              <a:defRPr b="1">
                <a:solidFill>
                  <a:srgbClr val="C79C39"/>
                </a:solidFill>
              </a:defRPr>
            </a:lvl1pPr>
          </a:lstStyle>
          <a:p>
            <a:pPr lvl="0"/>
            <a:r>
              <a:rPr lang="en-US" dirty="0" smtClean="0"/>
              <a:t>Click to edit Subtitle</a:t>
            </a:r>
          </a:p>
        </p:txBody>
      </p:sp>
      <p:sp>
        <p:nvSpPr>
          <p:cNvPr id="4" name="Text Placeholder 3"/>
          <p:cNvSpPr>
            <a:spLocks noGrp="1"/>
          </p:cNvSpPr>
          <p:nvPr>
            <p:ph type="body" sz="quarter" idx="11" hasCustomPrompt="1"/>
          </p:nvPr>
        </p:nvSpPr>
        <p:spPr>
          <a:xfrm>
            <a:off x="333375" y="4973105"/>
            <a:ext cx="8613775" cy="111337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lvl1pPr>
            <a:lvl2pPr marL="0" indent="0">
              <a:buNone/>
              <a:defRPr/>
            </a:lvl2pPr>
          </a:lstStyle>
          <a:p>
            <a:r>
              <a:rPr lang="en-US" sz="1400" dirty="0" smtClean="0">
                <a:solidFill>
                  <a:schemeClr val="tx1"/>
                </a:solidFill>
              </a:rPr>
              <a:t>Presenter Name, Presenter Title, Affiliation</a:t>
            </a:r>
          </a:p>
          <a:p>
            <a:r>
              <a:rPr lang="en-US" sz="1400" dirty="0" smtClean="0">
                <a:solidFill>
                  <a:schemeClr val="tx1"/>
                </a:solidFill>
              </a:rPr>
              <a:t>Presenter Name, Presenter Title, Affiliation</a:t>
            </a:r>
          </a:p>
          <a:p>
            <a:r>
              <a:rPr lang="en-US" sz="1400" dirty="0" smtClean="0">
                <a:solidFill>
                  <a:schemeClr val="tx1"/>
                </a:solidFill>
              </a:rPr>
              <a:t>Presenter Name, Presenter Title, Affiliation</a:t>
            </a:r>
          </a:p>
        </p:txBody>
      </p:sp>
      <p:sp>
        <p:nvSpPr>
          <p:cNvPr id="11" name="Title 1"/>
          <p:cNvSpPr txBox="1">
            <a:spLocks/>
          </p:cNvSpPr>
          <p:nvPr userDrawn="1"/>
        </p:nvSpPr>
        <p:spPr>
          <a:xfrm>
            <a:off x="336550" y="400238"/>
            <a:ext cx="3430155" cy="9929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r>
              <a:rPr lang="en-US" b="1" i="1" dirty="0" smtClean="0"/>
              <a:t>CAPT</a:t>
            </a:r>
            <a:r>
              <a:rPr lang="en-US" dirty="0" smtClean="0"/>
              <a:t> TRAINING</a:t>
            </a:r>
            <a:endParaRPr lang="en-US" dirty="0"/>
          </a:p>
        </p:txBody>
      </p:sp>
      <p:sp>
        <p:nvSpPr>
          <p:cNvPr id="12" name="Text Placeholder 3"/>
          <p:cNvSpPr>
            <a:spLocks noGrp="1"/>
          </p:cNvSpPr>
          <p:nvPr>
            <p:ph type="body" sz="quarter" idx="12" hasCustomPrompt="1"/>
          </p:nvPr>
        </p:nvSpPr>
        <p:spPr>
          <a:xfrm>
            <a:off x="6702147" y="792253"/>
            <a:ext cx="2149753" cy="387096"/>
          </a:xfrm>
        </p:spPr>
        <p:txBody>
          <a:bodyPr/>
          <a:lstStyle>
            <a:lvl1pPr marL="0" marR="0" indent="0" algn="r" defTabSz="457200" rtl="0" eaLnBrk="1" fontAlgn="auto" latinLnBrk="0" hangingPunct="1">
              <a:lnSpc>
                <a:spcPct val="100000"/>
              </a:lnSpc>
              <a:spcBef>
                <a:spcPct val="20000"/>
              </a:spcBef>
              <a:spcAft>
                <a:spcPts val="0"/>
              </a:spcAft>
              <a:buClrTx/>
              <a:buSzTx/>
              <a:buFont typeface="Arial"/>
              <a:buNone/>
              <a:tabLst/>
              <a:defRPr sz="1200">
                <a:solidFill>
                  <a:schemeClr val="bg1"/>
                </a:solidFill>
              </a:defRPr>
            </a:lvl1pPr>
            <a:lvl2pPr marL="0" indent="0">
              <a:buNone/>
              <a:defRPr/>
            </a:lvl2pPr>
          </a:lstStyle>
          <a:p>
            <a:r>
              <a:rPr lang="en-US" sz="1400" dirty="0" smtClean="0">
                <a:solidFill>
                  <a:schemeClr val="tx1"/>
                </a:solidFill>
              </a:rPr>
              <a:t>Date</a:t>
            </a:r>
          </a:p>
        </p:txBody>
      </p:sp>
    </p:spTree>
    <p:extLst>
      <p:ext uri="{BB962C8B-B14F-4D97-AF65-F5344CB8AC3E}">
        <p14:creationId xmlns:p14="http://schemas.microsoft.com/office/powerpoint/2010/main" val="2991340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smtClean="0"/>
              <a:t>Click to edit slide title</a:t>
            </a:r>
            <a:endParaRPr lang="en-US" dirty="0"/>
          </a:p>
        </p:txBody>
      </p:sp>
      <p:sp>
        <p:nvSpPr>
          <p:cNvPr id="9" name="Subtitle 2"/>
          <p:cNvSpPr>
            <a:spLocks noGrp="1"/>
          </p:cNvSpPr>
          <p:nvPr>
            <p:ph type="subTitle" idx="1" hasCustomPrompt="1"/>
          </p:nvPr>
        </p:nvSpPr>
        <p:spPr>
          <a:xfrm>
            <a:off x="403412" y="1464234"/>
            <a:ext cx="8448488"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7"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900273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smtClean="0"/>
              <a:t>Click to edit slide title</a:t>
            </a:r>
            <a:endParaRPr lang="en-US" dirty="0"/>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7"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3772092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0"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smtClean="0"/>
              <a:t>Click to edit Section Title</a:t>
            </a:r>
            <a:endParaRPr lang="en-US" dirty="0"/>
          </a:p>
        </p:txBody>
      </p:sp>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1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chemeClr val="bg1"/>
                </a:solidFill>
              </a:rPr>
              <a:pPr/>
              <a:t>‹#›</a:t>
            </a:fld>
            <a:endParaRPr lang="en-US" sz="900" dirty="0">
              <a:solidFill>
                <a:schemeClr val="bg1"/>
              </a:solidFill>
            </a:endParaRPr>
          </a:p>
        </p:txBody>
      </p:sp>
      <p:sp>
        <p:nvSpPr>
          <p:cNvPr id="3"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smtClean="0"/>
              <a:t>Click to edit Subtitle</a:t>
            </a:r>
          </a:p>
        </p:txBody>
      </p:sp>
    </p:spTree>
    <p:extLst>
      <p:ext uri="{BB962C8B-B14F-4D97-AF65-F5344CB8AC3E}">
        <p14:creationId xmlns:p14="http://schemas.microsoft.com/office/powerpoint/2010/main" val="18512029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ople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smtClean="0"/>
              <a:t>Click to edit slide title</a:t>
            </a:r>
            <a:endParaRPr lang="en-US" dirty="0"/>
          </a:p>
        </p:txBody>
      </p:sp>
      <p:sp>
        <p:nvSpPr>
          <p:cNvPr id="9" name="Subtitle 2"/>
          <p:cNvSpPr>
            <a:spLocks noGrp="1"/>
          </p:cNvSpPr>
          <p:nvPr>
            <p:ph type="subTitle" idx="1" hasCustomPrompt="1"/>
          </p:nvPr>
        </p:nvSpPr>
        <p:spPr>
          <a:xfrm>
            <a:off x="403412" y="1464234"/>
            <a:ext cx="8448488"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5" name="Picture 4" descr="Icon_People.png"/>
          <p:cNvPicPr>
            <a:picLocks noChangeAspect="1"/>
          </p:cNvPicPr>
          <p:nvPr userDrawn="1"/>
        </p:nvPicPr>
        <p:blipFill>
          <a:blip r:embed="rId3">
            <a:alphaModFix amt="39000"/>
            <a:extLst>
              <a:ext uri="{28A0092B-C50C-407E-A947-70E740481C1C}">
                <a14:useLocalDpi xmlns:a14="http://schemas.microsoft.com/office/drawing/2010/main" val="0"/>
              </a:ext>
            </a:extLst>
          </a:blip>
          <a:stretch>
            <a:fillRect/>
          </a:stretch>
        </p:blipFill>
        <p:spPr>
          <a:xfrm>
            <a:off x="7635784" y="5926220"/>
            <a:ext cx="906136" cy="817155"/>
          </a:xfrm>
          <a:prstGeom prst="rect">
            <a:avLst/>
          </a:prstGeom>
        </p:spPr>
      </p:pic>
      <p:sp>
        <p:nvSpPr>
          <p:cNvPr id="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1573029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ople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smtClean="0"/>
              <a:t>Click to edit slide title</a:t>
            </a:r>
            <a:endParaRPr lang="en-US" dirty="0"/>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8" name="Picture 7" descr="Icon_People.png"/>
          <p:cNvPicPr>
            <a:picLocks noChangeAspect="1"/>
          </p:cNvPicPr>
          <p:nvPr userDrawn="1"/>
        </p:nvPicPr>
        <p:blipFill>
          <a:blip r:embed="rId4">
            <a:alphaModFix amt="39000"/>
            <a:extLst>
              <a:ext uri="{28A0092B-C50C-407E-A947-70E740481C1C}">
                <a14:useLocalDpi xmlns:a14="http://schemas.microsoft.com/office/drawing/2010/main" val="0"/>
              </a:ext>
            </a:extLst>
          </a:blip>
          <a:stretch>
            <a:fillRect/>
          </a:stretch>
        </p:blipFill>
        <p:spPr>
          <a:xfrm>
            <a:off x="7635784" y="5926220"/>
            <a:ext cx="906136" cy="817155"/>
          </a:xfrm>
          <a:prstGeom prst="rect">
            <a:avLst/>
          </a:prstGeom>
        </p:spPr>
      </p:pic>
      <p:sp>
        <p:nvSpPr>
          <p:cNvPr id="7"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7937872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ople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7" name="Picture 6" descr="Icon_People.png"/>
          <p:cNvPicPr>
            <a:picLocks noChangeAspect="1"/>
          </p:cNvPicPr>
          <p:nvPr userDrawn="1"/>
        </p:nvPicPr>
        <p:blipFill>
          <a:blip r:embed="rId4">
            <a:alphaModFix amt="39000"/>
            <a:lum bright="70000" contrast="-70000"/>
            <a:extLst>
              <a:ext uri="{28A0092B-C50C-407E-A947-70E740481C1C}">
                <a14:useLocalDpi xmlns:a14="http://schemas.microsoft.com/office/drawing/2010/main" val="0"/>
              </a:ext>
            </a:extLst>
          </a:blip>
          <a:stretch>
            <a:fillRect/>
          </a:stretch>
        </p:blipFill>
        <p:spPr>
          <a:xfrm>
            <a:off x="7630109" y="5921103"/>
            <a:ext cx="911811" cy="822273"/>
          </a:xfrm>
          <a:prstGeom prst="rect">
            <a:avLst/>
          </a:prstGeom>
        </p:spPr>
      </p:pic>
      <p:sp>
        <p:nvSpPr>
          <p:cNvPr id="9"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
        <p:nvSpPr>
          <p:cNvPr id="14"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smtClean="0"/>
              <a:t>Click to edit Subtitle</a:t>
            </a:r>
          </a:p>
        </p:txBody>
      </p:sp>
      <p:sp>
        <p:nvSpPr>
          <p:cNvPr id="15"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smtClean="0"/>
              <a:t>Click to edit Section Title</a:t>
            </a:r>
            <a:endParaRPr lang="en-US" dirty="0"/>
          </a:p>
        </p:txBody>
      </p:sp>
    </p:spTree>
    <p:extLst>
      <p:ext uri="{BB962C8B-B14F-4D97-AF65-F5344CB8AC3E}">
        <p14:creationId xmlns:p14="http://schemas.microsoft.com/office/powerpoint/2010/main" val="731891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F969D52-EE4F-4637-B253-A91AFDA05387}" type="slidenum">
              <a:rPr lang="en-US" altLang="en-US"/>
              <a:pPr/>
              <a:t>‹#›</a:t>
            </a:fld>
            <a:endParaRPr lang="en-US" altLang="en-US"/>
          </a:p>
        </p:txBody>
      </p:sp>
    </p:spTree>
    <p:extLst>
      <p:ext uri="{BB962C8B-B14F-4D97-AF65-F5344CB8AC3E}">
        <p14:creationId xmlns:p14="http://schemas.microsoft.com/office/powerpoint/2010/main" val="649770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t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smtClean="0"/>
              <a:t>Click to edit slide title</a:t>
            </a:r>
            <a:endParaRPr lang="en-US" dirty="0"/>
          </a:p>
        </p:txBody>
      </p:sp>
      <p:sp>
        <p:nvSpPr>
          <p:cNvPr id="9" name="Subtitle 2"/>
          <p:cNvSpPr>
            <a:spLocks noGrp="1"/>
          </p:cNvSpPr>
          <p:nvPr>
            <p:ph type="subTitle" idx="1" hasCustomPrompt="1"/>
          </p:nvPr>
        </p:nvSpPr>
        <p:spPr>
          <a:xfrm>
            <a:off x="403412" y="1464235"/>
            <a:ext cx="8448488" cy="43904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7" name="Picture 6" descr="icon4.png"/>
          <p:cNvPicPr>
            <a:picLocks noChangeAspect="1"/>
          </p:cNvPicPr>
          <p:nvPr userDrawn="1"/>
        </p:nvPicPr>
        <p:blipFill>
          <a:blip r:embed="rId3">
            <a:duotone>
              <a:prstClr val="black"/>
              <a:srgbClr val="C89C46">
                <a:tint val="45000"/>
                <a:satMod val="400000"/>
              </a:srgbClr>
            </a:duotone>
            <a:alphaModFix amt="60000"/>
            <a:extLst>
              <a:ext uri="{28A0092B-C50C-407E-A947-70E740481C1C}">
                <a14:useLocalDpi xmlns:a14="http://schemas.microsoft.com/office/drawing/2010/main" val="0"/>
              </a:ext>
            </a:extLst>
          </a:blip>
          <a:stretch>
            <a:fillRect/>
          </a:stretch>
        </p:blipFill>
        <p:spPr>
          <a:xfrm>
            <a:off x="7650759" y="5851332"/>
            <a:ext cx="910579" cy="677096"/>
          </a:xfrm>
          <a:prstGeom prst="rect">
            <a:avLst/>
          </a:prstGeom>
        </p:spPr>
      </p:pic>
      <p:sp>
        <p:nvSpPr>
          <p:cNvPr id="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1245611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t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smtClean="0"/>
              <a:t>Click to edit slide title</a:t>
            </a:r>
            <a:endParaRPr lang="en-US" dirty="0"/>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7" name="Picture 6" descr="icon4.png"/>
          <p:cNvPicPr>
            <a:picLocks noChangeAspect="1"/>
          </p:cNvPicPr>
          <p:nvPr userDrawn="1"/>
        </p:nvPicPr>
        <p:blipFill>
          <a:blip r:embed="rId4">
            <a:duotone>
              <a:prstClr val="black"/>
              <a:srgbClr val="C89C46">
                <a:tint val="45000"/>
                <a:satMod val="400000"/>
              </a:srgbClr>
            </a:duotone>
            <a:alphaModFix amt="60000"/>
            <a:extLst>
              <a:ext uri="{28A0092B-C50C-407E-A947-70E740481C1C}">
                <a14:useLocalDpi xmlns:a14="http://schemas.microsoft.com/office/drawing/2010/main" val="0"/>
              </a:ext>
            </a:extLst>
          </a:blip>
          <a:stretch>
            <a:fillRect/>
          </a:stretch>
        </p:blipFill>
        <p:spPr>
          <a:xfrm>
            <a:off x="7650759" y="5851332"/>
            <a:ext cx="910579" cy="677096"/>
          </a:xfrm>
          <a:prstGeom prst="rect">
            <a:avLst/>
          </a:prstGeom>
        </p:spPr>
      </p:pic>
      <p:sp>
        <p:nvSpPr>
          <p:cNvPr id="8"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3745176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t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pic>
        <p:nvPicPr>
          <p:cNvPr id="14" name="Picture 13" descr="icon4.png"/>
          <p:cNvPicPr>
            <a:picLocks noChangeAspect="1"/>
          </p:cNvPicPr>
          <p:nvPr userDrawn="1"/>
        </p:nvPicPr>
        <p:blipFill>
          <a:blip r:embed="rId4">
            <a:duotone>
              <a:prstClr val="black"/>
              <a:srgbClr val="C89C46">
                <a:tint val="45000"/>
                <a:satMod val="400000"/>
              </a:srgbClr>
            </a:duotone>
            <a:alphaModFix amt="50000"/>
            <a:extLst>
              <a:ext uri="{28A0092B-C50C-407E-A947-70E740481C1C}">
                <a14:useLocalDpi xmlns:a14="http://schemas.microsoft.com/office/drawing/2010/main" val="0"/>
              </a:ext>
            </a:extLst>
          </a:blip>
          <a:stretch>
            <a:fillRect/>
          </a:stretch>
        </p:blipFill>
        <p:spPr>
          <a:xfrm>
            <a:off x="7650759" y="5851332"/>
            <a:ext cx="910579" cy="677096"/>
          </a:xfrm>
          <a:prstGeom prst="rect">
            <a:avLst/>
          </a:prstGeom>
        </p:spPr>
      </p:pic>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9"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
        <p:nvSpPr>
          <p:cNvPr id="15"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smtClean="0"/>
              <a:t>Click to edit Subtitle</a:t>
            </a:r>
          </a:p>
        </p:txBody>
      </p:sp>
      <p:sp>
        <p:nvSpPr>
          <p:cNvPr id="16"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smtClean="0"/>
              <a:t>Click to edit Section Title</a:t>
            </a:r>
            <a:endParaRPr lang="en-US" dirty="0"/>
          </a:p>
        </p:txBody>
      </p:sp>
    </p:spTree>
    <p:extLst>
      <p:ext uri="{BB962C8B-B14F-4D97-AF65-F5344CB8AC3E}">
        <p14:creationId xmlns:p14="http://schemas.microsoft.com/office/powerpoint/2010/main" val="412304057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uter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smtClean="0"/>
              <a:t>Click to edit slide title</a:t>
            </a:r>
            <a:endParaRPr lang="en-US" dirty="0"/>
          </a:p>
        </p:txBody>
      </p:sp>
      <p:sp>
        <p:nvSpPr>
          <p:cNvPr id="9" name="Subtitle 2"/>
          <p:cNvSpPr>
            <a:spLocks noGrp="1"/>
          </p:cNvSpPr>
          <p:nvPr>
            <p:ph type="subTitle" idx="1" hasCustomPrompt="1"/>
          </p:nvPr>
        </p:nvSpPr>
        <p:spPr>
          <a:xfrm>
            <a:off x="403412" y="1464235"/>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6" name="Picture 5" descr="Icon_Computer.png"/>
          <p:cNvPicPr>
            <a:picLocks noChangeAspect="1"/>
          </p:cNvPicPr>
          <p:nvPr userDrawn="1"/>
        </p:nvPicPr>
        <p:blipFill>
          <a:blip r:embed="rId3">
            <a:alphaModFix amt="49000"/>
            <a:extLst>
              <a:ext uri="{28A0092B-C50C-407E-A947-70E740481C1C}">
                <a14:useLocalDpi xmlns:a14="http://schemas.microsoft.com/office/drawing/2010/main" val="0"/>
              </a:ext>
            </a:extLst>
          </a:blip>
          <a:stretch>
            <a:fillRect/>
          </a:stretch>
        </p:blipFill>
        <p:spPr>
          <a:xfrm>
            <a:off x="7607364" y="5882676"/>
            <a:ext cx="908541" cy="819324"/>
          </a:xfrm>
          <a:prstGeom prst="rect">
            <a:avLst/>
          </a:prstGeom>
        </p:spPr>
      </p:pic>
      <p:sp>
        <p:nvSpPr>
          <p:cNvPr id="10"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9315186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uter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smtClean="0"/>
              <a:t>Click to edit slide title</a:t>
            </a:r>
            <a:endParaRPr lang="en-US" dirty="0"/>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13" name="Picture 12" descr="Icon_Computer.png"/>
          <p:cNvPicPr>
            <a:picLocks noChangeAspect="1"/>
          </p:cNvPicPr>
          <p:nvPr userDrawn="1"/>
        </p:nvPicPr>
        <p:blipFill>
          <a:blip r:embed="rId4">
            <a:alphaModFix amt="49000"/>
            <a:extLst>
              <a:ext uri="{28A0092B-C50C-407E-A947-70E740481C1C}">
                <a14:useLocalDpi xmlns:a14="http://schemas.microsoft.com/office/drawing/2010/main" val="0"/>
              </a:ext>
            </a:extLst>
          </a:blip>
          <a:stretch>
            <a:fillRect/>
          </a:stretch>
        </p:blipFill>
        <p:spPr>
          <a:xfrm>
            <a:off x="7607364" y="5882676"/>
            <a:ext cx="908541" cy="819324"/>
          </a:xfrm>
          <a:prstGeom prst="rect">
            <a:avLst/>
          </a:prstGeom>
        </p:spPr>
      </p:pic>
      <p:sp>
        <p:nvSpPr>
          <p:cNvPr id="1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81463713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uter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pic>
        <p:nvPicPr>
          <p:cNvPr id="9" name="Picture 8" descr="Icon_Computer.png"/>
          <p:cNvPicPr>
            <a:picLocks noChangeAspect="1"/>
          </p:cNvPicPr>
          <p:nvPr userDrawn="1"/>
        </p:nvPicPr>
        <p:blipFill>
          <a:blip r:embed="rId4">
            <a:alphaModFix amt="49000"/>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607364" y="5882676"/>
            <a:ext cx="908541" cy="819324"/>
          </a:xfrm>
          <a:prstGeom prst="rect">
            <a:avLst/>
          </a:prstGeom>
        </p:spPr>
      </p:pic>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1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
        <p:nvSpPr>
          <p:cNvPr id="14"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smtClean="0"/>
              <a:t>Click to edit Subtitle</a:t>
            </a:r>
          </a:p>
        </p:txBody>
      </p:sp>
      <p:sp>
        <p:nvSpPr>
          <p:cNvPr id="15"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smtClean="0"/>
              <a:t>Click to edit Section Title</a:t>
            </a:r>
            <a:endParaRPr lang="en-US" dirty="0"/>
          </a:p>
        </p:txBody>
      </p:sp>
    </p:spTree>
    <p:extLst>
      <p:ext uri="{BB962C8B-B14F-4D97-AF65-F5344CB8AC3E}">
        <p14:creationId xmlns:p14="http://schemas.microsoft.com/office/powerpoint/2010/main" val="3726828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ndout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smtClean="0"/>
              <a:t>Click to edit slide title</a:t>
            </a:r>
            <a:endParaRPr lang="en-US" dirty="0"/>
          </a:p>
        </p:txBody>
      </p:sp>
      <p:sp>
        <p:nvSpPr>
          <p:cNvPr id="9" name="Subtitle 2"/>
          <p:cNvSpPr>
            <a:spLocks noGrp="1"/>
          </p:cNvSpPr>
          <p:nvPr>
            <p:ph type="subTitle" idx="1" hasCustomPrompt="1"/>
          </p:nvPr>
        </p:nvSpPr>
        <p:spPr>
          <a:xfrm>
            <a:off x="403412" y="1464235"/>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2" name="Picture 1" descr="Handout_icon.png"/>
          <p:cNvPicPr>
            <a:picLocks noChangeAspect="1"/>
          </p:cNvPicPr>
          <p:nvPr userDrawn="1"/>
        </p:nvPicPr>
        <p:blipFill>
          <a:blip r:embed="rId3">
            <a:alphaModFix amt="25000"/>
            <a:extLst>
              <a:ext uri="{28A0092B-C50C-407E-A947-70E740481C1C}">
                <a14:useLocalDpi xmlns:a14="http://schemas.microsoft.com/office/drawing/2010/main" val="0"/>
              </a:ext>
            </a:extLst>
          </a:blip>
          <a:stretch>
            <a:fillRect/>
          </a:stretch>
        </p:blipFill>
        <p:spPr>
          <a:xfrm>
            <a:off x="7804874" y="5838275"/>
            <a:ext cx="636952" cy="739399"/>
          </a:xfrm>
          <a:prstGeom prst="rect">
            <a:avLst/>
          </a:prstGeom>
        </p:spPr>
      </p:pic>
      <p:sp>
        <p:nvSpPr>
          <p:cNvPr id="11"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95707956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ndout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smtClean="0"/>
              <a:t>Click to edit slide title</a:t>
            </a:r>
            <a:endParaRPr lang="en-US" dirty="0"/>
          </a:p>
        </p:txBody>
      </p:sp>
      <p:pic>
        <p:nvPicPr>
          <p:cNvPr id="10" name="Picture 9"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12" name="Picture 11" descr="Handout_icon.png"/>
          <p:cNvPicPr>
            <a:picLocks noChangeAspect="1"/>
          </p:cNvPicPr>
          <p:nvPr userDrawn="1"/>
        </p:nvPicPr>
        <p:blipFill>
          <a:blip r:embed="rId4">
            <a:alphaModFix amt="25000"/>
            <a:extLst>
              <a:ext uri="{28A0092B-C50C-407E-A947-70E740481C1C}">
                <a14:useLocalDpi xmlns:a14="http://schemas.microsoft.com/office/drawing/2010/main" val="0"/>
              </a:ext>
            </a:extLst>
          </a:blip>
          <a:stretch>
            <a:fillRect/>
          </a:stretch>
        </p:blipFill>
        <p:spPr>
          <a:xfrm>
            <a:off x="7804874" y="5838275"/>
            <a:ext cx="636952" cy="739399"/>
          </a:xfrm>
          <a:prstGeom prst="rect">
            <a:avLst/>
          </a:prstGeom>
        </p:spPr>
      </p:pic>
      <p:sp>
        <p:nvSpPr>
          <p:cNvPr id="13"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14456046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ndout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15" name="Picture 14"/>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7804874" y="5838275"/>
            <a:ext cx="636952" cy="739398"/>
          </a:xfrm>
          <a:prstGeom prst="rect">
            <a:avLst/>
          </a:prstGeom>
        </p:spPr>
      </p:pic>
      <p:sp>
        <p:nvSpPr>
          <p:cNvPr id="1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
        <p:nvSpPr>
          <p:cNvPr id="9"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smtClean="0"/>
              <a:t>Click to edit Subtitle</a:t>
            </a:r>
          </a:p>
        </p:txBody>
      </p:sp>
      <p:sp>
        <p:nvSpPr>
          <p:cNvPr id="14"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smtClean="0"/>
              <a:t>Click to edit Section Title</a:t>
            </a:r>
            <a:endParaRPr lang="en-US" dirty="0"/>
          </a:p>
        </p:txBody>
      </p:sp>
    </p:spTree>
    <p:extLst>
      <p:ext uri="{BB962C8B-B14F-4D97-AF65-F5344CB8AC3E}">
        <p14:creationId xmlns:p14="http://schemas.microsoft.com/office/powerpoint/2010/main" val="180759996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PT Logo &amp; Stripes">
    <p:spTree>
      <p:nvGrpSpPr>
        <p:cNvPr id="1" name=""/>
        <p:cNvGrpSpPr/>
        <p:nvPr/>
      </p:nvGrpSpPr>
      <p:grpSpPr>
        <a:xfrm>
          <a:off x="0" y="0"/>
          <a:ext cx="0" cy="0"/>
          <a:chOff x="0" y="0"/>
          <a:chExt cx="0" cy="0"/>
        </a:xfrm>
      </p:grpSpPr>
      <p:pic>
        <p:nvPicPr>
          <p:cNvPr id="8" name="Picture 7" descr="header interior slide.png"/>
          <p:cNvPicPr>
            <a:picLocks noChangeAspect="1"/>
          </p:cNvPicPr>
          <p:nvPr userDrawn="1"/>
        </p:nvPicPr>
        <p:blipFill rotWithShape="1">
          <a:blip r:embed="rId2">
            <a:extLst>
              <a:ext uri="{28A0092B-C50C-407E-A947-70E740481C1C}">
                <a14:useLocalDpi xmlns:a14="http://schemas.microsoft.com/office/drawing/2010/main" val="0"/>
              </a:ext>
            </a:extLst>
          </a:blip>
          <a:srcRect b="98796"/>
          <a:stretch/>
        </p:blipFill>
        <p:spPr>
          <a:xfrm>
            <a:off x="0" y="0"/>
            <a:ext cx="9144000" cy="82550"/>
          </a:xfrm>
          <a:prstGeom prst="rect">
            <a:avLst/>
          </a:prstGeom>
        </p:spPr>
      </p:pic>
      <p:sp>
        <p:nvSpPr>
          <p:cNvPr id="3" name="Subtitle 2"/>
          <p:cNvSpPr>
            <a:spLocks noGrp="1"/>
          </p:cNvSpPr>
          <p:nvPr>
            <p:ph type="subTitle" idx="1" hasCustomPrompt="1"/>
          </p:nvPr>
        </p:nvSpPr>
        <p:spPr>
          <a:xfrm>
            <a:off x="403412" y="1091172"/>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5005072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AD10A83-355D-4168-9CBA-72AAD2674425}" type="slidenum">
              <a:rPr lang="en-US" altLang="en-US"/>
              <a:pPr/>
              <a:t>‹#›</a:t>
            </a:fld>
            <a:endParaRPr lang="en-US" altLang="en-US"/>
          </a:p>
        </p:txBody>
      </p:sp>
    </p:spTree>
    <p:extLst>
      <p:ext uri="{BB962C8B-B14F-4D97-AF65-F5344CB8AC3E}">
        <p14:creationId xmlns:p14="http://schemas.microsoft.com/office/powerpoint/2010/main" val="3577108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PT Logo Onl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03412" y="1091172"/>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40723789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83F69E9-7843-43F6-9F7D-AE7314132BDC}" type="slidenum">
              <a:rPr lang="en-US" altLang="en-US"/>
              <a:pPr/>
              <a:t>‹#›</a:t>
            </a:fld>
            <a:endParaRPr lang="en-US" altLang="en-US"/>
          </a:p>
        </p:txBody>
      </p:sp>
    </p:spTree>
    <p:extLst>
      <p:ext uri="{BB962C8B-B14F-4D97-AF65-F5344CB8AC3E}">
        <p14:creationId xmlns:p14="http://schemas.microsoft.com/office/powerpoint/2010/main" val="40583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7EE8189-2554-4F06-9A82-185081A6C70F}" type="slidenum">
              <a:rPr lang="en-US" altLang="en-US"/>
              <a:pPr/>
              <a:t>‹#›</a:t>
            </a:fld>
            <a:endParaRPr lang="en-US" altLang="en-US"/>
          </a:p>
        </p:txBody>
      </p:sp>
    </p:spTree>
    <p:extLst>
      <p:ext uri="{BB962C8B-B14F-4D97-AF65-F5344CB8AC3E}">
        <p14:creationId xmlns:p14="http://schemas.microsoft.com/office/powerpoint/2010/main" val="172863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CCC099D-7253-434D-B6EE-C9D7D7393B73}" type="slidenum">
              <a:rPr lang="en-US" altLang="en-US"/>
              <a:pPr/>
              <a:t>‹#›</a:t>
            </a:fld>
            <a:endParaRPr lang="en-US" altLang="en-US"/>
          </a:p>
        </p:txBody>
      </p:sp>
    </p:spTree>
    <p:extLst>
      <p:ext uri="{BB962C8B-B14F-4D97-AF65-F5344CB8AC3E}">
        <p14:creationId xmlns:p14="http://schemas.microsoft.com/office/powerpoint/2010/main" val="164835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46E36EA-A9DD-43AA-925F-6841DE3FD385}" type="slidenum">
              <a:rPr lang="en-US" altLang="en-US"/>
              <a:pPr/>
              <a:t>‹#›</a:t>
            </a:fld>
            <a:endParaRPr lang="en-US" altLang="en-US"/>
          </a:p>
        </p:txBody>
      </p:sp>
    </p:spTree>
    <p:extLst>
      <p:ext uri="{BB962C8B-B14F-4D97-AF65-F5344CB8AC3E}">
        <p14:creationId xmlns:p14="http://schemas.microsoft.com/office/powerpoint/2010/main" val="155971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FC5D76E-D7B3-4D15-9E92-AC21AF1DEBFF}" type="slidenum">
              <a:rPr lang="en-US" altLang="en-US"/>
              <a:pPr/>
              <a:t>‹#›</a:t>
            </a:fld>
            <a:endParaRPr lang="en-US" altLang="en-US"/>
          </a:p>
        </p:txBody>
      </p:sp>
    </p:spTree>
    <p:extLst>
      <p:ext uri="{BB962C8B-B14F-4D97-AF65-F5344CB8AC3E}">
        <p14:creationId xmlns:p14="http://schemas.microsoft.com/office/powerpoint/2010/main" val="414767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B9B9F9A-A62B-431D-B56F-B5DD745195D3}" type="slidenum">
              <a:rPr lang="en-US" altLang="en-US"/>
              <a:pPr/>
              <a:t>‹#›</a:t>
            </a:fld>
            <a:endParaRPr lang="en-US" altLang="en-US"/>
          </a:p>
        </p:txBody>
      </p:sp>
    </p:spTree>
    <p:extLst>
      <p:ext uri="{BB962C8B-B14F-4D97-AF65-F5344CB8AC3E}">
        <p14:creationId xmlns:p14="http://schemas.microsoft.com/office/powerpoint/2010/main" val="133044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0C3AE78-E946-4584-BC99-68F0A09CCF1D}" type="slidenum">
              <a:rPr lang="en-US" altLang="en-US"/>
              <a:pPr/>
              <a:t>‹#›</a:t>
            </a:fld>
            <a:endParaRPr lang="en-US" altLang="en-US"/>
          </a:p>
        </p:txBody>
      </p:sp>
      <p:pic>
        <p:nvPicPr>
          <p:cNvPr id="1031" name="Picture 6" descr="slide1.jpg"/>
          <p:cNvPicPr>
            <a:picLocks noChangeAspect="1"/>
          </p:cNvPicPr>
          <p:nvPr userDrawn="1"/>
        </p:nvPicPr>
        <p:blipFill>
          <a:blip r:embed="rId14">
            <a:extLst>
              <a:ext uri="{28A0092B-C50C-407E-A947-70E740481C1C}">
                <a14:useLocalDpi xmlns:a14="http://schemas.microsoft.com/office/drawing/2010/main" val="0"/>
              </a:ext>
            </a:extLst>
          </a:blip>
          <a:srcRect b="62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45"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 id="214748454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361950" y="307448"/>
            <a:ext cx="840852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2" name="Text Placeholder 2"/>
          <p:cNvSpPr>
            <a:spLocks noGrp="1"/>
          </p:cNvSpPr>
          <p:nvPr>
            <p:ph type="body" idx="1"/>
          </p:nvPr>
        </p:nvSpPr>
        <p:spPr>
          <a:xfrm>
            <a:off x="361949" y="1600200"/>
            <a:ext cx="8408521" cy="491415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 descr="CAPT Logo Recreated.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32734" y="6085849"/>
            <a:ext cx="2357086" cy="392848"/>
          </a:xfrm>
          <a:prstGeom prst="rect">
            <a:avLst/>
          </a:prstGeom>
        </p:spPr>
      </p:pic>
    </p:spTree>
    <p:extLst>
      <p:ext uri="{BB962C8B-B14F-4D97-AF65-F5344CB8AC3E}">
        <p14:creationId xmlns:p14="http://schemas.microsoft.com/office/powerpoint/2010/main" val="382558888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 id="2147484559" r:id="rId13"/>
    <p:sldLayoutId id="2147484560" r:id="rId14"/>
    <p:sldLayoutId id="2147484561" r:id="rId15"/>
    <p:sldLayoutId id="2147484562" r:id="rId16"/>
    <p:sldLayoutId id="2147484563" r:id="rId17"/>
    <p:sldLayoutId id="2147484564" r:id="rId18"/>
  </p:sldLayoutIdLst>
  <p:timing>
    <p:tnLst>
      <p:par>
        <p:cTn id="1" dur="indefinite" restart="never" nodeType="tmRoot"/>
      </p:par>
    </p:tnLst>
  </p:timing>
  <p:hf hdr="0" ftr="0" dt="0"/>
  <p:txStyles>
    <p:titleStyle>
      <a:lvl1pPr algn="l" defTabSz="457200" rtl="0" eaLnBrk="1" latinLnBrk="0" hangingPunct="1">
        <a:spcBef>
          <a:spcPct val="0"/>
        </a:spcBef>
        <a:buNone/>
        <a:defRPr sz="4000" b="1" kern="1200">
          <a:solidFill>
            <a:srgbClr val="57778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hyperlink" Target="https://minorityhealth.hhs.gov/omh/browse.aspx?lvl=1&amp;lvlid=6"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hyperlink" Target="https://nccc.georgetown.edu/video-infusing-clc/continuum.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333375" y="3105310"/>
            <a:ext cx="9280182" cy="909263"/>
          </a:xfrm>
        </p:spPr>
        <p:txBody>
          <a:bodyPr anchor="t">
            <a:normAutofit fontScale="90000"/>
          </a:bodyPr>
          <a:lstStyle/>
          <a:p>
            <a:pPr algn="l" eaLnBrk="1" hangingPunct="1">
              <a:spcAft>
                <a:spcPts val="1200"/>
              </a:spcAft>
            </a:pPr>
            <a:r>
              <a:rPr lang="en-US" altLang="en-US" sz="6200" b="1" baseline="30000" dirty="0" smtClean="0">
                <a:solidFill>
                  <a:srgbClr val="4F718C"/>
                </a:solidFill>
                <a:latin typeface="Helvetica" panose="020B0604020202020204" pitchFamily="34" charset="0"/>
              </a:rPr>
              <a:t>Substance Abuse Prevention Skills Training (SAPST)</a:t>
            </a:r>
            <a:r>
              <a:rPr lang="en-US" altLang="en-US" sz="5600" b="1" baseline="30000" dirty="0" smtClean="0">
                <a:solidFill>
                  <a:srgbClr val="4F718C"/>
                </a:solidFill>
                <a:latin typeface="Helvetica" panose="020B0604020202020204" pitchFamily="34" charset="0"/>
              </a:rPr>
              <a:t/>
            </a:r>
            <a:br>
              <a:rPr lang="en-US" altLang="en-US" sz="5600" b="1" baseline="30000" dirty="0" smtClean="0">
                <a:solidFill>
                  <a:srgbClr val="4F718C"/>
                </a:solidFill>
                <a:latin typeface="Helvetica" panose="020B0604020202020204" pitchFamily="34" charset="0"/>
              </a:rPr>
            </a:br>
            <a:endParaRPr lang="en-US" altLang="en-US" sz="3800" b="1" dirty="0" smtClean="0">
              <a:solidFill>
                <a:srgbClr val="4F718C"/>
              </a:solidFill>
              <a:latin typeface="Helvetica" panose="020B0604020202020204" pitchFamily="34" charset="0"/>
            </a:endParaRPr>
          </a:p>
        </p:txBody>
      </p:sp>
      <p:sp>
        <p:nvSpPr>
          <p:cNvPr id="2" name="Content Placeholder 1"/>
          <p:cNvSpPr>
            <a:spLocks noGrp="1"/>
          </p:cNvSpPr>
          <p:nvPr>
            <p:ph sz="quarter" idx="10"/>
          </p:nvPr>
        </p:nvSpPr>
        <p:spPr>
          <a:xfrm>
            <a:off x="333375" y="4096085"/>
            <a:ext cx="8610600" cy="533400"/>
          </a:xfrm>
        </p:spPr>
        <p:txBody>
          <a:bodyPr/>
          <a:lstStyle/>
          <a:p>
            <a:r>
              <a:rPr lang="en-US" dirty="0" smtClean="0"/>
              <a:t>Session 3</a:t>
            </a:r>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smtClean="0"/>
              <a:t>Month, YEAR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tlCol="0">
            <a:noAutofit/>
          </a:bodyPr>
          <a:lstStyle/>
          <a:p>
            <a:pPr eaLnBrk="1" fontAlgn="auto" hangingPunct="1">
              <a:spcAft>
                <a:spcPts val="0"/>
              </a:spcAft>
              <a:defRPr/>
            </a:pPr>
            <a:r>
              <a:rPr lang="en-US" sz="3600" b="1" dirty="0" smtClean="0">
                <a:solidFill>
                  <a:schemeClr val="bg1"/>
                </a:solidFill>
                <a:latin typeface="Helvetica" charset="0"/>
                <a:ea typeface="+mj-ea"/>
                <a:cs typeface="+mj-cs"/>
              </a:rPr>
              <a:t>Building Capacity: Raise Awareness</a:t>
            </a:r>
            <a:endParaRPr lang="en-US" sz="3600" b="1" dirty="0">
              <a:ln>
                <a:solidFill>
                  <a:schemeClr val="accent4">
                    <a:lumMod val="75000"/>
                  </a:schemeClr>
                </a:solidFill>
              </a:ln>
              <a:solidFill>
                <a:schemeClr val="bg1"/>
              </a:solidFill>
              <a:ea typeface="+mj-ea"/>
              <a:cs typeface="+mj-cs"/>
            </a:endParaRPr>
          </a:p>
        </p:txBody>
      </p:sp>
      <p:pic>
        <p:nvPicPr>
          <p:cNvPr id="8" name="Picture 7" descr="j0289528.jpg"/>
          <p:cNvPicPr>
            <a:picLocks noChangeAspect="1"/>
          </p:cNvPicPr>
          <p:nvPr/>
        </p:nvPicPr>
        <p:blipFill>
          <a:blip r:embed="rId3"/>
          <a:stretch>
            <a:fillRect/>
          </a:stretch>
        </p:blipFill>
        <p:spPr>
          <a:xfrm>
            <a:off x="2953009" y="1572655"/>
            <a:ext cx="3024274" cy="4332845"/>
          </a:xfrm>
          <a:prstGeom prst="rect">
            <a:avLst/>
          </a:prstGeom>
          <a:effectLst>
            <a:softEdge rad="76200"/>
          </a:effectLst>
        </p:spPr>
      </p:pic>
      <p:sp>
        <p:nvSpPr>
          <p:cNvPr id="9" name="TextBox 8"/>
          <p:cNvSpPr txBox="1">
            <a:spLocks noChangeArrowheads="1"/>
          </p:cNvSpPr>
          <p:nvPr/>
        </p:nvSpPr>
        <p:spPr bwMode="auto">
          <a:xfrm rot="187991">
            <a:off x="2962275" y="1893888"/>
            <a:ext cx="1538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a:solidFill>
                  <a:srgbClr val="FF0000"/>
                </a:solidFill>
                <a:latin typeface="Times New Roman" panose="02020603050405020304" pitchFamily="18" charset="0"/>
                <a:cs typeface="Times New Roman" panose="02020603050405020304" pitchFamily="18" charset="0"/>
              </a:rPr>
              <a:t>URGENT!!!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5000" fill="hold" grpId="0" nodeType="afterEffect">
                                  <p:stCondLst>
                                    <p:cond delay="0"/>
                                  </p:stCondLst>
                                  <p:childTnLst>
                                    <p:anim calcmode="discrete" valueType="str">
                                      <p:cBhvr>
                                        <p:cTn id="6" dur="2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431" y="23823"/>
            <a:ext cx="8917569" cy="1105648"/>
          </a:xfrm>
        </p:spPr>
        <p:txBody>
          <a:bodyPr/>
          <a:lstStyle/>
          <a:p>
            <a:r>
              <a:rPr lang="en-US" sz="3600" b="1" dirty="0" smtClean="0">
                <a:solidFill>
                  <a:schemeClr val="bg1"/>
                </a:solidFill>
                <a:latin typeface="Helvetica" charset="0"/>
              </a:rPr>
              <a:t>Non-medical Use of Prescription Drugs (NMUPD) Media Campaigns</a:t>
            </a:r>
            <a:endParaRPr lang="en-US" sz="3600" dirty="0">
              <a:solidFill>
                <a:schemeClr val="bg1"/>
              </a:solidFill>
            </a:endParaRPr>
          </a:p>
        </p:txBody>
      </p:sp>
      <p:pic>
        <p:nvPicPr>
          <p:cNvPr id="1027" name="Picture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827" y="3485844"/>
            <a:ext cx="4692956" cy="297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31" y="1282574"/>
            <a:ext cx="4429732" cy="205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056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tlCol="0">
            <a:normAutofit/>
          </a:bodyPr>
          <a:lstStyle/>
          <a:p>
            <a:pPr eaLnBrk="1" fontAlgn="auto" hangingPunct="1">
              <a:spcAft>
                <a:spcPts val="0"/>
              </a:spcAft>
              <a:defRPr/>
            </a:pPr>
            <a:r>
              <a:rPr lang="en-US" sz="3600" b="1" dirty="0" smtClean="0">
                <a:solidFill>
                  <a:schemeClr val="bg1"/>
                </a:solidFill>
                <a:latin typeface="Helvetica" charset="0"/>
                <a:ea typeface="+mj-ea"/>
                <a:cs typeface="+mj-cs"/>
              </a:rPr>
              <a:t>ACTIVITY – Improving Readiness</a:t>
            </a:r>
            <a:endParaRPr lang="en-US" sz="3600" b="1" dirty="0">
              <a:ln>
                <a:solidFill>
                  <a:srgbClr val="800000"/>
                </a:solidFill>
              </a:ln>
              <a:solidFill>
                <a:schemeClr val="bg1"/>
              </a:solidFill>
              <a:ea typeface="+mj-ea"/>
              <a:cs typeface="+mj-cs"/>
            </a:endParaRPr>
          </a:p>
        </p:txBody>
      </p:sp>
      <p:sp>
        <p:nvSpPr>
          <p:cNvPr id="36867" name="Rectangle 6"/>
          <p:cNvSpPr>
            <a:spLocks noChangeArrowheads="1"/>
          </p:cNvSpPr>
          <p:nvPr/>
        </p:nvSpPr>
        <p:spPr bwMode="auto">
          <a:xfrm>
            <a:off x="2904565" y="5910924"/>
            <a:ext cx="48256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4F718C"/>
                </a:solidFill>
                <a:latin typeface="Calibri" panose="020F0502020204030204" pitchFamily="34" charset="0"/>
              </a:rPr>
              <a:t>Information Sheet 3.2: Strategies to Improve Community Readiness</a:t>
            </a:r>
            <a:endParaRPr lang="en-US" altLang="en-US" sz="1800" dirty="0">
              <a:solidFill>
                <a:srgbClr val="4F718C"/>
              </a:solidFill>
              <a:latin typeface="Calibri" panose="020F0502020204030204" pitchFamily="34" charset="0"/>
            </a:endParaRPr>
          </a:p>
        </p:txBody>
      </p:sp>
      <p:sp>
        <p:nvSpPr>
          <p:cNvPr id="8" name="Rectangle 7"/>
          <p:cNvSpPr/>
          <p:nvPr/>
        </p:nvSpPr>
        <p:spPr>
          <a:xfrm>
            <a:off x="272349" y="1444644"/>
            <a:ext cx="8710612" cy="4127284"/>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92100" indent="-292100">
              <a:lnSpc>
                <a:spcPct val="120000"/>
              </a:lnSpc>
              <a:spcAft>
                <a:spcPts val="1200"/>
              </a:spcAft>
              <a:buFont typeface="Wingdings" charset="2"/>
              <a:buChar char="Ø"/>
              <a:defRPr/>
            </a:pPr>
            <a:r>
              <a:rPr lang="en-US" sz="2200" dirty="0">
                <a:solidFill>
                  <a:srgbClr val="000000"/>
                </a:solidFill>
                <a:latin typeface="Arial"/>
                <a:cs typeface="Arial"/>
              </a:rPr>
              <a:t>Get in groups, with each assigned a specific stakeholder or sector.</a:t>
            </a:r>
          </a:p>
          <a:p>
            <a:pPr marL="292100" indent="-292100">
              <a:lnSpc>
                <a:spcPct val="120000"/>
              </a:lnSpc>
              <a:spcAft>
                <a:spcPts val="1200"/>
              </a:spcAft>
              <a:buFont typeface="Wingdings" charset="2"/>
              <a:buChar char="Ø"/>
              <a:defRPr/>
            </a:pPr>
            <a:r>
              <a:rPr lang="en-US" sz="2200" dirty="0">
                <a:solidFill>
                  <a:srgbClr val="000000"/>
                </a:solidFill>
                <a:latin typeface="Arial"/>
                <a:cs typeface="Arial"/>
              </a:rPr>
              <a:t>Answer the following questions about your stakeholder/sector:</a:t>
            </a:r>
          </a:p>
          <a:p>
            <a:pPr marL="627063" lvl="1" indent="-230188">
              <a:spcAft>
                <a:spcPts val="1200"/>
              </a:spcAft>
              <a:buFont typeface="Courier New"/>
              <a:buChar char="o"/>
              <a:defRPr/>
            </a:pPr>
            <a:r>
              <a:rPr lang="en-US" sz="1900" dirty="0">
                <a:latin typeface="Arial"/>
                <a:ea typeface="Arial" charset="0"/>
                <a:cs typeface="Arial"/>
              </a:rPr>
              <a:t>What information would the stakeholder/sector need to know to increase their awareness of the problem and improve their level of readiness? (e.g., data on the problem, information about prevention)</a:t>
            </a:r>
          </a:p>
          <a:p>
            <a:pPr marL="627063" indent="-230188">
              <a:spcAft>
                <a:spcPts val="1200"/>
              </a:spcAft>
              <a:buFont typeface="Courier New"/>
              <a:buChar char="o"/>
              <a:defRPr/>
            </a:pPr>
            <a:r>
              <a:rPr lang="en-US" sz="1900" dirty="0">
                <a:latin typeface="Arial"/>
                <a:ea typeface="Arial" charset="0"/>
                <a:cs typeface="Arial"/>
              </a:rPr>
              <a:t>How would you get information to the stakeholder/sector? (e.g., public event, flyer, media, social media)</a:t>
            </a:r>
          </a:p>
          <a:p>
            <a:pPr marL="627063" indent="-230188">
              <a:spcAft>
                <a:spcPts val="1200"/>
              </a:spcAft>
              <a:buFont typeface="Courier New"/>
              <a:buChar char="o"/>
              <a:defRPr/>
            </a:pPr>
            <a:r>
              <a:rPr lang="en-US" sz="1900" dirty="0">
                <a:latin typeface="Arial"/>
                <a:ea typeface="Arial" charset="0"/>
                <a:cs typeface="Arial"/>
              </a:rPr>
              <a:t>When would you get information to the stakeholder/sector? (e.g., when new data about the problem is available, when resources are needed)</a:t>
            </a:r>
          </a:p>
          <a:p>
            <a:pPr marL="292100" indent="-292100">
              <a:lnSpc>
                <a:spcPct val="120000"/>
              </a:lnSpc>
              <a:spcAft>
                <a:spcPts val="1200"/>
              </a:spcAft>
              <a:buFont typeface="Wingdings" charset="2"/>
              <a:buChar char="Ø"/>
              <a:defRPr/>
            </a:pPr>
            <a:r>
              <a:rPr lang="en-US" sz="2200" dirty="0">
                <a:solidFill>
                  <a:srgbClr val="000000"/>
                </a:solidFill>
                <a:latin typeface="Arial"/>
                <a:cs typeface="Arial"/>
              </a:rPr>
              <a:t>Assign someone to report out.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smtClean="0"/>
              <a:t>Assessing and Building Capacity</a:t>
            </a:r>
            <a:endParaRPr lang="en-US" sz="3600" dirty="0"/>
          </a:p>
        </p:txBody>
      </p:sp>
      <p:sp>
        <p:nvSpPr>
          <p:cNvPr id="6" name="Rectangle 7"/>
          <p:cNvSpPr>
            <a:spLocks noChangeArrowheads="1"/>
          </p:cNvSpPr>
          <p:nvPr/>
        </p:nvSpPr>
        <p:spPr bwMode="auto">
          <a:xfrm>
            <a:off x="6793386" y="1785329"/>
            <a:ext cx="2185987" cy="1332715"/>
          </a:xfrm>
          <a:prstGeom prst="rect">
            <a:avLst/>
          </a:prstGeom>
          <a:noFill/>
          <a:ln w="57150">
            <a:solidFill>
              <a:srgbClr val="80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2400" b="1" dirty="0" smtClean="0">
                <a:solidFill>
                  <a:srgbClr val="000000"/>
                </a:solidFill>
                <a:ea typeface="ＭＳ Ｐゴシック" charset="0"/>
                <a:cs typeface="Arial" panose="020B0604020202020204" pitchFamily="34" charset="0"/>
              </a:rPr>
              <a:t>CAPACITY to address the problem</a:t>
            </a:r>
            <a:endParaRPr lang="en-US" sz="2400" dirty="0">
              <a:solidFill>
                <a:srgbClr val="000000"/>
              </a:solidFill>
              <a:ea typeface="ＭＳ Ｐゴシック" charset="0"/>
              <a:cs typeface="Arial" panose="020B0604020202020204" pitchFamily="34" charset="0"/>
            </a:endParaRPr>
          </a:p>
        </p:txBody>
      </p:sp>
      <p:grpSp>
        <p:nvGrpSpPr>
          <p:cNvPr id="7" name="Group 6"/>
          <p:cNvGrpSpPr/>
          <p:nvPr/>
        </p:nvGrpSpPr>
        <p:grpSpPr>
          <a:xfrm>
            <a:off x="3529380" y="1636080"/>
            <a:ext cx="3172144" cy="1938992"/>
            <a:chOff x="3529380" y="1636080"/>
            <a:chExt cx="3172144" cy="1938992"/>
          </a:xfrm>
        </p:grpSpPr>
        <p:sp>
          <p:nvSpPr>
            <p:cNvPr id="8" name="Rectangle 7"/>
            <p:cNvSpPr/>
            <p:nvPr/>
          </p:nvSpPr>
          <p:spPr>
            <a:xfrm>
              <a:off x="3529380" y="1636080"/>
              <a:ext cx="2317749" cy="1938992"/>
            </a:xfrm>
            <a:prstGeom prst="rect">
              <a:avLst/>
            </a:prstGeom>
          </p:spPr>
          <p:txBody>
            <a:bodyPr wrap="square">
              <a:spAutoFit/>
            </a:bodyPr>
            <a:lstStyle/>
            <a:p>
              <a:pPr algn="ctr">
                <a:defRPr/>
              </a:pPr>
              <a:r>
                <a:rPr lang="en-US" sz="2000" dirty="0" smtClean="0">
                  <a:solidFill>
                    <a:srgbClr val="000000"/>
                  </a:solidFill>
                  <a:latin typeface="Arial" panose="020B0604020202020204" pitchFamily="34" charset="0"/>
                  <a:ea typeface="ＭＳ Ｐゴシック" charset="0"/>
                  <a:cs typeface="Arial" panose="020B0604020202020204" pitchFamily="34" charset="0"/>
                </a:rPr>
                <a:t>How </a:t>
              </a:r>
              <a:r>
                <a:rPr lang="en-US" sz="2000" b="1" u="sng" dirty="0" smtClean="0">
                  <a:solidFill>
                    <a:srgbClr val="000000"/>
                  </a:solidFill>
                  <a:latin typeface="Arial" panose="020B0604020202020204" pitchFamily="34" charset="0"/>
                  <a:ea typeface="ＭＳ Ｐゴシック" charset="0"/>
                  <a:cs typeface="Arial" panose="020B0604020202020204" pitchFamily="34" charset="0"/>
                </a:rPr>
                <a:t>ready</a:t>
              </a:r>
              <a:r>
                <a:rPr lang="en-US" sz="2000" dirty="0" smtClean="0">
                  <a:solidFill>
                    <a:srgbClr val="000000"/>
                  </a:solidFill>
                  <a:latin typeface="Arial" panose="020B0604020202020204" pitchFamily="34" charset="0"/>
                  <a:ea typeface="ＭＳ Ｐゴシック" charset="0"/>
                  <a:cs typeface="Arial" panose="020B0604020202020204" pitchFamily="34" charset="0"/>
                </a:rPr>
                <a:t> are you AND your funded communities to address this problem?</a:t>
              </a:r>
              <a:endParaRPr lang="en-US" sz="2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9" name="Equal 4"/>
            <p:cNvSpPr>
              <a:spLocks noChangeArrowheads="1"/>
            </p:cNvSpPr>
            <p:nvPr/>
          </p:nvSpPr>
          <p:spPr bwMode="auto">
            <a:xfrm>
              <a:off x="5542649" y="2110375"/>
              <a:ext cx="1158875" cy="682625"/>
            </a:xfrm>
            <a:custGeom>
              <a:avLst/>
              <a:gdLst>
                <a:gd name="T0" fmla="*/ 1005266 w 1158875"/>
                <a:gd name="T1" fmla="*/ 220897 h 682625"/>
                <a:gd name="T2" fmla="*/ 1005266 w 1158875"/>
                <a:gd name="T3" fmla="*/ 461728 h 682625"/>
                <a:gd name="T4" fmla="*/ 579438 w 1158875"/>
                <a:gd name="T5" fmla="*/ 542004 h 682625"/>
                <a:gd name="T6" fmla="*/ 153609 w 1158875"/>
                <a:gd name="T7" fmla="*/ 220897 h 682625"/>
                <a:gd name="T8" fmla="*/ 153609 w 1158875"/>
                <a:gd name="T9" fmla="*/ 461728 h 682625"/>
                <a:gd name="T10" fmla="*/ 579438 w 1158875"/>
                <a:gd name="T11" fmla="*/ 140621 h 682625"/>
                <a:gd name="T12" fmla="*/ 0 60000 65536"/>
                <a:gd name="T13" fmla="*/ 0 60000 65536"/>
                <a:gd name="T14" fmla="*/ 0 60000 65536"/>
                <a:gd name="T15" fmla="*/ 0 60000 65536"/>
                <a:gd name="T16" fmla="*/ 0 60000 65536"/>
                <a:gd name="T17" fmla="*/ 0 60000 65536"/>
                <a:gd name="T18" fmla="*/ 153609 w 1158875"/>
                <a:gd name="T19" fmla="*/ 140621 h 682625"/>
                <a:gd name="T20" fmla="*/ 1005266 w 1158875"/>
                <a:gd name="T21" fmla="*/ 542004 h 682625"/>
              </a:gdLst>
              <a:ahLst/>
              <a:cxnLst>
                <a:cxn ang="T12">
                  <a:pos x="T0" y="T1"/>
                </a:cxn>
                <a:cxn ang="T13">
                  <a:pos x="T2" y="T3"/>
                </a:cxn>
                <a:cxn ang="T14">
                  <a:pos x="T4" y="T5"/>
                </a:cxn>
                <a:cxn ang="T15">
                  <a:pos x="T6" y="T7"/>
                </a:cxn>
                <a:cxn ang="T16">
                  <a:pos x="T8" y="T9"/>
                </a:cxn>
                <a:cxn ang="T17">
                  <a:pos x="T10" y="T11"/>
                </a:cxn>
              </a:cxnLst>
              <a:rect l="T18" t="T19" r="T20" b="T21"/>
              <a:pathLst>
                <a:path w="1158875" h="682625">
                  <a:moveTo>
                    <a:pt x="153609" y="140621"/>
                  </a:moveTo>
                  <a:lnTo>
                    <a:pt x="1005266" y="140621"/>
                  </a:lnTo>
                  <a:lnTo>
                    <a:pt x="1005266" y="301174"/>
                  </a:lnTo>
                  <a:lnTo>
                    <a:pt x="153609" y="301174"/>
                  </a:lnTo>
                  <a:lnTo>
                    <a:pt x="153609" y="140621"/>
                  </a:lnTo>
                  <a:close/>
                  <a:moveTo>
                    <a:pt x="153609" y="381451"/>
                  </a:moveTo>
                  <a:lnTo>
                    <a:pt x="1005266" y="381451"/>
                  </a:lnTo>
                  <a:lnTo>
                    <a:pt x="1005266" y="542004"/>
                  </a:lnTo>
                  <a:lnTo>
                    <a:pt x="153609" y="542004"/>
                  </a:lnTo>
                  <a:lnTo>
                    <a:pt x="153609" y="381451"/>
                  </a:lnTo>
                  <a:close/>
                </a:path>
              </a:pathLst>
            </a:custGeom>
            <a:solidFill>
              <a:srgbClr val="800000"/>
            </a:solidFill>
            <a:ln w="9525">
              <a:solidFill>
                <a:srgbClr val="800000"/>
              </a:solidFill>
              <a:miter lim="800000"/>
              <a:headEnd/>
              <a:tailEnd/>
            </a:ln>
            <a:effectLst>
              <a:outerShdw blurRad="63500" dist="23000" dir="5400000" rotWithShape="0">
                <a:srgbClr val="808080">
                  <a:alpha val="34998"/>
                </a:srgbClr>
              </a:outerShdw>
            </a:effectLst>
          </p:spPr>
          <p:txBody>
            <a:bodyPr anchor="ctr"/>
            <a:lstStyle/>
            <a:p>
              <a:endParaRPr lang="en-US" dirty="0"/>
            </a:p>
          </p:txBody>
        </p:sp>
      </p:grpSp>
      <p:sp>
        <p:nvSpPr>
          <p:cNvPr id="10" name="Plus 3"/>
          <p:cNvSpPr>
            <a:spLocks noChangeArrowheads="1"/>
          </p:cNvSpPr>
          <p:nvPr/>
        </p:nvSpPr>
        <p:spPr bwMode="auto">
          <a:xfrm>
            <a:off x="2583123" y="1994488"/>
            <a:ext cx="992188" cy="914400"/>
          </a:xfrm>
          <a:custGeom>
            <a:avLst/>
            <a:gdLst>
              <a:gd name="T0" fmla="*/ 860673 w 992188"/>
              <a:gd name="T1" fmla="*/ 457200 h 914400"/>
              <a:gd name="T2" fmla="*/ 496094 w 992188"/>
              <a:gd name="T3" fmla="*/ 793196 h 914400"/>
              <a:gd name="T4" fmla="*/ 131515 w 992188"/>
              <a:gd name="T5" fmla="*/ 457200 h 914400"/>
              <a:gd name="T6" fmla="*/ 496094 w 992188"/>
              <a:gd name="T7" fmla="*/ 121204 h 914400"/>
              <a:gd name="T8" fmla="*/ 0 60000 65536"/>
              <a:gd name="T9" fmla="*/ 0 60000 65536"/>
              <a:gd name="T10" fmla="*/ 0 60000 65536"/>
              <a:gd name="T11" fmla="*/ 0 60000 65536"/>
              <a:gd name="T12" fmla="*/ 131515 w 992188"/>
              <a:gd name="T13" fmla="*/ 349667 h 914400"/>
              <a:gd name="T14" fmla="*/ 860673 w 992188"/>
              <a:gd name="T15" fmla="*/ 564733 h 914400"/>
            </a:gdLst>
            <a:ahLst/>
            <a:cxnLst>
              <a:cxn ang="T8">
                <a:pos x="T0" y="T1"/>
              </a:cxn>
              <a:cxn ang="T9">
                <a:pos x="T2" y="T3"/>
              </a:cxn>
              <a:cxn ang="T10">
                <a:pos x="T4" y="T5"/>
              </a:cxn>
              <a:cxn ang="T11">
                <a:pos x="T6" y="T7"/>
              </a:cxn>
            </a:cxnLst>
            <a:rect l="T12" t="T13" r="T14" b="T15"/>
            <a:pathLst>
              <a:path w="992188" h="914400">
                <a:moveTo>
                  <a:pt x="131515" y="349667"/>
                </a:moveTo>
                <a:lnTo>
                  <a:pt x="388561" y="349667"/>
                </a:lnTo>
                <a:lnTo>
                  <a:pt x="388561" y="121204"/>
                </a:lnTo>
                <a:lnTo>
                  <a:pt x="603627" y="121204"/>
                </a:lnTo>
                <a:lnTo>
                  <a:pt x="603627" y="349667"/>
                </a:lnTo>
                <a:lnTo>
                  <a:pt x="860673" y="349667"/>
                </a:lnTo>
                <a:lnTo>
                  <a:pt x="860673" y="564733"/>
                </a:lnTo>
                <a:lnTo>
                  <a:pt x="603627" y="564733"/>
                </a:lnTo>
                <a:lnTo>
                  <a:pt x="603627" y="793196"/>
                </a:lnTo>
                <a:lnTo>
                  <a:pt x="388561" y="793196"/>
                </a:lnTo>
                <a:lnTo>
                  <a:pt x="388561" y="564733"/>
                </a:lnTo>
                <a:lnTo>
                  <a:pt x="131515" y="564733"/>
                </a:lnTo>
                <a:lnTo>
                  <a:pt x="131515" y="349667"/>
                </a:lnTo>
                <a:close/>
              </a:path>
            </a:pathLst>
          </a:custGeom>
          <a:solidFill>
            <a:srgbClr val="7F7F7F"/>
          </a:solidFill>
          <a:ln w="9525">
            <a:solidFill>
              <a:srgbClr val="51738E"/>
            </a:solidFill>
            <a:miter lim="800000"/>
            <a:headEnd/>
            <a:tailEnd/>
          </a:ln>
          <a:effectLst>
            <a:outerShdw blurRad="63500" dist="23000" dir="5400000" rotWithShape="0">
              <a:srgbClr val="808080">
                <a:alpha val="34998"/>
              </a:srgbClr>
            </a:outerShdw>
          </a:effectLst>
        </p:spPr>
        <p:txBody>
          <a:bodyPr anchor="ctr"/>
          <a:lstStyle/>
          <a:p>
            <a:endParaRPr lang="en-US" dirty="0"/>
          </a:p>
        </p:txBody>
      </p:sp>
      <p:sp>
        <p:nvSpPr>
          <p:cNvPr id="11" name="Rectangle 10"/>
          <p:cNvSpPr/>
          <p:nvPr/>
        </p:nvSpPr>
        <p:spPr>
          <a:xfrm>
            <a:off x="219336" y="1636080"/>
            <a:ext cx="2363787" cy="1631216"/>
          </a:xfrm>
          <a:prstGeom prst="rect">
            <a:avLst/>
          </a:prstGeom>
        </p:spPr>
        <p:txBody>
          <a:bodyPr wrap="square">
            <a:spAutoFit/>
          </a:bodyPr>
          <a:lstStyle/>
          <a:p>
            <a:pPr algn="ctr">
              <a:defRPr/>
            </a:pPr>
            <a:r>
              <a:rPr lang="en-US" sz="2000" dirty="0">
                <a:solidFill>
                  <a:srgbClr val="000000"/>
                </a:solidFill>
                <a:latin typeface="Arial" panose="020B0604020202020204" pitchFamily="34" charset="0"/>
                <a:ea typeface="ＭＳ Ｐゴシック" charset="0"/>
                <a:cs typeface="Arial" panose="020B0604020202020204" pitchFamily="34" charset="0"/>
              </a:rPr>
              <a:t>What </a:t>
            </a:r>
            <a:r>
              <a:rPr lang="en-US" sz="2000" b="1" u="sng" dirty="0">
                <a:solidFill>
                  <a:srgbClr val="000000"/>
                </a:solidFill>
                <a:latin typeface="Arial" panose="020B0604020202020204" pitchFamily="34" charset="0"/>
                <a:ea typeface="ＭＳ Ｐゴシック" charset="0"/>
                <a:cs typeface="Arial" panose="020B0604020202020204" pitchFamily="34" charset="0"/>
              </a:rPr>
              <a:t>resources </a:t>
            </a:r>
            <a:r>
              <a:rPr lang="en-US" sz="2000" dirty="0">
                <a:solidFill>
                  <a:srgbClr val="000000"/>
                </a:solidFill>
                <a:latin typeface="Arial" panose="020B0604020202020204" pitchFamily="34" charset="0"/>
                <a:ea typeface="ＭＳ Ｐゴシック" charset="0"/>
                <a:cs typeface="Arial" panose="020B0604020202020204" pitchFamily="34" charset="0"/>
              </a:rPr>
              <a:t>do you </a:t>
            </a:r>
            <a:r>
              <a:rPr lang="en-US" sz="2000" dirty="0" smtClean="0">
                <a:solidFill>
                  <a:srgbClr val="000000"/>
                </a:solidFill>
                <a:latin typeface="Arial" panose="020B0604020202020204" pitchFamily="34" charset="0"/>
                <a:ea typeface="ＭＳ Ｐゴシック" charset="0"/>
                <a:cs typeface="Arial" panose="020B0604020202020204" pitchFamily="34" charset="0"/>
              </a:rPr>
              <a:t>have AND still need to </a:t>
            </a:r>
            <a:r>
              <a:rPr lang="en-US" sz="2000" dirty="0">
                <a:solidFill>
                  <a:srgbClr val="000000"/>
                </a:solidFill>
                <a:latin typeface="Arial" panose="020B0604020202020204" pitchFamily="34" charset="0"/>
                <a:ea typeface="ＭＳ Ｐゴシック" charset="0"/>
                <a:cs typeface="Arial" panose="020B0604020202020204" pitchFamily="34" charset="0"/>
              </a:rPr>
              <a:t>address the identified </a:t>
            </a:r>
            <a:r>
              <a:rPr lang="en-US" sz="2000" dirty="0" smtClean="0">
                <a:solidFill>
                  <a:srgbClr val="000000"/>
                </a:solidFill>
                <a:latin typeface="Arial" panose="020B0604020202020204" pitchFamily="34" charset="0"/>
                <a:ea typeface="ＭＳ Ｐゴシック" charset="0"/>
                <a:cs typeface="Arial" panose="020B0604020202020204" pitchFamily="34" charset="0"/>
              </a:rPr>
              <a:t>problem?</a:t>
            </a:r>
            <a:endParaRPr lang="en-US" sz="200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2" name="TextBox 11"/>
          <p:cNvSpPr txBox="1"/>
          <p:nvPr/>
        </p:nvSpPr>
        <p:spPr>
          <a:xfrm>
            <a:off x="2583123" y="4018246"/>
            <a:ext cx="6709618" cy="1477328"/>
          </a:xfrm>
          <a:prstGeom prst="rect">
            <a:avLst/>
          </a:prstGeom>
          <a:noFill/>
        </p:spPr>
        <p:txBody>
          <a:bodyPr wrap="square" rtlCol="0">
            <a:spAutoFit/>
          </a:bodyPr>
          <a:lstStyle/>
          <a:p>
            <a:r>
              <a:rPr lang="en-US" sz="2400" b="1" dirty="0" smtClean="0">
                <a:cs typeface="Arial" panose="020B0604020202020204" pitchFamily="34" charset="0"/>
              </a:rPr>
              <a:t>Involve the priority population in efforts to raise </a:t>
            </a:r>
            <a:r>
              <a:rPr lang="en-US" sz="2400" b="1" dirty="0">
                <a:cs typeface="Arial" panose="020B0604020202020204" pitchFamily="34" charset="0"/>
              </a:rPr>
              <a:t>awareness, </a:t>
            </a:r>
            <a:r>
              <a:rPr lang="en-US" sz="2400" b="1" dirty="0" smtClean="0">
                <a:cs typeface="Arial" panose="020B0604020202020204" pitchFamily="34" charset="0"/>
              </a:rPr>
              <a:t>engage stakeholders, </a:t>
            </a:r>
            <a:r>
              <a:rPr lang="en-US" sz="2400" b="1" dirty="0">
                <a:cs typeface="Arial" panose="020B0604020202020204" pitchFamily="34" charset="0"/>
              </a:rPr>
              <a:t>and </a:t>
            </a:r>
            <a:r>
              <a:rPr lang="en-US" sz="2400" b="1" dirty="0" smtClean="0">
                <a:cs typeface="Arial" panose="020B0604020202020204" pitchFamily="34" charset="0"/>
              </a:rPr>
              <a:t>strengthen </a:t>
            </a:r>
            <a:r>
              <a:rPr lang="en-US" sz="2400" b="1" dirty="0">
                <a:cs typeface="Arial" panose="020B0604020202020204" pitchFamily="34" charset="0"/>
              </a:rPr>
              <a:t>collaborative groups.</a:t>
            </a:r>
          </a:p>
          <a:p>
            <a:endParaRPr lang="en-US" dirty="0"/>
          </a:p>
        </p:txBody>
      </p:sp>
      <p:sp>
        <p:nvSpPr>
          <p:cNvPr id="13" name="TextBox 12"/>
          <p:cNvSpPr txBox="1"/>
          <p:nvPr/>
        </p:nvSpPr>
        <p:spPr>
          <a:xfrm>
            <a:off x="355423" y="4018246"/>
            <a:ext cx="2091611" cy="1200329"/>
          </a:xfrm>
          <a:prstGeom prst="rect">
            <a:avLst/>
          </a:prstGeom>
          <a:solidFill>
            <a:srgbClr val="A5BAC7"/>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Infusing Cultural Competence</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59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631064" y="2945976"/>
            <a:ext cx="10602175" cy="860685"/>
          </a:xfrm>
        </p:spPr>
        <p:txBody>
          <a:bodyPr>
            <a:noAutofit/>
          </a:bodyPr>
          <a:lstStyle/>
          <a:p>
            <a:pPr algn="ctr" eaLnBrk="1" hangingPunct="1">
              <a:defRPr/>
            </a:pPr>
            <a:r>
              <a:rPr lang="en-US" b="1" dirty="0" smtClean="0">
                <a:solidFill>
                  <a:schemeClr val="bg1"/>
                </a:solidFill>
                <a:latin typeface="Helvetica" panose="020B0604020202020204" pitchFamily="34" charset="0"/>
                <a:ea typeface="ＭＳ Ｐゴシック" charset="0"/>
                <a:cs typeface="Helvetica" panose="020B0604020202020204" pitchFamily="34" charset="0"/>
              </a:rPr>
              <a:t>Building Capacity: </a:t>
            </a:r>
            <a:br>
              <a:rPr lang="en-US" b="1" dirty="0" smtClean="0">
                <a:solidFill>
                  <a:schemeClr val="bg1"/>
                </a:solidFill>
                <a:latin typeface="Helvetica" panose="020B0604020202020204" pitchFamily="34" charset="0"/>
                <a:ea typeface="ＭＳ Ｐゴシック" charset="0"/>
                <a:cs typeface="Helvetica" panose="020B0604020202020204" pitchFamily="34" charset="0"/>
              </a:rPr>
            </a:br>
            <a:r>
              <a:rPr lang="en-US" b="1" dirty="0" smtClean="0">
                <a:solidFill>
                  <a:schemeClr val="bg1"/>
                </a:solidFill>
                <a:latin typeface="Helvetica" panose="020B0604020202020204" pitchFamily="34" charset="0"/>
                <a:ea typeface="ＭＳ Ｐゴシック" charset="0"/>
                <a:cs typeface="Helvetica" panose="020B0604020202020204" pitchFamily="34" charset="0"/>
              </a:rPr>
              <a:t>The Role of Cultural </a:t>
            </a:r>
            <a:br>
              <a:rPr lang="en-US" b="1" dirty="0" smtClean="0">
                <a:solidFill>
                  <a:schemeClr val="bg1"/>
                </a:solidFill>
                <a:latin typeface="Helvetica" panose="020B0604020202020204" pitchFamily="34" charset="0"/>
                <a:ea typeface="ＭＳ Ｐゴシック" charset="0"/>
                <a:cs typeface="Helvetica" panose="020B0604020202020204" pitchFamily="34" charset="0"/>
              </a:rPr>
            </a:br>
            <a:r>
              <a:rPr lang="en-US" b="1" dirty="0" smtClean="0">
                <a:solidFill>
                  <a:schemeClr val="bg1"/>
                </a:solidFill>
                <a:latin typeface="Helvetica" panose="020B0604020202020204" pitchFamily="34" charset="0"/>
                <a:ea typeface="ＭＳ Ｐゴシック" charset="0"/>
                <a:cs typeface="Helvetica" panose="020B0604020202020204" pitchFamily="34" charset="0"/>
              </a:rPr>
              <a:t>and Linguistic Competence</a:t>
            </a:r>
          </a:p>
        </p:txBody>
      </p:sp>
    </p:spTree>
    <p:extLst>
      <p:ext uri="{BB962C8B-B14F-4D97-AF65-F5344CB8AC3E}">
        <p14:creationId xmlns:p14="http://schemas.microsoft.com/office/powerpoint/2010/main" val="1771795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smtClean="0">
                <a:solidFill>
                  <a:schemeClr val="bg1"/>
                </a:solidFill>
                <a:latin typeface="Helvetica" charset="0"/>
                <a:ea typeface="+mj-ea"/>
                <a:cs typeface="+mj-cs"/>
              </a:rPr>
              <a:t>ACTIVITY - Your Identify</a:t>
            </a:r>
            <a:endParaRPr lang="en-US" sz="3600" b="1" dirty="0">
              <a:solidFill>
                <a:schemeClr val="bg1"/>
              </a:solidFill>
              <a:latin typeface="Helvetica" charset="0"/>
              <a:ea typeface="+mj-ea"/>
              <a:cs typeface="+mj-cs"/>
            </a:endParaRPr>
          </a:p>
        </p:txBody>
      </p:sp>
      <p:sp>
        <p:nvSpPr>
          <p:cNvPr id="8" name="AutoShape 4" descr="Image result for Toddler Magnifying Glass"/>
          <p:cNvSpPr>
            <a:spLocks noChangeAspect="1" noChangeArrowheads="1"/>
          </p:cNvSpPr>
          <p:nvPr/>
        </p:nvSpPr>
        <p:spPr bwMode="auto">
          <a:xfrm>
            <a:off x="724981" y="2586036"/>
            <a:ext cx="266700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Rectangle 8"/>
          <p:cNvSpPr/>
          <p:nvPr/>
        </p:nvSpPr>
        <p:spPr>
          <a:xfrm>
            <a:off x="445293" y="1765971"/>
            <a:ext cx="8253412" cy="307776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spAutoFit/>
          </a:bodyPr>
          <a:lstStyle/>
          <a:p>
            <a:pPr defTabSz="914400" eaLnBrk="0" hangingPunct="0">
              <a:spcBef>
                <a:spcPts val="0"/>
              </a:spcBef>
              <a:spcAft>
                <a:spcPts val="1200"/>
              </a:spcAft>
            </a:pPr>
            <a:r>
              <a:rPr lang="en-US" sz="2600" b="1" dirty="0" smtClean="0">
                <a:solidFill>
                  <a:prstClr val="black"/>
                </a:solidFill>
                <a:latin typeface="Arial" panose="020B0604020202020204" pitchFamily="34" charset="0"/>
                <a:ea typeface="MS PGothic" panose="020B0600070205080204" pitchFamily="34" charset="-128"/>
                <a:cs typeface="Arial" panose="020B0604020202020204" pitchFamily="34" charset="0"/>
              </a:rPr>
              <a:t>Part 1</a:t>
            </a:r>
            <a:endParaRPr lang="en-US" sz="2600" dirty="0" smtClean="0">
              <a:solidFill>
                <a:prstClr val="black"/>
              </a:solidFill>
              <a:latin typeface="Arial" panose="020B0604020202020204" pitchFamily="34" charset="0"/>
              <a:ea typeface="MS PGothic" panose="020B0600070205080204" pitchFamily="34" charset="-128"/>
              <a:cs typeface="Arial" panose="020B0604020202020204" pitchFamily="34" charset="0"/>
            </a:endParaRPr>
          </a:p>
          <a:p>
            <a:pPr marL="457200" indent="-457200" defTabSz="914400" eaLnBrk="0" hangingPunct="0">
              <a:spcBef>
                <a:spcPts val="0"/>
              </a:spcBef>
              <a:spcAft>
                <a:spcPts val="1200"/>
              </a:spcAft>
              <a:buFont typeface="Wingdings" panose="05000000000000000000" pitchFamily="2" charset="2"/>
              <a:buChar char="Ø"/>
            </a:pPr>
            <a:r>
              <a:rPr lang="en-US" sz="2600" dirty="0" smtClean="0">
                <a:solidFill>
                  <a:prstClr val="black"/>
                </a:solidFill>
                <a:latin typeface="Arial" panose="020B0604020202020204" pitchFamily="34" charset="0"/>
                <a:ea typeface="MS PGothic" panose="020B0600070205080204" pitchFamily="34" charset="-128"/>
                <a:cs typeface="Arial" panose="020B0604020202020204" pitchFamily="34" charset="0"/>
              </a:rPr>
              <a:t>Take 5 sticky notes and place them in front of you</a:t>
            </a:r>
          </a:p>
          <a:p>
            <a:pPr marL="457200" indent="-457200" defTabSz="914400" eaLnBrk="0" hangingPunct="0">
              <a:spcBef>
                <a:spcPts val="0"/>
              </a:spcBef>
              <a:spcAft>
                <a:spcPts val="1200"/>
              </a:spcAft>
              <a:buFont typeface="Wingdings" panose="05000000000000000000" pitchFamily="2" charset="2"/>
              <a:buChar char="Ø"/>
            </a:pPr>
            <a:r>
              <a:rPr lang="en-US" sz="2600" dirty="0" smtClean="0">
                <a:solidFill>
                  <a:prstClr val="black"/>
                </a:solidFill>
                <a:latin typeface="Arial" panose="020B0604020202020204" pitchFamily="34" charset="0"/>
                <a:ea typeface="MS PGothic" panose="020B0600070205080204" pitchFamily="34" charset="-128"/>
                <a:cs typeface="Arial" panose="020B0604020202020204" pitchFamily="34" charset="0"/>
              </a:rPr>
              <a:t>On </a:t>
            </a:r>
            <a:r>
              <a:rPr lang="en-US" sz="2600" dirty="0">
                <a:solidFill>
                  <a:prstClr val="black"/>
                </a:solidFill>
                <a:latin typeface="Arial" panose="020B0604020202020204" pitchFamily="34" charset="0"/>
                <a:ea typeface="MS PGothic" panose="020B0600070205080204" pitchFamily="34" charset="-128"/>
                <a:cs typeface="Arial" panose="020B0604020202020204" pitchFamily="34" charset="0"/>
              </a:rPr>
              <a:t>each </a:t>
            </a:r>
            <a:r>
              <a:rPr lang="en-US" sz="2600" dirty="0" smtClean="0">
                <a:solidFill>
                  <a:prstClr val="black"/>
                </a:solidFill>
                <a:latin typeface="Arial" panose="020B0604020202020204" pitchFamily="34" charset="0"/>
                <a:ea typeface="MS PGothic" panose="020B0600070205080204" pitchFamily="34" charset="-128"/>
                <a:cs typeface="Arial" panose="020B0604020202020204" pitchFamily="34" charset="0"/>
              </a:rPr>
              <a:t>sticky note, </a:t>
            </a:r>
            <a:r>
              <a:rPr lang="en-US" sz="2600" dirty="0">
                <a:solidFill>
                  <a:prstClr val="black"/>
                </a:solidFill>
                <a:latin typeface="Arial" panose="020B0604020202020204" pitchFamily="34" charset="0"/>
                <a:ea typeface="MS PGothic" panose="020B0600070205080204" pitchFamily="34" charset="-128"/>
                <a:cs typeface="Arial" panose="020B0604020202020204" pitchFamily="34" charset="0"/>
              </a:rPr>
              <a:t>write a word that defines your identify.</a:t>
            </a:r>
          </a:p>
          <a:p>
            <a:pPr marL="457200" indent="-457200" defTabSz="914400" eaLnBrk="0" hangingPunct="0">
              <a:spcBef>
                <a:spcPts val="0"/>
              </a:spcBef>
              <a:spcAft>
                <a:spcPts val="1200"/>
              </a:spcAft>
              <a:buFont typeface="Wingdings" panose="05000000000000000000" pitchFamily="2" charset="2"/>
              <a:buChar char="Ø"/>
            </a:pPr>
            <a:r>
              <a:rPr lang="en-US" sz="2600" dirty="0">
                <a:solidFill>
                  <a:prstClr val="black"/>
                </a:solidFill>
                <a:latin typeface="Arial" panose="020B0604020202020204" pitchFamily="34" charset="0"/>
                <a:ea typeface="MS PGothic" panose="020B0600070205080204" pitchFamily="34" charset="-128"/>
                <a:cs typeface="Arial" panose="020B0604020202020204" pitchFamily="34" charset="0"/>
              </a:rPr>
              <a:t>Discuss responses with the large group</a:t>
            </a:r>
            <a:r>
              <a:rPr lang="en-US" sz="2600" dirty="0" smtClean="0">
                <a:solidFill>
                  <a:prstClr val="black"/>
                </a:solidFill>
                <a:latin typeface="Arial" panose="020B0604020202020204" pitchFamily="34" charset="0"/>
                <a:ea typeface="MS PGothic" panose="020B0600070205080204" pitchFamily="34" charset="-128"/>
                <a:cs typeface="Arial" panose="020B0604020202020204" pitchFamily="34" charset="0"/>
              </a:rPr>
              <a:t>.</a:t>
            </a:r>
          </a:p>
          <a:p>
            <a:pPr marL="457200" indent="-457200" defTabSz="914400" eaLnBrk="0" hangingPunct="0">
              <a:spcBef>
                <a:spcPct val="20000"/>
              </a:spcBef>
              <a:buFont typeface="Wingdings" panose="05000000000000000000" pitchFamily="2" charset="2"/>
              <a:buChar char="Ø"/>
            </a:pPr>
            <a:endParaRPr lang="en-US" sz="2000" dirty="0">
              <a:solidFill>
                <a:prstClr val="black"/>
              </a:solidFill>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87775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smtClean="0">
                <a:solidFill>
                  <a:schemeClr val="bg1"/>
                </a:solidFill>
                <a:latin typeface="Helvetica" charset="0"/>
                <a:ea typeface="+mj-ea"/>
                <a:cs typeface="+mj-cs"/>
              </a:rPr>
              <a:t>ACTIVITY – Your Identity (cont.)</a:t>
            </a:r>
            <a:endParaRPr lang="en-US" sz="3600" b="1" dirty="0">
              <a:solidFill>
                <a:schemeClr val="bg1"/>
              </a:solidFill>
              <a:latin typeface="Helvetica" charset="0"/>
              <a:ea typeface="+mj-ea"/>
              <a:cs typeface="+mj-cs"/>
            </a:endParaRPr>
          </a:p>
        </p:txBody>
      </p:sp>
      <p:sp>
        <p:nvSpPr>
          <p:cNvPr id="7" name="Rectangle 6"/>
          <p:cNvSpPr/>
          <p:nvPr/>
        </p:nvSpPr>
        <p:spPr>
          <a:xfrm>
            <a:off x="457200" y="1585278"/>
            <a:ext cx="8253412" cy="363176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spAutoFit/>
          </a:bodyPr>
          <a:lstStyle/>
          <a:p>
            <a:pPr>
              <a:spcAft>
                <a:spcPts val="1200"/>
              </a:spcAft>
            </a:pPr>
            <a:r>
              <a:rPr lang="en-US" sz="2600" b="1" dirty="0" smtClean="0">
                <a:solidFill>
                  <a:prstClr val="black"/>
                </a:solidFill>
                <a:latin typeface="Arial" panose="020B0604020202020204" pitchFamily="34" charset="0"/>
                <a:cs typeface="Arial" panose="020B0604020202020204" pitchFamily="34" charset="0"/>
              </a:rPr>
              <a:t>Part 2</a:t>
            </a:r>
            <a:endParaRPr lang="en-US" sz="2600" dirty="0" smtClean="0">
              <a:solidFill>
                <a:prstClr val="black"/>
              </a:solidFill>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Ø"/>
            </a:pPr>
            <a:r>
              <a:rPr lang="en-US" sz="2600" dirty="0" smtClean="0">
                <a:solidFill>
                  <a:prstClr val="black"/>
                </a:solidFill>
                <a:latin typeface="Arial" panose="020B0604020202020204" pitchFamily="34" charset="0"/>
                <a:cs typeface="Arial" panose="020B0604020202020204" pitchFamily="34" charset="0"/>
              </a:rPr>
              <a:t>Select 2 cards </a:t>
            </a:r>
            <a:r>
              <a:rPr lang="en-US" sz="2600" dirty="0">
                <a:solidFill>
                  <a:prstClr val="black"/>
                </a:solidFill>
                <a:latin typeface="Arial" panose="020B0604020202020204" pitchFamily="34" charset="0"/>
                <a:cs typeface="Arial" panose="020B0604020202020204" pitchFamily="34" charset="0"/>
              </a:rPr>
              <a:t>from your 5 cards to discard and place in </a:t>
            </a:r>
            <a:r>
              <a:rPr lang="en-US" sz="2600" dirty="0" smtClean="0">
                <a:solidFill>
                  <a:prstClr val="black"/>
                </a:solidFill>
                <a:latin typeface="Arial" panose="020B0604020202020204" pitchFamily="34" charset="0"/>
                <a:cs typeface="Arial" panose="020B0604020202020204" pitchFamily="34" charset="0"/>
              </a:rPr>
              <a:t>the center </a:t>
            </a:r>
            <a:r>
              <a:rPr lang="en-US" sz="2600" dirty="0">
                <a:solidFill>
                  <a:prstClr val="black"/>
                </a:solidFill>
                <a:latin typeface="Arial" panose="020B0604020202020204" pitchFamily="34" charset="0"/>
                <a:cs typeface="Arial" panose="020B0604020202020204" pitchFamily="34" charset="0"/>
              </a:rPr>
              <a:t>of the table.</a:t>
            </a:r>
          </a:p>
          <a:p>
            <a:pPr marL="342900" indent="-342900">
              <a:spcAft>
                <a:spcPts val="1200"/>
              </a:spcAft>
              <a:buFont typeface="Wingdings" panose="05000000000000000000" pitchFamily="2" charset="2"/>
              <a:buChar char="Ø"/>
            </a:pPr>
            <a:r>
              <a:rPr lang="en-US" sz="2600" dirty="0">
                <a:solidFill>
                  <a:prstClr val="black"/>
                </a:solidFill>
                <a:latin typeface="Arial" panose="020B0604020202020204" pitchFamily="34" charset="0"/>
                <a:cs typeface="Arial" panose="020B0604020202020204" pitchFamily="34" charset="0"/>
              </a:rPr>
              <a:t>Select </a:t>
            </a:r>
            <a:r>
              <a:rPr lang="en-US" sz="2600" dirty="0" smtClean="0">
                <a:solidFill>
                  <a:prstClr val="black"/>
                </a:solidFill>
                <a:latin typeface="Arial" panose="020B0604020202020204" pitchFamily="34" charset="0"/>
                <a:cs typeface="Arial" panose="020B0604020202020204" pitchFamily="34" charset="0"/>
              </a:rPr>
              <a:t>1 </a:t>
            </a:r>
            <a:r>
              <a:rPr lang="en-US" sz="2600" dirty="0">
                <a:solidFill>
                  <a:prstClr val="black"/>
                </a:solidFill>
                <a:latin typeface="Arial" panose="020B0604020202020204" pitchFamily="34" charset="0"/>
                <a:cs typeface="Arial" panose="020B0604020202020204" pitchFamily="34" charset="0"/>
              </a:rPr>
              <a:t>more </a:t>
            </a:r>
            <a:r>
              <a:rPr lang="en-US" sz="2600" dirty="0" smtClean="0">
                <a:solidFill>
                  <a:prstClr val="black"/>
                </a:solidFill>
                <a:latin typeface="Arial" panose="020B0604020202020204" pitchFamily="34" charset="0"/>
                <a:cs typeface="Arial" panose="020B0604020202020204" pitchFamily="34" charset="0"/>
              </a:rPr>
              <a:t>card </a:t>
            </a:r>
            <a:r>
              <a:rPr lang="en-US" sz="2600" dirty="0">
                <a:solidFill>
                  <a:prstClr val="black"/>
                </a:solidFill>
                <a:latin typeface="Arial" panose="020B0604020202020204" pitchFamily="34" charset="0"/>
                <a:cs typeface="Arial" panose="020B0604020202020204" pitchFamily="34" charset="0"/>
              </a:rPr>
              <a:t>to discard</a:t>
            </a:r>
            <a:r>
              <a:rPr lang="en-US" sz="2600" dirty="0" smtClean="0">
                <a:solidFill>
                  <a:prstClr val="black"/>
                </a:solidFill>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Ø"/>
            </a:pPr>
            <a:r>
              <a:rPr lang="en-US" sz="2600" dirty="0">
                <a:solidFill>
                  <a:prstClr val="black"/>
                </a:solidFill>
                <a:latin typeface="Arial" panose="020B0604020202020204" pitchFamily="34" charset="0"/>
                <a:cs typeface="Arial" panose="020B0604020202020204" pitchFamily="34" charset="0"/>
              </a:rPr>
              <a:t>S</a:t>
            </a:r>
            <a:r>
              <a:rPr lang="en-US" sz="2600" dirty="0" smtClean="0">
                <a:solidFill>
                  <a:prstClr val="black"/>
                </a:solidFill>
                <a:latin typeface="Arial" panose="020B0604020202020204" pitchFamily="34" charset="0"/>
                <a:cs typeface="Arial" panose="020B0604020202020204" pitchFamily="34" charset="0"/>
              </a:rPr>
              <a:t>elect 1 last card to discard.</a:t>
            </a:r>
            <a:endParaRPr lang="en-US" sz="2600" dirty="0">
              <a:solidFill>
                <a:prstClr val="black"/>
              </a:solidFill>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Ø"/>
            </a:pPr>
            <a:r>
              <a:rPr lang="en-US" sz="2600" dirty="0">
                <a:solidFill>
                  <a:prstClr val="black"/>
                </a:solidFill>
                <a:latin typeface="Arial" panose="020B0604020202020204" pitchFamily="34" charset="0"/>
                <a:cs typeface="Arial" panose="020B0604020202020204" pitchFamily="34" charset="0"/>
              </a:rPr>
              <a:t>Discuss responses with the large group. </a:t>
            </a:r>
            <a:endParaRPr lang="en-US" sz="2600" dirty="0">
              <a:solidFill>
                <a:prstClr val="black"/>
              </a:solidFill>
            </a:endParaRPr>
          </a:p>
          <a:p>
            <a:pPr marL="457200" indent="-457200" defTabSz="914400" eaLnBrk="0" hangingPunct="0">
              <a:spcBef>
                <a:spcPct val="20000"/>
              </a:spcBef>
              <a:spcAft>
                <a:spcPts val="1200"/>
              </a:spcAft>
              <a:buFont typeface="Wingdings" panose="05000000000000000000" pitchFamily="2" charset="2"/>
              <a:buChar char="Ø"/>
            </a:pPr>
            <a:endParaRPr lang="en-US" sz="2000" dirty="0">
              <a:solidFill>
                <a:prstClr val="black"/>
              </a:solidFill>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38706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3738" y="1947863"/>
            <a:ext cx="4200525"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itle 1"/>
          <p:cNvSpPr>
            <a:spLocks noGrp="1"/>
          </p:cNvSpPr>
          <p:nvPr>
            <p:ph type="ctrTitle"/>
          </p:nvPr>
        </p:nvSpPr>
        <p:spPr/>
        <p:txBody>
          <a:bodyPr/>
          <a:lstStyle/>
          <a:p>
            <a:r>
              <a:rPr lang="en-US" altLang="en-US" sz="3800" b="1" dirty="0" smtClean="0">
                <a:solidFill>
                  <a:schemeClr val="bg1"/>
                </a:solidFill>
                <a:latin typeface="Helvetica" panose="020B0604020202020204" pitchFamily="34" charset="0"/>
              </a:rPr>
              <a:t>Cultural Iceberg</a:t>
            </a:r>
            <a:r>
              <a:rPr lang="en-US" altLang="en-US" sz="3800" b="1" baseline="30000" dirty="0">
                <a:solidFill>
                  <a:schemeClr val="bg1"/>
                </a:solidFill>
                <a:latin typeface="Helvetica" panose="020B0604020202020204" pitchFamily="34" charset="0"/>
              </a:rPr>
              <a:t>3</a:t>
            </a:r>
            <a:endParaRPr lang="en-US" altLang="en-US" sz="3800" b="1" dirty="0" smtClean="0">
              <a:solidFill>
                <a:schemeClr val="bg1"/>
              </a:solidFill>
              <a:latin typeface="Helvetica" panose="020B0604020202020204" pitchFamily="34" charset="0"/>
            </a:endParaRPr>
          </a:p>
        </p:txBody>
      </p:sp>
      <p:sp>
        <p:nvSpPr>
          <p:cNvPr id="44037" name="TextBox 8"/>
          <p:cNvSpPr txBox="1">
            <a:spLocks noChangeArrowheads="1"/>
          </p:cNvSpPr>
          <p:nvPr/>
        </p:nvSpPr>
        <p:spPr bwMode="auto">
          <a:xfrm>
            <a:off x="6350000" y="2105025"/>
            <a:ext cx="279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u="sng">
                <a:solidFill>
                  <a:prstClr val="black"/>
                </a:solidFill>
              </a:rPr>
              <a:t>Easy to See</a:t>
            </a:r>
            <a:endParaRPr lang="en-US" altLang="en-US" sz="2000">
              <a:solidFill>
                <a:prstClr val="black"/>
              </a:solidFill>
            </a:endParaRPr>
          </a:p>
          <a:p>
            <a:pPr eaLnBrk="1" hangingPunct="1">
              <a:buFontTx/>
              <a:buChar char="•"/>
            </a:pPr>
            <a:r>
              <a:rPr lang="en-US" altLang="en-US" sz="2000">
                <a:solidFill>
                  <a:prstClr val="black"/>
                </a:solidFill>
              </a:rPr>
              <a:t>  Symbols (art, dress)</a:t>
            </a:r>
          </a:p>
          <a:p>
            <a:pPr eaLnBrk="1" hangingPunct="1">
              <a:buFontTx/>
              <a:buChar char="•"/>
            </a:pPr>
            <a:r>
              <a:rPr lang="en-US" altLang="en-US" sz="2000">
                <a:solidFill>
                  <a:prstClr val="black"/>
                </a:solidFill>
              </a:rPr>
              <a:t>  </a:t>
            </a:r>
            <a:r>
              <a:rPr lang="en-US" altLang="en-US" sz="2000">
                <a:solidFill>
                  <a:srgbClr val="000000"/>
                </a:solidFill>
              </a:rPr>
              <a:t>Practices/Customs</a:t>
            </a:r>
          </a:p>
          <a:p>
            <a:pPr eaLnBrk="1" hangingPunct="1">
              <a:buFontTx/>
              <a:buChar char="•"/>
            </a:pPr>
            <a:endParaRPr lang="en-US" altLang="en-US" sz="2000">
              <a:solidFill>
                <a:prstClr val="black"/>
              </a:solidFill>
            </a:endParaRPr>
          </a:p>
        </p:txBody>
      </p:sp>
      <p:cxnSp>
        <p:nvCxnSpPr>
          <p:cNvPr id="6" name="Straight Arrow Connector 5"/>
          <p:cNvCxnSpPr>
            <a:cxnSpLocks noChangeShapeType="1"/>
          </p:cNvCxnSpPr>
          <p:nvPr/>
        </p:nvCxnSpPr>
        <p:spPr bwMode="auto">
          <a:xfrm rot="10800000" flipV="1">
            <a:off x="4757738" y="2335213"/>
            <a:ext cx="1592262" cy="550862"/>
          </a:xfrm>
          <a:prstGeom prst="straightConnector1">
            <a:avLst/>
          </a:prstGeom>
          <a:noFill/>
          <a:ln w="76200">
            <a:solidFill>
              <a:srgbClr val="FF0000"/>
            </a:solidFill>
            <a:prstDash val="sys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rot="10800000" flipV="1">
            <a:off x="4757738" y="3702050"/>
            <a:ext cx="1592262" cy="458788"/>
          </a:xfrm>
          <a:prstGeom prst="straightConnector1">
            <a:avLst/>
          </a:prstGeom>
          <a:noFill/>
          <a:ln w="76200">
            <a:solidFill>
              <a:srgbClr val="FF0000"/>
            </a:solidFill>
            <a:prstDash val="sysDash"/>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6434138" y="3429000"/>
            <a:ext cx="22526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u="sng">
                <a:solidFill>
                  <a:prstClr val="black"/>
                </a:solidFill>
              </a:rPr>
              <a:t>Difficult to See</a:t>
            </a:r>
          </a:p>
          <a:p>
            <a:pPr eaLnBrk="1" hangingPunct="1">
              <a:buFontTx/>
              <a:buChar char="•"/>
            </a:pPr>
            <a:r>
              <a:rPr lang="en-US" altLang="en-US" sz="2000">
                <a:solidFill>
                  <a:prstClr val="black"/>
                </a:solidFill>
              </a:rPr>
              <a:t>  Values</a:t>
            </a:r>
          </a:p>
          <a:p>
            <a:pPr eaLnBrk="1" hangingPunct="1">
              <a:buFontTx/>
              <a:buChar char="•"/>
            </a:pPr>
            <a:r>
              <a:rPr lang="en-US" altLang="en-US" sz="2000">
                <a:solidFill>
                  <a:prstClr val="black"/>
                </a:solidFill>
              </a:rPr>
              <a:t>  Beliefs</a:t>
            </a:r>
          </a:p>
          <a:p>
            <a:pPr eaLnBrk="1" hangingPunct="1">
              <a:buFontTx/>
              <a:buChar char="•"/>
            </a:pPr>
            <a:r>
              <a:rPr lang="en-US" altLang="en-US" sz="2000">
                <a:solidFill>
                  <a:prstClr val="black"/>
                </a:solidFill>
              </a:rPr>
              <a:t>  Norms</a:t>
            </a:r>
          </a:p>
        </p:txBody>
      </p:sp>
    </p:spTree>
    <p:extLst>
      <p:ext uri="{BB962C8B-B14F-4D97-AF65-F5344CB8AC3E}">
        <p14:creationId xmlns:p14="http://schemas.microsoft.com/office/powerpoint/2010/main" val="1677874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2000"/>
                                        <p:tgtEl>
                                          <p:spTgt spid="4403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par>
                          <p:cTn id="11" fill="hold" nodeType="afterGroup">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ctrTitle"/>
          </p:nvPr>
        </p:nvSpPr>
        <p:spPr>
          <a:xfrm>
            <a:off x="403412" y="0"/>
            <a:ext cx="8740588" cy="1105648"/>
          </a:xfrm>
        </p:spPr>
        <p:txBody>
          <a:bodyPr/>
          <a:lstStyle/>
          <a:p>
            <a:r>
              <a:rPr lang="en-US" altLang="en-US" sz="3600" b="1" dirty="0" smtClean="0">
                <a:solidFill>
                  <a:schemeClr val="bg1"/>
                </a:solidFill>
                <a:latin typeface="Helvetica" panose="020B0604020202020204" pitchFamily="34" charset="0"/>
              </a:rPr>
              <a:t>ACTIVITY – Perceptions &amp; Differences</a:t>
            </a:r>
          </a:p>
        </p:txBody>
      </p:sp>
      <p:pic>
        <p:nvPicPr>
          <p:cNvPr id="5" name="Picture 4"/>
          <p:cNvPicPr>
            <a:picLocks noChangeAspect="1"/>
          </p:cNvPicPr>
          <p:nvPr/>
        </p:nvPicPr>
        <p:blipFill>
          <a:blip r:embed="rId3"/>
          <a:stretch>
            <a:fillRect/>
          </a:stretch>
        </p:blipFill>
        <p:spPr>
          <a:xfrm>
            <a:off x="1970181" y="1689653"/>
            <a:ext cx="5314949" cy="3851412"/>
          </a:xfrm>
          <a:prstGeom prst="rect">
            <a:avLst/>
          </a:prstGeom>
        </p:spPr>
      </p:pic>
    </p:spTree>
    <p:extLst>
      <p:ext uri="{BB962C8B-B14F-4D97-AF65-F5344CB8AC3E}">
        <p14:creationId xmlns:p14="http://schemas.microsoft.com/office/powerpoint/2010/main" val="1998898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ctrTitle"/>
          </p:nvPr>
        </p:nvSpPr>
        <p:spPr/>
        <p:txBody>
          <a:bodyPr/>
          <a:lstStyle/>
          <a:p>
            <a:r>
              <a:rPr lang="en-US" altLang="en-US" sz="3800" b="1" dirty="0" smtClean="0">
                <a:solidFill>
                  <a:schemeClr val="bg1"/>
                </a:solidFill>
                <a:latin typeface="Helvetica" panose="020B0604020202020204" pitchFamily="34" charset="0"/>
              </a:rPr>
              <a:t>Cultural Competence</a:t>
            </a:r>
            <a:r>
              <a:rPr lang="en-US" altLang="en-US" sz="3800" b="1" baseline="30000" dirty="0">
                <a:solidFill>
                  <a:schemeClr val="bg1"/>
                </a:solidFill>
                <a:latin typeface="Helvetica" panose="020B0604020202020204" pitchFamily="34" charset="0"/>
              </a:rPr>
              <a:t>4</a:t>
            </a:r>
            <a:endParaRPr lang="en-US" altLang="en-US" sz="3800" b="1" dirty="0" smtClean="0">
              <a:solidFill>
                <a:schemeClr val="bg1"/>
              </a:solidFill>
              <a:latin typeface="Helvetica" panose="020B0604020202020204" pitchFamily="34" charset="0"/>
            </a:endParaRPr>
          </a:p>
        </p:txBody>
      </p:sp>
      <p:sp>
        <p:nvSpPr>
          <p:cNvPr id="43011" name="Rectangle 5"/>
          <p:cNvSpPr>
            <a:spLocks noChangeArrowheads="1"/>
          </p:cNvSpPr>
          <p:nvPr/>
        </p:nvSpPr>
        <p:spPr bwMode="auto">
          <a:xfrm>
            <a:off x="3466198" y="6041192"/>
            <a:ext cx="44320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i="1" dirty="0">
                <a:solidFill>
                  <a:srgbClr val="4F718C"/>
                </a:solidFill>
                <a:latin typeface="+mj-lt"/>
                <a:cs typeface="Arial" panose="020B0604020202020204" pitchFamily="34" charset="0"/>
              </a:rPr>
              <a:t>Information Sheet 3.3: Cultural Competence </a:t>
            </a:r>
            <a:endParaRPr lang="en-US" altLang="en-US" sz="1800" dirty="0">
              <a:solidFill>
                <a:srgbClr val="4F718C"/>
              </a:solidFill>
              <a:latin typeface="+mj-lt"/>
              <a:cs typeface="Arial" panose="020B0604020202020204" pitchFamily="34" charset="0"/>
            </a:endParaRPr>
          </a:p>
        </p:txBody>
      </p:sp>
      <p:graphicFrame>
        <p:nvGraphicFramePr>
          <p:cNvPr id="20" name="Diagram 19"/>
          <p:cNvGraphicFramePr/>
          <p:nvPr>
            <p:extLst/>
          </p:nvPr>
        </p:nvGraphicFramePr>
        <p:xfrm>
          <a:off x="-532261" y="1296538"/>
          <a:ext cx="8488906"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extBox 22"/>
          <p:cNvSpPr txBox="1"/>
          <p:nvPr/>
        </p:nvSpPr>
        <p:spPr>
          <a:xfrm>
            <a:off x="6960474" y="2191392"/>
            <a:ext cx="1842448"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Proficiency</a:t>
            </a:r>
            <a:endParaRPr lang="en-US" sz="2400" dirty="0">
              <a:latin typeface="Arial" panose="020B0604020202020204" pitchFamily="34" charset="0"/>
              <a:cs typeface="Arial" panose="020B0604020202020204" pitchFamily="34" charset="0"/>
            </a:endParaRPr>
          </a:p>
        </p:txBody>
      </p:sp>
      <p:sp>
        <p:nvSpPr>
          <p:cNvPr id="24" name="Rectangle 23"/>
          <p:cNvSpPr/>
          <p:nvPr/>
        </p:nvSpPr>
        <p:spPr>
          <a:xfrm rot="19761602">
            <a:off x="849180" y="2483154"/>
            <a:ext cx="2240687" cy="693050"/>
          </a:xfrm>
          <a:prstGeom prst="rect">
            <a:avLst/>
          </a:prstGeom>
          <a:noFill/>
        </p:spPr>
        <p:txBody>
          <a:bodyPr wrap="none" lIns="91440" tIns="45720" rIns="91440" bIns="45720">
            <a:prstTxWarp prst="textChevron">
              <a:avLst/>
            </a:prstTxWarp>
            <a:spAutoFit/>
          </a:bodyPr>
          <a:lstStyle/>
          <a:p>
            <a:pPr algn="ctr"/>
            <a:r>
              <a:rPr lang="en-US" sz="5400" dirty="0">
                <a:ln w="0"/>
                <a:solidFill>
                  <a:srgbClr val="84171A"/>
                </a:solidFill>
                <a:effectLst>
                  <a:outerShdw blurRad="38100" dist="19050" dir="2700000" algn="tl" rotWithShape="0">
                    <a:schemeClr val="dk1">
                      <a:alpha val="40000"/>
                    </a:schemeClr>
                  </a:outerShdw>
                </a:effectLst>
              </a:rPr>
              <a:t>e</a:t>
            </a:r>
            <a:r>
              <a:rPr lang="en-US" sz="5400" b="0" cap="none" spc="0" dirty="0" smtClean="0">
                <a:ln w="0"/>
                <a:solidFill>
                  <a:srgbClr val="84171A"/>
                </a:solidFill>
                <a:effectLst>
                  <a:outerShdw blurRad="38100" dist="19050" dir="2700000" algn="tl" rotWithShape="0">
                    <a:schemeClr val="dk1">
                      <a:alpha val="40000"/>
                    </a:schemeClr>
                  </a:outerShdw>
                </a:effectLst>
              </a:rPr>
              <a:t>ffort</a:t>
            </a:r>
            <a:endParaRPr lang="en-US" sz="5400" b="0" cap="none" spc="0" dirty="0">
              <a:ln w="0"/>
              <a:solidFill>
                <a:srgbClr val="84171A"/>
              </a:solidFill>
              <a:effectLst>
                <a:outerShdw blurRad="38100" dist="19050" dir="2700000" algn="tl" rotWithShape="0">
                  <a:schemeClr val="dk1">
                    <a:alpha val="40000"/>
                  </a:schemeClr>
                </a:outerShdw>
              </a:effectLst>
            </a:endParaRPr>
          </a:p>
        </p:txBody>
      </p:sp>
      <p:sp>
        <p:nvSpPr>
          <p:cNvPr id="25" name="Oval 24"/>
          <p:cNvSpPr/>
          <p:nvPr/>
        </p:nvSpPr>
        <p:spPr>
          <a:xfrm>
            <a:off x="6245817" y="1898458"/>
            <a:ext cx="714657" cy="7146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90002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4" name="Content Placeholder 2"/>
          <p:cNvSpPr txBox="1">
            <a:spLocks/>
          </p:cNvSpPr>
          <p:nvPr/>
        </p:nvSpPr>
        <p:spPr>
          <a:xfrm>
            <a:off x="374836" y="1438833"/>
            <a:ext cx="8448488" cy="445396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kern="1200" baseline="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fontAlgn="auto">
              <a:spcAft>
                <a:spcPts val="0"/>
              </a:spcAft>
            </a:pPr>
            <a:r>
              <a:rPr lang="en-US" altLang="en-US" sz="2400" b="1" dirty="0" smtClean="0">
                <a:solidFill>
                  <a:srgbClr val="7F7F7F"/>
                </a:solidFill>
                <a:latin typeface="Helvetica" panose="020B0604020202020204" pitchFamily="34" charset="0"/>
              </a:rPr>
              <a:t>This training was developed under the Substance Abuse and Mental Health Services Administration</a:t>
            </a:r>
            <a:r>
              <a:rPr lang="ja-JP" altLang="en-US" sz="2400" b="1" dirty="0" smtClean="0">
                <a:solidFill>
                  <a:srgbClr val="7F7F7F"/>
                </a:solidFill>
                <a:latin typeface="Helvetica" panose="020B0604020202020204" pitchFamily="34" charset="0"/>
              </a:rPr>
              <a:t>’</a:t>
            </a:r>
            <a:r>
              <a:rPr lang="en-US" altLang="ja-JP" sz="2400" b="1" dirty="0" smtClean="0">
                <a:solidFill>
                  <a:srgbClr val="7F7F7F"/>
                </a:solidFill>
                <a:latin typeface="Helvetica" panose="020B0604020202020204" pitchFamily="34" charset="0"/>
              </a:rPr>
              <a:t>s (SAMHSA) Center for the Application of Prevention Technologies contract. Reference </a:t>
            </a:r>
            <a:r>
              <a:rPr lang="en-US" sz="2400" b="1" dirty="0" smtClean="0">
                <a:solidFill>
                  <a:srgbClr val="7F7F7F"/>
                </a:solidFill>
                <a:latin typeface="Helvetica" panose="020B0604020202020204" pitchFamily="34" charset="0"/>
              </a:rPr>
              <a:t>#HHSS283201200024I/HHSS28342002T</a:t>
            </a:r>
            <a:r>
              <a:rPr lang="en-US" altLang="ja-JP" sz="2400" b="1" dirty="0" smtClean="0">
                <a:solidFill>
                  <a:srgbClr val="7F7F7F"/>
                </a:solidFill>
                <a:latin typeface="Helvetica" panose="020B0604020202020204" pitchFamily="34" charset="0"/>
              </a:rPr>
              <a:t>. </a:t>
            </a:r>
          </a:p>
          <a:p>
            <a:pPr algn="ctr" fontAlgn="auto">
              <a:spcAft>
                <a:spcPts val="0"/>
              </a:spcAft>
              <a:buFont typeface="Arial" panose="020B0604020202020204" pitchFamily="34" charset="0"/>
              <a:buNone/>
            </a:pPr>
            <a:endParaRPr lang="en-US" altLang="en-US" sz="2400" b="1" dirty="0" smtClean="0">
              <a:solidFill>
                <a:srgbClr val="7F7F7F"/>
              </a:solidFill>
              <a:latin typeface="Helvetica" panose="020B0604020202020204" pitchFamily="34" charset="0"/>
            </a:endParaRPr>
          </a:p>
          <a:p>
            <a:pPr algn="ctr" fontAlgn="auto">
              <a:spcAft>
                <a:spcPts val="0"/>
              </a:spcAft>
              <a:buFont typeface="Arial" panose="020B0604020202020204" pitchFamily="34" charset="0"/>
              <a:buNone/>
            </a:pPr>
            <a:r>
              <a:rPr lang="en-US" altLang="en-US" sz="2400" b="1" dirty="0" smtClean="0">
                <a:solidFill>
                  <a:srgbClr val="7F7F7F"/>
                </a:solidFill>
                <a:latin typeface="Helvetica" panose="020B0604020202020204" pitchFamily="34" charset="0"/>
              </a:rPr>
              <a:t>For training use only.</a:t>
            </a:r>
          </a:p>
          <a:p>
            <a:pPr algn="ctr" fontAlgn="auto">
              <a:spcAft>
                <a:spcPts val="0"/>
              </a:spcAft>
              <a:buFont typeface="Arial" panose="020B0604020202020204" pitchFamily="34" charset="0"/>
              <a:buNone/>
            </a:pPr>
            <a:r>
              <a:rPr lang="en-US" altLang="en-US" sz="2400" b="1" dirty="0" smtClean="0">
                <a:solidFill>
                  <a:srgbClr val="7F7F7F"/>
                </a:solidFill>
                <a:latin typeface="Helvetica" panose="020B0604020202020204" pitchFamily="34" charset="0"/>
              </a:rPr>
              <a:t>Version 9, September</a:t>
            </a:r>
            <a:r>
              <a:rPr lang="lv-LV" altLang="en-US" sz="2400" b="1" dirty="0" smtClean="0">
                <a:solidFill>
                  <a:srgbClr val="7F7F7F"/>
                </a:solidFill>
                <a:latin typeface="Helvetica" panose="020B0604020202020204" pitchFamily="34" charset="0"/>
              </a:rPr>
              <a:t> </a:t>
            </a:r>
            <a:r>
              <a:rPr lang="en-US" altLang="en-US" sz="2400" b="1" dirty="0" smtClean="0">
                <a:solidFill>
                  <a:srgbClr val="7F7F7F"/>
                </a:solidFill>
                <a:latin typeface="Helvetica" panose="020B0604020202020204" pitchFamily="34" charset="0"/>
              </a:rPr>
              <a:t>201</a:t>
            </a:r>
            <a:r>
              <a:rPr lang="lv-LV" altLang="en-US" sz="2400" b="1" dirty="0" smtClean="0">
                <a:solidFill>
                  <a:srgbClr val="7F7F7F"/>
                </a:solidFill>
                <a:latin typeface="Helvetica" panose="020B0604020202020204" pitchFamily="34" charset="0"/>
              </a:rPr>
              <a:t>8</a:t>
            </a:r>
            <a:endParaRPr lang="en-US" altLang="en-US" sz="2400" b="1" dirty="0" smtClean="0">
              <a:solidFill>
                <a:srgbClr val="7F7F7F"/>
              </a:solidFill>
              <a:latin typeface="Helvetica" panose="020B0604020202020204" pitchFamily="34" charset="0"/>
            </a:endParaRPr>
          </a:p>
          <a:p>
            <a:pPr algn="ctr" fontAlgn="auto">
              <a:spcAft>
                <a:spcPts val="0"/>
              </a:spcAft>
              <a:buFont typeface="Arial" panose="020B0604020202020204" pitchFamily="34" charset="0"/>
              <a:buNone/>
            </a:pPr>
            <a:endParaRPr lang="en-US" altLang="en-US" sz="2400" dirty="0" smtClean="0">
              <a:solidFill>
                <a:srgbClr val="7F7F7F"/>
              </a:solidFill>
              <a:latin typeface="Helvetica" panose="020B0604020202020204" pitchFamily="34" charset="0"/>
            </a:endParaRPr>
          </a:p>
          <a:p>
            <a:pPr fontAlgn="auto">
              <a:spcAft>
                <a:spcPts val="0"/>
              </a:spcAft>
            </a:pPr>
            <a:endParaRPr lang="en-US" altLang="en-US" dirty="0" smtClean="0">
              <a:latin typeface="Helvetica Neue"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412" y="309093"/>
            <a:ext cx="8448488" cy="1105648"/>
          </a:xfrm>
        </p:spPr>
        <p:txBody>
          <a:bodyPr/>
          <a:lstStyle/>
          <a:p>
            <a:r>
              <a:rPr lang="en-US" sz="3600" b="1" dirty="0">
                <a:solidFill>
                  <a:schemeClr val="bg1"/>
                </a:solidFill>
                <a:latin typeface="Helvetica" panose="020B0604020202020204" pitchFamily="34" charset="0"/>
              </a:rPr>
              <a:t>Cultural Humility: Understanding the Limits of Cultural </a:t>
            </a:r>
            <a:r>
              <a:rPr lang="en-US" sz="3600" b="1" dirty="0" smtClean="0">
                <a:solidFill>
                  <a:schemeClr val="bg1"/>
                </a:solidFill>
                <a:latin typeface="Helvetica" panose="020B0604020202020204" pitchFamily="34" charset="0"/>
              </a:rPr>
              <a:t>Competence</a:t>
            </a:r>
            <a:r>
              <a:rPr lang="en-US" sz="3600" b="1" baseline="30000" dirty="0" smtClean="0">
                <a:solidFill>
                  <a:schemeClr val="bg1"/>
                </a:solidFill>
                <a:latin typeface="Helvetica" panose="020B0604020202020204" pitchFamily="34" charset="0"/>
              </a:rPr>
              <a:t>5</a:t>
            </a:r>
            <a:r>
              <a:rPr lang="en-US" dirty="0" smtClean="0">
                <a:solidFill>
                  <a:schemeClr val="bg1"/>
                </a:solidFill>
              </a:rPr>
              <a:t/>
            </a:r>
            <a:br>
              <a:rPr lang="en-US" dirty="0" smtClean="0">
                <a:solidFill>
                  <a:schemeClr val="bg1"/>
                </a:solidFill>
              </a:rPr>
            </a:br>
            <a:endParaRPr lang="en-US"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2686" y="1105648"/>
            <a:ext cx="5629939" cy="5075696"/>
          </a:xfrm>
          <a:prstGeom prst="rect">
            <a:avLst/>
          </a:prstGeom>
        </p:spPr>
      </p:pic>
    </p:spTree>
    <p:extLst>
      <p:ext uri="{BB962C8B-B14F-4D97-AF65-F5344CB8AC3E}">
        <p14:creationId xmlns:p14="http://schemas.microsoft.com/office/powerpoint/2010/main" val="119098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ctrTitle"/>
          </p:nvPr>
        </p:nvSpPr>
        <p:spPr/>
        <p:txBody>
          <a:bodyPr/>
          <a:lstStyle/>
          <a:p>
            <a:r>
              <a:rPr lang="en-US" altLang="en-US" sz="3800" b="1" dirty="0" smtClean="0">
                <a:solidFill>
                  <a:schemeClr val="bg1"/>
                </a:solidFill>
                <a:latin typeface="Helvetica" panose="020B0604020202020204" pitchFamily="34" charset="0"/>
              </a:rPr>
              <a:t>Practicing Cultural Competence</a:t>
            </a:r>
          </a:p>
        </p:txBody>
      </p:sp>
      <p:sp>
        <p:nvSpPr>
          <p:cNvPr id="51203" name="Rectangle 4"/>
          <p:cNvSpPr>
            <a:spLocks noChangeArrowheads="1"/>
          </p:cNvSpPr>
          <p:nvPr/>
        </p:nvSpPr>
        <p:spPr bwMode="auto">
          <a:xfrm>
            <a:off x="2630141" y="6092121"/>
            <a:ext cx="52382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i="1" dirty="0">
                <a:solidFill>
                  <a:srgbClr val="4F718C"/>
                </a:solidFill>
                <a:latin typeface="+mj-lt"/>
                <a:cs typeface="Arial" panose="020B0604020202020204" pitchFamily="34" charset="0"/>
              </a:rPr>
              <a:t>Information Sheet 3.4: Skills for Cultural </a:t>
            </a:r>
            <a:r>
              <a:rPr lang="en-US" altLang="en-US" sz="1800" b="1" i="1" dirty="0" smtClean="0">
                <a:solidFill>
                  <a:srgbClr val="4F718C"/>
                </a:solidFill>
                <a:latin typeface="+mj-lt"/>
                <a:cs typeface="Arial" panose="020B0604020202020204" pitchFamily="34" charset="0"/>
              </a:rPr>
              <a:t>Competence</a:t>
            </a:r>
            <a:endParaRPr lang="en-US" altLang="en-US" sz="1800" dirty="0">
              <a:solidFill>
                <a:srgbClr val="4F718C"/>
              </a:solidFill>
              <a:latin typeface="+mj-lt"/>
              <a:cs typeface="Arial" panose="020B0604020202020204" pitchFamily="34" charset="0"/>
            </a:endParaRPr>
          </a:p>
        </p:txBody>
      </p:sp>
      <p:pic>
        <p:nvPicPr>
          <p:cNvPr id="51206" name="Picture 7" descr="BU00372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2228045"/>
            <a:ext cx="99695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8" descr="AA05384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28045"/>
            <a:ext cx="112077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9" descr="BU003715.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26125" y="2289958"/>
            <a:ext cx="12541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1" descr="BU00130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21175" y="2258208"/>
            <a:ext cx="15049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2" descr="MD00061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77975" y="2228045"/>
            <a:ext cx="129857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13" descr="FD002673.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08850" y="2228045"/>
            <a:ext cx="16986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380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smtClean="0">
                <a:solidFill>
                  <a:schemeClr val="bg1"/>
                </a:solidFill>
                <a:latin typeface="Helvetica" panose="020B0604020202020204" pitchFamily="34" charset="0"/>
              </a:rPr>
              <a:t>ACTIVITY – Addressing </a:t>
            </a:r>
            <a:r>
              <a:rPr lang="en-US" sz="3600" b="1" dirty="0">
                <a:solidFill>
                  <a:schemeClr val="bg1"/>
                </a:solidFill>
                <a:latin typeface="Helvetica" panose="020B0604020202020204" pitchFamily="34" charset="0"/>
              </a:rPr>
              <a:t>Barriers  </a:t>
            </a:r>
            <a:r>
              <a:rPr lang="en-US" sz="3600" b="1" dirty="0" smtClean="0">
                <a:solidFill>
                  <a:schemeClr val="bg1"/>
                </a:solidFill>
                <a:latin typeface="Helvetica" panose="020B0604020202020204" pitchFamily="34" charset="0"/>
              </a:rPr>
              <a:t>           to </a:t>
            </a:r>
            <a:r>
              <a:rPr lang="en-US" sz="3600" b="1" dirty="0">
                <a:solidFill>
                  <a:schemeClr val="bg1"/>
                </a:solidFill>
                <a:latin typeface="Helvetica" panose="020B0604020202020204" pitchFamily="34" charset="0"/>
              </a:rPr>
              <a:t>Cultural </a:t>
            </a:r>
            <a:r>
              <a:rPr lang="en-US" sz="3600" b="1" dirty="0" smtClean="0">
                <a:solidFill>
                  <a:schemeClr val="bg1"/>
                </a:solidFill>
                <a:latin typeface="Helvetica" panose="020B0604020202020204" pitchFamily="34" charset="0"/>
              </a:rPr>
              <a:t>Competence</a:t>
            </a:r>
            <a:endParaRPr lang="en-US" sz="3600" b="1" dirty="0">
              <a:solidFill>
                <a:schemeClr val="bg1"/>
              </a:solidFill>
              <a:latin typeface="Helvetica" panose="020B0604020202020204" pitchFamily="34" charset="0"/>
            </a:endParaRPr>
          </a:p>
        </p:txBody>
      </p:sp>
      <p:sp>
        <p:nvSpPr>
          <p:cNvPr id="11" name="TextBox 10"/>
          <p:cNvSpPr txBox="1"/>
          <p:nvPr/>
        </p:nvSpPr>
        <p:spPr>
          <a:xfrm>
            <a:off x="1900518" y="5756435"/>
            <a:ext cx="5952564" cy="1200329"/>
          </a:xfrm>
          <a:prstGeom prst="rect">
            <a:avLst/>
          </a:prstGeom>
          <a:noFill/>
        </p:spPr>
        <p:txBody>
          <a:bodyPr wrap="square" rtlCol="0">
            <a:spAutoFit/>
          </a:bodyPr>
          <a:lstStyle/>
          <a:p>
            <a:pPr lvl="1" algn="r"/>
            <a:r>
              <a:rPr lang="en-US" altLang="en-US" b="1" i="1" dirty="0">
                <a:solidFill>
                  <a:srgbClr val="4F718C"/>
                </a:solidFill>
                <a:latin typeface="+mj-lt"/>
                <a:cs typeface="Arial" panose="020B0604020202020204" pitchFamily="34" charset="0"/>
              </a:rPr>
              <a:t>Information Sheet 3.5</a:t>
            </a:r>
            <a:r>
              <a:rPr lang="en-US" altLang="en-US" b="1" i="1" dirty="0" smtClean="0">
                <a:solidFill>
                  <a:srgbClr val="4F718C"/>
                </a:solidFill>
                <a:latin typeface="+mj-lt"/>
                <a:cs typeface="Arial" panose="020B0604020202020204" pitchFamily="34" charset="0"/>
              </a:rPr>
              <a:t>: Barriers to Cultural Competence</a:t>
            </a:r>
          </a:p>
          <a:p>
            <a:pPr algn="r"/>
            <a:r>
              <a:rPr lang="en-US" altLang="en-US" b="1" i="1" dirty="0">
                <a:solidFill>
                  <a:srgbClr val="4F718C"/>
                </a:solidFill>
                <a:latin typeface="+mj-lt"/>
                <a:cs typeface="Arial" panose="020B0604020202020204" pitchFamily="34" charset="0"/>
              </a:rPr>
              <a:t>Information Sheet </a:t>
            </a:r>
            <a:r>
              <a:rPr lang="en-US" altLang="en-US" b="1" i="1" dirty="0" smtClean="0">
                <a:solidFill>
                  <a:srgbClr val="4F718C"/>
                </a:solidFill>
                <a:latin typeface="+mj-lt"/>
                <a:cs typeface="Arial" panose="020B0604020202020204" pitchFamily="34" charset="0"/>
              </a:rPr>
              <a:t>3.5a: Culturally Competent    Organizations</a:t>
            </a:r>
            <a:endParaRPr lang="en-US" altLang="en-US" b="1" i="1" dirty="0">
              <a:solidFill>
                <a:srgbClr val="4F718C"/>
              </a:solidFill>
              <a:latin typeface="+mj-lt"/>
              <a:cs typeface="Arial" panose="020B0604020202020204" pitchFamily="34" charset="0"/>
            </a:endParaRPr>
          </a:p>
          <a:p>
            <a:endParaRPr lang="en-US" altLang="en-US" dirty="0">
              <a:solidFill>
                <a:srgbClr val="4F718C"/>
              </a:solidFill>
              <a:latin typeface="+mj-lt"/>
              <a:cs typeface="Arial" panose="020B0604020202020204" pitchFamily="34" charset="0"/>
            </a:endParaRPr>
          </a:p>
        </p:txBody>
      </p:sp>
      <p:sp>
        <p:nvSpPr>
          <p:cNvPr id="7" name="Rectangle 6"/>
          <p:cNvSpPr/>
          <p:nvPr/>
        </p:nvSpPr>
        <p:spPr>
          <a:xfrm>
            <a:off x="355600" y="1788572"/>
            <a:ext cx="8432800" cy="321318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spAutoFit/>
          </a:bodyPr>
          <a:lstStyle>
            <a:lvl1pPr marL="292100" indent="-292100" eaLnBrk="0" hangingPunct="0">
              <a:defRPr sz="2400">
                <a:solidFill>
                  <a:schemeClr val="tx1"/>
                </a:solidFill>
                <a:latin typeface="Arial" panose="020B0604020202020204" pitchFamily="34" charset="0"/>
                <a:ea typeface="MS PGothic" panose="020B0600070205080204" pitchFamily="34" charset="-128"/>
              </a:defRPr>
            </a:lvl1pPr>
            <a:lvl2pPr marL="677863" indent="-217488"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20000"/>
              </a:lnSpc>
              <a:spcAft>
                <a:spcPts val="1200"/>
              </a:spcAft>
              <a:buFont typeface="Wingdings" panose="05000000000000000000" pitchFamily="2" charset="2"/>
              <a:buChar char="Ø"/>
            </a:pPr>
            <a:r>
              <a:rPr lang="en-US" altLang="en-US" dirty="0" smtClean="0">
                <a:solidFill>
                  <a:srgbClr val="000000"/>
                </a:solidFill>
                <a:cs typeface="Arial" panose="020B0604020202020204" pitchFamily="34" charset="0"/>
              </a:rPr>
              <a:t>Get into 6 small groups.</a:t>
            </a:r>
            <a:endParaRPr lang="en-US" altLang="en-US" dirty="0">
              <a:solidFill>
                <a:srgbClr val="000000"/>
              </a:solidFill>
              <a:cs typeface="Arial" panose="020B0604020202020204" pitchFamily="34" charset="0"/>
            </a:endParaRPr>
          </a:p>
          <a:p>
            <a:pPr marL="342900" indent="-342900">
              <a:spcAft>
                <a:spcPts val="1200"/>
              </a:spcAft>
              <a:buFont typeface="Wingdings" panose="05000000000000000000" pitchFamily="2" charset="2"/>
              <a:buChar char="Ø"/>
            </a:pPr>
            <a:r>
              <a:rPr lang="en-US" dirty="0">
                <a:solidFill>
                  <a:prstClr val="black"/>
                </a:solidFill>
                <a:cs typeface="Arial" panose="020B0604020202020204" pitchFamily="34" charset="0"/>
              </a:rPr>
              <a:t>Each group will be assigned a scenario regarding a challenge a prevention program is experiencing regarding their approach to cultural inclusion.</a:t>
            </a:r>
          </a:p>
          <a:p>
            <a:pPr marL="342900" indent="-342900">
              <a:spcAft>
                <a:spcPts val="1200"/>
              </a:spcAft>
              <a:buFont typeface="Wingdings" panose="05000000000000000000" pitchFamily="2" charset="2"/>
              <a:buChar char="Ø"/>
            </a:pPr>
            <a:r>
              <a:rPr lang="en-US" dirty="0">
                <a:solidFill>
                  <a:prstClr val="black"/>
                </a:solidFill>
                <a:cs typeface="Arial" panose="020B0604020202020204" pitchFamily="34" charset="0"/>
              </a:rPr>
              <a:t>Read the scenario individually </a:t>
            </a:r>
            <a:r>
              <a:rPr lang="en-US" dirty="0" smtClean="0">
                <a:solidFill>
                  <a:prstClr val="black"/>
                </a:solidFill>
                <a:cs typeface="Arial" panose="020B0604020202020204" pitchFamily="34" charset="0"/>
              </a:rPr>
              <a:t>and </a:t>
            </a:r>
            <a:r>
              <a:rPr lang="en-US" dirty="0">
                <a:solidFill>
                  <a:prstClr val="black"/>
                </a:solidFill>
                <a:cs typeface="Arial" panose="020B0604020202020204" pitchFamily="34" charset="0"/>
              </a:rPr>
              <a:t>identify the barrier.</a:t>
            </a:r>
          </a:p>
          <a:p>
            <a:pPr marL="342900" indent="-342900">
              <a:spcAft>
                <a:spcPts val="1200"/>
              </a:spcAft>
              <a:buFont typeface="Wingdings" panose="05000000000000000000" pitchFamily="2" charset="2"/>
              <a:buChar char="Ø"/>
            </a:pPr>
            <a:r>
              <a:rPr lang="en-US" dirty="0">
                <a:solidFill>
                  <a:prstClr val="black"/>
                </a:solidFill>
                <a:cs typeface="Arial" panose="020B0604020202020204" pitchFamily="34" charset="0"/>
              </a:rPr>
              <a:t>As a small group, discuss strategies to overcome the identified obstacle</a:t>
            </a:r>
            <a:r>
              <a:rPr lang="en-US" dirty="0" smtClean="0">
                <a:solidFill>
                  <a:prstClr val="black"/>
                </a:solidFill>
                <a:cs typeface="Arial" panose="020B0604020202020204" pitchFamily="34" charset="0"/>
              </a:rPr>
              <a:t>.</a:t>
            </a:r>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3789630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ctrTitle"/>
          </p:nvPr>
        </p:nvSpPr>
        <p:spPr/>
        <p:txBody>
          <a:bodyPr/>
          <a:lstStyle/>
          <a:p>
            <a:r>
              <a:rPr lang="en-US" altLang="en-US" sz="3600" b="1" dirty="0" smtClean="0">
                <a:solidFill>
                  <a:schemeClr val="bg1"/>
                </a:solidFill>
                <a:latin typeface="Helvetica" panose="020B0604020202020204" pitchFamily="34" charset="0"/>
              </a:rPr>
              <a:t>ACTIVITY – Cultural Competence </a:t>
            </a:r>
            <a:br>
              <a:rPr lang="en-US" altLang="en-US" sz="3600" b="1" dirty="0" smtClean="0">
                <a:solidFill>
                  <a:schemeClr val="bg1"/>
                </a:solidFill>
                <a:latin typeface="Helvetica" panose="020B0604020202020204" pitchFamily="34" charset="0"/>
              </a:rPr>
            </a:br>
            <a:r>
              <a:rPr lang="en-US" altLang="en-US" sz="3600" b="1" dirty="0" smtClean="0">
                <a:solidFill>
                  <a:schemeClr val="bg1"/>
                </a:solidFill>
                <a:latin typeface="Helvetica" panose="020B0604020202020204" pitchFamily="34" charset="0"/>
              </a:rPr>
              <a:t>and the SPF</a:t>
            </a:r>
          </a:p>
        </p:txBody>
      </p:sp>
      <p:sp>
        <p:nvSpPr>
          <p:cNvPr id="55299" name="Rectangle 5"/>
          <p:cNvSpPr>
            <a:spLocks noChangeArrowheads="1"/>
          </p:cNvSpPr>
          <p:nvPr/>
        </p:nvSpPr>
        <p:spPr bwMode="auto">
          <a:xfrm>
            <a:off x="2922493" y="5937027"/>
            <a:ext cx="4897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rgbClr val="4F718C"/>
                </a:solidFill>
                <a:effectLst/>
                <a:uLnTx/>
                <a:uFillTx/>
                <a:latin typeface="+mn-lt"/>
                <a:ea typeface="MS PGothic" panose="020B0600070205080204" pitchFamily="34" charset="-128"/>
                <a:cs typeface="+mn-cs"/>
              </a:rPr>
              <a:t>Information Sheet 3.6: Cultural Considerations in the SPF </a:t>
            </a:r>
            <a:endParaRPr kumimoji="0" lang="en-US" altLang="en-US" sz="1800" b="0" i="0" u="none" strike="noStrike" kern="1200" cap="none" spc="0" normalizeH="0" baseline="0" noProof="0" dirty="0">
              <a:ln>
                <a:noFill/>
              </a:ln>
              <a:solidFill>
                <a:srgbClr val="4F718C"/>
              </a:solidFill>
              <a:effectLst/>
              <a:uLnTx/>
              <a:uFillTx/>
              <a:latin typeface="+mn-lt"/>
              <a:ea typeface="MS PGothic" panose="020B0600070205080204" pitchFamily="34" charset="-128"/>
              <a:cs typeface="+mn-cs"/>
            </a:endParaRPr>
          </a:p>
        </p:txBody>
      </p:sp>
      <p:sp>
        <p:nvSpPr>
          <p:cNvPr id="9" name="Rectangle 8"/>
          <p:cNvSpPr/>
          <p:nvPr/>
        </p:nvSpPr>
        <p:spPr>
          <a:xfrm>
            <a:off x="531813" y="1441674"/>
            <a:ext cx="8027987" cy="405880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spAutoFit/>
          </a:bodyPr>
          <a:lstStyle/>
          <a:p>
            <a:pPr marL="292100" marR="0" lvl="0" indent="-292100" algn="l" defTabSz="457200" rtl="0" eaLnBrk="1" fontAlgn="base" latinLnBrk="0" hangingPunct="1">
              <a:lnSpc>
                <a:spcPct val="120000"/>
              </a:lnSpc>
              <a:spcBef>
                <a:spcPct val="0"/>
              </a:spcBef>
              <a:spcAft>
                <a:spcPts val="600"/>
              </a:spcAft>
              <a:buClrTx/>
              <a:buSzTx/>
              <a:buFont typeface="Wingdings" charset="2"/>
              <a:buChar char="Ø"/>
              <a:tabLst/>
              <a:defRPr/>
            </a:pPr>
            <a:r>
              <a:rPr kumimoji="0" lang="en-US" sz="2400" b="0" i="0" u="none" strike="noStrike" kern="1200" cap="none" spc="0" normalizeH="0" baseline="0" noProof="0" dirty="0">
                <a:ln>
                  <a:noFill/>
                </a:ln>
                <a:solidFill>
                  <a:srgbClr val="000000"/>
                </a:solidFill>
                <a:effectLst/>
                <a:uLnTx/>
                <a:uFillTx/>
                <a:latin typeface="Arial"/>
                <a:ea typeface="+mn-ea"/>
                <a:cs typeface="Arial"/>
              </a:rPr>
              <a:t>Get in small groups, with each assigned one of the following:</a:t>
            </a:r>
          </a:p>
          <a:p>
            <a:pPr marL="750888" marR="0" lvl="0" indent="-292100" algn="l" defTabSz="457200" rtl="0" eaLnBrk="1" fontAlgn="base" latinLnBrk="0" hangingPunct="1">
              <a:lnSpc>
                <a:spcPct val="120000"/>
              </a:lnSpc>
              <a:spcBef>
                <a:spcPct val="0"/>
              </a:spcBef>
              <a:spcAft>
                <a:spcPts val="600"/>
              </a:spcAft>
              <a:buClrTx/>
              <a:buSzTx/>
              <a:buFont typeface="Courier New"/>
              <a:buChar char="o"/>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Integrating culture in assessment </a:t>
            </a:r>
          </a:p>
          <a:p>
            <a:pPr marL="750888" marR="0" lvl="0" indent="-292100" algn="l" defTabSz="457200" rtl="0" eaLnBrk="1" fontAlgn="base" latinLnBrk="0" hangingPunct="1">
              <a:lnSpc>
                <a:spcPct val="120000"/>
              </a:lnSpc>
              <a:spcBef>
                <a:spcPct val="0"/>
              </a:spcBef>
              <a:spcAft>
                <a:spcPts val="600"/>
              </a:spcAft>
              <a:buClrTx/>
              <a:buSzTx/>
              <a:buFont typeface="Courier New"/>
              <a:buChar char="o"/>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Integrating culture in assessing capacity</a:t>
            </a:r>
          </a:p>
          <a:p>
            <a:pPr marL="750888" marR="0" lvl="0" indent="-292100" algn="l" defTabSz="457200" rtl="0" eaLnBrk="1" fontAlgn="base" latinLnBrk="0" hangingPunct="1">
              <a:lnSpc>
                <a:spcPct val="120000"/>
              </a:lnSpc>
              <a:spcBef>
                <a:spcPct val="0"/>
              </a:spcBef>
              <a:spcAft>
                <a:spcPts val="600"/>
              </a:spcAft>
              <a:buClrTx/>
              <a:buSzTx/>
              <a:buFont typeface="Courier New"/>
              <a:buChar char="o"/>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Integrating culture in building capacity </a:t>
            </a:r>
            <a:endParaRPr kumimoji="0" lang="en-US" sz="2400" b="1" i="0" u="none" strike="noStrike" kern="1200" cap="none" spc="0" normalizeH="0" baseline="0" noProof="0" dirty="0">
              <a:ln>
                <a:noFill/>
              </a:ln>
              <a:solidFill>
                <a:prstClr val="black"/>
              </a:solidFill>
              <a:effectLst/>
              <a:uLnTx/>
              <a:uFillTx/>
              <a:latin typeface="Arial"/>
              <a:ea typeface="+mn-ea"/>
              <a:cs typeface="Arial"/>
            </a:endParaRPr>
          </a:p>
          <a:p>
            <a:pPr marL="292100" marR="0" lvl="0" indent="-292100" algn="l" defTabSz="457200" rtl="0" eaLnBrk="1" fontAlgn="base" latinLnBrk="0" hangingPunct="1">
              <a:lnSpc>
                <a:spcPct val="120000"/>
              </a:lnSpc>
              <a:spcBef>
                <a:spcPct val="0"/>
              </a:spcBef>
              <a:spcAft>
                <a:spcPts val="1200"/>
              </a:spcAft>
              <a:buClrTx/>
              <a:buSzTx/>
              <a:buFont typeface="Wingdings" charset="2"/>
              <a:buChar char="Ø"/>
              <a:tabLst/>
              <a:defRPr/>
            </a:pPr>
            <a:r>
              <a:rPr kumimoji="0" lang="en-US" sz="2400" b="0" i="0" u="none" strike="noStrike" kern="1200" cap="none" spc="0" normalizeH="0" baseline="0" noProof="0" dirty="0">
                <a:ln>
                  <a:noFill/>
                </a:ln>
                <a:solidFill>
                  <a:srgbClr val="000000"/>
                </a:solidFill>
                <a:effectLst/>
                <a:uLnTx/>
                <a:uFillTx/>
                <a:latin typeface="Arial"/>
                <a:ea typeface="+mn-ea"/>
                <a:cs typeface="Arial"/>
              </a:rPr>
              <a:t>List ways that culture should be considered in the step your group is assigned.</a:t>
            </a:r>
          </a:p>
          <a:p>
            <a:pPr marL="292100" marR="0" lvl="0" indent="-292100" algn="l" defTabSz="457200" rtl="0" eaLnBrk="1" fontAlgn="base" latinLnBrk="0" hangingPunct="1">
              <a:lnSpc>
                <a:spcPct val="120000"/>
              </a:lnSpc>
              <a:spcBef>
                <a:spcPct val="0"/>
              </a:spcBef>
              <a:spcAft>
                <a:spcPts val="1200"/>
              </a:spcAft>
              <a:buClrTx/>
              <a:buSzTx/>
              <a:buFont typeface="Wingdings" charset="2"/>
              <a:buChar char="Ø"/>
              <a:tabLst/>
              <a:defRPr/>
            </a:pPr>
            <a:r>
              <a:rPr kumimoji="0" lang="en-US" sz="2400" b="0" i="0" u="none" strike="noStrike" kern="1200" cap="none" spc="0" normalizeH="0" baseline="0" noProof="0" dirty="0">
                <a:ln>
                  <a:noFill/>
                </a:ln>
                <a:solidFill>
                  <a:srgbClr val="000000"/>
                </a:solidFill>
                <a:effectLst/>
                <a:uLnTx/>
                <a:uFillTx/>
                <a:latin typeface="Arial"/>
                <a:ea typeface="+mn-ea"/>
                <a:cs typeface="Arial"/>
              </a:rPr>
              <a:t>Discuss with the large group.</a:t>
            </a:r>
          </a:p>
        </p:txBody>
      </p:sp>
    </p:spTree>
    <p:extLst>
      <p:ext uri="{BB962C8B-B14F-4D97-AF65-F5344CB8AC3E}">
        <p14:creationId xmlns:p14="http://schemas.microsoft.com/office/powerpoint/2010/main" val="757405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a:xfrm>
            <a:off x="330200" y="2849927"/>
            <a:ext cx="8610600" cy="860685"/>
          </a:xfrm>
        </p:spPr>
        <p:txBody>
          <a:bodyPr>
            <a:normAutofit/>
          </a:bodyPr>
          <a:lstStyle/>
          <a:p>
            <a:pPr algn="ctr" eaLnBrk="1" hangingPunct="1"/>
            <a:r>
              <a:rPr lang="en-US" altLang="en-US" b="1" dirty="0" smtClean="0">
                <a:solidFill>
                  <a:schemeClr val="bg1"/>
                </a:solidFill>
                <a:latin typeface="Helvetica" panose="020B0604020202020204" pitchFamily="34" charset="0"/>
                <a:cs typeface="Helvetica" panose="020B0604020202020204" pitchFamily="34" charset="0"/>
              </a:rPr>
              <a:t>Step 3: Planning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2"/>
          <p:cNvSpPr>
            <a:spLocks noGrp="1"/>
          </p:cNvSpPr>
          <p:nvPr>
            <p:ph type="ctrTitle"/>
          </p:nvPr>
        </p:nvSpPr>
        <p:spPr/>
        <p:txBody>
          <a:bodyPr/>
          <a:lstStyle/>
          <a:p>
            <a:r>
              <a:rPr lang="en-US" altLang="en-US" sz="3800" b="1" dirty="0" smtClean="0">
                <a:solidFill>
                  <a:schemeClr val="bg1"/>
                </a:solidFill>
                <a:latin typeface="Helvetica" panose="020B0604020202020204" pitchFamily="34" charset="0"/>
              </a:rPr>
              <a:t>Overview of Planning</a:t>
            </a:r>
          </a:p>
        </p:txBody>
      </p:sp>
      <p:sp>
        <p:nvSpPr>
          <p:cNvPr id="59396" name="Rectangle 4"/>
          <p:cNvSpPr>
            <a:spLocks noChangeArrowheads="1"/>
          </p:cNvSpPr>
          <p:nvPr/>
        </p:nvSpPr>
        <p:spPr bwMode="auto">
          <a:xfrm>
            <a:off x="3386138" y="6103940"/>
            <a:ext cx="7129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i="1" dirty="0">
                <a:solidFill>
                  <a:srgbClr val="4F718C"/>
                </a:solidFill>
                <a:latin typeface="Calibri" panose="020F0502020204030204" pitchFamily="34" charset="0"/>
              </a:rPr>
              <a:t>Information Sheet 3.7: Key Tasks </a:t>
            </a:r>
            <a:r>
              <a:rPr lang="lv-LV" altLang="en-US" sz="1800" b="1" i="1" dirty="0" smtClean="0">
                <a:solidFill>
                  <a:srgbClr val="4F718C"/>
                </a:solidFill>
                <a:latin typeface="Calibri" panose="020F0502020204030204" pitchFamily="34" charset="0"/>
              </a:rPr>
              <a:t>of</a:t>
            </a:r>
            <a:r>
              <a:rPr lang="en-US" altLang="en-US" sz="1800" b="1" i="1" dirty="0" smtClean="0">
                <a:solidFill>
                  <a:srgbClr val="4F718C"/>
                </a:solidFill>
                <a:latin typeface="Calibri" panose="020F0502020204030204" pitchFamily="34" charset="0"/>
              </a:rPr>
              <a:t> </a:t>
            </a:r>
            <a:r>
              <a:rPr lang="en-US" altLang="en-US" sz="1800" b="1" i="1" dirty="0">
                <a:solidFill>
                  <a:srgbClr val="4F718C"/>
                </a:solidFill>
                <a:latin typeface="Calibri" panose="020F0502020204030204" pitchFamily="34" charset="0"/>
              </a:rPr>
              <a:t>Planning</a:t>
            </a:r>
          </a:p>
        </p:txBody>
      </p:sp>
      <p:sp>
        <p:nvSpPr>
          <p:cNvPr id="59397" name="Rectangle 7"/>
          <p:cNvSpPr>
            <a:spLocks noChangeArrowheads="1"/>
          </p:cNvSpPr>
          <p:nvPr/>
        </p:nvSpPr>
        <p:spPr bwMode="auto">
          <a:xfrm>
            <a:off x="1763713" y="1754458"/>
            <a:ext cx="56229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3000"/>
              </a:spcAft>
              <a:buFont typeface="Wingdings" panose="05000000000000000000" pitchFamily="2" charset="2"/>
              <a:buChar char="Ø"/>
            </a:pPr>
            <a:r>
              <a:rPr lang="en-US" altLang="en-US" b="1" dirty="0">
                <a:latin typeface="Helvetica" panose="020B0604020202020204" pitchFamily="34" charset="0"/>
              </a:rPr>
              <a:t>Establish criteria for prioritizing risk and protective factors</a:t>
            </a:r>
            <a:r>
              <a:rPr lang="en-US" altLang="en-US" dirty="0">
                <a:latin typeface="Helvetica" panose="020B0604020202020204" pitchFamily="34" charset="0"/>
              </a:rPr>
              <a:t> </a:t>
            </a:r>
          </a:p>
          <a:p>
            <a:pPr eaLnBrk="1" hangingPunct="1">
              <a:spcAft>
                <a:spcPts val="3000"/>
              </a:spcAft>
              <a:buFont typeface="Wingdings" panose="05000000000000000000" pitchFamily="2" charset="2"/>
              <a:buChar char="Ø"/>
            </a:pPr>
            <a:r>
              <a:rPr lang="en-US" altLang="en-US" b="1" dirty="0">
                <a:latin typeface="Helvetica" panose="020B0604020202020204" pitchFamily="34" charset="0"/>
              </a:rPr>
              <a:t>Select prevention interventions</a:t>
            </a:r>
            <a:r>
              <a:rPr lang="en-US" altLang="en-US" dirty="0">
                <a:latin typeface="Helvetica" panose="020B0604020202020204" pitchFamily="34" charset="0"/>
              </a:rPr>
              <a:t> </a:t>
            </a:r>
          </a:p>
          <a:p>
            <a:pPr eaLnBrk="1" hangingPunct="1">
              <a:spcAft>
                <a:spcPts val="3000"/>
              </a:spcAft>
              <a:buFont typeface="Wingdings" panose="05000000000000000000" pitchFamily="2" charset="2"/>
              <a:buChar char="Ø"/>
            </a:pPr>
            <a:r>
              <a:rPr lang="en-US" altLang="en-US" b="1" dirty="0">
                <a:latin typeface="Helvetica" panose="020B0604020202020204" pitchFamily="34" charset="0"/>
              </a:rPr>
              <a:t>Develop a comprehensive, logical, and data-driven prevention plan</a:t>
            </a:r>
            <a:r>
              <a:rPr lang="en-US" altLang="en-US" dirty="0">
                <a:latin typeface="Helvetica" panose="020B0604020202020204" pitchFamily="34"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204788" y="1600200"/>
            <a:ext cx="8580437" cy="3551238"/>
          </a:xfrm>
          <a:prstGeom prst="ellipse">
            <a:avLst/>
          </a:prstGeom>
          <a:solidFill>
            <a:schemeClr val="accent6">
              <a:lumMod val="20000"/>
              <a:lumOff val="80000"/>
              <a:alpha val="65000"/>
            </a:schemeClr>
          </a:solidFill>
          <a:ln w="25400" cap="flat" cmpd="sng" algn="ctr">
            <a:solidFill>
              <a:schemeClr val="tx1"/>
            </a:solidFill>
            <a:prstDash val="dash"/>
            <a:roun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61442" name="Line 2"/>
          <p:cNvSpPr>
            <a:spLocks noChangeShapeType="1"/>
          </p:cNvSpPr>
          <p:nvPr/>
        </p:nvSpPr>
        <p:spPr bwMode="auto">
          <a:xfrm>
            <a:off x="3227388" y="4135438"/>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3" name="Line 3"/>
          <p:cNvSpPr>
            <a:spLocks noChangeShapeType="1"/>
          </p:cNvSpPr>
          <p:nvPr/>
        </p:nvSpPr>
        <p:spPr bwMode="auto">
          <a:xfrm>
            <a:off x="3227388" y="4135438"/>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4" name="Rectangle 4"/>
          <p:cNvSpPr>
            <a:spLocks noChangeArrowheads="1"/>
          </p:cNvSpPr>
          <p:nvPr/>
        </p:nvSpPr>
        <p:spPr bwMode="auto">
          <a:xfrm>
            <a:off x="443345" y="192881"/>
            <a:ext cx="870065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800" b="1" dirty="0">
                <a:solidFill>
                  <a:schemeClr val="bg1"/>
                </a:solidFill>
                <a:latin typeface="Helvetica" panose="020B0604020202020204" pitchFamily="34" charset="0"/>
              </a:rPr>
              <a:t>Our </a:t>
            </a:r>
            <a:r>
              <a:rPr lang="en-US" altLang="en-US" sz="3600" b="1" dirty="0">
                <a:solidFill>
                  <a:schemeClr val="bg1"/>
                </a:solidFill>
                <a:latin typeface="Helvetica" panose="020B0604020202020204" pitchFamily="34" charset="0"/>
              </a:rPr>
              <a:t>Road</a:t>
            </a:r>
            <a:r>
              <a:rPr lang="en-US" altLang="en-US" sz="3800" b="1" dirty="0">
                <a:solidFill>
                  <a:schemeClr val="bg1"/>
                </a:solidFill>
                <a:latin typeface="Helvetica" panose="020B0604020202020204" pitchFamily="34" charset="0"/>
              </a:rPr>
              <a:t> Map – Logic Model </a:t>
            </a:r>
          </a:p>
        </p:txBody>
      </p:sp>
      <p:sp>
        <p:nvSpPr>
          <p:cNvPr id="61445" name="TextBox 23"/>
          <p:cNvSpPr txBox="1">
            <a:spLocks noChangeArrowheads="1"/>
          </p:cNvSpPr>
          <p:nvPr/>
        </p:nvSpPr>
        <p:spPr bwMode="auto">
          <a:xfrm>
            <a:off x="2932113" y="1762125"/>
            <a:ext cx="3819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a:solidFill>
                  <a:srgbClr val="800000"/>
                </a:solidFill>
              </a:rPr>
              <a:t>Resources and Readiness</a:t>
            </a:r>
          </a:p>
          <a:p>
            <a:pPr eaLnBrk="1" hangingPunct="1"/>
            <a:endParaRPr lang="en-US" altLang="en-US" b="1">
              <a:latin typeface="Garamond" panose="02020404030301010803" pitchFamily="18" charset="0"/>
            </a:endParaRPr>
          </a:p>
        </p:txBody>
      </p:sp>
      <p:sp>
        <p:nvSpPr>
          <p:cNvPr id="61446" name="Line 2"/>
          <p:cNvSpPr>
            <a:spLocks noChangeShapeType="1"/>
          </p:cNvSpPr>
          <p:nvPr/>
        </p:nvSpPr>
        <p:spPr bwMode="auto">
          <a:xfrm>
            <a:off x="3032125" y="4446588"/>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7" name="Line 3"/>
          <p:cNvSpPr>
            <a:spLocks noChangeShapeType="1"/>
          </p:cNvSpPr>
          <p:nvPr/>
        </p:nvSpPr>
        <p:spPr bwMode="auto">
          <a:xfrm>
            <a:off x="3032125" y="4446588"/>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Rectangle 17"/>
          <p:cNvSpPr>
            <a:spLocks noChangeArrowheads="1"/>
          </p:cNvSpPr>
          <p:nvPr/>
        </p:nvSpPr>
        <p:spPr bwMode="auto">
          <a:xfrm>
            <a:off x="3367088" y="2609850"/>
            <a:ext cx="2155825" cy="1639888"/>
          </a:xfrm>
          <a:prstGeom prst="rect">
            <a:avLst/>
          </a:prstGeom>
          <a:solidFill>
            <a:srgbClr val="FCD5B5"/>
          </a:soli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b="1" dirty="0">
                <a:solidFill>
                  <a:srgbClr val="000000"/>
                </a:solidFill>
                <a:latin typeface="Arial"/>
                <a:ea typeface="ＭＳ Ｐゴシック" charset="-128"/>
                <a:cs typeface="Arial"/>
              </a:rPr>
              <a:t>Risk and Protective Factors</a:t>
            </a:r>
          </a:p>
        </p:txBody>
      </p:sp>
      <p:sp>
        <p:nvSpPr>
          <p:cNvPr id="20" name="Rectangle 19"/>
          <p:cNvSpPr>
            <a:spLocks noChangeArrowheads="1"/>
          </p:cNvSpPr>
          <p:nvPr/>
        </p:nvSpPr>
        <p:spPr bwMode="auto">
          <a:xfrm>
            <a:off x="6080125" y="2533650"/>
            <a:ext cx="2174875" cy="1663700"/>
          </a:xfrm>
          <a:prstGeom prst="rect">
            <a:avLst/>
          </a:prstGeom>
          <a:solidFill>
            <a:srgbClr val="8EA27E"/>
          </a:soli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b="1" dirty="0">
                <a:solidFill>
                  <a:srgbClr val="000000"/>
                </a:solidFill>
                <a:latin typeface="Arial"/>
                <a:ea typeface="ＭＳ Ｐゴシック" charset="-128"/>
                <a:cs typeface="Arial"/>
              </a:rPr>
              <a:t>Interventions</a:t>
            </a:r>
          </a:p>
        </p:txBody>
      </p:sp>
      <p:sp>
        <p:nvSpPr>
          <p:cNvPr id="21" name="Rectangle 20"/>
          <p:cNvSpPr>
            <a:spLocks noChangeArrowheads="1"/>
          </p:cNvSpPr>
          <p:nvPr/>
        </p:nvSpPr>
        <p:spPr bwMode="auto">
          <a:xfrm>
            <a:off x="661988" y="2559050"/>
            <a:ext cx="2174875" cy="1639888"/>
          </a:xfrm>
          <a:prstGeom prst="rect">
            <a:avLst/>
          </a:prstGeom>
          <a:solidFill>
            <a:srgbClr val="8BACC6"/>
          </a:solidFill>
          <a:ln w="9525">
            <a:solidFill>
              <a:srgbClr val="254061"/>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b="1" dirty="0">
                <a:solidFill>
                  <a:srgbClr val="000000"/>
                </a:solidFill>
                <a:latin typeface="Arial"/>
                <a:ea typeface="ＭＳ Ｐゴシック" charset="-128"/>
                <a:cs typeface="Arial"/>
              </a:rPr>
              <a:t>Problems and Related Behaviors  </a:t>
            </a:r>
          </a:p>
        </p:txBody>
      </p:sp>
      <p:sp>
        <p:nvSpPr>
          <p:cNvPr id="61451" name="AutoShape 6"/>
          <p:cNvSpPr>
            <a:spLocks noChangeArrowheads="1"/>
          </p:cNvSpPr>
          <p:nvPr/>
        </p:nvSpPr>
        <p:spPr bwMode="auto">
          <a:xfrm>
            <a:off x="5535613" y="3227388"/>
            <a:ext cx="539750" cy="381000"/>
          </a:xfrm>
          <a:prstGeom prst="leftRightArrow">
            <a:avLst>
              <a:gd name="adj1" fmla="val 50000"/>
              <a:gd name="adj2" fmla="val 28910"/>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61452" name="AutoShape 6"/>
          <p:cNvSpPr>
            <a:spLocks noChangeArrowheads="1"/>
          </p:cNvSpPr>
          <p:nvPr/>
        </p:nvSpPr>
        <p:spPr bwMode="auto">
          <a:xfrm>
            <a:off x="2836863" y="3240088"/>
            <a:ext cx="538162" cy="381000"/>
          </a:xfrm>
          <a:prstGeom prst="leftRightArrow">
            <a:avLst>
              <a:gd name="adj1" fmla="val 50000"/>
              <a:gd name="adj2" fmla="val 28871"/>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16" name="Up Arrow 15"/>
          <p:cNvSpPr>
            <a:spLocks noChangeArrowheads="1"/>
          </p:cNvSpPr>
          <p:nvPr/>
        </p:nvSpPr>
        <p:spPr bwMode="auto">
          <a:xfrm>
            <a:off x="3910013" y="4446588"/>
            <a:ext cx="1066800" cy="1376362"/>
          </a:xfrm>
          <a:prstGeom prst="upArrow">
            <a:avLst>
              <a:gd name="adj1" fmla="val 50000"/>
              <a:gd name="adj2" fmla="val 50048"/>
            </a:avLst>
          </a:prstGeom>
          <a:solidFill>
            <a:schemeClr val="tx1"/>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latin typeface="+mn-lt"/>
              <a:ea typeface="+mn-ea"/>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ctrTitle"/>
          </p:nvPr>
        </p:nvSpPr>
        <p:spPr>
          <a:xfrm>
            <a:off x="403412" y="186266"/>
            <a:ext cx="8448488" cy="839819"/>
          </a:xfrm>
        </p:spPr>
        <p:txBody>
          <a:bodyPr/>
          <a:lstStyle/>
          <a:p>
            <a:pPr eaLnBrk="1" hangingPunct="1"/>
            <a:r>
              <a:rPr lang="en-US" altLang="en-US" sz="3600" b="1" dirty="0" smtClean="0">
                <a:solidFill>
                  <a:schemeClr val="bg1"/>
                </a:solidFill>
                <a:latin typeface="Helvetica" panose="020B0604020202020204" pitchFamily="34" charset="0"/>
              </a:rPr>
              <a:t>Prioritizing Risk and Protective Factors</a:t>
            </a:r>
          </a:p>
        </p:txBody>
      </p:sp>
      <p:sp>
        <p:nvSpPr>
          <p:cNvPr id="63491" name="Rectangle 4"/>
          <p:cNvSpPr>
            <a:spLocks noChangeArrowheads="1"/>
          </p:cNvSpPr>
          <p:nvPr/>
        </p:nvSpPr>
        <p:spPr bwMode="auto">
          <a:xfrm>
            <a:off x="2761130" y="5951170"/>
            <a:ext cx="49821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800" b="1" i="1" dirty="0">
                <a:solidFill>
                  <a:srgbClr val="4F718C"/>
                </a:solidFill>
                <a:latin typeface="Calibri" panose="020F0502020204030204" pitchFamily="34" charset="0"/>
              </a:rPr>
              <a:t>Information Sheet 3.8: Prioritizing Risk and Protective Factors</a:t>
            </a:r>
          </a:p>
        </p:txBody>
      </p:sp>
      <p:graphicFrame>
        <p:nvGraphicFramePr>
          <p:cNvPr id="9" name="Diagram 8"/>
          <p:cNvGraphicFramePr/>
          <p:nvPr>
            <p:extLst>
              <p:ext uri="{D42A27DB-BD31-4B8C-83A1-F6EECF244321}">
                <p14:modId xmlns:p14="http://schemas.microsoft.com/office/powerpoint/2010/main" val="2821546234"/>
              </p:ext>
            </p:extLst>
          </p:nvPr>
        </p:nvGraphicFramePr>
        <p:xfrm>
          <a:off x="1542038" y="1856399"/>
          <a:ext cx="6344661" cy="3587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ctrTitle"/>
          </p:nvPr>
        </p:nvSpPr>
        <p:spPr/>
        <p:txBody>
          <a:bodyPr/>
          <a:lstStyle/>
          <a:p>
            <a:pPr eaLnBrk="1" hangingPunct="1"/>
            <a:r>
              <a:rPr lang="en-US" altLang="en-US" sz="3600" b="1" dirty="0" smtClean="0">
                <a:solidFill>
                  <a:schemeClr val="bg1"/>
                </a:solidFill>
                <a:latin typeface="Helvetica" panose="020B0604020202020204" pitchFamily="34" charset="0"/>
              </a:rPr>
              <a:t>Importance</a:t>
            </a:r>
          </a:p>
        </p:txBody>
      </p:sp>
      <p:graphicFrame>
        <p:nvGraphicFramePr>
          <p:cNvPr id="7" name="Diagram 6"/>
          <p:cNvGraphicFramePr/>
          <p:nvPr>
            <p:extLst>
              <p:ext uri="{D42A27DB-BD31-4B8C-83A1-F6EECF244321}">
                <p14:modId xmlns:p14="http://schemas.microsoft.com/office/powerpoint/2010/main" val="4281045899"/>
              </p:ext>
            </p:extLst>
          </p:nvPr>
        </p:nvGraphicFramePr>
        <p:xfrm>
          <a:off x="2601503" y="1647896"/>
          <a:ext cx="3951697" cy="2493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420" name="Rectangle 8"/>
          <p:cNvSpPr>
            <a:spLocks noChangeArrowheads="1"/>
          </p:cNvSpPr>
          <p:nvPr/>
        </p:nvSpPr>
        <p:spPr bwMode="auto">
          <a:xfrm>
            <a:off x="342900" y="4298950"/>
            <a:ext cx="88011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1800"/>
              </a:spcAft>
              <a:buFont typeface="Wingdings" panose="05000000000000000000" pitchFamily="2" charset="2"/>
              <a:buChar char="Ø"/>
            </a:pPr>
            <a:r>
              <a:rPr lang="en-US" altLang="en-US" sz="2000" b="1" dirty="0">
                <a:solidFill>
                  <a:srgbClr val="000000"/>
                </a:solidFill>
              </a:rPr>
              <a:t>  How much is the risk/protective factor influencing the problem?</a:t>
            </a:r>
          </a:p>
          <a:p>
            <a:pPr eaLnBrk="1" hangingPunct="1">
              <a:spcAft>
                <a:spcPts val="1800"/>
              </a:spcAft>
              <a:buFont typeface="Wingdings" panose="05000000000000000000" pitchFamily="2" charset="2"/>
              <a:buChar char="Ø"/>
            </a:pPr>
            <a:r>
              <a:rPr lang="en-US" altLang="en-US" sz="2000" b="1" dirty="0">
                <a:solidFill>
                  <a:srgbClr val="000000"/>
                </a:solidFill>
              </a:rPr>
              <a:t>  Does it influence other behavioral health issues?</a:t>
            </a:r>
          </a:p>
          <a:p>
            <a:pPr eaLnBrk="1" hangingPunct="1">
              <a:spcAft>
                <a:spcPts val="1800"/>
              </a:spcAft>
              <a:buFont typeface="Wingdings" panose="05000000000000000000" pitchFamily="2" charset="2"/>
              <a:buChar char="Ø"/>
            </a:pPr>
            <a:r>
              <a:rPr lang="en-US" altLang="en-US" sz="2000" b="1" dirty="0">
                <a:solidFill>
                  <a:srgbClr val="000000"/>
                </a:solidFill>
              </a:rPr>
              <a:t>  Does it directly impact the developmental stage of the population?</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wipe(left)">
                                      <p:cBhvr>
                                        <p:cTn id="7" dur="2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ctrTitle"/>
          </p:nvPr>
        </p:nvSpPr>
        <p:spPr/>
        <p:txBody>
          <a:bodyPr/>
          <a:lstStyle/>
          <a:p>
            <a:pPr eaLnBrk="1" hangingPunct="1"/>
            <a:r>
              <a:rPr lang="en-US" altLang="en-US" sz="3600" b="1" dirty="0" smtClean="0">
                <a:solidFill>
                  <a:schemeClr val="bg1"/>
                </a:solidFill>
                <a:latin typeface="Helvetica" panose="020B0604020202020204" pitchFamily="34" charset="0"/>
              </a:rPr>
              <a:t>Changeability</a:t>
            </a:r>
          </a:p>
        </p:txBody>
      </p:sp>
      <p:graphicFrame>
        <p:nvGraphicFramePr>
          <p:cNvPr id="8" name="Diagram 7"/>
          <p:cNvGraphicFramePr/>
          <p:nvPr>
            <p:extLst>
              <p:ext uri="{D42A27DB-BD31-4B8C-83A1-F6EECF244321}">
                <p14:modId xmlns:p14="http://schemas.microsoft.com/office/powerpoint/2010/main" val="3800129152"/>
              </p:ext>
            </p:extLst>
          </p:nvPr>
        </p:nvGraphicFramePr>
        <p:xfrm>
          <a:off x="2493991" y="1545249"/>
          <a:ext cx="4035197" cy="2539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68" name="Rectangle 6"/>
          <p:cNvSpPr>
            <a:spLocks noChangeArrowheads="1"/>
          </p:cNvSpPr>
          <p:nvPr/>
        </p:nvSpPr>
        <p:spPr bwMode="auto">
          <a:xfrm>
            <a:off x="508000" y="4329113"/>
            <a:ext cx="8636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1800"/>
              </a:spcAft>
              <a:buFont typeface="Wingdings" panose="05000000000000000000" pitchFamily="2" charset="2"/>
              <a:buChar char="Ø"/>
            </a:pPr>
            <a:r>
              <a:rPr lang="en-US" altLang="en-US" sz="2000" b="1">
                <a:solidFill>
                  <a:srgbClr val="000000"/>
                </a:solidFill>
              </a:rPr>
              <a:t>  Is there adequate capacity to change the risk/protective factor?</a:t>
            </a:r>
          </a:p>
          <a:p>
            <a:pPr eaLnBrk="1" hangingPunct="1">
              <a:spcAft>
                <a:spcPts val="1800"/>
              </a:spcAft>
              <a:buFont typeface="Wingdings" panose="05000000000000000000" pitchFamily="2" charset="2"/>
              <a:buChar char="Ø"/>
            </a:pPr>
            <a:r>
              <a:rPr lang="en-US" altLang="en-US" sz="2000" b="1">
                <a:solidFill>
                  <a:srgbClr val="000000"/>
                </a:solidFill>
              </a:rPr>
              <a:t>  Does a suitable evidence-based intervention exist?</a:t>
            </a:r>
          </a:p>
          <a:p>
            <a:pPr eaLnBrk="1" hangingPunct="1">
              <a:spcAft>
                <a:spcPts val="1800"/>
              </a:spcAft>
              <a:buFont typeface="Wingdings" panose="05000000000000000000" pitchFamily="2" charset="2"/>
              <a:buChar char="Ø"/>
            </a:pPr>
            <a:r>
              <a:rPr lang="en-US" altLang="en-US" sz="2000" b="1">
                <a:solidFill>
                  <a:srgbClr val="000000"/>
                </a:solidFill>
              </a:rPr>
              <a:t>  Can change occur in a reasonable amount of time?</a:t>
            </a: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wipe(left)">
                                      <p:cBhvr>
                                        <p:cTn id="7" dur="20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185" y="3542974"/>
            <a:ext cx="3251063" cy="3231557"/>
          </a:xfrm>
          <a:prstGeom prst="rect">
            <a:avLst/>
          </a:prstGeom>
        </p:spPr>
      </p:pic>
      <p:sp>
        <p:nvSpPr>
          <p:cNvPr id="20482" name="Rectangle 2"/>
          <p:cNvSpPr>
            <a:spLocks noGrp="1"/>
          </p:cNvSpPr>
          <p:nvPr>
            <p:ph type="ctrTitle"/>
          </p:nvPr>
        </p:nvSpPr>
        <p:spPr/>
        <p:txBody>
          <a:bodyPr/>
          <a:lstStyle/>
          <a:p>
            <a:pPr eaLnBrk="1" hangingPunct="1"/>
            <a:r>
              <a:rPr lang="en-US" altLang="en-US" sz="3600" b="1" dirty="0" smtClean="0">
                <a:solidFill>
                  <a:schemeClr val="bg1"/>
                </a:solidFill>
                <a:latin typeface="Helvetica" panose="020B0604020202020204" pitchFamily="34" charset="0"/>
              </a:rPr>
              <a:t>Session 3 Agenda</a:t>
            </a:r>
          </a:p>
        </p:txBody>
      </p:sp>
      <p:sp>
        <p:nvSpPr>
          <p:cNvPr id="20483" name="Rectangle 3"/>
          <p:cNvSpPr>
            <a:spLocks noGrp="1"/>
          </p:cNvSpPr>
          <p:nvPr>
            <p:ph type="subTitle" idx="1"/>
          </p:nvPr>
        </p:nvSpPr>
        <p:spPr/>
        <p:txBody>
          <a:bodyPr/>
          <a:lstStyle/>
          <a:p>
            <a:pPr marL="457200" indent="-457200" eaLnBrk="1" hangingPunct="1">
              <a:lnSpc>
                <a:spcPct val="90000"/>
              </a:lnSpc>
              <a:spcAft>
                <a:spcPts val="600"/>
              </a:spcAft>
              <a:buFont typeface="Arial" panose="020B0604020202020204" pitchFamily="34" charset="0"/>
              <a:buAutoNum type="arabicPeriod"/>
            </a:pPr>
            <a:r>
              <a:rPr lang="en-US" altLang="en-US" sz="2800" dirty="0" smtClean="0">
                <a:latin typeface="Helvetica" panose="020B0604020202020204" pitchFamily="34" charset="0"/>
              </a:rPr>
              <a:t>Review Key Concepts from Session 2</a:t>
            </a:r>
          </a:p>
          <a:p>
            <a:pPr marL="800100" lvl="1" indent="-342900" algn="l" eaLnBrk="1" hangingPunct="1">
              <a:lnSpc>
                <a:spcPct val="90000"/>
              </a:lnSpc>
              <a:spcAft>
                <a:spcPts val="600"/>
              </a:spcAft>
              <a:buFont typeface="Arial" panose="020B0604020202020204" pitchFamily="34" charset="0"/>
              <a:buChar char="•"/>
            </a:pPr>
            <a:r>
              <a:rPr lang="en-US" altLang="en-US" sz="2800" dirty="0" smtClean="0">
                <a:solidFill>
                  <a:schemeClr val="tx1"/>
                </a:solidFill>
                <a:latin typeface="Helvetica" panose="020B0604020202020204" pitchFamily="34" charset="0"/>
              </a:rPr>
              <a:t>SPF Step 1: Assessment</a:t>
            </a:r>
          </a:p>
          <a:p>
            <a:pPr marL="800100" lvl="1" indent="-342900" algn="l" eaLnBrk="1" hangingPunct="1">
              <a:lnSpc>
                <a:spcPct val="90000"/>
              </a:lnSpc>
              <a:spcAft>
                <a:spcPts val="600"/>
              </a:spcAft>
              <a:buFont typeface="Arial" panose="020B0604020202020204" pitchFamily="34" charset="0"/>
              <a:buChar char="•"/>
            </a:pPr>
            <a:r>
              <a:rPr lang="en-US" altLang="en-US" sz="2800" dirty="0" smtClean="0">
                <a:solidFill>
                  <a:schemeClr val="tx1"/>
                </a:solidFill>
                <a:latin typeface="Helvetica" panose="020B0604020202020204" pitchFamily="34" charset="0"/>
              </a:rPr>
              <a:t>SPF Step 2: Capacity (Assessing)</a:t>
            </a:r>
          </a:p>
          <a:p>
            <a:pPr marL="457200" indent="-457200" eaLnBrk="1" hangingPunct="1">
              <a:lnSpc>
                <a:spcPct val="90000"/>
              </a:lnSpc>
              <a:spcAft>
                <a:spcPts val="600"/>
              </a:spcAft>
              <a:buFont typeface="Arial" panose="020B0604020202020204" pitchFamily="34" charset="0"/>
              <a:buNone/>
            </a:pPr>
            <a:r>
              <a:rPr lang="en-US" altLang="en-US" sz="2800" dirty="0" smtClean="0">
                <a:latin typeface="Helvetica" panose="020B0604020202020204" pitchFamily="34" charset="0"/>
              </a:rPr>
              <a:t>2. Strategic Prevention Framework</a:t>
            </a:r>
          </a:p>
          <a:p>
            <a:pPr marL="800100" lvl="1" indent="-342900" algn="l" eaLnBrk="1" hangingPunct="1">
              <a:lnSpc>
                <a:spcPct val="90000"/>
              </a:lnSpc>
              <a:spcAft>
                <a:spcPts val="600"/>
              </a:spcAft>
              <a:buFont typeface="Arial" panose="020B0604020202020204" pitchFamily="34" charset="0"/>
              <a:buChar char="•"/>
            </a:pPr>
            <a:r>
              <a:rPr lang="en-US" altLang="en-US" sz="2800" dirty="0" smtClean="0">
                <a:solidFill>
                  <a:schemeClr val="tx1"/>
                </a:solidFill>
                <a:latin typeface="Helvetica" panose="020B0604020202020204" pitchFamily="34" charset="0"/>
              </a:rPr>
              <a:t>Step 2: Capacity (Building)</a:t>
            </a:r>
          </a:p>
          <a:p>
            <a:pPr marL="800100" lvl="1" indent="-342900" algn="l" eaLnBrk="1" hangingPunct="1">
              <a:lnSpc>
                <a:spcPct val="90000"/>
              </a:lnSpc>
              <a:spcAft>
                <a:spcPts val="600"/>
              </a:spcAft>
              <a:buFont typeface="Arial" panose="020B0604020202020204" pitchFamily="34" charset="0"/>
              <a:buChar char="•"/>
            </a:pPr>
            <a:r>
              <a:rPr lang="en-US" altLang="en-US" sz="2800" dirty="0" smtClean="0">
                <a:solidFill>
                  <a:schemeClr val="tx1"/>
                </a:solidFill>
                <a:latin typeface="Helvetica" panose="020B0604020202020204" pitchFamily="34" charset="0"/>
              </a:rPr>
              <a:t>Cultural Competence</a:t>
            </a:r>
          </a:p>
          <a:p>
            <a:pPr marL="800100" lvl="1" indent="-342900" algn="l" eaLnBrk="1" hangingPunct="1">
              <a:lnSpc>
                <a:spcPct val="90000"/>
              </a:lnSpc>
              <a:spcAft>
                <a:spcPts val="600"/>
              </a:spcAft>
              <a:buFont typeface="Arial" panose="020B0604020202020204" pitchFamily="34" charset="0"/>
              <a:buChar char="•"/>
            </a:pPr>
            <a:r>
              <a:rPr lang="en-US" altLang="en-US" sz="2800" dirty="0" smtClean="0">
                <a:solidFill>
                  <a:schemeClr val="tx1"/>
                </a:solidFill>
                <a:latin typeface="Helvetica" panose="020B0604020202020204" pitchFamily="34" charset="0"/>
              </a:rPr>
              <a:t>Step 3: Planning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Line 2"/>
          <p:cNvSpPr>
            <a:spLocks noChangeShapeType="1"/>
          </p:cNvSpPr>
          <p:nvPr/>
        </p:nvSpPr>
        <p:spPr bwMode="auto">
          <a:xfrm>
            <a:off x="3429000" y="411480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4" name="Line 3"/>
          <p:cNvSpPr>
            <a:spLocks noChangeShapeType="1"/>
          </p:cNvSpPr>
          <p:nvPr/>
        </p:nvSpPr>
        <p:spPr bwMode="auto">
          <a:xfrm>
            <a:off x="3429000" y="411480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5" name="Rectangle 4"/>
          <p:cNvSpPr>
            <a:spLocks noChangeArrowheads="1"/>
          </p:cNvSpPr>
          <p:nvPr/>
        </p:nvSpPr>
        <p:spPr bwMode="auto">
          <a:xfrm>
            <a:off x="262730" y="195029"/>
            <a:ext cx="969406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600" b="1" dirty="0">
                <a:solidFill>
                  <a:schemeClr val="bg1"/>
                </a:solidFill>
                <a:latin typeface="Helvetica" panose="020B0604020202020204" pitchFamily="34" charset="0"/>
              </a:rPr>
              <a:t>Case Study: </a:t>
            </a:r>
            <a:r>
              <a:rPr lang="en-US" altLang="en-US" sz="3600" b="1" dirty="0" smtClean="0">
                <a:solidFill>
                  <a:schemeClr val="bg1"/>
                </a:solidFill>
                <a:latin typeface="Helvetica" panose="020B0604020202020204" pitchFamily="34" charset="0"/>
              </a:rPr>
              <a:t>Review </a:t>
            </a:r>
            <a:r>
              <a:rPr lang="en-US" altLang="en-US" sz="3600" b="1" dirty="0">
                <a:solidFill>
                  <a:schemeClr val="bg1"/>
                </a:solidFill>
                <a:latin typeface="Helvetica" panose="020B0604020202020204" pitchFamily="34" charset="0"/>
              </a:rPr>
              <a:t>Assessment Information</a:t>
            </a:r>
          </a:p>
        </p:txBody>
      </p:sp>
      <p:sp>
        <p:nvSpPr>
          <p:cNvPr id="69636" name="Line 2"/>
          <p:cNvSpPr>
            <a:spLocks noChangeShapeType="1"/>
          </p:cNvSpPr>
          <p:nvPr/>
        </p:nvSpPr>
        <p:spPr bwMode="auto">
          <a:xfrm>
            <a:off x="3233738" y="442595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7" name="Line 3"/>
          <p:cNvSpPr>
            <a:spLocks noChangeShapeType="1"/>
          </p:cNvSpPr>
          <p:nvPr/>
        </p:nvSpPr>
        <p:spPr bwMode="auto">
          <a:xfrm>
            <a:off x="3233738" y="442595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8" name="Rectangle 23"/>
          <p:cNvSpPr>
            <a:spLocks noChangeArrowheads="1"/>
          </p:cNvSpPr>
          <p:nvPr/>
        </p:nvSpPr>
        <p:spPr bwMode="auto">
          <a:xfrm>
            <a:off x="2618317" y="6125925"/>
            <a:ext cx="56245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i="1" dirty="0">
                <a:solidFill>
                  <a:srgbClr val="4F718C"/>
                </a:solidFill>
                <a:latin typeface="+mj-lt"/>
                <a:cs typeface="Arial" panose="020B0604020202020204" pitchFamily="34" charset="0"/>
              </a:rPr>
              <a:t>Worksheet 3.9: Case Study – Assessment Information</a:t>
            </a:r>
            <a:endParaRPr lang="en-US" altLang="en-US" sz="1800" dirty="0">
              <a:solidFill>
                <a:srgbClr val="4F718C"/>
              </a:solidFill>
              <a:latin typeface="+mj-lt"/>
              <a:cs typeface="Arial" panose="020B0604020202020204" pitchFamily="34" charset="0"/>
            </a:endParaRPr>
          </a:p>
        </p:txBody>
      </p:sp>
      <p:pic>
        <p:nvPicPr>
          <p:cNvPr id="69639" name="Picture 23" descr="200235995-0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5925" y="2035175"/>
            <a:ext cx="3640138"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Arrow Connector 25"/>
          <p:cNvCxnSpPr>
            <a:cxnSpLocks noChangeShapeType="1"/>
            <a:stCxn id="56330" idx="0"/>
          </p:cNvCxnSpPr>
          <p:nvPr/>
        </p:nvCxnSpPr>
        <p:spPr bwMode="auto">
          <a:xfrm flipV="1">
            <a:off x="1939925" y="3302000"/>
            <a:ext cx="1489075" cy="733425"/>
          </a:xfrm>
          <a:prstGeom prst="straightConnector1">
            <a:avLst/>
          </a:prstGeom>
          <a:noFill/>
          <a:ln w="76200">
            <a:solidFill>
              <a:srgbClr val="FF0000"/>
            </a:solidFill>
            <a:round/>
            <a:headEnd/>
            <a:tailEnd type="arrow" w="med" len="med"/>
          </a:ln>
          <a:effectLst>
            <a:outerShdw blurRad="63500" sx="102000" sy="102000" algn="ctr" rotWithShape="0">
              <a:srgbClr val="000000">
                <a:alpha val="39999"/>
              </a:srgbClr>
            </a:outerShdw>
          </a:effectLst>
          <a:extLst>
            <a:ext uri="{909E8E84-426E-40dd-AFC4-6F175D3DCCD1}">
              <a14:hiddenFill xmlns="" xmlns:a14="http://schemas.microsoft.com/office/drawing/2010/main">
                <a:noFill/>
              </a14:hiddenFill>
            </a:ext>
          </a:extLst>
        </p:spPr>
      </p:cxnSp>
      <p:sp>
        <p:nvSpPr>
          <p:cNvPr id="56330" name="TextBox 27"/>
          <p:cNvSpPr txBox="1">
            <a:spLocks noChangeArrowheads="1"/>
          </p:cNvSpPr>
          <p:nvPr/>
        </p:nvSpPr>
        <p:spPr bwMode="auto">
          <a:xfrm>
            <a:off x="1136650" y="4035425"/>
            <a:ext cx="1608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a:t>Case Study</a:t>
            </a:r>
          </a:p>
          <a:p>
            <a:pPr eaLnBrk="1" hangingPunct="1"/>
            <a:r>
              <a:rPr lang="en-US" altLang="en-US" sz="2000" b="1"/>
              <a:t>Community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6330"/>
                                        </p:tgtEl>
                                        <p:attrNameLst>
                                          <p:attrName>style.visibility</p:attrName>
                                        </p:attrNameLst>
                                      </p:cBhvr>
                                      <p:to>
                                        <p:strVal val="visible"/>
                                      </p:to>
                                    </p:set>
                                    <p:animEffect transition="in" filter="fade">
                                      <p:cBhvr>
                                        <p:cTn id="7" dur="1000"/>
                                        <p:tgtEl>
                                          <p:spTgt spid="56330"/>
                                        </p:tgtEl>
                                      </p:cBhvr>
                                    </p:animEffect>
                                    <p:anim calcmode="lin" valueType="num">
                                      <p:cBhvr>
                                        <p:cTn id="8" dur="1000" fill="hold"/>
                                        <p:tgtEl>
                                          <p:spTgt spid="56330"/>
                                        </p:tgtEl>
                                        <p:attrNameLst>
                                          <p:attrName>ppt_x</p:attrName>
                                        </p:attrNameLst>
                                      </p:cBhvr>
                                      <p:tavLst>
                                        <p:tav tm="0">
                                          <p:val>
                                            <p:strVal val="#ppt_x"/>
                                          </p:val>
                                        </p:tav>
                                        <p:tav tm="100000">
                                          <p:val>
                                            <p:strVal val="#ppt_x"/>
                                          </p:val>
                                        </p:tav>
                                      </p:tavLst>
                                    </p:anim>
                                    <p:anim calcmode="lin" valueType="num">
                                      <p:cBhvr>
                                        <p:cTn id="9" dur="900" decel="100000" fill="hold"/>
                                        <p:tgtEl>
                                          <p:spTgt spid="563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330"/>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900" decel="100000" fill="hold"/>
                                        <p:tgtEl>
                                          <p:spTgt spid="2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ctrTitle"/>
          </p:nvPr>
        </p:nvSpPr>
        <p:spPr/>
        <p:txBody>
          <a:bodyPr>
            <a:normAutofit fontScale="90000"/>
          </a:bodyPr>
          <a:lstStyle/>
          <a:p>
            <a:pPr eaLnBrk="1" hangingPunct="1"/>
            <a:r>
              <a:rPr lang="en-US" sz="3600" b="1" dirty="0" smtClean="0">
                <a:solidFill>
                  <a:schemeClr val="bg1"/>
                </a:solidFill>
                <a:latin typeface="Helvetica" charset="0"/>
                <a:ea typeface="ＭＳ Ｐゴシック" pitchFamily="34" charset="-128"/>
              </a:rPr>
              <a:t>CASE STUDY ACTIVITY – Prioritizing Risk Factors</a:t>
            </a:r>
          </a:p>
        </p:txBody>
      </p:sp>
      <p:sp>
        <p:nvSpPr>
          <p:cNvPr id="71683" name="Text Box 15"/>
          <p:cNvSpPr txBox="1">
            <a:spLocks noChangeArrowheads="1"/>
          </p:cNvSpPr>
          <p:nvPr/>
        </p:nvSpPr>
        <p:spPr bwMode="auto">
          <a:xfrm>
            <a:off x="277813" y="3414713"/>
            <a:ext cx="1219200" cy="366712"/>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71684" name="Rectangle 5"/>
          <p:cNvSpPr>
            <a:spLocks noChangeArrowheads="1"/>
          </p:cNvSpPr>
          <p:nvPr/>
        </p:nvSpPr>
        <p:spPr bwMode="auto">
          <a:xfrm>
            <a:off x="2527829" y="5841625"/>
            <a:ext cx="5486400" cy="369332"/>
          </a:xfrm>
          <a:prstGeom prst="rect">
            <a:avLst/>
          </a:prstGeom>
          <a:noFill/>
          <a:ln w="9525">
            <a:noFill/>
            <a:miter lim="800000"/>
            <a:headEnd/>
            <a:tailEnd/>
          </a:ln>
        </p:spPr>
        <p:txBody>
          <a:bodyPr wrap="square">
            <a:spAutoFit/>
          </a:bodyPr>
          <a:lstStyle/>
          <a:p>
            <a:r>
              <a:rPr lang="en-US" b="1" i="1" dirty="0" smtClean="0">
                <a:solidFill>
                  <a:srgbClr val="4F718C"/>
                </a:solidFill>
                <a:latin typeface="Calibri" pitchFamily="34" charset="0"/>
              </a:rPr>
              <a:t>Worksheet 3.9: Case Study – Assessment Information</a:t>
            </a:r>
          </a:p>
        </p:txBody>
      </p:sp>
      <p:sp>
        <p:nvSpPr>
          <p:cNvPr id="10" name="Rectangle 9"/>
          <p:cNvSpPr/>
          <p:nvPr/>
        </p:nvSpPr>
        <p:spPr>
          <a:xfrm>
            <a:off x="433388" y="1367999"/>
            <a:ext cx="8253412" cy="409342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spAutoFit/>
          </a:bodyPr>
          <a:lstStyle/>
          <a:p>
            <a:pPr marL="292100" indent="-292100">
              <a:spcAft>
                <a:spcPts val="1200"/>
              </a:spcAft>
              <a:buFont typeface="Wingdings" pitchFamily="2" charset="2"/>
              <a:buChar char="Ø"/>
            </a:pPr>
            <a:r>
              <a:rPr lang="en-US" sz="2000" dirty="0">
                <a:solidFill>
                  <a:srgbClr val="000000"/>
                </a:solidFill>
                <a:latin typeface="Arial" pitchFamily="34" charset="0"/>
                <a:ea typeface="ＭＳ Ｐゴシック" pitchFamily="34" charset="-128"/>
              </a:rPr>
              <a:t>In case study groups, </a:t>
            </a:r>
            <a:r>
              <a:rPr lang="en-US" sz="2000" dirty="0" smtClean="0">
                <a:solidFill>
                  <a:srgbClr val="000000"/>
                </a:solidFill>
                <a:latin typeface="Arial" pitchFamily="34" charset="0"/>
                <a:ea typeface="ＭＳ Ｐゴシック" pitchFamily="34" charset="-128"/>
              </a:rPr>
              <a:t>circle your assigned risk factor on the top of </a:t>
            </a:r>
            <a:r>
              <a:rPr lang="en-US" sz="2000" b="1" dirty="0" smtClean="0">
                <a:solidFill>
                  <a:srgbClr val="000000"/>
                </a:solidFill>
                <a:latin typeface="Arial" pitchFamily="34" charset="0"/>
                <a:ea typeface="ＭＳ Ｐゴシック" pitchFamily="34" charset="-128"/>
              </a:rPr>
              <a:t>Worksheet 3.9: Case Study – Assessment Information </a:t>
            </a:r>
          </a:p>
          <a:p>
            <a:pPr marL="292100" indent="-292100">
              <a:spcAft>
                <a:spcPts val="1200"/>
              </a:spcAft>
              <a:buFont typeface="Wingdings" pitchFamily="2" charset="2"/>
              <a:buChar char="Ø"/>
            </a:pPr>
            <a:r>
              <a:rPr lang="en-US" sz="2000" dirty="0" smtClean="0">
                <a:solidFill>
                  <a:srgbClr val="000000"/>
                </a:solidFill>
                <a:latin typeface="Arial" pitchFamily="34" charset="0"/>
                <a:ea typeface="ＭＳ Ｐゴシック" pitchFamily="34" charset="-128"/>
              </a:rPr>
              <a:t>Find the assessment data on your assigned risk factor on Worksheet 3.9.  Circle the data.</a:t>
            </a:r>
          </a:p>
          <a:p>
            <a:pPr marL="292100" indent="-292100">
              <a:spcAft>
                <a:spcPts val="1200"/>
              </a:spcAft>
              <a:buFont typeface="Wingdings" pitchFamily="2" charset="2"/>
              <a:buChar char="Ø"/>
            </a:pPr>
            <a:r>
              <a:rPr lang="en-US" sz="2000" dirty="0" smtClean="0">
                <a:solidFill>
                  <a:srgbClr val="000000"/>
                </a:solidFill>
                <a:latin typeface="Arial" pitchFamily="34" charset="0"/>
                <a:ea typeface="ＭＳ Ｐゴシック" pitchFamily="34" charset="-128"/>
              </a:rPr>
              <a:t>Locate and remove </a:t>
            </a:r>
            <a:r>
              <a:rPr lang="en-US" sz="2000" b="1" dirty="0">
                <a:solidFill>
                  <a:srgbClr val="000000"/>
                </a:solidFill>
                <a:latin typeface="Arial" pitchFamily="34" charset="0"/>
                <a:ea typeface="ＭＳ Ｐゴシック" pitchFamily="34" charset="-128"/>
              </a:rPr>
              <a:t>Worksheet 3.10: Case Study Activity – Prioritizing Risk Factors </a:t>
            </a:r>
            <a:r>
              <a:rPr lang="en-US" sz="2000" dirty="0" smtClean="0">
                <a:solidFill>
                  <a:srgbClr val="000000"/>
                </a:solidFill>
                <a:latin typeface="Arial" pitchFamily="34" charset="0"/>
                <a:ea typeface="ＭＳ Ｐゴシック" pitchFamily="34" charset="-128"/>
              </a:rPr>
              <a:t>from your manual. Circle your assigned risk factor at the top of Worksheet 3.10.</a:t>
            </a:r>
            <a:endParaRPr lang="en-US" sz="2000" b="1" dirty="0">
              <a:solidFill>
                <a:srgbClr val="000000"/>
              </a:solidFill>
              <a:latin typeface="Arial" pitchFamily="34" charset="0"/>
              <a:ea typeface="ＭＳ Ｐゴシック" pitchFamily="34" charset="-128"/>
            </a:endParaRPr>
          </a:p>
          <a:p>
            <a:pPr marL="292100" indent="-292100">
              <a:spcAft>
                <a:spcPts val="1200"/>
              </a:spcAft>
              <a:buFont typeface="Wingdings" pitchFamily="2" charset="2"/>
              <a:buChar char="Ø"/>
            </a:pPr>
            <a:r>
              <a:rPr lang="en-US" sz="2000" dirty="0" smtClean="0">
                <a:solidFill>
                  <a:srgbClr val="000000"/>
                </a:solidFill>
                <a:latin typeface="Arial" pitchFamily="34" charset="0"/>
                <a:ea typeface="ＭＳ Ｐゴシック" pitchFamily="34" charset="-128"/>
              </a:rPr>
              <a:t>Find the </a:t>
            </a:r>
            <a:r>
              <a:rPr lang="en-US" sz="2000" i="1" dirty="0" smtClean="0">
                <a:solidFill>
                  <a:srgbClr val="000000"/>
                </a:solidFill>
                <a:latin typeface="Arial" pitchFamily="34" charset="0"/>
                <a:ea typeface="ＭＳ Ｐゴシック" pitchFamily="34" charset="-128"/>
              </a:rPr>
              <a:t>Importance </a:t>
            </a:r>
            <a:r>
              <a:rPr lang="en-US" sz="2000" dirty="0" smtClean="0">
                <a:solidFill>
                  <a:srgbClr val="000000"/>
                </a:solidFill>
                <a:latin typeface="Arial" pitchFamily="34" charset="0"/>
                <a:ea typeface="ＭＳ Ｐゴシック" pitchFamily="34" charset="-128"/>
              </a:rPr>
              <a:t>section of Worksheet 3.10. Use the data on your assigned risk factor to answer questions 3-6. </a:t>
            </a:r>
          </a:p>
          <a:p>
            <a:pPr marL="292100" indent="-292100">
              <a:spcAft>
                <a:spcPts val="1200"/>
              </a:spcAft>
              <a:buFont typeface="Wingdings" pitchFamily="2" charset="2"/>
              <a:buChar char="Ø"/>
            </a:pPr>
            <a:r>
              <a:rPr lang="en-US" sz="2000" dirty="0" smtClean="0">
                <a:solidFill>
                  <a:srgbClr val="000000"/>
                </a:solidFill>
                <a:latin typeface="Arial" pitchFamily="34" charset="0"/>
                <a:ea typeface="ＭＳ Ｐゴシック" pitchFamily="34" charset="-128"/>
              </a:rPr>
              <a:t>Mark the box indicating whether your risk factor is of high or low importance.</a:t>
            </a:r>
            <a:endParaRPr lang="en-US" sz="2000" dirty="0">
              <a:solidFill>
                <a:srgbClr val="000000"/>
              </a:solidFill>
              <a:latin typeface="Arial" pitchFamily="34" charset="0"/>
              <a:ea typeface="ＭＳ Ｐゴシック" pitchFamily="34" charset="-128"/>
            </a:endParaRPr>
          </a:p>
        </p:txBody>
      </p:sp>
      <p:sp>
        <p:nvSpPr>
          <p:cNvPr id="12" name="Rectangle 5"/>
          <p:cNvSpPr>
            <a:spLocks noChangeArrowheads="1"/>
          </p:cNvSpPr>
          <p:nvPr/>
        </p:nvSpPr>
        <p:spPr bwMode="auto">
          <a:xfrm>
            <a:off x="2527829" y="6210957"/>
            <a:ext cx="5486400" cy="646331"/>
          </a:xfrm>
          <a:prstGeom prst="rect">
            <a:avLst/>
          </a:prstGeom>
          <a:noFill/>
          <a:ln w="9525">
            <a:noFill/>
            <a:miter lim="800000"/>
            <a:headEnd/>
            <a:tailEnd/>
          </a:ln>
        </p:spPr>
        <p:txBody>
          <a:bodyPr wrap="square">
            <a:spAutoFit/>
          </a:bodyPr>
          <a:lstStyle/>
          <a:p>
            <a:r>
              <a:rPr lang="en-US" b="1" i="1" dirty="0" smtClean="0">
                <a:solidFill>
                  <a:srgbClr val="4F718C"/>
                </a:solidFill>
                <a:latin typeface="Calibri" pitchFamily="34" charset="0"/>
              </a:rPr>
              <a:t>Worksheet </a:t>
            </a:r>
            <a:r>
              <a:rPr lang="en-US" b="1" i="1" dirty="0">
                <a:solidFill>
                  <a:srgbClr val="4F718C"/>
                </a:solidFill>
                <a:latin typeface="Calibri" pitchFamily="34" charset="0"/>
              </a:rPr>
              <a:t>3.10: Case Study Activity – Prioritizing Risk </a:t>
            </a:r>
            <a:r>
              <a:rPr lang="lv-LV" b="1" i="1" dirty="0" smtClean="0">
                <a:solidFill>
                  <a:srgbClr val="4F718C"/>
                </a:solidFill>
                <a:latin typeface="Calibri" pitchFamily="34" charset="0"/>
              </a:rPr>
              <a:t>and Protective </a:t>
            </a:r>
            <a:r>
              <a:rPr lang="en-US" b="1" i="1" dirty="0" smtClean="0">
                <a:solidFill>
                  <a:srgbClr val="4F718C"/>
                </a:solidFill>
                <a:latin typeface="Calibri" pitchFamily="34" charset="0"/>
              </a:rPr>
              <a:t>Factors</a:t>
            </a:r>
          </a:p>
        </p:txBody>
      </p:sp>
    </p:spTree>
    <p:extLst>
      <p:ext uri="{BB962C8B-B14F-4D97-AF65-F5344CB8AC3E}">
        <p14:creationId xmlns:p14="http://schemas.microsoft.com/office/powerpoint/2010/main" val="1048445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ctrTitle"/>
          </p:nvPr>
        </p:nvSpPr>
        <p:spPr/>
        <p:txBody>
          <a:bodyPr>
            <a:normAutofit fontScale="90000"/>
          </a:bodyPr>
          <a:lstStyle/>
          <a:p>
            <a:pPr eaLnBrk="1" hangingPunct="1"/>
            <a:r>
              <a:rPr lang="en-US" sz="3600" b="1" dirty="0" smtClean="0">
                <a:solidFill>
                  <a:schemeClr val="bg1"/>
                </a:solidFill>
                <a:latin typeface="Helvetica" charset="0"/>
                <a:ea typeface="ＭＳ Ｐゴシック" pitchFamily="34" charset="-128"/>
              </a:rPr>
              <a:t>CASE STUDY ACTIVITY –</a:t>
            </a:r>
            <a:br>
              <a:rPr lang="en-US" sz="3600" b="1" dirty="0" smtClean="0">
                <a:solidFill>
                  <a:schemeClr val="bg1"/>
                </a:solidFill>
                <a:latin typeface="Helvetica" charset="0"/>
                <a:ea typeface="ＭＳ Ｐゴシック" pitchFamily="34" charset="-128"/>
              </a:rPr>
            </a:br>
            <a:r>
              <a:rPr lang="en-US" sz="3600" b="1" dirty="0" smtClean="0">
                <a:solidFill>
                  <a:schemeClr val="bg1"/>
                </a:solidFill>
                <a:latin typeface="Helvetica" charset="0"/>
                <a:ea typeface="ＭＳ Ｐゴシック" pitchFamily="34" charset="-128"/>
              </a:rPr>
              <a:t>Prioritizing Risk Factors (cont.)</a:t>
            </a:r>
          </a:p>
        </p:txBody>
      </p:sp>
      <p:sp>
        <p:nvSpPr>
          <p:cNvPr id="71683" name="Text Box 15"/>
          <p:cNvSpPr txBox="1">
            <a:spLocks noChangeArrowheads="1"/>
          </p:cNvSpPr>
          <p:nvPr/>
        </p:nvSpPr>
        <p:spPr bwMode="auto">
          <a:xfrm>
            <a:off x="277813" y="3414713"/>
            <a:ext cx="1219200" cy="366712"/>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71684" name="Rectangle 5"/>
          <p:cNvSpPr>
            <a:spLocks noChangeArrowheads="1"/>
          </p:cNvSpPr>
          <p:nvPr/>
        </p:nvSpPr>
        <p:spPr bwMode="auto">
          <a:xfrm>
            <a:off x="2526770" y="5794956"/>
            <a:ext cx="5308383" cy="923330"/>
          </a:xfrm>
          <a:prstGeom prst="rect">
            <a:avLst/>
          </a:prstGeom>
          <a:noFill/>
          <a:ln w="9525">
            <a:noFill/>
            <a:miter lim="800000"/>
            <a:headEnd/>
            <a:tailEnd/>
          </a:ln>
        </p:spPr>
        <p:txBody>
          <a:bodyPr wrap="square">
            <a:spAutoFit/>
          </a:bodyPr>
          <a:lstStyle/>
          <a:p>
            <a:pPr algn="r"/>
            <a:r>
              <a:rPr lang="en-US" b="1" i="1" dirty="0" smtClean="0">
                <a:solidFill>
                  <a:srgbClr val="4F718C"/>
                </a:solidFill>
                <a:latin typeface="Calibri" pitchFamily="34" charset="0"/>
              </a:rPr>
              <a:t>Worksheet 3.9: Case Study – Assessment Information</a:t>
            </a:r>
          </a:p>
          <a:p>
            <a:pPr algn="r"/>
            <a:r>
              <a:rPr lang="en-US" b="1" i="1" dirty="0">
                <a:solidFill>
                  <a:srgbClr val="4F718C"/>
                </a:solidFill>
                <a:latin typeface="Calibri" pitchFamily="34" charset="0"/>
              </a:rPr>
              <a:t>Worksheet 3.10: Case Study Activity – Prioritizing Risk </a:t>
            </a:r>
            <a:r>
              <a:rPr lang="lv-LV" b="1" i="1" dirty="0">
                <a:solidFill>
                  <a:srgbClr val="4F718C"/>
                </a:solidFill>
                <a:latin typeface="Calibri" pitchFamily="34" charset="0"/>
              </a:rPr>
              <a:t>and Protective </a:t>
            </a:r>
            <a:r>
              <a:rPr lang="en-US" b="1" i="1" dirty="0" smtClean="0">
                <a:solidFill>
                  <a:srgbClr val="4F718C"/>
                </a:solidFill>
                <a:latin typeface="Calibri" pitchFamily="34" charset="0"/>
              </a:rPr>
              <a:t>Factors</a:t>
            </a:r>
            <a:endParaRPr lang="en-US" b="1" i="1" dirty="0">
              <a:solidFill>
                <a:srgbClr val="4F718C"/>
              </a:solidFill>
              <a:latin typeface="Calibri" pitchFamily="34" charset="0"/>
            </a:endParaRPr>
          </a:p>
        </p:txBody>
      </p:sp>
      <p:sp>
        <p:nvSpPr>
          <p:cNvPr id="10" name="Rectangle 9"/>
          <p:cNvSpPr/>
          <p:nvPr/>
        </p:nvSpPr>
        <p:spPr>
          <a:xfrm>
            <a:off x="433388" y="1722438"/>
            <a:ext cx="8253412" cy="2554545"/>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spAutoFit/>
          </a:bodyPr>
          <a:lstStyle/>
          <a:p>
            <a:pPr marL="292100" indent="-292100">
              <a:spcAft>
                <a:spcPts val="1200"/>
              </a:spcAft>
              <a:buFont typeface="Wingdings" pitchFamily="2" charset="2"/>
              <a:buChar char="Ø"/>
            </a:pPr>
            <a:r>
              <a:rPr lang="en-US" sz="2000" dirty="0" smtClean="0">
                <a:solidFill>
                  <a:srgbClr val="000000"/>
                </a:solidFill>
                <a:latin typeface="Arial" pitchFamily="34" charset="0"/>
                <a:ea typeface="ＭＳ Ｐゴシック" pitchFamily="34" charset="-128"/>
              </a:rPr>
              <a:t>Find the assessment information on Resources and Readiness for Community XYZ on </a:t>
            </a:r>
            <a:r>
              <a:rPr lang="en-US" sz="2000" b="1" dirty="0" smtClean="0">
                <a:solidFill>
                  <a:srgbClr val="000000"/>
                </a:solidFill>
                <a:latin typeface="Arial" pitchFamily="34" charset="0"/>
                <a:ea typeface="ＭＳ Ｐゴシック" pitchFamily="34" charset="-128"/>
              </a:rPr>
              <a:t>Worksheet </a:t>
            </a:r>
            <a:r>
              <a:rPr lang="en-US" sz="2000" b="1" dirty="0">
                <a:solidFill>
                  <a:srgbClr val="000000"/>
                </a:solidFill>
                <a:latin typeface="Arial" pitchFamily="34" charset="0"/>
                <a:ea typeface="ＭＳ Ｐゴシック" pitchFamily="34" charset="-128"/>
              </a:rPr>
              <a:t>3.10: Case Study Activity – Prioritizing Risk </a:t>
            </a:r>
            <a:r>
              <a:rPr lang="en-US" sz="2000" b="1" dirty="0" smtClean="0">
                <a:solidFill>
                  <a:srgbClr val="000000"/>
                </a:solidFill>
                <a:latin typeface="Arial" pitchFamily="34" charset="0"/>
                <a:ea typeface="ＭＳ Ｐゴシック" pitchFamily="34" charset="-128"/>
              </a:rPr>
              <a:t>Factors</a:t>
            </a:r>
          </a:p>
          <a:p>
            <a:pPr marL="292100" indent="-292100">
              <a:spcAft>
                <a:spcPts val="1200"/>
              </a:spcAft>
              <a:buFont typeface="Wingdings" pitchFamily="2" charset="2"/>
              <a:buChar char="Ø"/>
            </a:pPr>
            <a:r>
              <a:rPr lang="en-US" sz="2000" dirty="0" smtClean="0">
                <a:solidFill>
                  <a:srgbClr val="000000"/>
                </a:solidFill>
                <a:latin typeface="Arial" pitchFamily="34" charset="0"/>
                <a:ea typeface="ＭＳ Ｐゴシック" pitchFamily="34" charset="-128"/>
              </a:rPr>
              <a:t>Find the </a:t>
            </a:r>
            <a:r>
              <a:rPr lang="en-US" sz="2000" i="1" dirty="0" smtClean="0">
                <a:solidFill>
                  <a:srgbClr val="000000"/>
                </a:solidFill>
                <a:latin typeface="Arial" pitchFamily="34" charset="0"/>
                <a:ea typeface="ＭＳ Ｐゴシック" pitchFamily="34" charset="-128"/>
              </a:rPr>
              <a:t>Changeability </a:t>
            </a:r>
            <a:r>
              <a:rPr lang="en-US" sz="2000" dirty="0" smtClean="0">
                <a:solidFill>
                  <a:srgbClr val="000000"/>
                </a:solidFill>
                <a:latin typeface="Arial" pitchFamily="34" charset="0"/>
                <a:ea typeface="ＭＳ Ｐゴシック" pitchFamily="34" charset="-128"/>
              </a:rPr>
              <a:t>section of Worksheet 3.10. Use the data on Resources and Readiness to answer questions 7-9.</a:t>
            </a:r>
          </a:p>
          <a:p>
            <a:pPr marL="292100" indent="-292100">
              <a:spcAft>
                <a:spcPts val="1200"/>
              </a:spcAft>
              <a:buFont typeface="Wingdings" pitchFamily="2" charset="2"/>
              <a:buChar char="Ø"/>
            </a:pPr>
            <a:r>
              <a:rPr lang="en-US" sz="2000" dirty="0" smtClean="0">
                <a:solidFill>
                  <a:srgbClr val="000000"/>
                </a:solidFill>
                <a:latin typeface="Arial" pitchFamily="34" charset="0"/>
                <a:ea typeface="ＭＳ Ｐゴシック" pitchFamily="34" charset="-128"/>
              </a:rPr>
              <a:t>Mark the box indicating whether your risk factor is of high or low changeability.</a:t>
            </a:r>
          </a:p>
        </p:txBody>
      </p:sp>
    </p:spTree>
    <p:extLst>
      <p:ext uri="{BB962C8B-B14F-4D97-AF65-F5344CB8AC3E}">
        <p14:creationId xmlns:p14="http://schemas.microsoft.com/office/powerpoint/2010/main" val="3205588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ctrTitle"/>
          </p:nvPr>
        </p:nvSpPr>
        <p:spPr/>
        <p:txBody>
          <a:bodyPr>
            <a:normAutofit fontScale="90000"/>
          </a:bodyPr>
          <a:lstStyle/>
          <a:p>
            <a:pPr eaLnBrk="1" hangingPunct="1"/>
            <a:r>
              <a:rPr lang="en-US" sz="3600" b="1" dirty="0" smtClean="0">
                <a:solidFill>
                  <a:schemeClr val="bg1"/>
                </a:solidFill>
                <a:latin typeface="Helvetica" charset="0"/>
                <a:ea typeface="ＭＳ Ｐゴシック" pitchFamily="34" charset="-128"/>
              </a:rPr>
              <a:t>CASE STUDY ACTIVITY –</a:t>
            </a:r>
            <a:br>
              <a:rPr lang="en-US" sz="3600" b="1" dirty="0" smtClean="0">
                <a:solidFill>
                  <a:schemeClr val="bg1"/>
                </a:solidFill>
                <a:latin typeface="Helvetica" charset="0"/>
                <a:ea typeface="ＭＳ Ｐゴシック" pitchFamily="34" charset="-128"/>
              </a:rPr>
            </a:br>
            <a:r>
              <a:rPr lang="en-US" sz="3600" b="1" dirty="0" smtClean="0">
                <a:solidFill>
                  <a:schemeClr val="bg1"/>
                </a:solidFill>
                <a:latin typeface="Helvetica" charset="0"/>
                <a:ea typeface="ＭＳ Ｐゴシック" pitchFamily="34" charset="-128"/>
              </a:rPr>
              <a:t>Prioritizing Risk Factors</a:t>
            </a:r>
            <a:r>
              <a:rPr lang="lv-LV" sz="3600" b="1" dirty="0" smtClean="0">
                <a:solidFill>
                  <a:schemeClr val="bg1"/>
                </a:solidFill>
                <a:latin typeface="Helvetica" charset="0"/>
                <a:ea typeface="ＭＳ Ｐゴシック" pitchFamily="34" charset="-128"/>
              </a:rPr>
              <a:t> (cont.)</a:t>
            </a:r>
            <a:endParaRPr lang="en-US" sz="3600" b="1" dirty="0" smtClean="0">
              <a:solidFill>
                <a:schemeClr val="bg1"/>
              </a:solidFill>
              <a:latin typeface="Helvetica" charset="0"/>
              <a:ea typeface="ＭＳ Ｐゴシック" pitchFamily="34" charset="-128"/>
            </a:endParaRPr>
          </a:p>
        </p:txBody>
      </p:sp>
      <p:sp>
        <p:nvSpPr>
          <p:cNvPr id="71683" name="Text Box 15"/>
          <p:cNvSpPr txBox="1">
            <a:spLocks noChangeArrowheads="1"/>
          </p:cNvSpPr>
          <p:nvPr/>
        </p:nvSpPr>
        <p:spPr bwMode="auto">
          <a:xfrm>
            <a:off x="277813" y="3414713"/>
            <a:ext cx="1219200" cy="366712"/>
          </a:xfrm>
          <a:prstGeom prst="rect">
            <a:avLst/>
          </a:prstGeom>
          <a:noFill/>
          <a:ln w="9525">
            <a:noFill/>
            <a:miter lim="800000"/>
            <a:headEnd/>
            <a:tailEnd/>
          </a:ln>
        </p:spPr>
        <p:txBody>
          <a:bodyPr>
            <a:spAutoFit/>
          </a:bodyPr>
          <a:lstStyle/>
          <a:p>
            <a:pPr>
              <a:spcBef>
                <a:spcPct val="50000"/>
              </a:spcBef>
            </a:pPr>
            <a:endParaRPr lang="en-US">
              <a:latin typeface="Calibri" pitchFamily="34" charset="0"/>
            </a:endParaRPr>
          </a:p>
        </p:txBody>
      </p:sp>
      <p:sp>
        <p:nvSpPr>
          <p:cNvPr id="71684" name="Rectangle 5"/>
          <p:cNvSpPr>
            <a:spLocks noChangeArrowheads="1"/>
          </p:cNvSpPr>
          <p:nvPr/>
        </p:nvSpPr>
        <p:spPr bwMode="auto">
          <a:xfrm>
            <a:off x="2800349" y="5912951"/>
            <a:ext cx="4945157" cy="646331"/>
          </a:xfrm>
          <a:prstGeom prst="rect">
            <a:avLst/>
          </a:prstGeom>
          <a:noFill/>
          <a:ln w="9525">
            <a:noFill/>
            <a:miter lim="800000"/>
            <a:headEnd/>
            <a:tailEnd/>
          </a:ln>
        </p:spPr>
        <p:txBody>
          <a:bodyPr wrap="square">
            <a:spAutoFit/>
          </a:bodyPr>
          <a:lstStyle/>
          <a:p>
            <a:pPr algn="r"/>
            <a:r>
              <a:rPr lang="en-US" b="1" i="1" dirty="0">
                <a:solidFill>
                  <a:srgbClr val="4F718C"/>
                </a:solidFill>
                <a:latin typeface="Calibri" pitchFamily="34" charset="0"/>
              </a:rPr>
              <a:t>Worksheet 3.10: Case Study Activity – Prioritizing Risk </a:t>
            </a:r>
            <a:r>
              <a:rPr lang="lv-LV" b="1" i="1" dirty="0">
                <a:solidFill>
                  <a:srgbClr val="4F718C"/>
                </a:solidFill>
                <a:latin typeface="Calibri" pitchFamily="34" charset="0"/>
              </a:rPr>
              <a:t>and Protective </a:t>
            </a:r>
            <a:r>
              <a:rPr lang="en-US" b="1" i="1" dirty="0">
                <a:solidFill>
                  <a:srgbClr val="4F718C"/>
                </a:solidFill>
                <a:latin typeface="Calibri" pitchFamily="34" charset="0"/>
              </a:rPr>
              <a:t>Factors</a:t>
            </a:r>
          </a:p>
        </p:txBody>
      </p:sp>
      <p:sp>
        <p:nvSpPr>
          <p:cNvPr id="10" name="Rectangle 9"/>
          <p:cNvSpPr/>
          <p:nvPr/>
        </p:nvSpPr>
        <p:spPr>
          <a:xfrm>
            <a:off x="433388" y="1231753"/>
            <a:ext cx="8253412" cy="4555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spAutoFit/>
          </a:bodyPr>
          <a:lstStyle/>
          <a:p>
            <a:pPr marL="292100" indent="-292100">
              <a:spcAft>
                <a:spcPts val="1200"/>
              </a:spcAft>
              <a:buFont typeface="Wingdings" pitchFamily="2" charset="2"/>
              <a:buChar char="Ø"/>
            </a:pPr>
            <a:r>
              <a:rPr lang="en-US" sz="2000" dirty="0" smtClean="0">
                <a:solidFill>
                  <a:srgbClr val="000000"/>
                </a:solidFill>
                <a:latin typeface="Arial" pitchFamily="34" charset="0"/>
                <a:ea typeface="ＭＳ Ｐゴシック" pitchFamily="34" charset="-128"/>
              </a:rPr>
              <a:t>Find the</a:t>
            </a:r>
            <a:r>
              <a:rPr lang="en-US" sz="2000" i="1" dirty="0" smtClean="0">
                <a:solidFill>
                  <a:srgbClr val="000000"/>
                </a:solidFill>
                <a:latin typeface="Arial" pitchFamily="34" charset="0"/>
                <a:ea typeface="ＭＳ Ｐゴシック" pitchFamily="34" charset="-128"/>
              </a:rPr>
              <a:t> </a:t>
            </a:r>
            <a:r>
              <a:rPr lang="en-US" sz="2000" i="1" dirty="0">
                <a:solidFill>
                  <a:srgbClr val="000000"/>
                </a:solidFill>
                <a:latin typeface="Arial" pitchFamily="34" charset="0"/>
                <a:ea typeface="ＭＳ Ｐゴシック" pitchFamily="34" charset="-128"/>
              </a:rPr>
              <a:t>P</a:t>
            </a:r>
            <a:r>
              <a:rPr lang="en-US" sz="2000" i="1" dirty="0" smtClean="0">
                <a:solidFill>
                  <a:srgbClr val="000000"/>
                </a:solidFill>
                <a:latin typeface="Arial" pitchFamily="34" charset="0"/>
                <a:ea typeface="ＭＳ Ｐゴシック" pitchFamily="34" charset="-128"/>
              </a:rPr>
              <a:t>rioritization </a:t>
            </a:r>
            <a:r>
              <a:rPr lang="en-US" sz="2000" dirty="0">
                <a:solidFill>
                  <a:srgbClr val="000000"/>
                </a:solidFill>
                <a:latin typeface="Arial" pitchFamily="34" charset="0"/>
                <a:ea typeface="ＭＳ Ｐゴシック" pitchFamily="34" charset="-128"/>
              </a:rPr>
              <a:t>box on </a:t>
            </a:r>
            <a:r>
              <a:rPr lang="en-US" sz="2000" b="1" dirty="0">
                <a:solidFill>
                  <a:srgbClr val="000000"/>
                </a:solidFill>
                <a:latin typeface="Arial" pitchFamily="34" charset="0"/>
                <a:ea typeface="ＭＳ Ｐゴシック" pitchFamily="34" charset="-128"/>
              </a:rPr>
              <a:t>Worksheet </a:t>
            </a:r>
            <a:r>
              <a:rPr lang="en-US" sz="2000" b="1" dirty="0" smtClean="0">
                <a:solidFill>
                  <a:srgbClr val="000000"/>
                </a:solidFill>
                <a:latin typeface="Arial" pitchFamily="34" charset="0"/>
                <a:ea typeface="ＭＳ Ｐゴシック" pitchFamily="34" charset="-128"/>
              </a:rPr>
              <a:t>3.10.</a:t>
            </a:r>
          </a:p>
          <a:p>
            <a:pPr marL="292100" indent="-292100">
              <a:spcAft>
                <a:spcPts val="1200"/>
              </a:spcAft>
              <a:buFont typeface="Wingdings" pitchFamily="2" charset="2"/>
              <a:buChar char="Ø"/>
            </a:pPr>
            <a:r>
              <a:rPr lang="en-US" sz="2000" dirty="0" smtClean="0">
                <a:solidFill>
                  <a:srgbClr val="000000"/>
                </a:solidFill>
                <a:latin typeface="Arial" pitchFamily="34" charset="0"/>
                <a:ea typeface="ＭＳ Ｐゴシック" pitchFamily="34" charset="-128"/>
              </a:rPr>
              <a:t>Place an “x” in the quadrant that represents your risk factor: </a:t>
            </a:r>
          </a:p>
          <a:p>
            <a:pPr marL="749300" lvl="1" indent="-292100">
              <a:spcAft>
                <a:spcPts val="1200"/>
              </a:spcAft>
              <a:buFont typeface="Wingdings" pitchFamily="2" charset="2"/>
              <a:buChar char="Ø"/>
            </a:pPr>
            <a:r>
              <a:rPr lang="en-US" sz="2000" dirty="0">
                <a:solidFill>
                  <a:srgbClr val="000000"/>
                </a:solidFill>
                <a:latin typeface="Arial" pitchFamily="34" charset="0"/>
                <a:ea typeface="ＭＳ Ｐゴシック" pitchFamily="34" charset="-128"/>
              </a:rPr>
              <a:t>H</a:t>
            </a:r>
            <a:r>
              <a:rPr lang="en-US" sz="2000" dirty="0" smtClean="0">
                <a:solidFill>
                  <a:srgbClr val="000000"/>
                </a:solidFill>
                <a:latin typeface="Arial" pitchFamily="34" charset="0"/>
                <a:ea typeface="ＭＳ Ｐゴシック" pitchFamily="34" charset="-128"/>
              </a:rPr>
              <a:t>igh or low importance</a:t>
            </a:r>
          </a:p>
          <a:p>
            <a:pPr marL="749300" lvl="1" indent="-292100">
              <a:spcAft>
                <a:spcPts val="1200"/>
              </a:spcAft>
              <a:buFont typeface="Wingdings" pitchFamily="2" charset="2"/>
              <a:buChar char="Ø"/>
            </a:pPr>
            <a:r>
              <a:rPr lang="en-US" sz="2000" dirty="0" smtClean="0">
                <a:solidFill>
                  <a:srgbClr val="000000"/>
                </a:solidFill>
                <a:latin typeface="Arial" pitchFamily="34" charset="0"/>
                <a:ea typeface="ＭＳ Ｐゴシック" pitchFamily="34" charset="-128"/>
              </a:rPr>
              <a:t>High or low changeability</a:t>
            </a:r>
          </a:p>
          <a:p>
            <a:pPr marL="292100" indent="-292100">
              <a:spcAft>
                <a:spcPts val="1200"/>
              </a:spcAft>
              <a:buFont typeface="Wingdings" pitchFamily="2" charset="2"/>
              <a:buChar char="Ø"/>
            </a:pPr>
            <a:r>
              <a:rPr lang="en-US" sz="2000" dirty="0" smtClean="0">
                <a:solidFill>
                  <a:srgbClr val="000000"/>
                </a:solidFill>
                <a:latin typeface="Arial" pitchFamily="34" charset="0"/>
                <a:ea typeface="ＭＳ Ｐゴシック" pitchFamily="34" charset="-128"/>
              </a:rPr>
              <a:t>Write the name of your risk factor on a sticky note and place it in the correct quadrant on the Prioritization box on the easel</a:t>
            </a:r>
          </a:p>
          <a:p>
            <a:pPr marL="292100" indent="-292100">
              <a:spcAft>
                <a:spcPts val="1200"/>
              </a:spcAft>
              <a:buFont typeface="Wingdings" pitchFamily="2" charset="2"/>
              <a:buChar char="Ø"/>
            </a:pPr>
            <a:r>
              <a:rPr lang="en-US" sz="2000" dirty="0" smtClean="0">
                <a:solidFill>
                  <a:srgbClr val="000000"/>
                </a:solidFill>
                <a:latin typeface="Arial" pitchFamily="34" charset="0"/>
                <a:ea typeface="ＭＳ Ｐゴシック" pitchFamily="34" charset="-128"/>
              </a:rPr>
              <a:t>Be prepared to share your rationale:</a:t>
            </a:r>
          </a:p>
          <a:p>
            <a:pPr marL="749300" lvl="1" indent="-292100">
              <a:spcAft>
                <a:spcPts val="1200"/>
              </a:spcAft>
              <a:buFont typeface="Wingdings" pitchFamily="2" charset="2"/>
              <a:buChar char="Ø"/>
            </a:pPr>
            <a:r>
              <a:rPr lang="en-US" sz="2000" dirty="0">
                <a:solidFill>
                  <a:srgbClr val="000000"/>
                </a:solidFill>
                <a:latin typeface="Arial" pitchFamily="34" charset="0"/>
                <a:ea typeface="ＭＳ Ｐゴシック" pitchFamily="34" charset="-128"/>
              </a:rPr>
              <a:t>W</a:t>
            </a:r>
            <a:r>
              <a:rPr lang="en-US" sz="2000" dirty="0" smtClean="0">
                <a:solidFill>
                  <a:srgbClr val="000000"/>
                </a:solidFill>
                <a:latin typeface="Arial" pitchFamily="34" charset="0"/>
                <a:ea typeface="ＭＳ Ｐゴシック" pitchFamily="34" charset="-128"/>
              </a:rPr>
              <a:t>hat risk factor data led you to rate your risk factor high/low importance? </a:t>
            </a:r>
          </a:p>
          <a:p>
            <a:pPr marL="749300" lvl="1" indent="-292100">
              <a:spcAft>
                <a:spcPts val="1200"/>
              </a:spcAft>
              <a:buFont typeface="Wingdings" pitchFamily="2" charset="2"/>
              <a:buChar char="Ø"/>
            </a:pPr>
            <a:r>
              <a:rPr lang="en-US" sz="2000" dirty="0" smtClean="0">
                <a:solidFill>
                  <a:srgbClr val="000000"/>
                </a:solidFill>
                <a:latin typeface="Arial" pitchFamily="34" charset="0"/>
                <a:ea typeface="ＭＳ Ｐゴシック" pitchFamily="34" charset="-128"/>
              </a:rPr>
              <a:t>What capacity data led you to rate your risk factor high/low changeability?</a:t>
            </a:r>
            <a:endParaRPr lang="en-US" sz="2000"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2894216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415924" y="223564"/>
            <a:ext cx="8783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600" b="1" dirty="0">
                <a:solidFill>
                  <a:schemeClr val="bg1"/>
                </a:solidFill>
                <a:latin typeface="Helvetica" panose="020B0604020202020204" pitchFamily="34" charset="0"/>
              </a:rPr>
              <a:t>Session 3 Learning Objectives</a:t>
            </a:r>
          </a:p>
        </p:txBody>
      </p:sp>
      <p:sp>
        <p:nvSpPr>
          <p:cNvPr id="98306" name="Rectangle 2"/>
          <p:cNvSpPr>
            <a:spLocks noChangeArrowheads="1"/>
          </p:cNvSpPr>
          <p:nvPr/>
        </p:nvSpPr>
        <p:spPr bwMode="auto">
          <a:xfrm>
            <a:off x="415925" y="1520786"/>
            <a:ext cx="8451850" cy="273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10000"/>
              </a:lnSpc>
              <a:spcAft>
                <a:spcPts val="1200"/>
              </a:spcAft>
              <a:buFont typeface="Arial" panose="020B0604020202020204" pitchFamily="34" charset="0"/>
              <a:buChar char="•"/>
            </a:pPr>
            <a:r>
              <a:rPr lang="en-US" altLang="en-US" sz="2800" dirty="0">
                <a:solidFill>
                  <a:srgbClr val="000000"/>
                </a:solidFill>
                <a:latin typeface="Helvetica" panose="020B0604020202020204" pitchFamily="34" charset="0"/>
              </a:rPr>
              <a:t>Explain how a community can build its capacity to prevent the problems identified in its assessment</a:t>
            </a:r>
          </a:p>
          <a:p>
            <a:pPr eaLnBrk="1" hangingPunct="1">
              <a:lnSpc>
                <a:spcPct val="110000"/>
              </a:lnSpc>
              <a:spcAft>
                <a:spcPts val="1200"/>
              </a:spcAft>
              <a:buFont typeface="Arial" panose="020B0604020202020204" pitchFamily="34" charset="0"/>
              <a:buChar char="•"/>
            </a:pPr>
            <a:r>
              <a:rPr lang="en-US" altLang="en-US" sz="2800" dirty="0">
                <a:latin typeface="Helvetica" panose="020B0604020202020204" pitchFamily="34" charset="0"/>
              </a:rPr>
              <a:t>Describe culture and how to apply cultural competence to prevention and promotion</a:t>
            </a:r>
          </a:p>
          <a:p>
            <a:pPr eaLnBrk="1" hangingPunct="1">
              <a:lnSpc>
                <a:spcPct val="110000"/>
              </a:lnSpc>
              <a:spcAft>
                <a:spcPts val="1200"/>
              </a:spcAft>
              <a:buFont typeface="Arial" panose="020B0604020202020204" pitchFamily="34" charset="0"/>
              <a:buChar char="•"/>
            </a:pPr>
            <a:r>
              <a:rPr lang="en-US" altLang="en-US" sz="2800" dirty="0">
                <a:latin typeface="Helvetica" panose="020B0604020202020204" pitchFamily="34" charset="0"/>
              </a:rPr>
              <a:t>Explain how to prioritize risk and protective </a:t>
            </a:r>
            <a:r>
              <a:rPr lang="en-US" altLang="en-US" sz="2800" dirty="0" smtClean="0">
                <a:latin typeface="Helvetica" panose="020B0604020202020204" pitchFamily="34" charset="0"/>
              </a:rPr>
              <a:t>factors</a:t>
            </a:r>
            <a:endParaRPr lang="en-US" altLang="en-US" sz="2800" dirty="0">
              <a:latin typeface="Helvetica" panose="020B0604020202020204" pitchFamily="34" charset="0"/>
            </a:endParaRPr>
          </a:p>
        </p:txBody>
      </p:sp>
    </p:spTree>
    <p:extLst>
      <p:ext uri="{BB962C8B-B14F-4D97-AF65-F5344CB8AC3E}">
        <p14:creationId xmlns:p14="http://schemas.microsoft.com/office/powerpoint/2010/main" val="17811062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4"/>
          <p:cNvSpPr>
            <a:spLocks noGrp="1"/>
          </p:cNvSpPr>
          <p:nvPr>
            <p:ph type="ctrTitle"/>
          </p:nvPr>
        </p:nvSpPr>
        <p:spPr>
          <a:xfrm>
            <a:off x="767522" y="3089173"/>
            <a:ext cx="8610600" cy="860685"/>
          </a:xfrm>
        </p:spPr>
        <p:txBody>
          <a:bodyPr/>
          <a:lstStyle/>
          <a:p>
            <a:pPr eaLnBrk="1" hangingPunct="1"/>
            <a:r>
              <a:rPr lang="en-US" altLang="en-US" sz="4800" b="1" dirty="0" smtClean="0">
                <a:solidFill>
                  <a:schemeClr val="bg1"/>
                </a:solidFill>
                <a:latin typeface="Helvetica" panose="020B0604020202020204" pitchFamily="34" charset="0"/>
                <a:cs typeface="Helvetica" panose="020B0604020202020204" pitchFamily="34" charset="0"/>
              </a:rPr>
              <a:t>Questions or comments?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ctrTitle"/>
          </p:nvPr>
        </p:nvSpPr>
        <p:spPr/>
        <p:txBody>
          <a:bodyPr/>
          <a:lstStyle/>
          <a:p>
            <a:r>
              <a:rPr lang="en-US" altLang="en-US" sz="3600" b="1" dirty="0" smtClean="0">
                <a:solidFill>
                  <a:schemeClr val="bg1"/>
                </a:solidFill>
                <a:latin typeface="Helvetica" panose="020B0604020202020204" pitchFamily="34" charset="0"/>
              </a:rPr>
              <a:t>Session 3 References</a:t>
            </a:r>
          </a:p>
        </p:txBody>
      </p:sp>
      <p:sp>
        <p:nvSpPr>
          <p:cNvPr id="102403" name="Subtitle 2"/>
          <p:cNvSpPr>
            <a:spLocks noGrp="1"/>
          </p:cNvSpPr>
          <p:nvPr>
            <p:ph type="subTitle" idx="1"/>
          </p:nvPr>
        </p:nvSpPr>
        <p:spPr>
          <a:xfrm>
            <a:off x="88900" y="1464235"/>
            <a:ext cx="8966200" cy="3412566"/>
          </a:xfrm>
        </p:spPr>
        <p:txBody>
          <a:bodyPr/>
          <a:lstStyle/>
          <a:p>
            <a:pPr marL="342900" indent="-342900">
              <a:spcBef>
                <a:spcPct val="0"/>
              </a:spcBef>
              <a:buFont typeface="+mj-lt"/>
              <a:buAutoNum type="arabicPeriod"/>
            </a:pPr>
            <a:r>
              <a:rPr lang="en-US" altLang="en-US" sz="1600" dirty="0" err="1" smtClean="0">
                <a:solidFill>
                  <a:srgbClr val="000000"/>
                </a:solidFill>
                <a:latin typeface="Arial" panose="020B0604020202020204" pitchFamily="34" charset="0"/>
                <a:ea typeface="Cambria" panose="02040503050406030204" pitchFamily="18" charset="0"/>
              </a:rPr>
              <a:t>Butterfoss</a:t>
            </a:r>
            <a:r>
              <a:rPr lang="en-US" altLang="en-US" sz="1600" dirty="0" smtClean="0">
                <a:solidFill>
                  <a:srgbClr val="000000"/>
                </a:solidFill>
                <a:latin typeface="Arial" panose="020B0604020202020204" pitchFamily="34" charset="0"/>
                <a:ea typeface="Cambria" panose="02040503050406030204" pitchFamily="18" charset="0"/>
              </a:rPr>
              <a:t>, F. D. (2007). </a:t>
            </a:r>
            <a:r>
              <a:rPr lang="en-US" altLang="en-US" sz="1600" i="1" dirty="0" smtClean="0">
                <a:solidFill>
                  <a:srgbClr val="000000"/>
                </a:solidFill>
                <a:latin typeface="Arial" panose="020B0604020202020204" pitchFamily="34" charset="0"/>
                <a:ea typeface="Cambria" panose="02040503050406030204" pitchFamily="18" charset="0"/>
              </a:rPr>
              <a:t>Coalitions and partnerships in public health</a:t>
            </a:r>
            <a:r>
              <a:rPr lang="en-US" altLang="en-US" sz="1600" dirty="0" smtClean="0">
                <a:solidFill>
                  <a:srgbClr val="000000"/>
                </a:solidFill>
                <a:latin typeface="Arial" panose="020B0604020202020204" pitchFamily="34" charset="0"/>
                <a:ea typeface="Cambria" panose="02040503050406030204" pitchFamily="18" charset="0"/>
              </a:rPr>
              <a:t>. San Francisco, CA: John Wiley &amp; Sons, Inc.</a:t>
            </a:r>
          </a:p>
          <a:p>
            <a:pPr marL="342900" indent="-342900">
              <a:spcBef>
                <a:spcPct val="0"/>
              </a:spcBef>
              <a:buFont typeface="+mj-lt"/>
              <a:buAutoNum type="arabicPeriod"/>
            </a:pPr>
            <a:r>
              <a:rPr lang="en-US" altLang="en-US" sz="1600" dirty="0">
                <a:latin typeface="Arial" panose="020B0604020202020204" pitchFamily="34" charset="0"/>
                <a:ea typeface="Cambria" panose="02040503050406030204" pitchFamily="18" charset="0"/>
              </a:rPr>
              <a:t>U.S. Department of Health and Human Services, Office of Minority Health. (2018, June 11). </a:t>
            </a:r>
            <a:r>
              <a:rPr lang="en-US" altLang="en-US" sz="1600" i="1" dirty="0">
                <a:latin typeface="Arial" panose="020B0604020202020204" pitchFamily="34" charset="0"/>
                <a:ea typeface="Cambria" panose="02040503050406030204" pitchFamily="18" charset="0"/>
              </a:rPr>
              <a:t>Cultural competency </a:t>
            </a:r>
            <a:r>
              <a:rPr lang="en-US" altLang="en-US" sz="1600" dirty="0">
                <a:latin typeface="Arial" panose="020B0604020202020204" pitchFamily="34" charset="0"/>
                <a:ea typeface="Cambria" panose="02040503050406030204" pitchFamily="18" charset="0"/>
              </a:rPr>
              <a:t>[Website]. Retrieved from </a:t>
            </a:r>
            <a:r>
              <a:rPr lang="en-US" altLang="en-US" sz="1600" dirty="0">
                <a:latin typeface="Arial" panose="020B0604020202020204" pitchFamily="34" charset="0"/>
                <a:ea typeface="Cambria" panose="02040503050406030204" pitchFamily="18" charset="0"/>
                <a:hlinkClick r:id="rId3"/>
              </a:rPr>
              <a:t>https://</a:t>
            </a:r>
            <a:r>
              <a:rPr lang="en-US" altLang="en-US" sz="1600" dirty="0" smtClean="0">
                <a:latin typeface="Arial" panose="020B0604020202020204" pitchFamily="34" charset="0"/>
                <a:ea typeface="Cambria" panose="02040503050406030204" pitchFamily="18" charset="0"/>
                <a:hlinkClick r:id="rId3"/>
              </a:rPr>
              <a:t>minorityhealth.hhs.gov/omh/browse.aspx?lvl=1&amp;lvlid=6</a:t>
            </a:r>
            <a:endParaRPr lang="en-US" altLang="en-US" sz="1600" dirty="0" smtClean="0">
              <a:latin typeface="Arial" panose="020B0604020202020204" pitchFamily="34" charset="0"/>
              <a:ea typeface="Cambria" panose="02040503050406030204" pitchFamily="18" charset="0"/>
            </a:endParaRPr>
          </a:p>
          <a:p>
            <a:pPr marL="342900" indent="-342900">
              <a:spcBef>
                <a:spcPct val="0"/>
              </a:spcBef>
              <a:buFont typeface="+mj-lt"/>
              <a:buAutoNum type="arabicPeriod"/>
            </a:pPr>
            <a:r>
              <a:rPr lang="en-US" altLang="en-US" sz="1600" dirty="0" smtClean="0">
                <a:latin typeface="Arial" panose="020B0604020202020204" pitchFamily="34" charset="0"/>
                <a:ea typeface="Cambria" panose="02040503050406030204" pitchFamily="18" charset="0"/>
              </a:rPr>
              <a:t>Griswold</a:t>
            </a:r>
            <a:r>
              <a:rPr lang="en-US" altLang="en-US" sz="1600" dirty="0" smtClean="0">
                <a:solidFill>
                  <a:srgbClr val="000000"/>
                </a:solidFill>
                <a:latin typeface="Arial" panose="020B0604020202020204" pitchFamily="34" charset="0"/>
                <a:ea typeface="Cambria" panose="02040503050406030204" pitchFamily="18" charset="0"/>
              </a:rPr>
              <a:t>, W. (2008). </a:t>
            </a:r>
            <a:r>
              <a:rPr lang="en-US" altLang="en-US" sz="1600" i="1" dirty="0" smtClean="0">
                <a:solidFill>
                  <a:srgbClr val="000000"/>
                </a:solidFill>
                <a:latin typeface="Arial" panose="020B0604020202020204" pitchFamily="34" charset="0"/>
                <a:ea typeface="Cambria" panose="02040503050406030204" pitchFamily="18" charset="0"/>
              </a:rPr>
              <a:t>Cultures and societies in a changing world</a:t>
            </a:r>
            <a:r>
              <a:rPr lang="en-US" altLang="en-US" sz="1600" dirty="0" smtClean="0">
                <a:solidFill>
                  <a:srgbClr val="000000"/>
                </a:solidFill>
                <a:latin typeface="Arial" panose="020B0604020202020204" pitchFamily="34" charset="0"/>
                <a:ea typeface="Cambria" panose="02040503050406030204" pitchFamily="18" charset="0"/>
              </a:rPr>
              <a:t> (3</a:t>
            </a:r>
            <a:r>
              <a:rPr lang="en-US" altLang="en-US" sz="1600" baseline="30000" dirty="0" smtClean="0">
                <a:solidFill>
                  <a:srgbClr val="000000"/>
                </a:solidFill>
                <a:latin typeface="Arial" panose="020B0604020202020204" pitchFamily="34" charset="0"/>
                <a:ea typeface="Cambria" panose="02040503050406030204" pitchFamily="18" charset="0"/>
              </a:rPr>
              <a:t>rd</a:t>
            </a:r>
            <a:r>
              <a:rPr lang="en-US" altLang="en-US" sz="1600" dirty="0" smtClean="0">
                <a:solidFill>
                  <a:srgbClr val="000000"/>
                </a:solidFill>
                <a:latin typeface="Arial" panose="020B0604020202020204" pitchFamily="34" charset="0"/>
                <a:ea typeface="Cambria" panose="02040503050406030204" pitchFamily="18" charset="0"/>
              </a:rPr>
              <a:t> ed.). Thousand Oaks, CA: Pine Forge Press.</a:t>
            </a:r>
          </a:p>
          <a:p>
            <a:pPr marL="342900" indent="-342900">
              <a:spcBef>
                <a:spcPct val="0"/>
              </a:spcBef>
              <a:buFont typeface="+mj-lt"/>
              <a:buAutoNum type="arabicPeriod"/>
            </a:pPr>
            <a:r>
              <a:rPr lang="en-US" altLang="en-US" sz="1600" dirty="0" smtClean="0">
                <a:solidFill>
                  <a:srgbClr val="000000"/>
                </a:solidFill>
                <a:latin typeface="Arial" panose="020B0604020202020204" pitchFamily="34" charset="0"/>
                <a:ea typeface="Cambria" panose="02040503050406030204" pitchFamily="18" charset="0"/>
              </a:rPr>
              <a:t>National Center for Cultural Competence, Georgetown University Center for Child and Human Development. (2004). </a:t>
            </a:r>
            <a:r>
              <a:rPr lang="en-US" altLang="en-US" sz="1600" i="1" dirty="0" smtClean="0">
                <a:solidFill>
                  <a:srgbClr val="000000"/>
                </a:solidFill>
                <a:latin typeface="Arial" panose="020B0604020202020204" pitchFamily="34" charset="0"/>
                <a:ea typeface="Cambria" panose="02040503050406030204" pitchFamily="18" charset="0"/>
              </a:rPr>
              <a:t>A guide to infusing cultural &amp; linguistic competence in health promotion training</a:t>
            </a:r>
            <a:r>
              <a:rPr lang="en-US" altLang="en-US" sz="1600" dirty="0" smtClean="0">
                <a:solidFill>
                  <a:srgbClr val="000000"/>
                </a:solidFill>
                <a:latin typeface="Arial" panose="020B0604020202020204" pitchFamily="34" charset="0"/>
                <a:ea typeface="Cambria" panose="02040503050406030204" pitchFamily="18" charset="0"/>
              </a:rPr>
              <a:t>. Retrieved </a:t>
            </a:r>
            <a:r>
              <a:rPr lang="en-US" altLang="en-US" sz="1600" dirty="0">
                <a:solidFill>
                  <a:srgbClr val="000000"/>
                </a:solidFill>
                <a:latin typeface="Arial" panose="020B0604020202020204" pitchFamily="34" charset="0"/>
                <a:ea typeface="Cambria" panose="02040503050406030204" pitchFamily="18" charset="0"/>
              </a:rPr>
              <a:t>from </a:t>
            </a:r>
            <a:r>
              <a:rPr lang="en-US" altLang="en-US" sz="1600" dirty="0" smtClean="0">
                <a:solidFill>
                  <a:srgbClr val="000000"/>
                </a:solidFill>
                <a:latin typeface="Arial" panose="020B0604020202020204" pitchFamily="34" charset="0"/>
                <a:ea typeface="Cambria" panose="02040503050406030204" pitchFamily="18" charset="0"/>
                <a:hlinkClick r:id="rId4"/>
              </a:rPr>
              <a:t>https</a:t>
            </a:r>
            <a:r>
              <a:rPr lang="en-US" altLang="en-US" sz="1600" dirty="0">
                <a:solidFill>
                  <a:srgbClr val="000000"/>
                </a:solidFill>
                <a:latin typeface="Arial" panose="020B0604020202020204" pitchFamily="34" charset="0"/>
                <a:ea typeface="Cambria" panose="02040503050406030204" pitchFamily="18" charset="0"/>
                <a:hlinkClick r:id="rId4"/>
              </a:rPr>
              <a:t>://</a:t>
            </a:r>
            <a:r>
              <a:rPr lang="en-US" altLang="en-US" sz="1600" dirty="0" smtClean="0">
                <a:solidFill>
                  <a:srgbClr val="000000"/>
                </a:solidFill>
                <a:latin typeface="Arial" panose="020B0604020202020204" pitchFamily="34" charset="0"/>
                <a:ea typeface="Cambria" panose="02040503050406030204" pitchFamily="18" charset="0"/>
                <a:hlinkClick r:id="rId4"/>
              </a:rPr>
              <a:t>nccc.georgetown.edu/video-infusing-clc/continuum.pdf</a:t>
            </a:r>
            <a:r>
              <a:rPr lang="en-US" altLang="en-US" sz="1600" dirty="0" smtClean="0">
                <a:solidFill>
                  <a:srgbClr val="000000"/>
                </a:solidFill>
                <a:latin typeface="Arial" panose="020B0604020202020204" pitchFamily="34" charset="0"/>
                <a:ea typeface="Cambria" panose="02040503050406030204" pitchFamily="18" charset="0"/>
              </a:rPr>
              <a:t> </a:t>
            </a:r>
          </a:p>
          <a:p>
            <a:pPr marL="342900" indent="-342900">
              <a:spcBef>
                <a:spcPct val="0"/>
              </a:spcBef>
              <a:buFont typeface="+mj-lt"/>
              <a:buAutoNum type="arabicPeriod"/>
            </a:pPr>
            <a:r>
              <a:rPr lang="en-US" sz="1600" dirty="0">
                <a:solidFill>
                  <a:schemeClr val="tx1"/>
                </a:solidFill>
              </a:rPr>
              <a:t>Levi, </a:t>
            </a:r>
            <a:r>
              <a:rPr lang="en-US" sz="1600" dirty="0" smtClean="0">
                <a:solidFill>
                  <a:schemeClr val="tx1"/>
                </a:solidFill>
              </a:rPr>
              <a:t>A.</a:t>
            </a:r>
            <a:r>
              <a:rPr lang="en-US" sz="1600" dirty="0">
                <a:solidFill>
                  <a:schemeClr val="tx1"/>
                </a:solidFill>
              </a:rPr>
              <a:t> </a:t>
            </a:r>
            <a:r>
              <a:rPr lang="en-US" sz="1600" dirty="0" smtClean="0">
                <a:solidFill>
                  <a:schemeClr val="tx1"/>
                </a:solidFill>
              </a:rPr>
              <a:t>(2009). The </a:t>
            </a:r>
            <a:r>
              <a:rPr lang="en-US" sz="1600" dirty="0">
                <a:solidFill>
                  <a:schemeClr val="tx1"/>
                </a:solidFill>
              </a:rPr>
              <a:t>e</a:t>
            </a:r>
            <a:r>
              <a:rPr lang="en-US" sz="1600" dirty="0" smtClean="0">
                <a:solidFill>
                  <a:schemeClr val="tx1"/>
                </a:solidFill>
              </a:rPr>
              <a:t>thics </a:t>
            </a:r>
            <a:r>
              <a:rPr lang="en-US" sz="1600" dirty="0">
                <a:solidFill>
                  <a:schemeClr val="tx1"/>
                </a:solidFill>
              </a:rPr>
              <a:t>of </a:t>
            </a:r>
            <a:r>
              <a:rPr lang="en-US" sz="1600" dirty="0" smtClean="0">
                <a:solidFill>
                  <a:schemeClr val="tx1"/>
                </a:solidFill>
              </a:rPr>
              <a:t>nursing </a:t>
            </a:r>
            <a:r>
              <a:rPr lang="en-US" sz="1600" dirty="0">
                <a:solidFill>
                  <a:schemeClr val="tx1"/>
                </a:solidFill>
              </a:rPr>
              <a:t>s</a:t>
            </a:r>
            <a:r>
              <a:rPr lang="en-US" sz="1600" dirty="0" smtClean="0">
                <a:solidFill>
                  <a:schemeClr val="tx1"/>
                </a:solidFill>
              </a:rPr>
              <a:t>tudent </a:t>
            </a:r>
            <a:r>
              <a:rPr lang="en-US" sz="1600" dirty="0">
                <a:solidFill>
                  <a:schemeClr val="tx1"/>
                </a:solidFill>
              </a:rPr>
              <a:t>i</a:t>
            </a:r>
            <a:r>
              <a:rPr lang="en-US" sz="1600" dirty="0" smtClean="0">
                <a:solidFill>
                  <a:schemeClr val="tx1"/>
                </a:solidFill>
              </a:rPr>
              <a:t>nternational </a:t>
            </a:r>
            <a:r>
              <a:rPr lang="en-US" sz="1600" dirty="0">
                <a:solidFill>
                  <a:schemeClr val="tx1"/>
                </a:solidFill>
              </a:rPr>
              <a:t>c</a:t>
            </a:r>
            <a:r>
              <a:rPr lang="en-US" sz="1600" dirty="0" smtClean="0">
                <a:solidFill>
                  <a:schemeClr val="tx1"/>
                </a:solidFill>
              </a:rPr>
              <a:t>linical experiences. </a:t>
            </a:r>
            <a:r>
              <a:rPr lang="en-US" sz="1600" i="1" dirty="0" smtClean="0">
                <a:solidFill>
                  <a:schemeClr val="tx1"/>
                </a:solidFill>
              </a:rPr>
              <a:t>Journal </a:t>
            </a:r>
            <a:r>
              <a:rPr lang="en-US" sz="1600" i="1" dirty="0">
                <a:solidFill>
                  <a:schemeClr val="tx1"/>
                </a:solidFill>
              </a:rPr>
              <a:t>of Obstetric, Gynecologic, and Neonatal </a:t>
            </a:r>
            <a:r>
              <a:rPr lang="en-US" sz="1600" i="1" dirty="0" smtClean="0">
                <a:solidFill>
                  <a:schemeClr val="tx1"/>
                </a:solidFill>
              </a:rPr>
              <a:t>Nursing, 38(</a:t>
            </a:r>
            <a:r>
              <a:rPr lang="en-US" sz="1600" dirty="0" smtClean="0">
                <a:solidFill>
                  <a:schemeClr val="tx1"/>
                </a:solidFill>
              </a:rPr>
              <a:t>1), 94-99.</a:t>
            </a:r>
            <a:endParaRPr lang="en-US" altLang="en-US" sz="1600" dirty="0" smtClean="0">
              <a:solidFill>
                <a:srgbClr val="000000"/>
              </a:solidFill>
              <a:latin typeface="Arial" panose="020B0604020202020204" pitchFamily="34" charset="0"/>
              <a:ea typeface="Cambria" panose="02040503050406030204" pitchFamily="18" charset="0"/>
            </a:endParaRPr>
          </a:p>
        </p:txBody>
      </p:sp>
      <p:sp>
        <p:nvSpPr>
          <p:cNvPr id="5" name="TextBox 4"/>
          <p:cNvSpPr txBox="1"/>
          <p:nvPr/>
        </p:nvSpPr>
        <p:spPr>
          <a:xfrm>
            <a:off x="514145" y="4918091"/>
            <a:ext cx="8227021" cy="830997"/>
          </a:xfrm>
          <a:prstGeom prst="rect">
            <a:avLst/>
          </a:prstGeom>
          <a:noFill/>
        </p:spPr>
        <p:txBody>
          <a:bodyPr wrap="square" rtlCol="0">
            <a:spAutoFit/>
          </a:bodyPr>
          <a:lstStyle/>
          <a:p>
            <a:pPr algn="ctr"/>
            <a:r>
              <a:rPr lang="en-US" sz="2400" dirty="0" smtClean="0"/>
              <a:t>See the final page of the </a:t>
            </a:r>
            <a:r>
              <a:rPr lang="en-US" sz="2400" b="1" i="1" dirty="0" smtClean="0"/>
              <a:t>Session 3 Handouts </a:t>
            </a:r>
            <a:r>
              <a:rPr lang="en-US" sz="2400" dirty="0" smtClean="0"/>
              <a:t>document for additional references not listed on these slides.</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889687" y="250806"/>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600" b="1" dirty="0">
                <a:solidFill>
                  <a:schemeClr val="bg1"/>
                </a:solidFill>
                <a:latin typeface="Helvetica" panose="020B0604020202020204" pitchFamily="34" charset="0"/>
              </a:rPr>
              <a:t>Session 3 Learning Objectives</a:t>
            </a:r>
          </a:p>
        </p:txBody>
      </p:sp>
      <p:sp>
        <p:nvSpPr>
          <p:cNvPr id="22530" name="Rectangle 2"/>
          <p:cNvSpPr>
            <a:spLocks noChangeArrowheads="1"/>
          </p:cNvSpPr>
          <p:nvPr/>
        </p:nvSpPr>
        <p:spPr bwMode="auto">
          <a:xfrm>
            <a:off x="285750" y="1475432"/>
            <a:ext cx="796856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8138" indent="-338138"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1200"/>
              </a:spcAft>
              <a:buFont typeface="Arial" panose="020B0604020202020204" pitchFamily="34" charset="0"/>
              <a:buChar char="•"/>
            </a:pPr>
            <a:r>
              <a:rPr lang="en-US" altLang="en-US" sz="2800" dirty="0">
                <a:solidFill>
                  <a:srgbClr val="000000"/>
                </a:solidFill>
                <a:latin typeface="Helvetica" panose="020B0604020202020204" pitchFamily="34" charset="0"/>
              </a:rPr>
              <a:t>Explain how a community can build its capacity to prevent the problems identified in its assessment</a:t>
            </a:r>
          </a:p>
          <a:p>
            <a:pPr eaLnBrk="1" hangingPunct="1">
              <a:spcAft>
                <a:spcPts val="1200"/>
              </a:spcAft>
              <a:buFont typeface="Arial" panose="020B0604020202020204" pitchFamily="34" charset="0"/>
              <a:buChar char="•"/>
            </a:pPr>
            <a:r>
              <a:rPr lang="en-US" altLang="en-US" sz="2800" dirty="0">
                <a:latin typeface="Helvetica" panose="020B0604020202020204" pitchFamily="34" charset="0"/>
              </a:rPr>
              <a:t>Describe culture and how to apply cultural competence to prevention and promotion</a:t>
            </a:r>
          </a:p>
          <a:p>
            <a:pPr eaLnBrk="1" hangingPunct="1">
              <a:spcAft>
                <a:spcPts val="1200"/>
              </a:spcAft>
              <a:buFont typeface="Arial" panose="020B0604020202020204" pitchFamily="34" charset="0"/>
              <a:buChar char="•"/>
            </a:pPr>
            <a:r>
              <a:rPr lang="en-US" altLang="en-US" sz="2800" dirty="0">
                <a:latin typeface="Helvetica" panose="020B0604020202020204" pitchFamily="34" charset="0"/>
              </a:rPr>
              <a:t>Explain how to prioritize risk and </a:t>
            </a:r>
            <a:r>
              <a:rPr lang="en-US" altLang="en-US" sz="2800">
                <a:latin typeface="Helvetica" panose="020B0604020202020204" pitchFamily="34" charset="0"/>
              </a:rPr>
              <a:t>protective </a:t>
            </a:r>
            <a:r>
              <a:rPr lang="en-US" altLang="en-US" sz="2800" smtClean="0">
                <a:latin typeface="Helvetica" panose="020B0604020202020204" pitchFamily="34" charset="0"/>
              </a:rPr>
              <a:t>factors</a:t>
            </a:r>
            <a:endParaRPr lang="en-US" altLang="en-US" sz="2800" dirty="0">
              <a:latin typeface="Helvetica"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ctrTitle"/>
          </p:nvPr>
        </p:nvSpPr>
        <p:spPr/>
        <p:txBody>
          <a:bodyPr/>
          <a:lstStyle/>
          <a:p>
            <a:pPr eaLnBrk="1" hangingPunct="1"/>
            <a:r>
              <a:rPr lang="en-US" altLang="en-US" sz="3600" b="1" dirty="0" smtClean="0">
                <a:solidFill>
                  <a:schemeClr val="bg1"/>
                </a:solidFill>
                <a:latin typeface="Helvetica" panose="020B0604020202020204" pitchFamily="34" charset="0"/>
              </a:rPr>
              <a:t>ACTIVITY – Review: SPF Step 1</a:t>
            </a:r>
          </a:p>
        </p:txBody>
      </p:sp>
      <p:sp>
        <p:nvSpPr>
          <p:cNvPr id="5" name="Rectangle 4"/>
          <p:cNvSpPr/>
          <p:nvPr/>
        </p:nvSpPr>
        <p:spPr>
          <a:xfrm>
            <a:off x="410462" y="1445355"/>
            <a:ext cx="8434387" cy="436658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spAutoFit/>
          </a:bodyPr>
          <a:lstStyle/>
          <a:p>
            <a:pPr marL="342900" indent="-342900">
              <a:lnSpc>
                <a:spcPct val="120000"/>
              </a:lnSpc>
              <a:spcAft>
                <a:spcPts val="1200"/>
              </a:spcAft>
              <a:buFont typeface="Wingdings" panose="05000000000000000000" pitchFamily="2" charset="2"/>
              <a:buChar char="Ø"/>
              <a:defRPr/>
            </a:pPr>
            <a:r>
              <a:rPr lang="en-US" sz="2400" dirty="0">
                <a:solidFill>
                  <a:srgbClr val="000000"/>
                </a:solidFill>
                <a:latin typeface="Arial"/>
                <a:cs typeface="Arial"/>
              </a:rPr>
              <a:t>Get in 3 groups, with each assigned to one of the following:</a:t>
            </a:r>
          </a:p>
          <a:p>
            <a:pPr marL="800100" lvl="1" indent="-342900">
              <a:lnSpc>
                <a:spcPct val="120000"/>
              </a:lnSpc>
              <a:spcAft>
                <a:spcPts val="1200"/>
              </a:spcAft>
              <a:buFont typeface="Arial" panose="020B0604020202020204" pitchFamily="34" charset="0"/>
              <a:buChar char="•"/>
              <a:defRPr/>
            </a:pPr>
            <a:r>
              <a:rPr lang="en-US" sz="2400" dirty="0">
                <a:solidFill>
                  <a:srgbClr val="000000"/>
                </a:solidFill>
                <a:latin typeface="Arial"/>
                <a:cs typeface="Arial"/>
              </a:rPr>
              <a:t>Assessing behaviors and related problems</a:t>
            </a:r>
          </a:p>
          <a:p>
            <a:pPr marL="800100" lvl="1" indent="-342900">
              <a:lnSpc>
                <a:spcPct val="120000"/>
              </a:lnSpc>
              <a:spcAft>
                <a:spcPts val="1200"/>
              </a:spcAft>
              <a:buFont typeface="Arial" panose="020B0604020202020204" pitchFamily="34" charset="0"/>
              <a:buChar char="•"/>
              <a:defRPr/>
            </a:pPr>
            <a:r>
              <a:rPr lang="en-US" sz="2400" dirty="0">
                <a:solidFill>
                  <a:srgbClr val="000000"/>
                </a:solidFill>
                <a:latin typeface="Arial"/>
                <a:cs typeface="Arial"/>
              </a:rPr>
              <a:t>Assessing risk and protective factors</a:t>
            </a:r>
          </a:p>
          <a:p>
            <a:pPr marL="800100" lvl="1" indent="-342900">
              <a:lnSpc>
                <a:spcPct val="120000"/>
              </a:lnSpc>
              <a:spcAft>
                <a:spcPts val="1200"/>
              </a:spcAft>
              <a:buFont typeface="Arial" panose="020B0604020202020204" pitchFamily="34" charset="0"/>
              <a:buChar char="•"/>
              <a:defRPr/>
            </a:pPr>
            <a:r>
              <a:rPr lang="en-US" sz="2400" dirty="0">
                <a:solidFill>
                  <a:srgbClr val="000000"/>
                </a:solidFill>
                <a:latin typeface="Arial"/>
                <a:cs typeface="Arial"/>
              </a:rPr>
              <a:t>Assessing readiness and resources</a:t>
            </a:r>
            <a:endParaRPr lang="en-US" sz="2400" dirty="0">
              <a:latin typeface="Arial"/>
              <a:cs typeface="Arial"/>
            </a:endParaRPr>
          </a:p>
          <a:p>
            <a:pPr marL="342900" indent="-342900">
              <a:lnSpc>
                <a:spcPct val="120000"/>
              </a:lnSpc>
              <a:spcAft>
                <a:spcPts val="1200"/>
              </a:spcAft>
              <a:buFont typeface="Wingdings" panose="05000000000000000000" pitchFamily="2" charset="2"/>
              <a:buChar char="Ø"/>
              <a:defRPr/>
            </a:pPr>
            <a:r>
              <a:rPr lang="en-US" sz="2400" dirty="0">
                <a:solidFill>
                  <a:srgbClr val="000000"/>
                </a:solidFill>
                <a:latin typeface="Arial"/>
                <a:cs typeface="Arial"/>
              </a:rPr>
              <a:t>As a group, write a 30-second elevator speech for your assessment task.</a:t>
            </a:r>
          </a:p>
          <a:p>
            <a:pPr marL="342900" indent="-342900">
              <a:lnSpc>
                <a:spcPct val="120000"/>
              </a:lnSpc>
              <a:spcAft>
                <a:spcPts val="1200"/>
              </a:spcAft>
              <a:buFont typeface="Wingdings" panose="05000000000000000000" pitchFamily="2" charset="2"/>
              <a:buChar char="Ø"/>
              <a:defRPr/>
            </a:pPr>
            <a:r>
              <a:rPr lang="en-US" sz="2400" dirty="0">
                <a:solidFill>
                  <a:srgbClr val="000000"/>
                </a:solidFill>
                <a:latin typeface="Arial"/>
                <a:cs typeface="Arial"/>
              </a:rPr>
              <a:t>Present your speech to the larger group.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ctrTitle"/>
          </p:nvPr>
        </p:nvSpPr>
        <p:spPr/>
        <p:txBody>
          <a:bodyPr/>
          <a:lstStyle/>
          <a:p>
            <a:pPr eaLnBrk="1" hangingPunct="1"/>
            <a:r>
              <a:rPr lang="en-US" altLang="en-US" sz="3600" b="1" dirty="0" smtClean="0">
                <a:solidFill>
                  <a:schemeClr val="bg1"/>
                </a:solidFill>
                <a:latin typeface="Helvetica" panose="020B0604020202020204" pitchFamily="34" charset="0"/>
              </a:rPr>
              <a:t>Building Capacity Involves…?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28285522"/>
              </p:ext>
            </p:extLst>
          </p:nvPr>
        </p:nvGraphicFramePr>
        <p:xfrm>
          <a:off x="0" y="752475"/>
          <a:ext cx="7780338" cy="342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8" name="Rectangle 4"/>
          <p:cNvSpPr>
            <a:spLocks noChangeArrowheads="1"/>
          </p:cNvSpPr>
          <p:nvPr/>
        </p:nvSpPr>
        <p:spPr bwMode="auto">
          <a:xfrm>
            <a:off x="3732499" y="6126334"/>
            <a:ext cx="40478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i="1" dirty="0">
                <a:solidFill>
                  <a:srgbClr val="4F718C"/>
                </a:solidFill>
                <a:latin typeface="+mj-lt"/>
                <a:cs typeface="Arial" panose="020B0604020202020204" pitchFamily="34" charset="0"/>
              </a:rPr>
              <a:t>Information Sheet 3.1: Building Capacity</a:t>
            </a:r>
            <a:endParaRPr lang="en-US" altLang="en-US" sz="1800" dirty="0">
              <a:solidFill>
                <a:srgbClr val="4F718C"/>
              </a:solidFill>
              <a:latin typeface="+mj-lt"/>
              <a:cs typeface="Arial" panose="020B0604020202020204" pitchFamily="34" charset="0"/>
            </a:endParaRPr>
          </a:p>
        </p:txBody>
      </p:sp>
      <p:sp>
        <p:nvSpPr>
          <p:cNvPr id="7" name="Rectangle 2"/>
          <p:cNvSpPr>
            <a:spLocks noChangeArrowheads="1"/>
          </p:cNvSpPr>
          <p:nvPr/>
        </p:nvSpPr>
        <p:spPr bwMode="auto">
          <a:xfrm>
            <a:off x="2992453" y="3409418"/>
            <a:ext cx="5278206" cy="22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8138" indent="-338138"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514350" indent="-514350" eaLnBrk="1" hangingPunct="1">
              <a:lnSpc>
                <a:spcPct val="110000"/>
              </a:lnSpc>
              <a:spcAft>
                <a:spcPts val="1200"/>
              </a:spcAft>
              <a:buFont typeface="+mj-lt"/>
              <a:buAutoNum type="arabicPeriod"/>
            </a:pPr>
            <a:r>
              <a:rPr lang="en-US" altLang="en-US" sz="2800" dirty="0" smtClean="0">
                <a:solidFill>
                  <a:srgbClr val="000000"/>
                </a:solidFill>
                <a:latin typeface="Helvetica" panose="020B0604020202020204" pitchFamily="34" charset="0"/>
              </a:rPr>
              <a:t>Engaging stakeholders</a:t>
            </a:r>
          </a:p>
          <a:p>
            <a:pPr marL="514350" indent="-514350" eaLnBrk="1" hangingPunct="1">
              <a:lnSpc>
                <a:spcPct val="110000"/>
              </a:lnSpc>
              <a:spcAft>
                <a:spcPts val="1200"/>
              </a:spcAft>
              <a:buFont typeface="+mj-lt"/>
              <a:buAutoNum type="arabicPeriod"/>
            </a:pPr>
            <a:r>
              <a:rPr lang="en-US" altLang="en-US" sz="2800" dirty="0" smtClean="0">
                <a:solidFill>
                  <a:srgbClr val="000000"/>
                </a:solidFill>
                <a:latin typeface="Helvetica" panose="020B0604020202020204" pitchFamily="34" charset="0"/>
              </a:rPr>
              <a:t>Strengthening collaborative groups/partnerships</a:t>
            </a:r>
          </a:p>
          <a:p>
            <a:pPr marL="514350" indent="-514350" eaLnBrk="1" hangingPunct="1">
              <a:lnSpc>
                <a:spcPct val="110000"/>
              </a:lnSpc>
              <a:spcAft>
                <a:spcPts val="1200"/>
              </a:spcAft>
              <a:buFont typeface="+mj-lt"/>
              <a:buAutoNum type="arabicPeriod"/>
            </a:pPr>
            <a:r>
              <a:rPr lang="en-US" altLang="en-US" sz="2800" dirty="0" smtClean="0">
                <a:solidFill>
                  <a:srgbClr val="000000"/>
                </a:solidFill>
                <a:latin typeface="Helvetica" panose="020B0604020202020204" pitchFamily="34" charset="0"/>
              </a:rPr>
              <a:t>Raising awareness</a:t>
            </a:r>
            <a:endParaRPr lang="en-US" altLang="en-US" sz="2800" dirty="0">
              <a:solidFill>
                <a:srgbClr val="000000"/>
              </a:solidFill>
              <a:latin typeface="Helvetica" panose="020B0604020202020204" pitchFamily="34" charset="0"/>
            </a:endParaRPr>
          </a:p>
        </p:txBody>
      </p:sp>
      <p:sp>
        <p:nvSpPr>
          <p:cNvPr id="8" name="Rectangle 2"/>
          <p:cNvSpPr>
            <a:spLocks noChangeArrowheads="1"/>
          </p:cNvSpPr>
          <p:nvPr/>
        </p:nvSpPr>
        <p:spPr bwMode="auto">
          <a:xfrm>
            <a:off x="1165991" y="3409418"/>
            <a:ext cx="1509799" cy="59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8138" indent="-338138"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lnSpc>
                <a:spcPct val="110000"/>
              </a:lnSpc>
              <a:spcAft>
                <a:spcPts val="1200"/>
              </a:spcAft>
            </a:pPr>
            <a:r>
              <a:rPr lang="en-US" altLang="en-US" sz="3200" i="1" dirty="0" smtClean="0">
                <a:solidFill>
                  <a:srgbClr val="000000"/>
                </a:solidFill>
                <a:latin typeface="Helvetica" panose="020B0604020202020204" pitchFamily="34" charset="0"/>
              </a:rPr>
              <a:t>By…</a:t>
            </a:r>
            <a:endParaRPr lang="en-US" altLang="en-US" sz="3200" i="1" dirty="0">
              <a:latin typeface="Helvetica"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ctrTitle"/>
          </p:nvPr>
        </p:nvSpPr>
        <p:spPr>
          <a:xfrm>
            <a:off x="90546" y="41871"/>
            <a:ext cx="9074220" cy="1105648"/>
          </a:xfrm>
        </p:spPr>
        <p:txBody>
          <a:bodyPr/>
          <a:lstStyle/>
          <a:p>
            <a:pPr eaLnBrk="1" hangingPunct="1"/>
            <a:r>
              <a:rPr lang="en-US" altLang="en-US" sz="3600" b="1" dirty="0" smtClean="0">
                <a:solidFill>
                  <a:schemeClr val="bg1"/>
                </a:solidFill>
                <a:latin typeface="Helvetica" panose="020B0604020202020204" pitchFamily="34" charset="0"/>
              </a:rPr>
              <a:t>Building Capacity: Engage Stakeholders</a:t>
            </a:r>
          </a:p>
        </p:txBody>
      </p:sp>
      <p:sp>
        <p:nvSpPr>
          <p:cNvPr id="29700" name="Rectangle 3"/>
          <p:cNvSpPr>
            <a:spLocks noGrp="1"/>
          </p:cNvSpPr>
          <p:nvPr>
            <p:ph type="subTitle" idx="1"/>
          </p:nvPr>
        </p:nvSpPr>
        <p:spPr/>
        <p:txBody>
          <a:bodyPr>
            <a:normAutofit/>
          </a:bodyPr>
          <a:lstStyle/>
          <a:p>
            <a:pPr algn="ctr" eaLnBrk="1" hangingPunct="1">
              <a:lnSpc>
                <a:spcPct val="70000"/>
              </a:lnSpc>
              <a:spcAft>
                <a:spcPts val="1800"/>
              </a:spcAft>
              <a:buFont typeface="Arial" charset="0"/>
              <a:buNone/>
              <a:defRPr/>
            </a:pPr>
            <a:r>
              <a:rPr lang="en-US" b="1" dirty="0" smtClean="0">
                <a:latin typeface="Arial" charset="0"/>
                <a:ea typeface="ＭＳ Ｐゴシック" charset="0"/>
                <a:cs typeface="Times New Roman" charset="0"/>
              </a:rPr>
              <a:t>Who are the stakeholders in the community?</a:t>
            </a:r>
          </a:p>
        </p:txBody>
      </p:sp>
      <p:pic>
        <p:nvPicPr>
          <p:cNvPr id="5" name="Picture 4" descr="Faces of Prevention"/>
          <p:cNvPicPr/>
          <p:nvPr/>
        </p:nvPicPr>
        <p:blipFill rotWithShape="1">
          <a:blip r:embed="rId3">
            <a:extLst>
              <a:ext uri="{28A0092B-C50C-407E-A947-70E740481C1C}">
                <a14:useLocalDpi xmlns:a14="http://schemas.microsoft.com/office/drawing/2010/main" val="0"/>
              </a:ext>
            </a:extLst>
          </a:blip>
          <a:srcRect l="33272" t="28458" r="10000" b="27404"/>
          <a:stretch/>
        </p:blipFill>
        <p:spPr bwMode="auto">
          <a:xfrm>
            <a:off x="1704109" y="2103491"/>
            <a:ext cx="5915891" cy="40174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ctrTitle"/>
          </p:nvPr>
        </p:nvSpPr>
        <p:spPr/>
        <p:txBody>
          <a:bodyPr/>
          <a:lstStyle/>
          <a:p>
            <a:r>
              <a:rPr lang="en-US" altLang="en-US" sz="3600" b="1" dirty="0" smtClean="0">
                <a:solidFill>
                  <a:schemeClr val="bg1"/>
                </a:solidFill>
                <a:latin typeface="Helvetica" panose="020B0604020202020204" pitchFamily="34" charset="0"/>
              </a:rPr>
              <a:t>Levels of Involvement</a:t>
            </a:r>
            <a:r>
              <a:rPr lang="en-US" altLang="en-US" sz="3600" b="1" baseline="30000" dirty="0" smtClean="0">
                <a:solidFill>
                  <a:schemeClr val="bg1"/>
                </a:solidFill>
                <a:latin typeface="Helvetica" panose="020B0604020202020204" pitchFamily="34" charset="0"/>
              </a:rPr>
              <a:t>1</a:t>
            </a:r>
            <a:endParaRPr lang="en-US" altLang="en-US" sz="2800" b="1" baseline="30000" dirty="0" smtClean="0">
              <a:solidFill>
                <a:schemeClr val="bg1"/>
              </a:solidFill>
              <a:latin typeface="Helvetica" panose="020B0604020202020204" pitchFamily="34" charset="0"/>
            </a:endParaRPr>
          </a:p>
        </p:txBody>
      </p:sp>
      <p:cxnSp>
        <p:nvCxnSpPr>
          <p:cNvPr id="5" name="Elbow Connector 10"/>
          <p:cNvCxnSpPr>
            <a:cxnSpLocks noChangeShapeType="1"/>
          </p:cNvCxnSpPr>
          <p:nvPr/>
        </p:nvCxnSpPr>
        <p:spPr bwMode="auto">
          <a:xfrm rot="5400000" flipH="1" flipV="1">
            <a:off x="1196383" y="4042569"/>
            <a:ext cx="1236662" cy="1104900"/>
          </a:xfrm>
          <a:prstGeom prst="bentConnector3">
            <a:avLst>
              <a:gd name="adj1" fmla="val 50000"/>
            </a:avLst>
          </a:prstGeom>
          <a:noFill/>
          <a:ln w="76200">
            <a:solidFill>
              <a:srgbClr val="91ACC0"/>
            </a:solidFill>
            <a:round/>
            <a:headEnd/>
            <a:tailEnd/>
          </a:ln>
          <a:effectLst>
            <a:outerShdw blurRad="63500" dist="38100" dir="2700000" algn="br" rotWithShape="0">
              <a:srgbClr val="000000">
                <a:alpha val="42998"/>
              </a:srgbClr>
            </a:outerShdw>
          </a:effectLst>
          <a:extLst>
            <a:ext uri="{909E8E84-426E-40dd-AFC4-6F175D3DCCD1}">
              <a14:hiddenFill xmlns="" xmlns:a14="http://schemas.microsoft.com/office/drawing/2010/main">
                <a:noFill/>
              </a14:hiddenFill>
            </a:ext>
          </a:extLst>
        </p:spPr>
      </p:cxnSp>
      <p:cxnSp>
        <p:nvCxnSpPr>
          <p:cNvPr id="6" name="Elbow Connector 19"/>
          <p:cNvCxnSpPr>
            <a:cxnSpLocks noChangeShapeType="1"/>
          </p:cNvCxnSpPr>
          <p:nvPr/>
        </p:nvCxnSpPr>
        <p:spPr bwMode="auto">
          <a:xfrm rot="5400000" flipH="1" flipV="1">
            <a:off x="2316364" y="3424238"/>
            <a:ext cx="1206500" cy="1104900"/>
          </a:xfrm>
          <a:prstGeom prst="bentConnector3">
            <a:avLst>
              <a:gd name="adj1" fmla="val 50000"/>
            </a:avLst>
          </a:prstGeom>
          <a:noFill/>
          <a:ln w="76200">
            <a:solidFill>
              <a:srgbClr val="91ACC0"/>
            </a:solidFill>
            <a:round/>
            <a:headEnd/>
            <a:tailEnd/>
          </a:ln>
          <a:effectLst>
            <a:outerShdw blurRad="63500" dist="38100" dir="2700000" algn="br" rotWithShape="0">
              <a:srgbClr val="000000">
                <a:alpha val="42998"/>
              </a:srgbClr>
            </a:outerShdw>
          </a:effectLst>
          <a:extLst>
            <a:ext uri="{909E8E84-426E-40dd-AFC4-6F175D3DCCD1}">
              <a14:hiddenFill xmlns="" xmlns:a14="http://schemas.microsoft.com/office/drawing/2010/main">
                <a:noFill/>
              </a14:hiddenFill>
            </a:ext>
          </a:extLst>
        </p:spPr>
      </p:cxnSp>
      <p:cxnSp>
        <p:nvCxnSpPr>
          <p:cNvPr id="7" name="Elbow Connector 20"/>
          <p:cNvCxnSpPr>
            <a:cxnSpLocks noChangeShapeType="1"/>
          </p:cNvCxnSpPr>
          <p:nvPr/>
        </p:nvCxnSpPr>
        <p:spPr bwMode="auto">
          <a:xfrm rot="5400000" flipH="1" flipV="1">
            <a:off x="3421264" y="2820988"/>
            <a:ext cx="1206500" cy="1104900"/>
          </a:xfrm>
          <a:prstGeom prst="bentConnector3">
            <a:avLst>
              <a:gd name="adj1" fmla="val 50000"/>
            </a:avLst>
          </a:prstGeom>
          <a:noFill/>
          <a:ln w="76200">
            <a:solidFill>
              <a:srgbClr val="91ACC0"/>
            </a:solidFill>
            <a:round/>
            <a:headEnd/>
            <a:tailEnd/>
          </a:ln>
          <a:effectLst>
            <a:outerShdw blurRad="63500" dist="38100" dir="2700000" algn="br" rotWithShape="0">
              <a:srgbClr val="000000">
                <a:alpha val="42998"/>
              </a:srgbClr>
            </a:outerShdw>
          </a:effectLst>
          <a:extLst>
            <a:ext uri="{909E8E84-426E-40dd-AFC4-6F175D3DCCD1}">
              <a14:hiddenFill xmlns="" xmlns:a14="http://schemas.microsoft.com/office/drawing/2010/main">
                <a:noFill/>
              </a14:hiddenFill>
            </a:ext>
          </a:extLst>
        </p:spPr>
      </p:cxnSp>
      <p:cxnSp>
        <p:nvCxnSpPr>
          <p:cNvPr id="8" name="Elbow Connector 21"/>
          <p:cNvCxnSpPr>
            <a:cxnSpLocks noChangeShapeType="1"/>
          </p:cNvCxnSpPr>
          <p:nvPr/>
        </p:nvCxnSpPr>
        <p:spPr bwMode="auto">
          <a:xfrm rot="5400000" flipH="1" flipV="1">
            <a:off x="4526164" y="2217738"/>
            <a:ext cx="1206500" cy="1104900"/>
          </a:xfrm>
          <a:prstGeom prst="bentConnector3">
            <a:avLst>
              <a:gd name="adj1" fmla="val 50000"/>
            </a:avLst>
          </a:prstGeom>
          <a:noFill/>
          <a:ln w="76200">
            <a:solidFill>
              <a:srgbClr val="91ACC0"/>
            </a:solidFill>
            <a:round/>
            <a:headEnd/>
            <a:tailEnd/>
          </a:ln>
          <a:effectLst>
            <a:outerShdw blurRad="63500" dist="38100" dir="2700000" algn="br" rotWithShape="0">
              <a:srgbClr val="000000">
                <a:alpha val="42998"/>
              </a:srgbClr>
            </a:outerShdw>
          </a:effectLst>
          <a:extLst>
            <a:ext uri="{909E8E84-426E-40dd-AFC4-6F175D3DCCD1}">
              <a14:hiddenFill xmlns="" xmlns:a14="http://schemas.microsoft.com/office/drawing/2010/main">
                <a:noFill/>
              </a14:hiddenFill>
            </a:ext>
          </a:extLst>
        </p:spPr>
      </p:cxnSp>
      <p:cxnSp>
        <p:nvCxnSpPr>
          <p:cNvPr id="9" name="Elbow Connector 25"/>
          <p:cNvCxnSpPr>
            <a:cxnSpLocks noChangeShapeType="1"/>
          </p:cNvCxnSpPr>
          <p:nvPr/>
        </p:nvCxnSpPr>
        <p:spPr bwMode="auto">
          <a:xfrm>
            <a:off x="5643764" y="2192338"/>
            <a:ext cx="2414587" cy="1587"/>
          </a:xfrm>
          <a:prstGeom prst="bentConnector3">
            <a:avLst>
              <a:gd name="adj1" fmla="val 50000"/>
            </a:avLst>
          </a:prstGeom>
          <a:noFill/>
          <a:ln w="76200">
            <a:solidFill>
              <a:srgbClr val="91ACC0"/>
            </a:solidFill>
            <a:round/>
            <a:headEnd/>
            <a:tailEnd/>
          </a:ln>
          <a:effectLst>
            <a:outerShdw blurRad="63500" dist="38100" dir="2700000" algn="br" rotWithShape="0">
              <a:srgbClr val="000000">
                <a:alpha val="42998"/>
              </a:srgbClr>
            </a:outerShdw>
          </a:effectLst>
          <a:extLst>
            <a:ext uri="{909E8E84-426E-40dd-AFC4-6F175D3DCCD1}">
              <a14:hiddenFill xmlns="" xmlns:a14="http://schemas.microsoft.com/office/drawing/2010/main">
                <a:noFill/>
              </a14:hiddenFill>
            </a:ext>
          </a:extLst>
        </p:spPr>
      </p:cxnSp>
      <p:sp>
        <p:nvSpPr>
          <p:cNvPr id="30728" name="TextBox 26"/>
          <p:cNvSpPr txBox="1">
            <a:spLocks noChangeArrowheads="1"/>
          </p:cNvSpPr>
          <p:nvPr/>
        </p:nvSpPr>
        <p:spPr bwMode="auto">
          <a:xfrm>
            <a:off x="1473401" y="4783138"/>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rgbClr val="000000"/>
                </a:solidFill>
                <a:latin typeface="Arial Black" panose="020B0A04020102020204" pitchFamily="34" charset="0"/>
              </a:rPr>
              <a:t>No Involvement</a:t>
            </a:r>
          </a:p>
        </p:txBody>
      </p:sp>
      <p:sp>
        <p:nvSpPr>
          <p:cNvPr id="30729" name="TextBox 27"/>
          <p:cNvSpPr txBox="1">
            <a:spLocks noChangeArrowheads="1"/>
          </p:cNvSpPr>
          <p:nvPr/>
        </p:nvSpPr>
        <p:spPr bwMode="auto">
          <a:xfrm>
            <a:off x="2591001" y="4179888"/>
            <a:ext cx="1812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rgbClr val="000000"/>
                </a:solidFill>
                <a:latin typeface="Arial Black" panose="020B0A04020102020204" pitchFamily="34" charset="0"/>
              </a:rPr>
              <a:t>Networking</a:t>
            </a:r>
          </a:p>
        </p:txBody>
      </p:sp>
      <p:sp>
        <p:nvSpPr>
          <p:cNvPr id="30730" name="TextBox 28"/>
          <p:cNvSpPr txBox="1">
            <a:spLocks noChangeArrowheads="1"/>
          </p:cNvSpPr>
          <p:nvPr/>
        </p:nvSpPr>
        <p:spPr bwMode="auto">
          <a:xfrm>
            <a:off x="3746701" y="3576638"/>
            <a:ext cx="1895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dirty="0">
                <a:solidFill>
                  <a:srgbClr val="000000"/>
                </a:solidFill>
                <a:latin typeface="Arial Black" panose="020B0A04020102020204" pitchFamily="34" charset="0"/>
              </a:rPr>
              <a:t>Cooperation</a:t>
            </a:r>
          </a:p>
        </p:txBody>
      </p:sp>
      <p:sp>
        <p:nvSpPr>
          <p:cNvPr id="30731" name="TextBox 29"/>
          <p:cNvSpPr txBox="1">
            <a:spLocks noChangeArrowheads="1"/>
          </p:cNvSpPr>
          <p:nvPr/>
        </p:nvSpPr>
        <p:spPr bwMode="auto">
          <a:xfrm>
            <a:off x="4935739" y="3003550"/>
            <a:ext cx="1982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rgbClr val="000000"/>
                </a:solidFill>
                <a:latin typeface="Arial Black" panose="020B0A04020102020204" pitchFamily="34" charset="0"/>
              </a:rPr>
              <a:t>Coordination</a:t>
            </a:r>
          </a:p>
        </p:txBody>
      </p:sp>
      <p:sp>
        <p:nvSpPr>
          <p:cNvPr id="30732" name="TextBox 30"/>
          <p:cNvSpPr txBox="1">
            <a:spLocks noChangeArrowheads="1"/>
          </p:cNvSpPr>
          <p:nvPr/>
        </p:nvSpPr>
        <p:spPr bwMode="auto">
          <a:xfrm>
            <a:off x="5989839" y="2400300"/>
            <a:ext cx="206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solidFill>
                  <a:srgbClr val="000000"/>
                </a:solidFill>
                <a:latin typeface="Arial Black" panose="020B0A04020102020204" pitchFamily="34" charset="0"/>
              </a:rPr>
              <a:t>Collaboration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p:nvPr>
        </p:nvSpPr>
        <p:spPr>
          <a:xfrm>
            <a:off x="403412" y="0"/>
            <a:ext cx="9451788" cy="1105648"/>
          </a:xfrm>
        </p:spPr>
        <p:txBody>
          <a:bodyPr/>
          <a:lstStyle/>
          <a:p>
            <a:pPr eaLnBrk="1" hangingPunct="1"/>
            <a:r>
              <a:rPr lang="en-US" altLang="en-US" sz="3600" b="1" dirty="0" smtClean="0">
                <a:solidFill>
                  <a:schemeClr val="bg1"/>
                </a:solidFill>
                <a:latin typeface="Helvetica" panose="020B0604020202020204" pitchFamily="34" charset="0"/>
              </a:rPr>
              <a:t>Building Capacity: </a:t>
            </a:r>
            <a:br>
              <a:rPr lang="en-US" altLang="en-US" sz="3600" b="1" dirty="0" smtClean="0">
                <a:solidFill>
                  <a:schemeClr val="bg1"/>
                </a:solidFill>
                <a:latin typeface="Helvetica" panose="020B0604020202020204" pitchFamily="34" charset="0"/>
              </a:rPr>
            </a:br>
            <a:r>
              <a:rPr lang="en-US" altLang="en-US" sz="3600" b="1" dirty="0" smtClean="0">
                <a:solidFill>
                  <a:schemeClr val="bg1"/>
                </a:solidFill>
                <a:latin typeface="Helvetica" panose="020B0604020202020204" pitchFamily="34" charset="0"/>
              </a:rPr>
              <a:t>Strengthen Collaborative Groups</a:t>
            </a:r>
          </a:p>
        </p:txBody>
      </p:sp>
      <p:pic>
        <p:nvPicPr>
          <p:cNvPr id="7" name="Picture 6"/>
          <p:cNvPicPr>
            <a:picLocks noChangeAspect="1" noChangeArrowheads="1"/>
          </p:cNvPicPr>
          <p:nvPr/>
        </p:nvPicPr>
        <p:blipFill>
          <a:blip r:embed="rId3">
            <a:lum bright="10000" contrast="14000"/>
          </a:blip>
          <a:srcRect/>
          <a:stretch>
            <a:fillRect/>
          </a:stretch>
        </p:blipFill>
        <p:spPr bwMode="auto">
          <a:xfrm>
            <a:off x="4137717" y="3359174"/>
            <a:ext cx="3959514" cy="2551849"/>
          </a:xfrm>
          <a:prstGeom prst="rect">
            <a:avLst/>
          </a:prstGeom>
          <a:noFill/>
          <a:ln w="9525">
            <a:noFill/>
            <a:miter lim="800000"/>
            <a:headEnd/>
            <a:tailEnd/>
          </a:ln>
          <a:effectLst>
            <a:softEdge rad="127000"/>
          </a:effectLst>
        </p:spPr>
      </p:pic>
      <p:pic>
        <p:nvPicPr>
          <p:cNvPr id="34821" name="Picture 5" descr="C:\Users\Pam Tindall\AppData\Local\Microsoft\Windows\Temporary Internet Files\Content.IE5\D6UHY0HJ\MP900178816[1].jpg"/>
          <p:cNvPicPr>
            <a:picLocks noChangeAspect="1" noChangeArrowheads="1"/>
          </p:cNvPicPr>
          <p:nvPr/>
        </p:nvPicPr>
        <p:blipFill>
          <a:blip r:embed="rId4">
            <a:lum bright="2000"/>
          </a:blip>
          <a:srcRect/>
          <a:stretch>
            <a:fillRect/>
          </a:stretch>
        </p:blipFill>
        <p:spPr bwMode="auto">
          <a:xfrm>
            <a:off x="1032012" y="1642305"/>
            <a:ext cx="3800877" cy="2521101"/>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CAPT colors">
      <a:dk1>
        <a:sysClr val="windowText" lastClr="000000"/>
      </a:dk1>
      <a:lt1>
        <a:sysClr val="window" lastClr="FFFFFF"/>
      </a:lt1>
      <a:dk2>
        <a:srgbClr val="51738E"/>
      </a:dk2>
      <a:lt2>
        <a:srgbClr val="EEECE1"/>
      </a:lt2>
      <a:accent1>
        <a:srgbClr val="51738E"/>
      </a:accent1>
      <a:accent2>
        <a:srgbClr val="84171A"/>
      </a:accent2>
      <a:accent3>
        <a:srgbClr val="616F56"/>
      </a:accent3>
      <a:accent4>
        <a:srgbClr val="6A6087"/>
      </a:accent4>
      <a:accent5>
        <a:srgbClr val="8BACC6"/>
      </a:accent5>
      <a:accent6>
        <a:srgbClr val="B46C3A"/>
      </a:accent6>
      <a:hlink>
        <a:srgbClr val="476494"/>
      </a:hlink>
      <a:folHlink>
        <a:srgbClr val="6A60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AC8CA41967B649801294AB19FD9E5C" ma:contentTypeVersion="2" ma:contentTypeDescription="Create a new document." ma:contentTypeScope="" ma:versionID="bd8ee1cd93910443a3e75d64015019c1">
  <xsd:schema xmlns:xsd="http://www.w3.org/2001/XMLSchema" xmlns:xs="http://www.w3.org/2001/XMLSchema" xmlns:p="http://schemas.microsoft.com/office/2006/metadata/properties" xmlns:ns2="5979aaf7-0e43-49f5-ba2b-c8367ac4a444" targetNamespace="http://schemas.microsoft.com/office/2006/metadata/properties" ma:root="true" ma:fieldsID="228cc5353f28598e5958aef4a65bcecc" ns2:_="">
    <xsd:import namespace="5979aaf7-0e43-49f5-ba2b-c8367ac4a44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79aaf7-0e43-49f5-ba2b-c8367ac4a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F490244C-8C99-45A6-95AD-32B49BACDDE6}">
  <ds:schemaRefs>
    <ds:schemaRef ds:uri="http://schemas.microsoft.com/sharepoint/v3/contenttype/forms"/>
  </ds:schemaRefs>
</ds:datastoreItem>
</file>

<file path=customXml/itemProps2.xml><?xml version="1.0" encoding="utf-8"?>
<ds:datastoreItem xmlns:ds="http://schemas.openxmlformats.org/officeDocument/2006/customXml" ds:itemID="{0BB5BDCD-A6C2-4674-9D58-97A6686F3E65}">
  <ds:schemaRefs>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5979aaf7-0e43-49f5-ba2b-c8367ac4a444"/>
    <ds:schemaRef ds:uri="http://www.w3.org/XML/1998/namespace"/>
    <ds:schemaRef ds:uri="http://purl.org/dc/terms/"/>
  </ds:schemaRefs>
</ds:datastoreItem>
</file>

<file path=customXml/itemProps3.xml><?xml version="1.0" encoding="utf-8"?>
<ds:datastoreItem xmlns:ds="http://schemas.openxmlformats.org/officeDocument/2006/customXml" ds:itemID="{50B4ED28-8526-4FAA-A0DD-2949B4D9E1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79aaf7-0e43-49f5-ba2b-c8367ac4a4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3610EFD-B91D-40EE-A778-64BE7D25AD52}">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45331</TotalTime>
  <Words>3627</Words>
  <Application>Microsoft Office PowerPoint</Application>
  <PresentationFormat>On-screen Show (4:3)</PresentationFormat>
  <Paragraphs>664</Paragraphs>
  <Slides>36</Slides>
  <Notes>36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36</vt:i4>
      </vt:variant>
    </vt:vector>
  </HeadingPairs>
  <TitlesOfParts>
    <vt:vector size="51" baseType="lpstr">
      <vt:lpstr>ＭＳ Ｐゴシック</vt:lpstr>
      <vt:lpstr>ＭＳ Ｐゴシック</vt:lpstr>
      <vt:lpstr>Arial</vt:lpstr>
      <vt:lpstr>Arial Black</vt:lpstr>
      <vt:lpstr>Calibri</vt:lpstr>
      <vt:lpstr>Cambria</vt:lpstr>
      <vt:lpstr>Courier New</vt:lpstr>
      <vt:lpstr>Garamond</vt:lpstr>
      <vt:lpstr>Helvetica</vt:lpstr>
      <vt:lpstr>Helvetica Neue</vt:lpstr>
      <vt:lpstr>Symbol</vt:lpstr>
      <vt:lpstr>Times New Roman</vt:lpstr>
      <vt:lpstr>Wingdings</vt:lpstr>
      <vt:lpstr>2_Custom Design</vt:lpstr>
      <vt:lpstr>Office Theme</vt:lpstr>
      <vt:lpstr>Substance Abuse Prevention Skills Training (SAPST) </vt:lpstr>
      <vt:lpstr>PowerPoint Presentation</vt:lpstr>
      <vt:lpstr>Session 3 Agenda</vt:lpstr>
      <vt:lpstr>PowerPoint Presentation</vt:lpstr>
      <vt:lpstr>ACTIVITY – Review: SPF Step 1</vt:lpstr>
      <vt:lpstr>Building Capacity Involves…?</vt:lpstr>
      <vt:lpstr>Building Capacity: Engage Stakeholders</vt:lpstr>
      <vt:lpstr>Levels of Involvement1</vt:lpstr>
      <vt:lpstr>Building Capacity:  Strengthen Collaborative Groups</vt:lpstr>
      <vt:lpstr>Building Capacity: Raise Awareness</vt:lpstr>
      <vt:lpstr>Non-medical Use of Prescription Drugs (NMUPD) Media Campaigns</vt:lpstr>
      <vt:lpstr>ACTIVITY – Improving Readiness</vt:lpstr>
      <vt:lpstr>Assessing and Building Capacity</vt:lpstr>
      <vt:lpstr>Building Capacity:  The Role of Cultural  and Linguistic Competence</vt:lpstr>
      <vt:lpstr>ACTIVITY - Your Identify</vt:lpstr>
      <vt:lpstr>ACTIVITY – Your Identity (cont.)</vt:lpstr>
      <vt:lpstr>Cultural Iceberg3</vt:lpstr>
      <vt:lpstr>ACTIVITY – Perceptions &amp; Differences</vt:lpstr>
      <vt:lpstr>Cultural Competence4</vt:lpstr>
      <vt:lpstr>Cultural Humility: Understanding the Limits of Cultural Competence5 </vt:lpstr>
      <vt:lpstr>Practicing Cultural Competence</vt:lpstr>
      <vt:lpstr>ACTIVITY – Addressing Barriers             to Cultural Competence</vt:lpstr>
      <vt:lpstr>ACTIVITY – Cultural Competence  and the SPF</vt:lpstr>
      <vt:lpstr>Step 3: Planning</vt:lpstr>
      <vt:lpstr>Overview of Planning</vt:lpstr>
      <vt:lpstr>PowerPoint Presentation</vt:lpstr>
      <vt:lpstr>Prioritizing Risk and Protective Factors</vt:lpstr>
      <vt:lpstr>Importance</vt:lpstr>
      <vt:lpstr>Changeability</vt:lpstr>
      <vt:lpstr>PowerPoint Presentation</vt:lpstr>
      <vt:lpstr>CASE STUDY ACTIVITY – Prioritizing Risk Factors</vt:lpstr>
      <vt:lpstr>CASE STUDY ACTIVITY – Prioritizing Risk Factors (cont.)</vt:lpstr>
      <vt:lpstr>CASE STUDY ACTIVITY – Prioritizing Risk Factors (cont.)</vt:lpstr>
      <vt:lpstr>PowerPoint Presentation</vt:lpstr>
      <vt:lpstr>Questions or comments?</vt:lpstr>
      <vt:lpstr>Session 3 References</vt:lpstr>
    </vt:vector>
  </TitlesOfParts>
  <Company>EDC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 reformatted_content untouched</dc:title>
  <dc:creator>Hemali Patel</dc:creator>
  <cp:lastModifiedBy>Mitchell</cp:lastModifiedBy>
  <cp:revision>2570</cp:revision>
  <cp:lastPrinted>2018-09-04T04:19:50Z</cp:lastPrinted>
  <dcterms:created xsi:type="dcterms:W3CDTF">2012-07-12T14:46:09Z</dcterms:created>
  <dcterms:modified xsi:type="dcterms:W3CDTF">2022-06-15T21:54:57Z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0x010100CAAC8CA41967B649801294AB19FD9E5C</vt:lpwstr>
  </property>
  <property fmtid="{D5CDD505-2E9C-101B-9397-08002B2CF9AE}" pid="3" name="ContentType">
    <vt:lpwstr>Document</vt:lpwstr>
  </property>
  <property fmtid="{D5CDD505-2E9C-101B-9397-08002B2CF9AE}" pid="4" name="display_urn:schemas-microsoft-com:office:office#Editor">
    <vt:lpwstr>Stamatakos, Korene</vt:lpwstr>
  </property>
  <property fmtid="{D5CDD505-2E9C-101B-9397-08002B2CF9AE}" pid="5" name="display_urn:schemas-microsoft-com:office:office#Author">
    <vt:lpwstr>Stamatakos, Korene</vt:lpwstr>
  </property>
  <property fmtid="{D5CDD505-2E9C-101B-9397-08002B2CF9AE}" pid="6" name="URL">
    <vt:lpwstr/>
  </property>
  <property fmtid="{D5CDD505-2E9C-101B-9397-08002B2CF9AE}" pid="7" name="T/TA">
    <vt:lpwstr>3;#SAPST|38f8a3e5-a56e-4bc3-99a3-2619037e78c0</vt:lpwstr>
  </property>
</Properties>
</file>