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8795" r:id="rId5"/>
    <p:sldMasterId id="2147488900" r:id="rId6"/>
  </p:sldMasterIdLst>
  <p:notesMasterIdLst>
    <p:notesMasterId r:id="rId48"/>
  </p:notesMasterIdLst>
  <p:handoutMasterIdLst>
    <p:handoutMasterId r:id="rId49"/>
  </p:handoutMasterIdLst>
  <p:sldIdLst>
    <p:sldId id="483" r:id="rId7"/>
    <p:sldId id="476" r:id="rId8"/>
    <p:sldId id="309" r:id="rId9"/>
    <p:sldId id="310" r:id="rId10"/>
    <p:sldId id="406" r:id="rId11"/>
    <p:sldId id="311" r:id="rId12"/>
    <p:sldId id="478" r:id="rId13"/>
    <p:sldId id="479" r:id="rId14"/>
    <p:sldId id="486" r:id="rId15"/>
    <p:sldId id="492" r:id="rId16"/>
    <p:sldId id="487" r:id="rId17"/>
    <p:sldId id="489" r:id="rId18"/>
    <p:sldId id="488" r:id="rId19"/>
    <p:sldId id="490" r:id="rId20"/>
    <p:sldId id="491" r:id="rId21"/>
    <p:sldId id="430" r:id="rId22"/>
    <p:sldId id="469" r:id="rId23"/>
    <p:sldId id="295" r:id="rId24"/>
    <p:sldId id="456" r:id="rId25"/>
    <p:sldId id="390" r:id="rId26"/>
    <p:sldId id="450" r:id="rId27"/>
    <p:sldId id="435" r:id="rId28"/>
    <p:sldId id="464" r:id="rId29"/>
    <p:sldId id="465" r:id="rId30"/>
    <p:sldId id="410" r:id="rId31"/>
    <p:sldId id="494" r:id="rId32"/>
    <p:sldId id="436" r:id="rId33"/>
    <p:sldId id="432" r:id="rId34"/>
    <p:sldId id="351" r:id="rId35"/>
    <p:sldId id="365" r:id="rId36"/>
    <p:sldId id="475" r:id="rId37"/>
    <p:sldId id="437" r:id="rId38"/>
    <p:sldId id="347" r:id="rId39"/>
    <p:sldId id="378" r:id="rId40"/>
    <p:sldId id="474" r:id="rId41"/>
    <p:sldId id="449" r:id="rId42"/>
    <p:sldId id="466" r:id="rId43"/>
    <p:sldId id="452" r:id="rId44"/>
    <p:sldId id="497" r:id="rId45"/>
    <p:sldId id="499" r:id="rId46"/>
    <p:sldId id="498" r:id="rId4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herty, Amanda" initials="DA" lastIdx="8" clrIdx="2">
    <p:extLst>
      <p:ext uri="{19B8F6BF-5375-455C-9EA6-DF929625EA0E}">
        <p15:presenceInfo xmlns:p15="http://schemas.microsoft.com/office/powerpoint/2012/main" userId="S-1-5-21-1181185089-2005350570-1792151419-51746" providerId="AD"/>
      </p:ext>
    </p:extLst>
  </p:cmAuthor>
  <p:cmAuthor id="2" name="Sandra Del Sesto" initials="SDS" lastIdx="1" clrIdx="3">
    <p:extLst>
      <p:ext uri="{19B8F6BF-5375-455C-9EA6-DF929625EA0E}">
        <p15:presenceInfo xmlns:p15="http://schemas.microsoft.com/office/powerpoint/2012/main" userId="c4af4944131acae2" providerId="Windows Live"/>
      </p:ext>
    </p:extLst>
  </p:cmAuthor>
  <p:cmAuthor id="3" name="Grinbergs, Valda" initials="GV" lastIdx="1" clrIdx="4">
    <p:extLst>
      <p:ext uri="{19B8F6BF-5375-455C-9EA6-DF929625EA0E}">
        <p15:presenceInfo xmlns:p15="http://schemas.microsoft.com/office/powerpoint/2012/main" userId="S-1-5-21-1181185089-2005350570-1792151419-16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CBE4"/>
    <a:srgbClr val="577785"/>
    <a:srgbClr val="CAD2C4"/>
    <a:srgbClr val="FA090F"/>
    <a:srgbClr val="0000FF"/>
    <a:srgbClr val="CC00CC"/>
    <a:srgbClr val="33CC33"/>
    <a:srgbClr val="00CC00"/>
    <a:srgbClr val="FFFFCC"/>
    <a:srgbClr val="616F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4" autoAdjust="0"/>
    <p:restoredTop sz="31486" autoAdjust="0"/>
  </p:normalViewPr>
  <p:slideViewPr>
    <p:cSldViewPr snapToGrid="0" snapToObjects="1">
      <p:cViewPr varScale="1">
        <p:scale>
          <a:sx n="22" d="100"/>
          <a:sy n="22" d="100"/>
        </p:scale>
        <p:origin x="256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2340"/>
    </p:cViewPr>
  </p:notesTextViewPr>
  <p:sorterViewPr>
    <p:cViewPr>
      <p:scale>
        <a:sx n="100" d="100"/>
        <a:sy n="100" d="100"/>
      </p:scale>
      <p:origin x="0" y="342"/>
    </p:cViewPr>
  </p:sorterViewPr>
  <p:notesViewPr>
    <p:cSldViewPr snapToGrid="0" snapToObjects="1">
      <p:cViewPr>
        <p:scale>
          <a:sx n="70" d="100"/>
          <a:sy n="70" d="100"/>
        </p:scale>
        <p:origin x="2288" y="-8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69D106-D882-5E45-8718-CB3F11673643}" type="doc">
      <dgm:prSet loTypeId="urn:microsoft.com/office/officeart/2005/8/layout/process4" loCatId="process" qsTypeId="urn:microsoft.com/office/officeart/2005/8/quickstyle/3d2" qsCatId="3D" csTypeId="urn:microsoft.com/office/officeart/2005/8/colors/colorful1#6" csCatId="colorful" phldr="1"/>
      <dgm:spPr/>
      <dgm:t>
        <a:bodyPr/>
        <a:lstStyle/>
        <a:p>
          <a:endParaRPr lang="en-US"/>
        </a:p>
      </dgm:t>
    </dgm:pt>
    <dgm:pt modelId="{A9418F8F-BD4B-CB43-91C4-6518C4C8BA4E}">
      <dgm:prSet phldrT="[Text]" custT="1"/>
      <dgm:spPr>
        <a:solidFill>
          <a:schemeClr val="accent4">
            <a:lumMod val="75000"/>
          </a:schemeClr>
        </a:solidFill>
      </dgm:spPr>
      <dgm:t>
        <a:bodyPr/>
        <a:lstStyle/>
        <a:p>
          <a:r>
            <a:rPr lang="en-US" sz="2400" b="1" dirty="0">
              <a:latin typeface="Arial" charset="0"/>
            </a:rPr>
            <a:t>The nature and extent of substance use problems and related behaviors</a:t>
          </a:r>
          <a:endParaRPr lang="en-US" sz="2400" b="1" dirty="0"/>
        </a:p>
      </dgm:t>
    </dgm:pt>
    <dgm:pt modelId="{D248DBD8-08A2-E544-B7A2-A7628AD2E5EC}" type="parTrans" cxnId="{F041F031-2D88-7447-8B2F-95DE387E8F91}">
      <dgm:prSet/>
      <dgm:spPr/>
      <dgm:t>
        <a:bodyPr/>
        <a:lstStyle/>
        <a:p>
          <a:endParaRPr lang="en-US"/>
        </a:p>
      </dgm:t>
    </dgm:pt>
    <dgm:pt modelId="{0FDDBE80-9505-B34D-925E-ABC78C918080}" type="sibTrans" cxnId="{F041F031-2D88-7447-8B2F-95DE387E8F91}">
      <dgm:prSet/>
      <dgm:spPr/>
      <dgm:t>
        <a:bodyPr/>
        <a:lstStyle/>
        <a:p>
          <a:endParaRPr lang="en-US"/>
        </a:p>
      </dgm:t>
    </dgm:pt>
    <dgm:pt modelId="{397A27F1-7B8F-6E4B-8FE5-DD9B618E4698}">
      <dgm:prSet phldrT="[Text]" custT="1"/>
      <dgm:spPr>
        <a:solidFill>
          <a:schemeClr val="accent3">
            <a:lumMod val="50000"/>
          </a:schemeClr>
        </a:solidFill>
      </dgm:spPr>
      <dgm:t>
        <a:bodyPr/>
        <a:lstStyle/>
        <a:p>
          <a:r>
            <a:rPr lang="en-US" sz="2400" b="1" baseline="0" dirty="0">
              <a:latin typeface="Arial" charset="0"/>
            </a:rPr>
            <a:t>The risk and protective factors that influence these problems and behaviors</a:t>
          </a:r>
          <a:endParaRPr lang="en-US" sz="2400" b="1" dirty="0"/>
        </a:p>
      </dgm:t>
    </dgm:pt>
    <dgm:pt modelId="{4ABF292F-8BD8-694A-9FA3-E2561D3E90E7}" type="parTrans" cxnId="{1D834A52-5443-BD4B-8FC0-4A6E29A08A3F}">
      <dgm:prSet/>
      <dgm:spPr/>
      <dgm:t>
        <a:bodyPr/>
        <a:lstStyle/>
        <a:p>
          <a:endParaRPr lang="en-US"/>
        </a:p>
      </dgm:t>
    </dgm:pt>
    <dgm:pt modelId="{3E5E87FA-A2FB-924F-A4CC-FD8ACAE022FD}" type="sibTrans" cxnId="{1D834A52-5443-BD4B-8FC0-4A6E29A08A3F}">
      <dgm:prSet/>
      <dgm:spPr/>
      <dgm:t>
        <a:bodyPr/>
        <a:lstStyle/>
        <a:p>
          <a:endParaRPr lang="en-US"/>
        </a:p>
      </dgm:t>
    </dgm:pt>
    <dgm:pt modelId="{5A551130-B18C-014C-9D66-D4FA554F531A}">
      <dgm:prSet phldrT="[Text]" custT="1"/>
      <dgm:spPr>
        <a:solidFill>
          <a:schemeClr val="accent2">
            <a:lumMod val="75000"/>
          </a:schemeClr>
        </a:solidFill>
      </dgm:spPr>
      <dgm:t>
        <a:bodyPr/>
        <a:lstStyle/>
        <a:p>
          <a:r>
            <a:rPr lang="en-US" sz="2400" b="1" baseline="0" dirty="0">
              <a:latin typeface="Arial" charset="0"/>
            </a:rPr>
            <a:t>The existing resources and readiness of the community to address its problems</a:t>
          </a:r>
          <a:endParaRPr lang="en-US" sz="2400" b="1" dirty="0"/>
        </a:p>
      </dgm:t>
    </dgm:pt>
    <dgm:pt modelId="{2993FDA3-DC24-6D4A-B0D3-91FC76EEFA3D}" type="parTrans" cxnId="{4BE5F87A-A5C9-EA43-A6C6-29A8CEBAB1F4}">
      <dgm:prSet/>
      <dgm:spPr/>
      <dgm:t>
        <a:bodyPr/>
        <a:lstStyle/>
        <a:p>
          <a:endParaRPr lang="en-US"/>
        </a:p>
      </dgm:t>
    </dgm:pt>
    <dgm:pt modelId="{7DF74E3F-4985-9040-9140-2C57458AE0B8}" type="sibTrans" cxnId="{4BE5F87A-A5C9-EA43-A6C6-29A8CEBAB1F4}">
      <dgm:prSet/>
      <dgm:spPr/>
      <dgm:t>
        <a:bodyPr/>
        <a:lstStyle/>
        <a:p>
          <a:endParaRPr lang="en-US"/>
        </a:p>
      </dgm:t>
    </dgm:pt>
    <dgm:pt modelId="{A29B7D46-4CC6-394F-AC06-9FF09CC51F6E}" type="pres">
      <dgm:prSet presAssocID="{7D69D106-D882-5E45-8718-CB3F11673643}" presName="Name0" presStyleCnt="0">
        <dgm:presLayoutVars>
          <dgm:dir/>
          <dgm:animLvl val="lvl"/>
          <dgm:resizeHandles val="exact"/>
        </dgm:presLayoutVars>
      </dgm:prSet>
      <dgm:spPr/>
      <dgm:t>
        <a:bodyPr/>
        <a:lstStyle/>
        <a:p>
          <a:endParaRPr lang="en-US"/>
        </a:p>
      </dgm:t>
    </dgm:pt>
    <dgm:pt modelId="{0EE58CCB-9924-7348-9DAC-D0E563A1BC08}" type="pres">
      <dgm:prSet presAssocID="{5A551130-B18C-014C-9D66-D4FA554F531A}" presName="boxAndChildren" presStyleCnt="0"/>
      <dgm:spPr/>
    </dgm:pt>
    <dgm:pt modelId="{175E253E-9B35-F040-A012-617F1A5245A0}" type="pres">
      <dgm:prSet presAssocID="{5A551130-B18C-014C-9D66-D4FA554F531A}" presName="parentTextBox" presStyleLbl="node1" presStyleIdx="0" presStyleCnt="3" custLinFactNeighborY="20036"/>
      <dgm:spPr/>
      <dgm:t>
        <a:bodyPr/>
        <a:lstStyle/>
        <a:p>
          <a:endParaRPr lang="en-US"/>
        </a:p>
      </dgm:t>
    </dgm:pt>
    <dgm:pt modelId="{A8E29C10-BC50-9343-BB26-7DE70FAF2FA8}" type="pres">
      <dgm:prSet presAssocID="{3E5E87FA-A2FB-924F-A4CC-FD8ACAE022FD}" presName="sp" presStyleCnt="0"/>
      <dgm:spPr/>
    </dgm:pt>
    <dgm:pt modelId="{D4474109-0CE4-6446-A8CE-07EE331B87FD}" type="pres">
      <dgm:prSet presAssocID="{397A27F1-7B8F-6E4B-8FE5-DD9B618E4698}" presName="arrowAndChildren" presStyleCnt="0"/>
      <dgm:spPr/>
    </dgm:pt>
    <dgm:pt modelId="{7BFA3D58-95E4-D54D-B420-D245D5D0D80A}" type="pres">
      <dgm:prSet presAssocID="{397A27F1-7B8F-6E4B-8FE5-DD9B618E4698}" presName="parentTextArrow" presStyleLbl="node1" presStyleIdx="1" presStyleCnt="3"/>
      <dgm:spPr/>
      <dgm:t>
        <a:bodyPr/>
        <a:lstStyle/>
        <a:p>
          <a:endParaRPr lang="en-US"/>
        </a:p>
      </dgm:t>
    </dgm:pt>
    <dgm:pt modelId="{30CDEA99-C988-9E42-B39E-49582F7DB7CF}" type="pres">
      <dgm:prSet presAssocID="{0FDDBE80-9505-B34D-925E-ABC78C918080}" presName="sp" presStyleCnt="0"/>
      <dgm:spPr/>
    </dgm:pt>
    <dgm:pt modelId="{BC88C195-D355-3840-9967-13271A17467F}" type="pres">
      <dgm:prSet presAssocID="{A9418F8F-BD4B-CB43-91C4-6518C4C8BA4E}" presName="arrowAndChildren" presStyleCnt="0"/>
      <dgm:spPr/>
    </dgm:pt>
    <dgm:pt modelId="{8F5BFFAD-DD19-214E-ACB0-72C5B1527A18}" type="pres">
      <dgm:prSet presAssocID="{A9418F8F-BD4B-CB43-91C4-6518C4C8BA4E}" presName="parentTextArrow" presStyleLbl="node1" presStyleIdx="2" presStyleCnt="3" custLinFactNeighborY="-21350"/>
      <dgm:spPr/>
      <dgm:t>
        <a:bodyPr/>
        <a:lstStyle/>
        <a:p>
          <a:endParaRPr lang="en-US"/>
        </a:p>
      </dgm:t>
    </dgm:pt>
  </dgm:ptLst>
  <dgm:cxnLst>
    <dgm:cxn modelId="{1D834A52-5443-BD4B-8FC0-4A6E29A08A3F}" srcId="{7D69D106-D882-5E45-8718-CB3F11673643}" destId="{397A27F1-7B8F-6E4B-8FE5-DD9B618E4698}" srcOrd="1" destOrd="0" parTransId="{4ABF292F-8BD8-694A-9FA3-E2561D3E90E7}" sibTransId="{3E5E87FA-A2FB-924F-A4CC-FD8ACAE022FD}"/>
    <dgm:cxn modelId="{57992DE8-9E18-8C4A-9829-1AE9D377E77A}" type="presOf" srcId="{5A551130-B18C-014C-9D66-D4FA554F531A}" destId="{175E253E-9B35-F040-A012-617F1A5245A0}" srcOrd="0" destOrd="0" presId="urn:microsoft.com/office/officeart/2005/8/layout/process4"/>
    <dgm:cxn modelId="{3E9D64DF-93E5-EB42-B9D6-25571381D1CB}" type="presOf" srcId="{7D69D106-D882-5E45-8718-CB3F11673643}" destId="{A29B7D46-4CC6-394F-AC06-9FF09CC51F6E}" srcOrd="0" destOrd="0" presId="urn:microsoft.com/office/officeart/2005/8/layout/process4"/>
    <dgm:cxn modelId="{4BE5F87A-A5C9-EA43-A6C6-29A8CEBAB1F4}" srcId="{7D69D106-D882-5E45-8718-CB3F11673643}" destId="{5A551130-B18C-014C-9D66-D4FA554F531A}" srcOrd="2" destOrd="0" parTransId="{2993FDA3-DC24-6D4A-B0D3-91FC76EEFA3D}" sibTransId="{7DF74E3F-4985-9040-9140-2C57458AE0B8}"/>
    <dgm:cxn modelId="{38210379-9983-1B4B-A771-9A71BE09EEBA}" type="presOf" srcId="{397A27F1-7B8F-6E4B-8FE5-DD9B618E4698}" destId="{7BFA3D58-95E4-D54D-B420-D245D5D0D80A}" srcOrd="0" destOrd="0" presId="urn:microsoft.com/office/officeart/2005/8/layout/process4"/>
    <dgm:cxn modelId="{F041F031-2D88-7447-8B2F-95DE387E8F91}" srcId="{7D69D106-D882-5E45-8718-CB3F11673643}" destId="{A9418F8F-BD4B-CB43-91C4-6518C4C8BA4E}" srcOrd="0" destOrd="0" parTransId="{D248DBD8-08A2-E544-B7A2-A7628AD2E5EC}" sibTransId="{0FDDBE80-9505-B34D-925E-ABC78C918080}"/>
    <dgm:cxn modelId="{28B6F25A-00B2-754A-8857-440B28ECD633}" type="presOf" srcId="{A9418F8F-BD4B-CB43-91C4-6518C4C8BA4E}" destId="{8F5BFFAD-DD19-214E-ACB0-72C5B1527A18}" srcOrd="0" destOrd="0" presId="urn:microsoft.com/office/officeart/2005/8/layout/process4"/>
    <dgm:cxn modelId="{179F1296-2C88-7448-A7A9-893149A51DCF}" type="presParOf" srcId="{A29B7D46-4CC6-394F-AC06-9FF09CC51F6E}" destId="{0EE58CCB-9924-7348-9DAC-D0E563A1BC08}" srcOrd="0" destOrd="0" presId="urn:microsoft.com/office/officeart/2005/8/layout/process4"/>
    <dgm:cxn modelId="{F1A7130E-FA46-DC42-A17A-D4623B528B96}" type="presParOf" srcId="{0EE58CCB-9924-7348-9DAC-D0E563A1BC08}" destId="{175E253E-9B35-F040-A012-617F1A5245A0}" srcOrd="0" destOrd="0" presId="urn:microsoft.com/office/officeart/2005/8/layout/process4"/>
    <dgm:cxn modelId="{237C0336-AC6C-8E4C-A871-102E659AD0BF}" type="presParOf" srcId="{A29B7D46-4CC6-394F-AC06-9FF09CC51F6E}" destId="{A8E29C10-BC50-9343-BB26-7DE70FAF2FA8}" srcOrd="1" destOrd="0" presId="urn:microsoft.com/office/officeart/2005/8/layout/process4"/>
    <dgm:cxn modelId="{573C64E1-7687-014E-9A58-8446E4E7CD26}" type="presParOf" srcId="{A29B7D46-4CC6-394F-AC06-9FF09CC51F6E}" destId="{D4474109-0CE4-6446-A8CE-07EE331B87FD}" srcOrd="2" destOrd="0" presId="urn:microsoft.com/office/officeart/2005/8/layout/process4"/>
    <dgm:cxn modelId="{E4493D13-CF81-5942-A8FC-820178169093}" type="presParOf" srcId="{D4474109-0CE4-6446-A8CE-07EE331B87FD}" destId="{7BFA3D58-95E4-D54D-B420-D245D5D0D80A}" srcOrd="0" destOrd="0" presId="urn:microsoft.com/office/officeart/2005/8/layout/process4"/>
    <dgm:cxn modelId="{37F7ED7A-DE7C-8A4A-8003-582473502D2C}" type="presParOf" srcId="{A29B7D46-4CC6-394F-AC06-9FF09CC51F6E}" destId="{30CDEA99-C988-9E42-B39E-49582F7DB7CF}" srcOrd="3" destOrd="0" presId="urn:microsoft.com/office/officeart/2005/8/layout/process4"/>
    <dgm:cxn modelId="{34B3973C-FAB9-3B49-892F-2CF05ADC00C1}" type="presParOf" srcId="{A29B7D46-4CC6-394F-AC06-9FF09CC51F6E}" destId="{BC88C195-D355-3840-9967-13271A17467F}" srcOrd="4" destOrd="0" presId="urn:microsoft.com/office/officeart/2005/8/layout/process4"/>
    <dgm:cxn modelId="{0C351765-302C-2F4F-9A58-12EE3FCD0C7D}" type="presParOf" srcId="{BC88C195-D355-3840-9967-13271A17467F}" destId="{8F5BFFAD-DD19-214E-ACB0-72C5B1527A1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53399C-C19A-F847-A819-8F740035326E}" type="doc">
      <dgm:prSet loTypeId="urn:microsoft.com/office/officeart/2005/8/layout/hierarchy3" loCatId="hierarchy" qsTypeId="urn:microsoft.com/office/officeart/2005/8/quickstyle/3D1" qsCatId="3D" csTypeId="urn:microsoft.com/office/officeart/2005/8/colors/accent2_2" csCatId="accent2" phldr="1"/>
      <dgm:spPr/>
      <dgm:t>
        <a:bodyPr/>
        <a:lstStyle/>
        <a:p>
          <a:endParaRPr lang="en-US"/>
        </a:p>
      </dgm:t>
    </dgm:pt>
    <dgm:pt modelId="{290EF8CF-5A57-9742-849C-2715FC2E824B}">
      <dgm:prSet phldrT="[Text]" custT="1"/>
      <dgm:spPr>
        <a:solidFill>
          <a:schemeClr val="accent2">
            <a:lumMod val="75000"/>
          </a:schemeClr>
        </a:solidFill>
      </dgm:spPr>
      <dgm:t>
        <a:bodyPr/>
        <a:lstStyle/>
        <a:p>
          <a:r>
            <a:rPr lang="en-US" sz="2800" b="1" dirty="0">
              <a:latin typeface="Arial" panose="020B0604020202020204" pitchFamily="34" charset="0"/>
              <a:cs typeface="Arial" panose="020B0604020202020204" pitchFamily="34" charset="0"/>
            </a:rPr>
            <a:t>National/State</a:t>
          </a:r>
        </a:p>
      </dgm:t>
    </dgm:pt>
    <dgm:pt modelId="{9D5DF0E3-CB99-6543-ABD7-042E2EFA1EC5}" type="parTrans" cxnId="{659AFEB2-181E-DF49-9014-BA242736D6F7}">
      <dgm:prSet/>
      <dgm:spPr/>
      <dgm:t>
        <a:bodyPr/>
        <a:lstStyle/>
        <a:p>
          <a:endParaRPr lang="en-US">
            <a:latin typeface="Arial" panose="020B0604020202020204" pitchFamily="34" charset="0"/>
            <a:cs typeface="Arial" panose="020B0604020202020204" pitchFamily="34" charset="0"/>
          </a:endParaRPr>
        </a:p>
      </dgm:t>
    </dgm:pt>
    <dgm:pt modelId="{611864BD-3236-3E45-89E1-F9A090549D65}" type="sibTrans" cxnId="{659AFEB2-181E-DF49-9014-BA242736D6F7}">
      <dgm:prSet/>
      <dgm:spPr/>
      <dgm:t>
        <a:bodyPr/>
        <a:lstStyle/>
        <a:p>
          <a:endParaRPr lang="en-US">
            <a:latin typeface="Arial" panose="020B0604020202020204" pitchFamily="34" charset="0"/>
            <a:cs typeface="Arial" panose="020B0604020202020204" pitchFamily="34" charset="0"/>
          </a:endParaRPr>
        </a:p>
      </dgm:t>
    </dgm:pt>
    <dgm:pt modelId="{74ED0A67-6FA3-544A-87A2-DDB8A52B9E92}">
      <dgm:prSet phldrT="[Text]" custT="1"/>
      <dgm:spPr>
        <a:solidFill>
          <a:schemeClr val="bg2">
            <a:lumMod val="90000"/>
            <a:alpha val="90000"/>
          </a:schemeClr>
        </a:solidFill>
        <a:ln>
          <a:solidFill>
            <a:schemeClr val="accent2">
              <a:lumMod val="75000"/>
            </a:schemeClr>
          </a:solidFill>
        </a:ln>
      </dgm:spPr>
      <dgm:t>
        <a:bodyPr/>
        <a:lstStyle/>
        <a:p>
          <a:r>
            <a:rPr lang="en-US" sz="1800" b="1" dirty="0">
              <a:latin typeface="Arial" panose="020B0604020202020204" pitchFamily="34" charset="0"/>
              <a:cs typeface="Arial" panose="020B0604020202020204" pitchFamily="34" charset="0"/>
            </a:rPr>
            <a:t>Government websites</a:t>
          </a:r>
        </a:p>
      </dgm:t>
    </dgm:pt>
    <dgm:pt modelId="{C9BDF87C-E22E-CC4B-89BC-FBAE9BC35288}" type="parTrans" cxnId="{CB5D16EC-3C26-484A-85F8-2A01FF2C041B}">
      <dgm:prSet/>
      <dgm:spPr/>
      <dgm:t>
        <a:bodyPr/>
        <a:lstStyle/>
        <a:p>
          <a:endParaRPr lang="en-US">
            <a:latin typeface="Arial" panose="020B0604020202020204" pitchFamily="34" charset="0"/>
            <a:cs typeface="Arial" panose="020B0604020202020204" pitchFamily="34" charset="0"/>
          </a:endParaRPr>
        </a:p>
      </dgm:t>
    </dgm:pt>
    <dgm:pt modelId="{D4B90158-298B-7A4D-8E98-C941F5256628}" type="sibTrans" cxnId="{CB5D16EC-3C26-484A-85F8-2A01FF2C041B}">
      <dgm:prSet/>
      <dgm:spPr/>
      <dgm:t>
        <a:bodyPr/>
        <a:lstStyle/>
        <a:p>
          <a:endParaRPr lang="en-US">
            <a:latin typeface="Arial" panose="020B0604020202020204" pitchFamily="34" charset="0"/>
            <a:cs typeface="Arial" panose="020B0604020202020204" pitchFamily="34" charset="0"/>
          </a:endParaRPr>
        </a:p>
      </dgm:t>
    </dgm:pt>
    <dgm:pt modelId="{88631A30-0292-A64B-B40F-3D49EABBC9B7}">
      <dgm:prSet phldrT="[Text]" custT="1"/>
      <dgm:spPr>
        <a:solidFill>
          <a:schemeClr val="bg2">
            <a:lumMod val="90000"/>
            <a:alpha val="90000"/>
          </a:schemeClr>
        </a:solidFill>
        <a:ln>
          <a:solidFill>
            <a:schemeClr val="accent2">
              <a:lumMod val="75000"/>
            </a:schemeClr>
          </a:solidFill>
        </a:ln>
      </dgm:spPr>
      <dgm:t>
        <a:bodyPr/>
        <a:lstStyle/>
        <a:p>
          <a:r>
            <a:rPr lang="en-US" sz="1800" b="1" dirty="0">
              <a:latin typeface="Arial" panose="020B0604020202020204" pitchFamily="34" charset="0"/>
              <a:cs typeface="Arial" panose="020B0604020202020204" pitchFamily="34" charset="0"/>
            </a:rPr>
            <a:t>Survey-specific websites</a:t>
          </a:r>
        </a:p>
      </dgm:t>
    </dgm:pt>
    <dgm:pt modelId="{4488AC3A-0142-0146-9A5D-6F661D7269DA}" type="parTrans" cxnId="{E03203AD-53CF-A348-A877-DD699A8A0CD1}">
      <dgm:prSet/>
      <dgm:spPr/>
      <dgm:t>
        <a:bodyPr/>
        <a:lstStyle/>
        <a:p>
          <a:endParaRPr lang="en-US">
            <a:latin typeface="Arial" panose="020B0604020202020204" pitchFamily="34" charset="0"/>
            <a:cs typeface="Arial" panose="020B0604020202020204" pitchFamily="34" charset="0"/>
          </a:endParaRPr>
        </a:p>
      </dgm:t>
    </dgm:pt>
    <dgm:pt modelId="{0DF5983C-7226-D84A-A224-B9C34E0D0EA7}" type="sibTrans" cxnId="{E03203AD-53CF-A348-A877-DD699A8A0CD1}">
      <dgm:prSet/>
      <dgm:spPr/>
      <dgm:t>
        <a:bodyPr/>
        <a:lstStyle/>
        <a:p>
          <a:endParaRPr lang="en-US">
            <a:latin typeface="Arial" panose="020B0604020202020204" pitchFamily="34" charset="0"/>
            <a:cs typeface="Arial" panose="020B0604020202020204" pitchFamily="34" charset="0"/>
          </a:endParaRPr>
        </a:p>
      </dgm:t>
    </dgm:pt>
    <dgm:pt modelId="{B95D31F5-CBCE-D54B-A345-956BA72C58EA}">
      <dgm:prSet phldrT="[Text]" custT="1"/>
      <dgm:spPr>
        <a:solidFill>
          <a:schemeClr val="bg2">
            <a:lumMod val="90000"/>
            <a:alpha val="90000"/>
          </a:schemeClr>
        </a:solidFill>
        <a:ln>
          <a:solidFill>
            <a:schemeClr val="accent2">
              <a:lumMod val="75000"/>
            </a:schemeClr>
          </a:solidFill>
        </a:ln>
      </dgm:spPr>
      <dgm:t>
        <a:bodyPr/>
        <a:lstStyle/>
        <a:p>
          <a:r>
            <a:rPr lang="en-US" sz="1800" b="1" dirty="0">
              <a:latin typeface="Arial" panose="020B0604020202020204" pitchFamily="34" charset="0"/>
              <a:cs typeface="Arial" panose="020B0604020202020204" pitchFamily="34" charset="0"/>
            </a:rPr>
            <a:t>State depts./data warehouse</a:t>
          </a:r>
        </a:p>
      </dgm:t>
    </dgm:pt>
    <dgm:pt modelId="{469CCDE8-7BB1-9644-B267-CF636C79E449}" type="parTrans" cxnId="{C9FEE111-3AE1-0343-858F-F5D42FB65033}">
      <dgm:prSet/>
      <dgm:spPr/>
      <dgm:t>
        <a:bodyPr/>
        <a:lstStyle/>
        <a:p>
          <a:endParaRPr lang="en-US">
            <a:latin typeface="Arial" panose="020B0604020202020204" pitchFamily="34" charset="0"/>
            <a:cs typeface="Arial" panose="020B0604020202020204" pitchFamily="34" charset="0"/>
          </a:endParaRPr>
        </a:p>
      </dgm:t>
    </dgm:pt>
    <dgm:pt modelId="{8631C62E-B757-8348-90B2-2AAA59563169}" type="sibTrans" cxnId="{C9FEE111-3AE1-0343-858F-F5D42FB65033}">
      <dgm:prSet/>
      <dgm:spPr/>
      <dgm:t>
        <a:bodyPr/>
        <a:lstStyle/>
        <a:p>
          <a:endParaRPr lang="en-US">
            <a:latin typeface="Arial" panose="020B0604020202020204" pitchFamily="34" charset="0"/>
            <a:cs typeface="Arial" panose="020B0604020202020204" pitchFamily="34" charset="0"/>
          </a:endParaRPr>
        </a:p>
      </dgm:t>
    </dgm:pt>
    <dgm:pt modelId="{73BBCBAA-02B2-5647-ABD7-DDF2AD1D7E3D}">
      <dgm:prSet phldrT="[Text]" custT="1"/>
      <dgm:spPr>
        <a:solidFill>
          <a:schemeClr val="bg2">
            <a:lumMod val="90000"/>
            <a:alpha val="90000"/>
          </a:schemeClr>
        </a:solidFill>
        <a:ln>
          <a:solidFill>
            <a:schemeClr val="accent2">
              <a:lumMod val="75000"/>
            </a:schemeClr>
          </a:solidFill>
        </a:ln>
      </dgm:spPr>
      <dgm:t>
        <a:bodyPr/>
        <a:lstStyle/>
        <a:p>
          <a:r>
            <a:rPr lang="en-US" sz="1800" b="1" dirty="0">
              <a:solidFill>
                <a:srgbClr val="000000"/>
              </a:solidFill>
              <a:latin typeface="Arial" panose="020B0604020202020204" pitchFamily="34" charset="0"/>
              <a:cs typeface="Arial" panose="020B0604020202020204" pitchFamily="34" charset="0"/>
            </a:rPr>
            <a:t>State Epidemiological Workgroup</a:t>
          </a:r>
        </a:p>
      </dgm:t>
    </dgm:pt>
    <dgm:pt modelId="{6FFDEEC0-9FA3-E94B-A396-3796DC72D3CE}" type="parTrans" cxnId="{36A72334-F396-A740-BAC6-360385D25415}">
      <dgm:prSet/>
      <dgm:spPr/>
      <dgm:t>
        <a:bodyPr/>
        <a:lstStyle/>
        <a:p>
          <a:endParaRPr lang="en-US">
            <a:latin typeface="Arial" panose="020B0604020202020204" pitchFamily="34" charset="0"/>
            <a:cs typeface="Arial" panose="020B0604020202020204" pitchFamily="34" charset="0"/>
          </a:endParaRPr>
        </a:p>
      </dgm:t>
    </dgm:pt>
    <dgm:pt modelId="{E6F6770E-E113-A94B-AC1E-12D405E02F71}" type="sibTrans" cxnId="{36A72334-F396-A740-BAC6-360385D25415}">
      <dgm:prSet/>
      <dgm:spPr/>
      <dgm:t>
        <a:bodyPr/>
        <a:lstStyle/>
        <a:p>
          <a:endParaRPr lang="en-US">
            <a:latin typeface="Arial" panose="020B0604020202020204" pitchFamily="34" charset="0"/>
            <a:cs typeface="Arial" panose="020B0604020202020204" pitchFamily="34" charset="0"/>
          </a:endParaRPr>
        </a:p>
      </dgm:t>
    </dgm:pt>
    <dgm:pt modelId="{49CCC821-521E-9247-81F8-8D8F6F2A82EE}">
      <dgm:prSet phldrT="[Text]" custT="1"/>
      <dgm:spPr>
        <a:solidFill>
          <a:schemeClr val="accent2">
            <a:lumMod val="75000"/>
          </a:schemeClr>
        </a:solidFill>
      </dgm:spPr>
      <dgm:t>
        <a:bodyPr/>
        <a:lstStyle/>
        <a:p>
          <a:r>
            <a:rPr lang="en-US" sz="2800" b="1" dirty="0">
              <a:latin typeface="Arial" panose="020B0604020202020204" pitchFamily="34" charset="0"/>
              <a:cs typeface="Arial" panose="020B0604020202020204" pitchFamily="34" charset="0"/>
            </a:rPr>
            <a:t>Local</a:t>
          </a:r>
        </a:p>
      </dgm:t>
    </dgm:pt>
    <dgm:pt modelId="{553E4A39-5B9A-BB48-8C6C-638ACC27DB69}" type="parTrans" cxnId="{121275EF-F28F-E14B-8BCD-2C017112941D}">
      <dgm:prSet/>
      <dgm:spPr/>
      <dgm:t>
        <a:bodyPr/>
        <a:lstStyle/>
        <a:p>
          <a:endParaRPr lang="en-US">
            <a:latin typeface="Arial" panose="020B0604020202020204" pitchFamily="34" charset="0"/>
            <a:cs typeface="Arial" panose="020B0604020202020204" pitchFamily="34" charset="0"/>
          </a:endParaRPr>
        </a:p>
      </dgm:t>
    </dgm:pt>
    <dgm:pt modelId="{35B945A5-DDFF-6143-9D81-830C91FEE492}" type="sibTrans" cxnId="{121275EF-F28F-E14B-8BCD-2C017112941D}">
      <dgm:prSet/>
      <dgm:spPr/>
      <dgm:t>
        <a:bodyPr/>
        <a:lstStyle/>
        <a:p>
          <a:endParaRPr lang="en-US">
            <a:latin typeface="Arial" panose="020B0604020202020204" pitchFamily="34" charset="0"/>
            <a:cs typeface="Arial" panose="020B0604020202020204" pitchFamily="34" charset="0"/>
          </a:endParaRPr>
        </a:p>
      </dgm:t>
    </dgm:pt>
    <dgm:pt modelId="{3D5B4AC6-2EFB-0347-93FB-7E6457CE873C}">
      <dgm:prSet phldrT="[Text]" custT="1"/>
      <dgm:spPr>
        <a:solidFill>
          <a:schemeClr val="bg2">
            <a:lumMod val="90000"/>
            <a:alpha val="90000"/>
          </a:schemeClr>
        </a:solidFill>
        <a:ln>
          <a:solidFill>
            <a:schemeClr val="accent2">
              <a:lumMod val="75000"/>
            </a:schemeClr>
          </a:solidFill>
        </a:ln>
      </dgm:spPr>
      <dgm:t>
        <a:bodyPr/>
        <a:lstStyle/>
        <a:p>
          <a:r>
            <a:rPr lang="en-US" sz="1800" b="1" dirty="0">
              <a:latin typeface="Arial" panose="020B0604020202020204" pitchFamily="34" charset="0"/>
              <a:cs typeface="Arial" panose="020B0604020202020204" pitchFamily="34" charset="0"/>
            </a:rPr>
            <a:t>Health Dept.</a:t>
          </a:r>
        </a:p>
      </dgm:t>
    </dgm:pt>
    <dgm:pt modelId="{AEF8EA93-7FD7-AD4E-BA81-BF8545C433F6}" type="parTrans" cxnId="{51D7DB94-3438-6144-A135-99295B54090F}">
      <dgm:prSet/>
      <dgm:spPr/>
      <dgm:t>
        <a:bodyPr/>
        <a:lstStyle/>
        <a:p>
          <a:endParaRPr lang="en-US">
            <a:latin typeface="Arial" panose="020B0604020202020204" pitchFamily="34" charset="0"/>
            <a:cs typeface="Arial" panose="020B0604020202020204" pitchFamily="34" charset="0"/>
          </a:endParaRPr>
        </a:p>
      </dgm:t>
    </dgm:pt>
    <dgm:pt modelId="{F538F2F7-CC99-6543-9A84-59950B680BE8}" type="sibTrans" cxnId="{51D7DB94-3438-6144-A135-99295B54090F}">
      <dgm:prSet/>
      <dgm:spPr/>
      <dgm:t>
        <a:bodyPr/>
        <a:lstStyle/>
        <a:p>
          <a:endParaRPr lang="en-US">
            <a:latin typeface="Arial" panose="020B0604020202020204" pitchFamily="34" charset="0"/>
            <a:cs typeface="Arial" panose="020B0604020202020204" pitchFamily="34" charset="0"/>
          </a:endParaRPr>
        </a:p>
      </dgm:t>
    </dgm:pt>
    <dgm:pt modelId="{3F753EEF-BBBD-EA4C-B81D-EFA358A1B753}">
      <dgm:prSet phldrT="[Text]" custT="1"/>
      <dgm:spPr>
        <a:solidFill>
          <a:schemeClr val="bg2">
            <a:lumMod val="90000"/>
            <a:alpha val="90000"/>
          </a:schemeClr>
        </a:solidFill>
        <a:ln>
          <a:solidFill>
            <a:schemeClr val="accent2">
              <a:lumMod val="75000"/>
            </a:schemeClr>
          </a:solidFill>
        </a:ln>
      </dgm:spPr>
      <dgm:t>
        <a:bodyPr/>
        <a:lstStyle/>
        <a:p>
          <a:r>
            <a:rPr lang="en-US" sz="1800" b="1" dirty="0">
              <a:latin typeface="Arial" panose="020B0604020202020204" pitchFamily="34" charset="0"/>
              <a:cs typeface="Arial" panose="020B0604020202020204" pitchFamily="34" charset="0"/>
            </a:rPr>
            <a:t>Hospitals/Clinics</a:t>
          </a:r>
        </a:p>
      </dgm:t>
    </dgm:pt>
    <dgm:pt modelId="{EB0FD4D5-8996-5540-B350-9DE934CDA87D}" type="parTrans" cxnId="{0A5CC561-5841-7D42-BD07-19ADBE1695D3}">
      <dgm:prSet/>
      <dgm:spPr/>
      <dgm:t>
        <a:bodyPr/>
        <a:lstStyle/>
        <a:p>
          <a:endParaRPr lang="en-US">
            <a:latin typeface="Arial" panose="020B0604020202020204" pitchFamily="34" charset="0"/>
            <a:cs typeface="Arial" panose="020B0604020202020204" pitchFamily="34" charset="0"/>
          </a:endParaRPr>
        </a:p>
      </dgm:t>
    </dgm:pt>
    <dgm:pt modelId="{DEDD5A33-150D-2140-B2FB-577456FB4A2A}" type="sibTrans" cxnId="{0A5CC561-5841-7D42-BD07-19ADBE1695D3}">
      <dgm:prSet/>
      <dgm:spPr/>
      <dgm:t>
        <a:bodyPr/>
        <a:lstStyle/>
        <a:p>
          <a:endParaRPr lang="en-US">
            <a:latin typeface="Arial" panose="020B0604020202020204" pitchFamily="34" charset="0"/>
            <a:cs typeface="Arial" panose="020B0604020202020204" pitchFamily="34" charset="0"/>
          </a:endParaRPr>
        </a:p>
      </dgm:t>
    </dgm:pt>
    <dgm:pt modelId="{20325A07-50BB-5C42-A262-0E42D7F04397}">
      <dgm:prSet phldrT="[Text]" custT="1"/>
      <dgm:spPr>
        <a:solidFill>
          <a:schemeClr val="bg2">
            <a:lumMod val="90000"/>
            <a:alpha val="90000"/>
          </a:schemeClr>
        </a:solidFill>
        <a:ln>
          <a:solidFill>
            <a:schemeClr val="accent2">
              <a:lumMod val="75000"/>
            </a:schemeClr>
          </a:solidFill>
        </a:ln>
      </dgm:spPr>
      <dgm:t>
        <a:bodyPr/>
        <a:lstStyle/>
        <a:p>
          <a:r>
            <a:rPr lang="en-US" sz="1800" b="1" dirty="0">
              <a:latin typeface="Arial" panose="020B0604020202020204" pitchFamily="34" charset="0"/>
              <a:cs typeface="Arial" panose="020B0604020202020204" pitchFamily="34" charset="0"/>
            </a:rPr>
            <a:t>Police Dept.</a:t>
          </a:r>
        </a:p>
      </dgm:t>
    </dgm:pt>
    <dgm:pt modelId="{949C94EB-1A61-984C-AD3C-9D38C4B798A9}" type="parTrans" cxnId="{46A962C9-2720-EB40-9CA8-99D1EDD233DC}">
      <dgm:prSet/>
      <dgm:spPr/>
      <dgm:t>
        <a:bodyPr/>
        <a:lstStyle/>
        <a:p>
          <a:endParaRPr lang="en-US">
            <a:latin typeface="Arial" panose="020B0604020202020204" pitchFamily="34" charset="0"/>
            <a:cs typeface="Arial" panose="020B0604020202020204" pitchFamily="34" charset="0"/>
          </a:endParaRPr>
        </a:p>
      </dgm:t>
    </dgm:pt>
    <dgm:pt modelId="{E82C862F-FEC0-2040-833A-FA617601FF31}" type="sibTrans" cxnId="{46A962C9-2720-EB40-9CA8-99D1EDD233DC}">
      <dgm:prSet/>
      <dgm:spPr/>
      <dgm:t>
        <a:bodyPr/>
        <a:lstStyle/>
        <a:p>
          <a:endParaRPr lang="en-US">
            <a:latin typeface="Arial" panose="020B0604020202020204" pitchFamily="34" charset="0"/>
            <a:cs typeface="Arial" panose="020B0604020202020204" pitchFamily="34" charset="0"/>
          </a:endParaRPr>
        </a:p>
      </dgm:t>
    </dgm:pt>
    <dgm:pt modelId="{B0CB7C3C-5381-5449-8326-B144DCA0F21F}">
      <dgm:prSet phldrT="[Text]" custT="1"/>
      <dgm:spPr>
        <a:solidFill>
          <a:schemeClr val="bg2">
            <a:lumMod val="90000"/>
            <a:alpha val="90000"/>
          </a:schemeClr>
        </a:solidFill>
        <a:ln>
          <a:solidFill>
            <a:schemeClr val="accent2">
              <a:lumMod val="75000"/>
            </a:schemeClr>
          </a:solidFill>
        </a:ln>
      </dgm:spPr>
      <dgm:t>
        <a:bodyPr/>
        <a:lstStyle/>
        <a:p>
          <a:r>
            <a:rPr lang="en-US" sz="1800" b="1" dirty="0">
              <a:latin typeface="Arial" panose="020B0604020202020204" pitchFamily="34" charset="0"/>
              <a:cs typeface="Arial" panose="020B0604020202020204" pitchFamily="34" charset="0"/>
            </a:rPr>
            <a:t>Schools/Colleges</a:t>
          </a:r>
        </a:p>
      </dgm:t>
    </dgm:pt>
    <dgm:pt modelId="{C465A24E-5D49-8747-B0B8-EF7520F43C38}" type="parTrans" cxnId="{003A2A8D-5BD5-F241-B6BB-23C18D34068B}">
      <dgm:prSet/>
      <dgm:spPr/>
      <dgm:t>
        <a:bodyPr/>
        <a:lstStyle/>
        <a:p>
          <a:endParaRPr lang="en-US">
            <a:latin typeface="Arial" panose="020B0604020202020204" pitchFamily="34" charset="0"/>
            <a:cs typeface="Arial" panose="020B0604020202020204" pitchFamily="34" charset="0"/>
          </a:endParaRPr>
        </a:p>
      </dgm:t>
    </dgm:pt>
    <dgm:pt modelId="{DD847B5F-3EB9-D94D-AB0D-324BB3D7ED60}" type="sibTrans" cxnId="{003A2A8D-5BD5-F241-B6BB-23C18D34068B}">
      <dgm:prSet/>
      <dgm:spPr/>
      <dgm:t>
        <a:bodyPr/>
        <a:lstStyle/>
        <a:p>
          <a:endParaRPr lang="en-US">
            <a:latin typeface="Arial" panose="020B0604020202020204" pitchFamily="34" charset="0"/>
            <a:cs typeface="Arial" panose="020B0604020202020204" pitchFamily="34" charset="0"/>
          </a:endParaRPr>
        </a:p>
      </dgm:t>
    </dgm:pt>
    <dgm:pt modelId="{3B2CEDDC-A85C-8348-8FE0-706A19605CF5}" type="pres">
      <dgm:prSet presAssocID="{6853399C-C19A-F847-A819-8F740035326E}" presName="diagram" presStyleCnt="0">
        <dgm:presLayoutVars>
          <dgm:chPref val="1"/>
          <dgm:dir/>
          <dgm:animOne val="branch"/>
          <dgm:animLvl val="lvl"/>
          <dgm:resizeHandles/>
        </dgm:presLayoutVars>
      </dgm:prSet>
      <dgm:spPr/>
      <dgm:t>
        <a:bodyPr/>
        <a:lstStyle/>
        <a:p>
          <a:endParaRPr lang="en-US"/>
        </a:p>
      </dgm:t>
    </dgm:pt>
    <dgm:pt modelId="{AEC3FE32-EEB8-1D4A-BC96-806EB01A59FF}" type="pres">
      <dgm:prSet presAssocID="{290EF8CF-5A57-9742-849C-2715FC2E824B}" presName="root" presStyleCnt="0"/>
      <dgm:spPr/>
    </dgm:pt>
    <dgm:pt modelId="{36CF0891-C7EB-844B-A7D9-15E10CB12D9E}" type="pres">
      <dgm:prSet presAssocID="{290EF8CF-5A57-9742-849C-2715FC2E824B}" presName="rootComposite" presStyleCnt="0"/>
      <dgm:spPr/>
    </dgm:pt>
    <dgm:pt modelId="{C24018D5-D417-CE40-B905-78BA9F68B1E2}" type="pres">
      <dgm:prSet presAssocID="{290EF8CF-5A57-9742-849C-2715FC2E824B}" presName="rootText" presStyleLbl="node1" presStyleIdx="0" presStyleCnt="2" custScaleX="203221" custLinFactNeighborX="-6279" custLinFactNeighborY="3139"/>
      <dgm:spPr/>
      <dgm:t>
        <a:bodyPr/>
        <a:lstStyle/>
        <a:p>
          <a:endParaRPr lang="en-US"/>
        </a:p>
      </dgm:t>
    </dgm:pt>
    <dgm:pt modelId="{7817A6AD-5547-4B46-8DDA-9F8B7CD6950E}" type="pres">
      <dgm:prSet presAssocID="{290EF8CF-5A57-9742-849C-2715FC2E824B}" presName="rootConnector" presStyleLbl="node1" presStyleIdx="0" presStyleCnt="2"/>
      <dgm:spPr/>
      <dgm:t>
        <a:bodyPr/>
        <a:lstStyle/>
        <a:p>
          <a:endParaRPr lang="en-US"/>
        </a:p>
      </dgm:t>
    </dgm:pt>
    <dgm:pt modelId="{73148E82-44B7-B641-BEBD-DFFCB54941E5}" type="pres">
      <dgm:prSet presAssocID="{290EF8CF-5A57-9742-849C-2715FC2E824B}" presName="childShape" presStyleCnt="0"/>
      <dgm:spPr/>
    </dgm:pt>
    <dgm:pt modelId="{A698AA3D-7979-2E4C-A1E6-6247CE1173F0}" type="pres">
      <dgm:prSet presAssocID="{C9BDF87C-E22E-CC4B-89BC-FBAE9BC35288}" presName="Name13" presStyleLbl="parChTrans1D2" presStyleIdx="0" presStyleCnt="8"/>
      <dgm:spPr/>
      <dgm:t>
        <a:bodyPr/>
        <a:lstStyle/>
        <a:p>
          <a:endParaRPr lang="en-US"/>
        </a:p>
      </dgm:t>
    </dgm:pt>
    <dgm:pt modelId="{0F0A2C52-CE79-1240-B117-34690EDE3A3A}" type="pres">
      <dgm:prSet presAssocID="{74ED0A67-6FA3-544A-87A2-DDB8A52B9E92}" presName="childText" presStyleLbl="bgAcc1" presStyleIdx="0" presStyleCnt="8" custScaleX="179442">
        <dgm:presLayoutVars>
          <dgm:bulletEnabled val="1"/>
        </dgm:presLayoutVars>
      </dgm:prSet>
      <dgm:spPr/>
      <dgm:t>
        <a:bodyPr/>
        <a:lstStyle/>
        <a:p>
          <a:endParaRPr lang="en-US"/>
        </a:p>
      </dgm:t>
    </dgm:pt>
    <dgm:pt modelId="{37E329E6-4183-004D-8340-B2E81B540F69}" type="pres">
      <dgm:prSet presAssocID="{4488AC3A-0142-0146-9A5D-6F661D7269DA}" presName="Name13" presStyleLbl="parChTrans1D2" presStyleIdx="1" presStyleCnt="8"/>
      <dgm:spPr/>
      <dgm:t>
        <a:bodyPr/>
        <a:lstStyle/>
        <a:p>
          <a:endParaRPr lang="en-US"/>
        </a:p>
      </dgm:t>
    </dgm:pt>
    <dgm:pt modelId="{EE236BBC-0E08-B949-B134-7353EABB46F2}" type="pres">
      <dgm:prSet presAssocID="{88631A30-0292-A64B-B40F-3D49EABBC9B7}" presName="childText" presStyleLbl="bgAcc1" presStyleIdx="1" presStyleCnt="8" custScaleX="179442">
        <dgm:presLayoutVars>
          <dgm:bulletEnabled val="1"/>
        </dgm:presLayoutVars>
      </dgm:prSet>
      <dgm:spPr/>
      <dgm:t>
        <a:bodyPr/>
        <a:lstStyle/>
        <a:p>
          <a:endParaRPr lang="en-US"/>
        </a:p>
      </dgm:t>
    </dgm:pt>
    <dgm:pt modelId="{70B7BCB4-0349-EC43-A625-7E07A166C5AE}" type="pres">
      <dgm:prSet presAssocID="{469CCDE8-7BB1-9644-B267-CF636C79E449}" presName="Name13" presStyleLbl="parChTrans1D2" presStyleIdx="2" presStyleCnt="8"/>
      <dgm:spPr/>
      <dgm:t>
        <a:bodyPr/>
        <a:lstStyle/>
        <a:p>
          <a:endParaRPr lang="en-US"/>
        </a:p>
      </dgm:t>
    </dgm:pt>
    <dgm:pt modelId="{5B6E6783-FD33-8046-B446-DDF45A7F43DC}" type="pres">
      <dgm:prSet presAssocID="{B95D31F5-CBCE-D54B-A345-956BA72C58EA}" presName="childText" presStyleLbl="bgAcc1" presStyleIdx="2" presStyleCnt="8" custScaleX="178725">
        <dgm:presLayoutVars>
          <dgm:bulletEnabled val="1"/>
        </dgm:presLayoutVars>
      </dgm:prSet>
      <dgm:spPr/>
      <dgm:t>
        <a:bodyPr/>
        <a:lstStyle/>
        <a:p>
          <a:endParaRPr lang="en-US"/>
        </a:p>
      </dgm:t>
    </dgm:pt>
    <dgm:pt modelId="{5D92C2F9-FEB4-0246-9887-63C8FC20E1F5}" type="pres">
      <dgm:prSet presAssocID="{6FFDEEC0-9FA3-E94B-A396-3796DC72D3CE}" presName="Name13" presStyleLbl="parChTrans1D2" presStyleIdx="3" presStyleCnt="8"/>
      <dgm:spPr/>
      <dgm:t>
        <a:bodyPr/>
        <a:lstStyle/>
        <a:p>
          <a:endParaRPr lang="en-US"/>
        </a:p>
      </dgm:t>
    </dgm:pt>
    <dgm:pt modelId="{704055D0-AE46-6946-B1DE-AA16D9D8B359}" type="pres">
      <dgm:prSet presAssocID="{73BBCBAA-02B2-5647-ABD7-DDF2AD1D7E3D}" presName="childText" presStyleLbl="bgAcc1" presStyleIdx="3" presStyleCnt="8" custScaleX="180249">
        <dgm:presLayoutVars>
          <dgm:bulletEnabled val="1"/>
        </dgm:presLayoutVars>
      </dgm:prSet>
      <dgm:spPr/>
      <dgm:t>
        <a:bodyPr/>
        <a:lstStyle/>
        <a:p>
          <a:endParaRPr lang="en-US"/>
        </a:p>
      </dgm:t>
    </dgm:pt>
    <dgm:pt modelId="{7C11A5F3-9C5D-A54C-98CA-085AC8ABC05F}" type="pres">
      <dgm:prSet presAssocID="{49CCC821-521E-9247-81F8-8D8F6F2A82EE}" presName="root" presStyleCnt="0"/>
      <dgm:spPr/>
    </dgm:pt>
    <dgm:pt modelId="{F55F413A-8D7D-4944-B053-1A39F2B339E5}" type="pres">
      <dgm:prSet presAssocID="{49CCC821-521E-9247-81F8-8D8F6F2A82EE}" presName="rootComposite" presStyleCnt="0"/>
      <dgm:spPr/>
    </dgm:pt>
    <dgm:pt modelId="{CC81EC17-83EF-7D40-9B0C-569994CC2F45}" type="pres">
      <dgm:prSet presAssocID="{49CCC821-521E-9247-81F8-8D8F6F2A82EE}" presName="rootText" presStyleLbl="node1" presStyleIdx="1" presStyleCnt="2" custScaleX="192035"/>
      <dgm:spPr/>
      <dgm:t>
        <a:bodyPr/>
        <a:lstStyle/>
        <a:p>
          <a:endParaRPr lang="en-US"/>
        </a:p>
      </dgm:t>
    </dgm:pt>
    <dgm:pt modelId="{16DFEF2D-9ADE-C440-A094-488D5733462E}" type="pres">
      <dgm:prSet presAssocID="{49CCC821-521E-9247-81F8-8D8F6F2A82EE}" presName="rootConnector" presStyleLbl="node1" presStyleIdx="1" presStyleCnt="2"/>
      <dgm:spPr/>
      <dgm:t>
        <a:bodyPr/>
        <a:lstStyle/>
        <a:p>
          <a:endParaRPr lang="en-US"/>
        </a:p>
      </dgm:t>
    </dgm:pt>
    <dgm:pt modelId="{D5E4CACB-B630-B34A-9045-CB447CA78E12}" type="pres">
      <dgm:prSet presAssocID="{49CCC821-521E-9247-81F8-8D8F6F2A82EE}" presName="childShape" presStyleCnt="0"/>
      <dgm:spPr/>
    </dgm:pt>
    <dgm:pt modelId="{B635FD84-F5C7-034A-B65B-44220FCA106D}" type="pres">
      <dgm:prSet presAssocID="{AEF8EA93-7FD7-AD4E-BA81-BF8545C433F6}" presName="Name13" presStyleLbl="parChTrans1D2" presStyleIdx="4" presStyleCnt="8"/>
      <dgm:spPr/>
      <dgm:t>
        <a:bodyPr/>
        <a:lstStyle/>
        <a:p>
          <a:endParaRPr lang="en-US"/>
        </a:p>
      </dgm:t>
    </dgm:pt>
    <dgm:pt modelId="{9930FD32-0BD6-2140-8FF4-892789326CEB}" type="pres">
      <dgm:prSet presAssocID="{3D5B4AC6-2EFB-0347-93FB-7E6457CE873C}" presName="childText" presStyleLbl="bgAcc1" presStyleIdx="4" presStyleCnt="8" custScaleX="194084">
        <dgm:presLayoutVars>
          <dgm:bulletEnabled val="1"/>
        </dgm:presLayoutVars>
      </dgm:prSet>
      <dgm:spPr/>
      <dgm:t>
        <a:bodyPr/>
        <a:lstStyle/>
        <a:p>
          <a:endParaRPr lang="en-US"/>
        </a:p>
      </dgm:t>
    </dgm:pt>
    <dgm:pt modelId="{5C5E3F79-6CCA-5349-AD5C-708F13F26B4A}" type="pres">
      <dgm:prSet presAssocID="{EB0FD4D5-8996-5540-B350-9DE934CDA87D}" presName="Name13" presStyleLbl="parChTrans1D2" presStyleIdx="5" presStyleCnt="8"/>
      <dgm:spPr/>
      <dgm:t>
        <a:bodyPr/>
        <a:lstStyle/>
        <a:p>
          <a:endParaRPr lang="en-US"/>
        </a:p>
      </dgm:t>
    </dgm:pt>
    <dgm:pt modelId="{926EDDEF-B8F8-4F42-99B0-3E3CC62B904F}" type="pres">
      <dgm:prSet presAssocID="{3F753EEF-BBBD-EA4C-B81D-EFA358A1B753}" presName="childText" presStyleLbl="bgAcc1" presStyleIdx="5" presStyleCnt="8" custScaleX="194084">
        <dgm:presLayoutVars>
          <dgm:bulletEnabled val="1"/>
        </dgm:presLayoutVars>
      </dgm:prSet>
      <dgm:spPr/>
      <dgm:t>
        <a:bodyPr/>
        <a:lstStyle/>
        <a:p>
          <a:endParaRPr lang="en-US"/>
        </a:p>
      </dgm:t>
    </dgm:pt>
    <dgm:pt modelId="{69093B02-0C42-884C-A722-4783426E622A}" type="pres">
      <dgm:prSet presAssocID="{949C94EB-1A61-984C-AD3C-9D38C4B798A9}" presName="Name13" presStyleLbl="parChTrans1D2" presStyleIdx="6" presStyleCnt="8"/>
      <dgm:spPr/>
      <dgm:t>
        <a:bodyPr/>
        <a:lstStyle/>
        <a:p>
          <a:endParaRPr lang="en-US"/>
        </a:p>
      </dgm:t>
    </dgm:pt>
    <dgm:pt modelId="{12F420B1-FFF2-4F45-8DCD-1F9C6215B037}" type="pres">
      <dgm:prSet presAssocID="{20325A07-50BB-5C42-A262-0E42D7F04397}" presName="childText" presStyleLbl="bgAcc1" presStyleIdx="6" presStyleCnt="8" custScaleX="194084">
        <dgm:presLayoutVars>
          <dgm:bulletEnabled val="1"/>
        </dgm:presLayoutVars>
      </dgm:prSet>
      <dgm:spPr/>
      <dgm:t>
        <a:bodyPr/>
        <a:lstStyle/>
        <a:p>
          <a:endParaRPr lang="en-US"/>
        </a:p>
      </dgm:t>
    </dgm:pt>
    <dgm:pt modelId="{3B10F4E5-2C1B-8B4B-BCBA-2A1496373B73}" type="pres">
      <dgm:prSet presAssocID="{C465A24E-5D49-8747-B0B8-EF7520F43C38}" presName="Name13" presStyleLbl="parChTrans1D2" presStyleIdx="7" presStyleCnt="8"/>
      <dgm:spPr/>
      <dgm:t>
        <a:bodyPr/>
        <a:lstStyle/>
        <a:p>
          <a:endParaRPr lang="en-US"/>
        </a:p>
      </dgm:t>
    </dgm:pt>
    <dgm:pt modelId="{6CEEDFF4-0788-7542-8765-E6C3F9E65EC8}" type="pres">
      <dgm:prSet presAssocID="{B0CB7C3C-5381-5449-8326-B144DCA0F21F}" presName="childText" presStyleLbl="bgAcc1" presStyleIdx="7" presStyleCnt="8" custScaleX="194085">
        <dgm:presLayoutVars>
          <dgm:bulletEnabled val="1"/>
        </dgm:presLayoutVars>
      </dgm:prSet>
      <dgm:spPr/>
      <dgm:t>
        <a:bodyPr/>
        <a:lstStyle/>
        <a:p>
          <a:endParaRPr lang="en-US"/>
        </a:p>
      </dgm:t>
    </dgm:pt>
  </dgm:ptLst>
  <dgm:cxnLst>
    <dgm:cxn modelId="{9AAC807C-2740-B046-85DB-D510DFDB146C}" type="presOf" srcId="{49CCC821-521E-9247-81F8-8D8F6F2A82EE}" destId="{CC81EC17-83EF-7D40-9B0C-569994CC2F45}" srcOrd="0" destOrd="0" presId="urn:microsoft.com/office/officeart/2005/8/layout/hierarchy3"/>
    <dgm:cxn modelId="{9454F92B-2640-9348-A8AD-D2A8DEE7EA5A}" type="presOf" srcId="{88631A30-0292-A64B-B40F-3D49EABBC9B7}" destId="{EE236BBC-0E08-B949-B134-7353EABB46F2}" srcOrd="0" destOrd="0" presId="urn:microsoft.com/office/officeart/2005/8/layout/hierarchy3"/>
    <dgm:cxn modelId="{9CA370E6-B6C8-7E42-ADCA-B80CD8E18536}" type="presOf" srcId="{49CCC821-521E-9247-81F8-8D8F6F2A82EE}" destId="{16DFEF2D-9ADE-C440-A094-488D5733462E}" srcOrd="1" destOrd="0" presId="urn:microsoft.com/office/officeart/2005/8/layout/hierarchy3"/>
    <dgm:cxn modelId="{BB65D3E8-E4E7-BC43-8204-275CEFD1DCD6}" type="presOf" srcId="{73BBCBAA-02B2-5647-ABD7-DDF2AD1D7E3D}" destId="{704055D0-AE46-6946-B1DE-AA16D9D8B359}" srcOrd="0" destOrd="0" presId="urn:microsoft.com/office/officeart/2005/8/layout/hierarchy3"/>
    <dgm:cxn modelId="{30694C28-5045-9040-9C83-19A71E43790F}" type="presOf" srcId="{EB0FD4D5-8996-5540-B350-9DE934CDA87D}" destId="{5C5E3F79-6CCA-5349-AD5C-708F13F26B4A}" srcOrd="0" destOrd="0" presId="urn:microsoft.com/office/officeart/2005/8/layout/hierarchy3"/>
    <dgm:cxn modelId="{659AFEB2-181E-DF49-9014-BA242736D6F7}" srcId="{6853399C-C19A-F847-A819-8F740035326E}" destId="{290EF8CF-5A57-9742-849C-2715FC2E824B}" srcOrd="0" destOrd="0" parTransId="{9D5DF0E3-CB99-6543-ABD7-042E2EFA1EC5}" sibTransId="{611864BD-3236-3E45-89E1-F9A090549D65}"/>
    <dgm:cxn modelId="{121275EF-F28F-E14B-8BCD-2C017112941D}" srcId="{6853399C-C19A-F847-A819-8F740035326E}" destId="{49CCC821-521E-9247-81F8-8D8F6F2A82EE}" srcOrd="1" destOrd="0" parTransId="{553E4A39-5B9A-BB48-8C6C-638ACC27DB69}" sibTransId="{35B945A5-DDFF-6143-9D81-830C91FEE492}"/>
    <dgm:cxn modelId="{0A5CC561-5841-7D42-BD07-19ADBE1695D3}" srcId="{49CCC821-521E-9247-81F8-8D8F6F2A82EE}" destId="{3F753EEF-BBBD-EA4C-B81D-EFA358A1B753}" srcOrd="1" destOrd="0" parTransId="{EB0FD4D5-8996-5540-B350-9DE934CDA87D}" sibTransId="{DEDD5A33-150D-2140-B2FB-577456FB4A2A}"/>
    <dgm:cxn modelId="{C2E4271E-7326-0346-A760-8855D6D0FF16}" type="presOf" srcId="{290EF8CF-5A57-9742-849C-2715FC2E824B}" destId="{C24018D5-D417-CE40-B905-78BA9F68B1E2}" srcOrd="0" destOrd="0" presId="urn:microsoft.com/office/officeart/2005/8/layout/hierarchy3"/>
    <dgm:cxn modelId="{CB5D16EC-3C26-484A-85F8-2A01FF2C041B}" srcId="{290EF8CF-5A57-9742-849C-2715FC2E824B}" destId="{74ED0A67-6FA3-544A-87A2-DDB8A52B9E92}" srcOrd="0" destOrd="0" parTransId="{C9BDF87C-E22E-CC4B-89BC-FBAE9BC35288}" sibTransId="{D4B90158-298B-7A4D-8E98-C941F5256628}"/>
    <dgm:cxn modelId="{A7B2C1A4-C515-754D-9226-CC0AC0970DB5}" type="presOf" srcId="{C9BDF87C-E22E-CC4B-89BC-FBAE9BC35288}" destId="{A698AA3D-7979-2E4C-A1E6-6247CE1173F0}" srcOrd="0" destOrd="0" presId="urn:microsoft.com/office/officeart/2005/8/layout/hierarchy3"/>
    <dgm:cxn modelId="{1CBB6EB5-79FC-874B-B4AA-24AAD0A7B673}" type="presOf" srcId="{20325A07-50BB-5C42-A262-0E42D7F04397}" destId="{12F420B1-FFF2-4F45-8DCD-1F9C6215B037}" srcOrd="0" destOrd="0" presId="urn:microsoft.com/office/officeart/2005/8/layout/hierarchy3"/>
    <dgm:cxn modelId="{0DB77B43-2171-4446-97ED-102DE8CC6482}" type="presOf" srcId="{4488AC3A-0142-0146-9A5D-6F661D7269DA}" destId="{37E329E6-4183-004D-8340-B2E81B540F69}" srcOrd="0" destOrd="0" presId="urn:microsoft.com/office/officeart/2005/8/layout/hierarchy3"/>
    <dgm:cxn modelId="{0F143ED8-431D-C24A-BBF5-F06115D9163F}" type="presOf" srcId="{6853399C-C19A-F847-A819-8F740035326E}" destId="{3B2CEDDC-A85C-8348-8FE0-706A19605CF5}" srcOrd="0" destOrd="0" presId="urn:microsoft.com/office/officeart/2005/8/layout/hierarchy3"/>
    <dgm:cxn modelId="{C9FEE111-3AE1-0343-858F-F5D42FB65033}" srcId="{290EF8CF-5A57-9742-849C-2715FC2E824B}" destId="{B95D31F5-CBCE-D54B-A345-956BA72C58EA}" srcOrd="2" destOrd="0" parTransId="{469CCDE8-7BB1-9644-B267-CF636C79E449}" sibTransId="{8631C62E-B757-8348-90B2-2AAA59563169}"/>
    <dgm:cxn modelId="{CA3DA278-7634-BF48-98C1-C0F5AC7CD579}" type="presOf" srcId="{B95D31F5-CBCE-D54B-A345-956BA72C58EA}" destId="{5B6E6783-FD33-8046-B446-DDF45A7F43DC}" srcOrd="0" destOrd="0" presId="urn:microsoft.com/office/officeart/2005/8/layout/hierarchy3"/>
    <dgm:cxn modelId="{D6AAC471-D7C3-044F-A001-98E1EF3514B9}" type="presOf" srcId="{949C94EB-1A61-984C-AD3C-9D38C4B798A9}" destId="{69093B02-0C42-884C-A722-4783426E622A}" srcOrd="0" destOrd="0" presId="urn:microsoft.com/office/officeart/2005/8/layout/hierarchy3"/>
    <dgm:cxn modelId="{EBAD0EB4-29F5-BD4F-9B2A-0661DD8580F5}" type="presOf" srcId="{3F753EEF-BBBD-EA4C-B81D-EFA358A1B753}" destId="{926EDDEF-B8F8-4F42-99B0-3E3CC62B904F}" srcOrd="0" destOrd="0" presId="urn:microsoft.com/office/officeart/2005/8/layout/hierarchy3"/>
    <dgm:cxn modelId="{3514192B-68E7-CE4A-95EE-591A9A2C87CD}" type="presOf" srcId="{B0CB7C3C-5381-5449-8326-B144DCA0F21F}" destId="{6CEEDFF4-0788-7542-8765-E6C3F9E65EC8}" srcOrd="0" destOrd="0" presId="urn:microsoft.com/office/officeart/2005/8/layout/hierarchy3"/>
    <dgm:cxn modelId="{DA72E297-CB0E-EA43-806B-18D83504FABF}" type="presOf" srcId="{6FFDEEC0-9FA3-E94B-A396-3796DC72D3CE}" destId="{5D92C2F9-FEB4-0246-9887-63C8FC20E1F5}" srcOrd="0" destOrd="0" presId="urn:microsoft.com/office/officeart/2005/8/layout/hierarchy3"/>
    <dgm:cxn modelId="{36A72334-F396-A740-BAC6-360385D25415}" srcId="{290EF8CF-5A57-9742-849C-2715FC2E824B}" destId="{73BBCBAA-02B2-5647-ABD7-DDF2AD1D7E3D}" srcOrd="3" destOrd="0" parTransId="{6FFDEEC0-9FA3-E94B-A396-3796DC72D3CE}" sibTransId="{E6F6770E-E113-A94B-AC1E-12D405E02F71}"/>
    <dgm:cxn modelId="{4F725BDF-435A-F54B-9CF7-9FDB735845D5}" type="presOf" srcId="{AEF8EA93-7FD7-AD4E-BA81-BF8545C433F6}" destId="{B635FD84-F5C7-034A-B65B-44220FCA106D}" srcOrd="0" destOrd="0" presId="urn:microsoft.com/office/officeart/2005/8/layout/hierarchy3"/>
    <dgm:cxn modelId="{3A0434A9-8435-184C-9622-A73CC82EE8D9}" type="presOf" srcId="{3D5B4AC6-2EFB-0347-93FB-7E6457CE873C}" destId="{9930FD32-0BD6-2140-8FF4-892789326CEB}" srcOrd="0" destOrd="0" presId="urn:microsoft.com/office/officeart/2005/8/layout/hierarchy3"/>
    <dgm:cxn modelId="{51D7DB94-3438-6144-A135-99295B54090F}" srcId="{49CCC821-521E-9247-81F8-8D8F6F2A82EE}" destId="{3D5B4AC6-2EFB-0347-93FB-7E6457CE873C}" srcOrd="0" destOrd="0" parTransId="{AEF8EA93-7FD7-AD4E-BA81-BF8545C433F6}" sibTransId="{F538F2F7-CC99-6543-9A84-59950B680BE8}"/>
    <dgm:cxn modelId="{E03203AD-53CF-A348-A877-DD699A8A0CD1}" srcId="{290EF8CF-5A57-9742-849C-2715FC2E824B}" destId="{88631A30-0292-A64B-B40F-3D49EABBC9B7}" srcOrd="1" destOrd="0" parTransId="{4488AC3A-0142-0146-9A5D-6F661D7269DA}" sibTransId="{0DF5983C-7226-D84A-A224-B9C34E0D0EA7}"/>
    <dgm:cxn modelId="{62B43318-4475-C447-9B66-09B4BAD8853F}" type="presOf" srcId="{74ED0A67-6FA3-544A-87A2-DDB8A52B9E92}" destId="{0F0A2C52-CE79-1240-B117-34690EDE3A3A}" srcOrd="0" destOrd="0" presId="urn:microsoft.com/office/officeart/2005/8/layout/hierarchy3"/>
    <dgm:cxn modelId="{3C43F42B-4EB3-8049-B43E-5B66113298EF}" type="presOf" srcId="{C465A24E-5D49-8747-B0B8-EF7520F43C38}" destId="{3B10F4E5-2C1B-8B4B-BCBA-2A1496373B73}" srcOrd="0" destOrd="0" presId="urn:microsoft.com/office/officeart/2005/8/layout/hierarchy3"/>
    <dgm:cxn modelId="{566FFA36-C89B-4145-8A8D-F04122D1DF0E}" type="presOf" srcId="{469CCDE8-7BB1-9644-B267-CF636C79E449}" destId="{70B7BCB4-0349-EC43-A625-7E07A166C5AE}" srcOrd="0" destOrd="0" presId="urn:microsoft.com/office/officeart/2005/8/layout/hierarchy3"/>
    <dgm:cxn modelId="{5294552E-C37F-754A-A314-1D61C9936126}" type="presOf" srcId="{290EF8CF-5A57-9742-849C-2715FC2E824B}" destId="{7817A6AD-5547-4B46-8DDA-9F8B7CD6950E}" srcOrd="1" destOrd="0" presId="urn:microsoft.com/office/officeart/2005/8/layout/hierarchy3"/>
    <dgm:cxn modelId="{003A2A8D-5BD5-F241-B6BB-23C18D34068B}" srcId="{49CCC821-521E-9247-81F8-8D8F6F2A82EE}" destId="{B0CB7C3C-5381-5449-8326-B144DCA0F21F}" srcOrd="3" destOrd="0" parTransId="{C465A24E-5D49-8747-B0B8-EF7520F43C38}" sibTransId="{DD847B5F-3EB9-D94D-AB0D-324BB3D7ED60}"/>
    <dgm:cxn modelId="{46A962C9-2720-EB40-9CA8-99D1EDD233DC}" srcId="{49CCC821-521E-9247-81F8-8D8F6F2A82EE}" destId="{20325A07-50BB-5C42-A262-0E42D7F04397}" srcOrd="2" destOrd="0" parTransId="{949C94EB-1A61-984C-AD3C-9D38C4B798A9}" sibTransId="{E82C862F-FEC0-2040-833A-FA617601FF31}"/>
    <dgm:cxn modelId="{C23AEC0F-9FBF-2A41-B633-66C91B1DE73B}" type="presParOf" srcId="{3B2CEDDC-A85C-8348-8FE0-706A19605CF5}" destId="{AEC3FE32-EEB8-1D4A-BC96-806EB01A59FF}" srcOrd="0" destOrd="0" presId="urn:microsoft.com/office/officeart/2005/8/layout/hierarchy3"/>
    <dgm:cxn modelId="{07848798-51EB-F243-83ED-96DFF820E807}" type="presParOf" srcId="{AEC3FE32-EEB8-1D4A-BC96-806EB01A59FF}" destId="{36CF0891-C7EB-844B-A7D9-15E10CB12D9E}" srcOrd="0" destOrd="0" presId="urn:microsoft.com/office/officeart/2005/8/layout/hierarchy3"/>
    <dgm:cxn modelId="{B5E6D8FF-1230-A447-A997-E29F8066BFE1}" type="presParOf" srcId="{36CF0891-C7EB-844B-A7D9-15E10CB12D9E}" destId="{C24018D5-D417-CE40-B905-78BA9F68B1E2}" srcOrd="0" destOrd="0" presId="urn:microsoft.com/office/officeart/2005/8/layout/hierarchy3"/>
    <dgm:cxn modelId="{2CA83A9C-EE1F-E243-851F-54A1FD1F0172}" type="presParOf" srcId="{36CF0891-C7EB-844B-A7D9-15E10CB12D9E}" destId="{7817A6AD-5547-4B46-8DDA-9F8B7CD6950E}" srcOrd="1" destOrd="0" presId="urn:microsoft.com/office/officeart/2005/8/layout/hierarchy3"/>
    <dgm:cxn modelId="{02B8C5D7-3C2E-9F4A-9ACE-E7310CC816CD}" type="presParOf" srcId="{AEC3FE32-EEB8-1D4A-BC96-806EB01A59FF}" destId="{73148E82-44B7-B641-BEBD-DFFCB54941E5}" srcOrd="1" destOrd="0" presId="urn:microsoft.com/office/officeart/2005/8/layout/hierarchy3"/>
    <dgm:cxn modelId="{8A10A53E-2719-BF49-A19B-36E3982FD6A6}" type="presParOf" srcId="{73148E82-44B7-B641-BEBD-DFFCB54941E5}" destId="{A698AA3D-7979-2E4C-A1E6-6247CE1173F0}" srcOrd="0" destOrd="0" presId="urn:microsoft.com/office/officeart/2005/8/layout/hierarchy3"/>
    <dgm:cxn modelId="{C651C990-4C50-A54D-90F8-B1EBCEF80007}" type="presParOf" srcId="{73148E82-44B7-B641-BEBD-DFFCB54941E5}" destId="{0F0A2C52-CE79-1240-B117-34690EDE3A3A}" srcOrd="1" destOrd="0" presId="urn:microsoft.com/office/officeart/2005/8/layout/hierarchy3"/>
    <dgm:cxn modelId="{177F6489-719F-BB4A-B0A3-161EA9B0F450}" type="presParOf" srcId="{73148E82-44B7-B641-BEBD-DFFCB54941E5}" destId="{37E329E6-4183-004D-8340-B2E81B540F69}" srcOrd="2" destOrd="0" presId="urn:microsoft.com/office/officeart/2005/8/layout/hierarchy3"/>
    <dgm:cxn modelId="{406009D2-3B0A-5745-8428-30C6688EE1F9}" type="presParOf" srcId="{73148E82-44B7-B641-BEBD-DFFCB54941E5}" destId="{EE236BBC-0E08-B949-B134-7353EABB46F2}" srcOrd="3" destOrd="0" presId="urn:microsoft.com/office/officeart/2005/8/layout/hierarchy3"/>
    <dgm:cxn modelId="{003CA9F6-FADF-E649-A005-4085B5D1EC6B}" type="presParOf" srcId="{73148E82-44B7-B641-BEBD-DFFCB54941E5}" destId="{70B7BCB4-0349-EC43-A625-7E07A166C5AE}" srcOrd="4" destOrd="0" presId="urn:microsoft.com/office/officeart/2005/8/layout/hierarchy3"/>
    <dgm:cxn modelId="{B7739BCD-CE9D-994A-8D2D-5D79865CA3A2}" type="presParOf" srcId="{73148E82-44B7-B641-BEBD-DFFCB54941E5}" destId="{5B6E6783-FD33-8046-B446-DDF45A7F43DC}" srcOrd="5" destOrd="0" presId="urn:microsoft.com/office/officeart/2005/8/layout/hierarchy3"/>
    <dgm:cxn modelId="{1DC32C44-C93D-3B41-B534-17BBEA9EEF37}" type="presParOf" srcId="{73148E82-44B7-B641-BEBD-DFFCB54941E5}" destId="{5D92C2F9-FEB4-0246-9887-63C8FC20E1F5}" srcOrd="6" destOrd="0" presId="urn:microsoft.com/office/officeart/2005/8/layout/hierarchy3"/>
    <dgm:cxn modelId="{12FFCD31-CF80-2E4B-B6F0-0E6233B494BA}" type="presParOf" srcId="{73148E82-44B7-B641-BEBD-DFFCB54941E5}" destId="{704055D0-AE46-6946-B1DE-AA16D9D8B359}" srcOrd="7" destOrd="0" presId="urn:microsoft.com/office/officeart/2005/8/layout/hierarchy3"/>
    <dgm:cxn modelId="{4B22A36D-E01E-114B-A9C8-4AE9EA173DAE}" type="presParOf" srcId="{3B2CEDDC-A85C-8348-8FE0-706A19605CF5}" destId="{7C11A5F3-9C5D-A54C-98CA-085AC8ABC05F}" srcOrd="1" destOrd="0" presId="urn:microsoft.com/office/officeart/2005/8/layout/hierarchy3"/>
    <dgm:cxn modelId="{500A8CA6-89F5-5741-87CF-E55A6269FCC1}" type="presParOf" srcId="{7C11A5F3-9C5D-A54C-98CA-085AC8ABC05F}" destId="{F55F413A-8D7D-4944-B053-1A39F2B339E5}" srcOrd="0" destOrd="0" presId="urn:microsoft.com/office/officeart/2005/8/layout/hierarchy3"/>
    <dgm:cxn modelId="{10749CB5-B033-7D4B-8151-E67DF2C58E44}" type="presParOf" srcId="{F55F413A-8D7D-4944-B053-1A39F2B339E5}" destId="{CC81EC17-83EF-7D40-9B0C-569994CC2F45}" srcOrd="0" destOrd="0" presId="urn:microsoft.com/office/officeart/2005/8/layout/hierarchy3"/>
    <dgm:cxn modelId="{1135CC1F-A264-1C44-85CC-FD775C0223B7}" type="presParOf" srcId="{F55F413A-8D7D-4944-B053-1A39F2B339E5}" destId="{16DFEF2D-9ADE-C440-A094-488D5733462E}" srcOrd="1" destOrd="0" presId="urn:microsoft.com/office/officeart/2005/8/layout/hierarchy3"/>
    <dgm:cxn modelId="{CC717878-EAC3-5545-B052-097B2F9D6F87}" type="presParOf" srcId="{7C11A5F3-9C5D-A54C-98CA-085AC8ABC05F}" destId="{D5E4CACB-B630-B34A-9045-CB447CA78E12}" srcOrd="1" destOrd="0" presId="urn:microsoft.com/office/officeart/2005/8/layout/hierarchy3"/>
    <dgm:cxn modelId="{2426850A-AE5E-714F-9D74-781A02187DC1}" type="presParOf" srcId="{D5E4CACB-B630-B34A-9045-CB447CA78E12}" destId="{B635FD84-F5C7-034A-B65B-44220FCA106D}" srcOrd="0" destOrd="0" presId="urn:microsoft.com/office/officeart/2005/8/layout/hierarchy3"/>
    <dgm:cxn modelId="{5307FA7C-DF56-3946-9089-B7D3CB7FA9E3}" type="presParOf" srcId="{D5E4CACB-B630-B34A-9045-CB447CA78E12}" destId="{9930FD32-0BD6-2140-8FF4-892789326CEB}" srcOrd="1" destOrd="0" presId="urn:microsoft.com/office/officeart/2005/8/layout/hierarchy3"/>
    <dgm:cxn modelId="{27834796-1634-614F-9477-280F11C3C7FB}" type="presParOf" srcId="{D5E4CACB-B630-B34A-9045-CB447CA78E12}" destId="{5C5E3F79-6CCA-5349-AD5C-708F13F26B4A}" srcOrd="2" destOrd="0" presId="urn:microsoft.com/office/officeart/2005/8/layout/hierarchy3"/>
    <dgm:cxn modelId="{19779FC0-C26D-9D48-AC30-DB5E9BC4F246}" type="presParOf" srcId="{D5E4CACB-B630-B34A-9045-CB447CA78E12}" destId="{926EDDEF-B8F8-4F42-99B0-3E3CC62B904F}" srcOrd="3" destOrd="0" presId="urn:microsoft.com/office/officeart/2005/8/layout/hierarchy3"/>
    <dgm:cxn modelId="{40F76A3C-9F9E-7F43-921F-B7AD3C27052B}" type="presParOf" srcId="{D5E4CACB-B630-B34A-9045-CB447CA78E12}" destId="{69093B02-0C42-884C-A722-4783426E622A}" srcOrd="4" destOrd="0" presId="urn:microsoft.com/office/officeart/2005/8/layout/hierarchy3"/>
    <dgm:cxn modelId="{3383A3D5-43E6-6841-A99D-7AF92C1AD1E4}" type="presParOf" srcId="{D5E4CACB-B630-B34A-9045-CB447CA78E12}" destId="{12F420B1-FFF2-4F45-8DCD-1F9C6215B037}" srcOrd="5" destOrd="0" presId="urn:microsoft.com/office/officeart/2005/8/layout/hierarchy3"/>
    <dgm:cxn modelId="{36FA0A7B-7619-0041-93DB-DB24469109B8}" type="presParOf" srcId="{D5E4CACB-B630-B34A-9045-CB447CA78E12}" destId="{3B10F4E5-2C1B-8B4B-BCBA-2A1496373B73}" srcOrd="6" destOrd="0" presId="urn:microsoft.com/office/officeart/2005/8/layout/hierarchy3"/>
    <dgm:cxn modelId="{3B04D931-B8F7-CF48-B723-571216592E85}" type="presParOf" srcId="{D5E4CACB-B630-B34A-9045-CB447CA78E12}" destId="{6CEEDFF4-0788-7542-8765-E6C3F9E65EC8}" srcOrd="7"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007807-9BD6-6A4E-8D03-90D35673507E}"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6636EAB3-7CBD-2340-B199-6FCA19CE347B}">
      <dgm:prSet phldrT="[Text]" custT="1">
        <dgm:style>
          <a:lnRef idx="1">
            <a:schemeClr val="accent6"/>
          </a:lnRef>
          <a:fillRef idx="2">
            <a:schemeClr val="accent6"/>
          </a:fillRef>
          <a:effectRef idx="1">
            <a:schemeClr val="accent6"/>
          </a:effectRef>
          <a:fontRef idx="minor">
            <a:schemeClr val="dk1"/>
          </a:fontRef>
        </dgm:style>
      </dgm:prSet>
      <dgm:spPr>
        <a:solidFill>
          <a:schemeClr val="accent6">
            <a:lumMod val="50000"/>
          </a:schemeClr>
        </a:solidFill>
      </dgm:spPr>
      <dgm:t>
        <a:bodyPr/>
        <a:lstStyle/>
        <a:p>
          <a:r>
            <a:rPr lang="en-US" sz="2000" b="1" dirty="0">
              <a:solidFill>
                <a:schemeClr val="bg1"/>
              </a:solidFill>
              <a:latin typeface="Arial"/>
              <a:cs typeface="Arial"/>
            </a:rPr>
            <a:t>COMPARE DATA</a:t>
          </a:r>
        </a:p>
      </dgm:t>
    </dgm:pt>
    <dgm:pt modelId="{79CB9043-FA87-6F44-B265-CFDCE81BE522}" type="parTrans" cxnId="{7D075E7B-C5F1-3F4F-B1B3-80677707A7B1}">
      <dgm:prSet/>
      <dgm:spPr/>
      <dgm:t>
        <a:bodyPr/>
        <a:lstStyle/>
        <a:p>
          <a:endParaRPr lang="en-US"/>
        </a:p>
      </dgm:t>
    </dgm:pt>
    <dgm:pt modelId="{781F4CED-7D23-1245-A176-F2A75E6055F1}" type="sibTrans" cxnId="{7D075E7B-C5F1-3F4F-B1B3-80677707A7B1}">
      <dgm:prSet/>
      <dgm:spPr/>
      <dgm:t>
        <a:bodyPr/>
        <a:lstStyle/>
        <a:p>
          <a:endParaRPr lang="en-US"/>
        </a:p>
      </dgm:t>
    </dgm:pt>
    <dgm:pt modelId="{5983838F-C5B9-9842-948B-30673F47D8FC}">
      <dgm:prSet phldrT="[Text]" custT="1">
        <dgm:style>
          <a:lnRef idx="1">
            <a:schemeClr val="accent3"/>
          </a:lnRef>
          <a:fillRef idx="3">
            <a:schemeClr val="accent3"/>
          </a:fillRef>
          <a:effectRef idx="2">
            <a:schemeClr val="accent3"/>
          </a:effectRef>
          <a:fontRef idx="minor">
            <a:schemeClr val="lt1"/>
          </a:fontRef>
        </dgm:style>
      </dgm:prSet>
      <dgm:spPr>
        <a:solidFill>
          <a:schemeClr val="accent3">
            <a:lumMod val="50000"/>
          </a:schemeClr>
        </a:solidFill>
      </dgm:spPr>
      <dgm:t>
        <a:bodyPr/>
        <a:lstStyle/>
        <a:p>
          <a:r>
            <a:rPr lang="en-US" sz="2000" b="1" dirty="0">
              <a:solidFill>
                <a:schemeClr val="bg1"/>
              </a:solidFill>
              <a:latin typeface="Arial"/>
              <a:cs typeface="Arial"/>
            </a:rPr>
            <a:t>Now vs. past</a:t>
          </a:r>
        </a:p>
      </dgm:t>
    </dgm:pt>
    <dgm:pt modelId="{E85794B5-5674-B647-8FCA-76549E18E087}" type="parTrans" cxnId="{C0D7E521-44E2-5041-946E-755CE31D67CB}">
      <dgm:prSet/>
      <dgm:spPr/>
      <dgm:t>
        <a:bodyPr/>
        <a:lstStyle/>
        <a:p>
          <a:endParaRPr lang="en-US"/>
        </a:p>
      </dgm:t>
    </dgm:pt>
    <dgm:pt modelId="{55ABA95C-908C-134B-AFED-D2B67AA5A549}" type="sibTrans" cxnId="{C0D7E521-44E2-5041-946E-755CE31D67CB}">
      <dgm:prSet/>
      <dgm:spPr/>
      <dgm:t>
        <a:bodyPr/>
        <a:lstStyle/>
        <a:p>
          <a:endParaRPr lang="en-US"/>
        </a:p>
      </dgm:t>
    </dgm:pt>
    <dgm:pt modelId="{DE669886-7C5E-084E-85DD-F5D30CA521DD}">
      <dgm:prSet phldrT="[Text]" custT="1">
        <dgm:style>
          <a:lnRef idx="1">
            <a:schemeClr val="accent5"/>
          </a:lnRef>
          <a:fillRef idx="3">
            <a:schemeClr val="accent5"/>
          </a:fillRef>
          <a:effectRef idx="2">
            <a:schemeClr val="accent5"/>
          </a:effectRef>
          <a:fontRef idx="minor">
            <a:schemeClr val="lt1"/>
          </a:fontRef>
        </dgm:style>
      </dgm:prSet>
      <dgm:spPr>
        <a:solidFill>
          <a:schemeClr val="tx2">
            <a:lumMod val="75000"/>
          </a:schemeClr>
        </a:solidFill>
      </dgm:spPr>
      <dgm:t>
        <a:bodyPr/>
        <a:lstStyle/>
        <a:p>
          <a:r>
            <a:rPr lang="en-US" sz="2000" b="1" dirty="0">
              <a:solidFill>
                <a:schemeClr val="bg1"/>
              </a:solidFill>
              <a:latin typeface="Arial"/>
              <a:cs typeface="Arial"/>
            </a:rPr>
            <a:t>Population group vs. population group</a:t>
          </a:r>
        </a:p>
      </dgm:t>
    </dgm:pt>
    <dgm:pt modelId="{991A8C30-9D84-4047-8C01-909D8E4824FC}" type="parTrans" cxnId="{B284A8D5-3554-5640-8D4C-55F49ED1EB72}">
      <dgm:prSet/>
      <dgm:spPr/>
      <dgm:t>
        <a:bodyPr/>
        <a:lstStyle/>
        <a:p>
          <a:endParaRPr lang="en-US"/>
        </a:p>
      </dgm:t>
    </dgm:pt>
    <dgm:pt modelId="{7ACB0564-E889-B740-AD92-F6965F434808}" type="sibTrans" cxnId="{B284A8D5-3554-5640-8D4C-55F49ED1EB72}">
      <dgm:prSet/>
      <dgm:spPr/>
      <dgm:t>
        <a:bodyPr/>
        <a:lstStyle/>
        <a:p>
          <a:endParaRPr lang="en-US"/>
        </a:p>
      </dgm:t>
    </dgm:pt>
    <dgm:pt modelId="{BAEE2B18-7D51-6543-8D9E-48EC60C0FA79}">
      <dgm:prSet phldrT="[Text]" custT="1">
        <dgm:style>
          <a:lnRef idx="1">
            <a:schemeClr val="accent4"/>
          </a:lnRef>
          <a:fillRef idx="3">
            <a:schemeClr val="accent4"/>
          </a:fillRef>
          <a:effectRef idx="2">
            <a:schemeClr val="accent4"/>
          </a:effectRef>
          <a:fontRef idx="minor">
            <a:schemeClr val="lt1"/>
          </a:fontRef>
        </dgm:style>
      </dgm:prSet>
      <dgm:spPr>
        <a:solidFill>
          <a:schemeClr val="accent4">
            <a:lumMod val="50000"/>
          </a:schemeClr>
        </a:solidFill>
      </dgm:spPr>
      <dgm:t>
        <a:bodyPr/>
        <a:lstStyle/>
        <a:p>
          <a:r>
            <a:rPr lang="en-US" sz="2000" b="1" dirty="0">
              <a:solidFill>
                <a:schemeClr val="bg1"/>
              </a:solidFill>
              <a:latin typeface="Arial"/>
              <a:cs typeface="Arial"/>
            </a:rPr>
            <a:t>Community vs. state or other community</a:t>
          </a:r>
        </a:p>
      </dgm:t>
    </dgm:pt>
    <dgm:pt modelId="{AE5E9097-B03B-F340-9002-7583C1BDF368}" type="parTrans" cxnId="{0493BE99-91C4-7E49-B768-62F56F662C9E}">
      <dgm:prSet/>
      <dgm:spPr/>
      <dgm:t>
        <a:bodyPr/>
        <a:lstStyle/>
        <a:p>
          <a:endParaRPr lang="en-US"/>
        </a:p>
      </dgm:t>
    </dgm:pt>
    <dgm:pt modelId="{8E0046E4-1D0F-654E-9273-F1C79C4A621C}" type="sibTrans" cxnId="{0493BE99-91C4-7E49-B768-62F56F662C9E}">
      <dgm:prSet/>
      <dgm:spPr/>
      <dgm:t>
        <a:bodyPr/>
        <a:lstStyle/>
        <a:p>
          <a:endParaRPr lang="en-US"/>
        </a:p>
      </dgm:t>
    </dgm:pt>
    <dgm:pt modelId="{904C7E12-FD34-4BE5-BD1B-39FDA98C18B9}">
      <dgm:prSet phldrT="[Text]" custT="1">
        <dgm:style>
          <a:lnRef idx="1">
            <a:schemeClr val="accent4"/>
          </a:lnRef>
          <a:fillRef idx="3">
            <a:schemeClr val="accent4"/>
          </a:fillRef>
          <a:effectRef idx="2">
            <a:schemeClr val="accent4"/>
          </a:effectRef>
          <a:fontRef idx="minor">
            <a:schemeClr val="lt1"/>
          </a:fontRef>
        </dgm:style>
      </dgm:prSet>
      <dgm:spPr>
        <a:solidFill>
          <a:schemeClr val="accent2">
            <a:lumMod val="50000"/>
          </a:schemeClr>
        </a:solidFill>
      </dgm:spPr>
      <dgm:t>
        <a:bodyPr/>
        <a:lstStyle/>
        <a:p>
          <a:r>
            <a:rPr lang="en-US" sz="2000" b="1" dirty="0">
              <a:solidFill>
                <a:schemeClr val="bg1"/>
              </a:solidFill>
              <a:latin typeface="Arial"/>
              <a:cs typeface="Arial"/>
            </a:rPr>
            <a:t>Group vs. subgroup</a:t>
          </a:r>
        </a:p>
      </dgm:t>
    </dgm:pt>
    <dgm:pt modelId="{9DE8B17F-2B42-465A-8FBB-AFE4AB879C0B}" type="parTrans" cxnId="{165A9450-3BC7-4A02-8BCB-A66A6C785EE1}">
      <dgm:prSet/>
      <dgm:spPr/>
      <dgm:t>
        <a:bodyPr/>
        <a:lstStyle/>
        <a:p>
          <a:endParaRPr lang="en-US"/>
        </a:p>
      </dgm:t>
    </dgm:pt>
    <dgm:pt modelId="{9A40D791-E260-4881-A77F-991EB96DD3EE}" type="sibTrans" cxnId="{165A9450-3BC7-4A02-8BCB-A66A6C785EE1}">
      <dgm:prSet/>
      <dgm:spPr/>
      <dgm:t>
        <a:bodyPr/>
        <a:lstStyle/>
        <a:p>
          <a:endParaRPr lang="en-US"/>
        </a:p>
      </dgm:t>
    </dgm:pt>
    <dgm:pt modelId="{4B183B48-A668-494E-9A49-9FDBDD9FAC31}" type="pres">
      <dgm:prSet presAssocID="{72007807-9BD6-6A4E-8D03-90D35673507E}" presName="Name0" presStyleCnt="0">
        <dgm:presLayoutVars>
          <dgm:chPref val="1"/>
          <dgm:dir/>
          <dgm:animOne val="branch"/>
          <dgm:animLvl val="lvl"/>
          <dgm:resizeHandles val="exact"/>
        </dgm:presLayoutVars>
      </dgm:prSet>
      <dgm:spPr/>
      <dgm:t>
        <a:bodyPr/>
        <a:lstStyle/>
        <a:p>
          <a:endParaRPr lang="en-US"/>
        </a:p>
      </dgm:t>
    </dgm:pt>
    <dgm:pt modelId="{91873BFE-5412-4D4E-89AF-F2B3EAC3EF57}" type="pres">
      <dgm:prSet presAssocID="{6636EAB3-7CBD-2340-B199-6FCA19CE347B}" presName="root1" presStyleCnt="0"/>
      <dgm:spPr/>
    </dgm:pt>
    <dgm:pt modelId="{0912BFCF-5E8E-494C-9F4C-CF9682743722}" type="pres">
      <dgm:prSet presAssocID="{6636EAB3-7CBD-2340-B199-6FCA19CE347B}" presName="LevelOneTextNode" presStyleLbl="node0" presStyleIdx="0" presStyleCnt="1" custAng="5400000" custScaleY="49903" custLinFactNeighborX="-72369" custLinFactNeighborY="-626">
        <dgm:presLayoutVars>
          <dgm:chPref val="3"/>
        </dgm:presLayoutVars>
      </dgm:prSet>
      <dgm:spPr/>
      <dgm:t>
        <a:bodyPr/>
        <a:lstStyle/>
        <a:p>
          <a:endParaRPr lang="en-US"/>
        </a:p>
      </dgm:t>
    </dgm:pt>
    <dgm:pt modelId="{215A60E8-11AD-6342-8598-9771BF94FCC9}" type="pres">
      <dgm:prSet presAssocID="{6636EAB3-7CBD-2340-B199-6FCA19CE347B}" presName="level2hierChild" presStyleCnt="0"/>
      <dgm:spPr/>
    </dgm:pt>
    <dgm:pt modelId="{E9EA8609-8D90-234A-8B79-EF4C243FF629}" type="pres">
      <dgm:prSet presAssocID="{E85794B5-5674-B647-8FCA-76549E18E087}" presName="conn2-1" presStyleLbl="parChTrans1D2" presStyleIdx="0" presStyleCnt="4"/>
      <dgm:spPr/>
      <dgm:t>
        <a:bodyPr/>
        <a:lstStyle/>
        <a:p>
          <a:endParaRPr lang="en-US"/>
        </a:p>
      </dgm:t>
    </dgm:pt>
    <dgm:pt modelId="{25B895BA-80EC-DA40-BB15-DF301DFA4725}" type="pres">
      <dgm:prSet presAssocID="{E85794B5-5674-B647-8FCA-76549E18E087}" presName="connTx" presStyleLbl="parChTrans1D2" presStyleIdx="0" presStyleCnt="4"/>
      <dgm:spPr/>
      <dgm:t>
        <a:bodyPr/>
        <a:lstStyle/>
        <a:p>
          <a:endParaRPr lang="en-US"/>
        </a:p>
      </dgm:t>
    </dgm:pt>
    <dgm:pt modelId="{44510CB4-F98C-D64F-B804-B69231B08C95}" type="pres">
      <dgm:prSet presAssocID="{5983838F-C5B9-9842-948B-30673F47D8FC}" presName="root2" presStyleCnt="0"/>
      <dgm:spPr/>
    </dgm:pt>
    <dgm:pt modelId="{B367B018-12E3-9A4C-95AB-8495F5AD13DD}" type="pres">
      <dgm:prSet presAssocID="{5983838F-C5B9-9842-948B-30673F47D8FC}" presName="LevelTwoTextNode" presStyleLbl="node2" presStyleIdx="0" presStyleCnt="4" custScaleX="110029">
        <dgm:presLayoutVars>
          <dgm:chPref val="3"/>
        </dgm:presLayoutVars>
      </dgm:prSet>
      <dgm:spPr/>
      <dgm:t>
        <a:bodyPr/>
        <a:lstStyle/>
        <a:p>
          <a:endParaRPr lang="en-US"/>
        </a:p>
      </dgm:t>
    </dgm:pt>
    <dgm:pt modelId="{D8088B7F-1D55-064C-B3DC-EB25BBA7680A}" type="pres">
      <dgm:prSet presAssocID="{5983838F-C5B9-9842-948B-30673F47D8FC}" presName="level3hierChild" presStyleCnt="0"/>
      <dgm:spPr/>
    </dgm:pt>
    <dgm:pt modelId="{90F6A869-B24D-0C4C-B7AC-50526AE4ED9D}" type="pres">
      <dgm:prSet presAssocID="{991A8C30-9D84-4047-8C01-909D8E4824FC}" presName="conn2-1" presStyleLbl="parChTrans1D2" presStyleIdx="1" presStyleCnt="4"/>
      <dgm:spPr/>
      <dgm:t>
        <a:bodyPr/>
        <a:lstStyle/>
        <a:p>
          <a:endParaRPr lang="en-US"/>
        </a:p>
      </dgm:t>
    </dgm:pt>
    <dgm:pt modelId="{9A6EA05F-358C-BF44-A9DB-E65AF19401ED}" type="pres">
      <dgm:prSet presAssocID="{991A8C30-9D84-4047-8C01-909D8E4824FC}" presName="connTx" presStyleLbl="parChTrans1D2" presStyleIdx="1" presStyleCnt="4"/>
      <dgm:spPr/>
      <dgm:t>
        <a:bodyPr/>
        <a:lstStyle/>
        <a:p>
          <a:endParaRPr lang="en-US"/>
        </a:p>
      </dgm:t>
    </dgm:pt>
    <dgm:pt modelId="{DEC9FEC6-041A-A343-8239-32BB255F246C}" type="pres">
      <dgm:prSet presAssocID="{DE669886-7C5E-084E-85DD-F5D30CA521DD}" presName="root2" presStyleCnt="0"/>
      <dgm:spPr/>
    </dgm:pt>
    <dgm:pt modelId="{152F9A5C-739D-4E47-B3B0-6DFD3A596099}" type="pres">
      <dgm:prSet presAssocID="{DE669886-7C5E-084E-85DD-F5D30CA521DD}" presName="LevelTwoTextNode" presStyleLbl="node2" presStyleIdx="1" presStyleCnt="4" custScaleX="109582">
        <dgm:presLayoutVars>
          <dgm:chPref val="3"/>
        </dgm:presLayoutVars>
      </dgm:prSet>
      <dgm:spPr/>
      <dgm:t>
        <a:bodyPr/>
        <a:lstStyle/>
        <a:p>
          <a:endParaRPr lang="en-US"/>
        </a:p>
      </dgm:t>
    </dgm:pt>
    <dgm:pt modelId="{C04D237E-BB6F-A24D-A5CA-DCF42F3D0232}" type="pres">
      <dgm:prSet presAssocID="{DE669886-7C5E-084E-85DD-F5D30CA521DD}" presName="level3hierChild" presStyleCnt="0"/>
      <dgm:spPr/>
    </dgm:pt>
    <dgm:pt modelId="{2105F32D-BD6E-7E40-BB47-656AE1485B33}" type="pres">
      <dgm:prSet presAssocID="{AE5E9097-B03B-F340-9002-7583C1BDF368}" presName="conn2-1" presStyleLbl="parChTrans1D2" presStyleIdx="2" presStyleCnt="4"/>
      <dgm:spPr/>
      <dgm:t>
        <a:bodyPr/>
        <a:lstStyle/>
        <a:p>
          <a:endParaRPr lang="en-US"/>
        </a:p>
      </dgm:t>
    </dgm:pt>
    <dgm:pt modelId="{45433485-413F-2846-BD77-B71454DC626D}" type="pres">
      <dgm:prSet presAssocID="{AE5E9097-B03B-F340-9002-7583C1BDF368}" presName="connTx" presStyleLbl="parChTrans1D2" presStyleIdx="2" presStyleCnt="4"/>
      <dgm:spPr/>
      <dgm:t>
        <a:bodyPr/>
        <a:lstStyle/>
        <a:p>
          <a:endParaRPr lang="en-US"/>
        </a:p>
      </dgm:t>
    </dgm:pt>
    <dgm:pt modelId="{166A141F-5CBB-0E42-91DA-6A0254A92039}" type="pres">
      <dgm:prSet presAssocID="{BAEE2B18-7D51-6543-8D9E-48EC60C0FA79}" presName="root2" presStyleCnt="0"/>
      <dgm:spPr/>
    </dgm:pt>
    <dgm:pt modelId="{F011EAD6-8B49-7342-AF9F-16CD0C88EB9C}" type="pres">
      <dgm:prSet presAssocID="{BAEE2B18-7D51-6543-8D9E-48EC60C0FA79}" presName="LevelTwoTextNode" presStyleLbl="node2" presStyleIdx="2" presStyleCnt="4" custScaleX="110029">
        <dgm:presLayoutVars>
          <dgm:chPref val="3"/>
        </dgm:presLayoutVars>
      </dgm:prSet>
      <dgm:spPr/>
      <dgm:t>
        <a:bodyPr/>
        <a:lstStyle/>
        <a:p>
          <a:endParaRPr lang="en-US"/>
        </a:p>
      </dgm:t>
    </dgm:pt>
    <dgm:pt modelId="{392D3916-2FE4-A74F-8BB6-BD860BEE98CD}" type="pres">
      <dgm:prSet presAssocID="{BAEE2B18-7D51-6543-8D9E-48EC60C0FA79}" presName="level3hierChild" presStyleCnt="0"/>
      <dgm:spPr/>
    </dgm:pt>
    <dgm:pt modelId="{4F87BE49-5B2C-452E-BD4A-2BEE8AB8E475}" type="pres">
      <dgm:prSet presAssocID="{9DE8B17F-2B42-465A-8FBB-AFE4AB879C0B}" presName="conn2-1" presStyleLbl="parChTrans1D2" presStyleIdx="3" presStyleCnt="4"/>
      <dgm:spPr/>
      <dgm:t>
        <a:bodyPr/>
        <a:lstStyle/>
        <a:p>
          <a:endParaRPr lang="en-US"/>
        </a:p>
      </dgm:t>
    </dgm:pt>
    <dgm:pt modelId="{C52A1B20-823E-402F-A41D-EF21442FEC7F}" type="pres">
      <dgm:prSet presAssocID="{9DE8B17F-2B42-465A-8FBB-AFE4AB879C0B}" presName="connTx" presStyleLbl="parChTrans1D2" presStyleIdx="3" presStyleCnt="4"/>
      <dgm:spPr/>
      <dgm:t>
        <a:bodyPr/>
        <a:lstStyle/>
        <a:p>
          <a:endParaRPr lang="en-US"/>
        </a:p>
      </dgm:t>
    </dgm:pt>
    <dgm:pt modelId="{BCEA741D-3174-4E0B-BE2D-96DF00C14CBC}" type="pres">
      <dgm:prSet presAssocID="{904C7E12-FD34-4BE5-BD1B-39FDA98C18B9}" presName="root2" presStyleCnt="0"/>
      <dgm:spPr/>
    </dgm:pt>
    <dgm:pt modelId="{CB50B0C2-7016-4125-BEB6-429D033EA53A}" type="pres">
      <dgm:prSet presAssocID="{904C7E12-FD34-4BE5-BD1B-39FDA98C18B9}" presName="LevelTwoTextNode" presStyleLbl="node2" presStyleIdx="3" presStyleCnt="4" custScaleX="110029">
        <dgm:presLayoutVars>
          <dgm:chPref val="3"/>
        </dgm:presLayoutVars>
      </dgm:prSet>
      <dgm:spPr/>
      <dgm:t>
        <a:bodyPr/>
        <a:lstStyle/>
        <a:p>
          <a:endParaRPr lang="en-US"/>
        </a:p>
      </dgm:t>
    </dgm:pt>
    <dgm:pt modelId="{65DED39C-CFCE-49C0-BC8F-1342DA9DD508}" type="pres">
      <dgm:prSet presAssocID="{904C7E12-FD34-4BE5-BD1B-39FDA98C18B9}" presName="level3hierChild" presStyleCnt="0"/>
      <dgm:spPr/>
    </dgm:pt>
  </dgm:ptLst>
  <dgm:cxnLst>
    <dgm:cxn modelId="{1A0E336C-661B-3845-BF3B-73E19CE5B959}" type="presOf" srcId="{E85794B5-5674-B647-8FCA-76549E18E087}" destId="{25B895BA-80EC-DA40-BB15-DF301DFA4725}" srcOrd="1" destOrd="0" presId="urn:microsoft.com/office/officeart/2008/layout/HorizontalMultiLevelHierarchy"/>
    <dgm:cxn modelId="{7D075E7B-C5F1-3F4F-B1B3-80677707A7B1}" srcId="{72007807-9BD6-6A4E-8D03-90D35673507E}" destId="{6636EAB3-7CBD-2340-B199-6FCA19CE347B}" srcOrd="0" destOrd="0" parTransId="{79CB9043-FA87-6F44-B265-CFDCE81BE522}" sibTransId="{781F4CED-7D23-1245-A176-F2A75E6055F1}"/>
    <dgm:cxn modelId="{F707CD7A-C0BE-094C-A1DA-E9F347708C6B}" type="presOf" srcId="{72007807-9BD6-6A4E-8D03-90D35673507E}" destId="{4B183B48-A668-494E-9A49-9FDBDD9FAC31}" srcOrd="0" destOrd="0" presId="urn:microsoft.com/office/officeart/2008/layout/HorizontalMultiLevelHierarchy"/>
    <dgm:cxn modelId="{8D307FFB-67F9-D049-B980-0E6497A6A62A}" type="presOf" srcId="{E85794B5-5674-B647-8FCA-76549E18E087}" destId="{E9EA8609-8D90-234A-8B79-EF4C243FF629}" srcOrd="0" destOrd="0" presId="urn:microsoft.com/office/officeart/2008/layout/HorizontalMultiLevelHierarchy"/>
    <dgm:cxn modelId="{2C1F0954-2A05-4E41-AB9B-F995EF013D55}" type="presOf" srcId="{DE669886-7C5E-084E-85DD-F5D30CA521DD}" destId="{152F9A5C-739D-4E47-B3B0-6DFD3A596099}" srcOrd="0" destOrd="0" presId="urn:microsoft.com/office/officeart/2008/layout/HorizontalMultiLevelHierarchy"/>
    <dgm:cxn modelId="{99D207E6-10D2-344D-B0B6-6C8E5BC33EDD}" type="presOf" srcId="{AE5E9097-B03B-F340-9002-7583C1BDF368}" destId="{45433485-413F-2846-BD77-B71454DC626D}" srcOrd="1" destOrd="0" presId="urn:microsoft.com/office/officeart/2008/layout/HorizontalMultiLevelHierarchy"/>
    <dgm:cxn modelId="{3EDE262E-20C5-904E-BC3E-9FFC6757EBBB}" type="presOf" srcId="{991A8C30-9D84-4047-8C01-909D8E4824FC}" destId="{90F6A869-B24D-0C4C-B7AC-50526AE4ED9D}" srcOrd="0" destOrd="0" presId="urn:microsoft.com/office/officeart/2008/layout/HorizontalMultiLevelHierarchy"/>
    <dgm:cxn modelId="{EA888F9A-0CD2-4A35-9B34-CADD25815009}" type="presOf" srcId="{9DE8B17F-2B42-465A-8FBB-AFE4AB879C0B}" destId="{C52A1B20-823E-402F-A41D-EF21442FEC7F}" srcOrd="1" destOrd="0" presId="urn:microsoft.com/office/officeart/2008/layout/HorizontalMultiLevelHierarchy"/>
    <dgm:cxn modelId="{D7364A4B-7819-894B-94C1-AFD821969740}" type="presOf" srcId="{5983838F-C5B9-9842-948B-30673F47D8FC}" destId="{B367B018-12E3-9A4C-95AB-8495F5AD13DD}" srcOrd="0" destOrd="0" presId="urn:microsoft.com/office/officeart/2008/layout/HorizontalMultiLevelHierarchy"/>
    <dgm:cxn modelId="{1844583F-4A70-4CE3-9C6D-6EE3CDE30545}" type="presOf" srcId="{904C7E12-FD34-4BE5-BD1B-39FDA98C18B9}" destId="{CB50B0C2-7016-4125-BEB6-429D033EA53A}" srcOrd="0" destOrd="0" presId="urn:microsoft.com/office/officeart/2008/layout/HorizontalMultiLevelHierarchy"/>
    <dgm:cxn modelId="{B9847547-50E7-F647-B481-433974B7B7B1}" type="presOf" srcId="{AE5E9097-B03B-F340-9002-7583C1BDF368}" destId="{2105F32D-BD6E-7E40-BB47-656AE1485B33}" srcOrd="0" destOrd="0" presId="urn:microsoft.com/office/officeart/2008/layout/HorizontalMultiLevelHierarchy"/>
    <dgm:cxn modelId="{6A5AE54A-73B6-9240-83EF-351C0E28DD10}" type="presOf" srcId="{6636EAB3-7CBD-2340-B199-6FCA19CE347B}" destId="{0912BFCF-5E8E-494C-9F4C-CF9682743722}" srcOrd="0" destOrd="0" presId="urn:microsoft.com/office/officeart/2008/layout/HorizontalMultiLevelHierarchy"/>
    <dgm:cxn modelId="{A19EFF86-0D83-7446-8906-4C6B3048D545}" type="presOf" srcId="{BAEE2B18-7D51-6543-8D9E-48EC60C0FA79}" destId="{F011EAD6-8B49-7342-AF9F-16CD0C88EB9C}" srcOrd="0" destOrd="0" presId="urn:microsoft.com/office/officeart/2008/layout/HorizontalMultiLevelHierarchy"/>
    <dgm:cxn modelId="{D942A27A-09DA-2E44-9F4C-2E96B08E72C6}" type="presOf" srcId="{991A8C30-9D84-4047-8C01-909D8E4824FC}" destId="{9A6EA05F-358C-BF44-A9DB-E65AF19401ED}" srcOrd="1" destOrd="0" presId="urn:microsoft.com/office/officeart/2008/layout/HorizontalMultiLevelHierarchy"/>
    <dgm:cxn modelId="{0493BE99-91C4-7E49-B768-62F56F662C9E}" srcId="{6636EAB3-7CBD-2340-B199-6FCA19CE347B}" destId="{BAEE2B18-7D51-6543-8D9E-48EC60C0FA79}" srcOrd="2" destOrd="0" parTransId="{AE5E9097-B03B-F340-9002-7583C1BDF368}" sibTransId="{8E0046E4-1D0F-654E-9273-F1C79C4A621C}"/>
    <dgm:cxn modelId="{B284A8D5-3554-5640-8D4C-55F49ED1EB72}" srcId="{6636EAB3-7CBD-2340-B199-6FCA19CE347B}" destId="{DE669886-7C5E-084E-85DD-F5D30CA521DD}" srcOrd="1" destOrd="0" parTransId="{991A8C30-9D84-4047-8C01-909D8E4824FC}" sibTransId="{7ACB0564-E889-B740-AD92-F6965F434808}"/>
    <dgm:cxn modelId="{3284AC12-C633-4576-8EF5-F58C3F462AA9}" type="presOf" srcId="{9DE8B17F-2B42-465A-8FBB-AFE4AB879C0B}" destId="{4F87BE49-5B2C-452E-BD4A-2BEE8AB8E475}" srcOrd="0" destOrd="0" presId="urn:microsoft.com/office/officeart/2008/layout/HorizontalMultiLevelHierarchy"/>
    <dgm:cxn modelId="{C0D7E521-44E2-5041-946E-755CE31D67CB}" srcId="{6636EAB3-7CBD-2340-B199-6FCA19CE347B}" destId="{5983838F-C5B9-9842-948B-30673F47D8FC}" srcOrd="0" destOrd="0" parTransId="{E85794B5-5674-B647-8FCA-76549E18E087}" sibTransId="{55ABA95C-908C-134B-AFED-D2B67AA5A549}"/>
    <dgm:cxn modelId="{165A9450-3BC7-4A02-8BCB-A66A6C785EE1}" srcId="{6636EAB3-7CBD-2340-B199-6FCA19CE347B}" destId="{904C7E12-FD34-4BE5-BD1B-39FDA98C18B9}" srcOrd="3" destOrd="0" parTransId="{9DE8B17F-2B42-465A-8FBB-AFE4AB879C0B}" sibTransId="{9A40D791-E260-4881-A77F-991EB96DD3EE}"/>
    <dgm:cxn modelId="{38E74515-28C8-0D4B-996D-200B8804F908}" type="presParOf" srcId="{4B183B48-A668-494E-9A49-9FDBDD9FAC31}" destId="{91873BFE-5412-4D4E-89AF-F2B3EAC3EF57}" srcOrd="0" destOrd="0" presId="urn:microsoft.com/office/officeart/2008/layout/HorizontalMultiLevelHierarchy"/>
    <dgm:cxn modelId="{FDA8728E-CBCA-2741-9D00-3A5BC6546A5D}" type="presParOf" srcId="{91873BFE-5412-4D4E-89AF-F2B3EAC3EF57}" destId="{0912BFCF-5E8E-494C-9F4C-CF9682743722}" srcOrd="0" destOrd="0" presId="urn:microsoft.com/office/officeart/2008/layout/HorizontalMultiLevelHierarchy"/>
    <dgm:cxn modelId="{DB375DCB-3A8B-EF4A-A144-AA185E17C389}" type="presParOf" srcId="{91873BFE-5412-4D4E-89AF-F2B3EAC3EF57}" destId="{215A60E8-11AD-6342-8598-9771BF94FCC9}" srcOrd="1" destOrd="0" presId="urn:microsoft.com/office/officeart/2008/layout/HorizontalMultiLevelHierarchy"/>
    <dgm:cxn modelId="{68E48F42-D547-1349-A350-1132469A6FE1}" type="presParOf" srcId="{215A60E8-11AD-6342-8598-9771BF94FCC9}" destId="{E9EA8609-8D90-234A-8B79-EF4C243FF629}" srcOrd="0" destOrd="0" presId="urn:microsoft.com/office/officeart/2008/layout/HorizontalMultiLevelHierarchy"/>
    <dgm:cxn modelId="{866C1AA6-F0A1-7A4A-A78C-77F6DD7E4967}" type="presParOf" srcId="{E9EA8609-8D90-234A-8B79-EF4C243FF629}" destId="{25B895BA-80EC-DA40-BB15-DF301DFA4725}" srcOrd="0" destOrd="0" presId="urn:microsoft.com/office/officeart/2008/layout/HorizontalMultiLevelHierarchy"/>
    <dgm:cxn modelId="{94F95C8D-C150-2F40-BE9C-5DFD47E7193B}" type="presParOf" srcId="{215A60E8-11AD-6342-8598-9771BF94FCC9}" destId="{44510CB4-F98C-D64F-B804-B69231B08C95}" srcOrd="1" destOrd="0" presId="urn:microsoft.com/office/officeart/2008/layout/HorizontalMultiLevelHierarchy"/>
    <dgm:cxn modelId="{B9364439-5A3A-4541-899C-F7453B639D7E}" type="presParOf" srcId="{44510CB4-F98C-D64F-B804-B69231B08C95}" destId="{B367B018-12E3-9A4C-95AB-8495F5AD13DD}" srcOrd="0" destOrd="0" presId="urn:microsoft.com/office/officeart/2008/layout/HorizontalMultiLevelHierarchy"/>
    <dgm:cxn modelId="{6DE81EB5-E72F-F14B-9CD1-E204A26A6651}" type="presParOf" srcId="{44510CB4-F98C-D64F-B804-B69231B08C95}" destId="{D8088B7F-1D55-064C-B3DC-EB25BBA7680A}" srcOrd="1" destOrd="0" presId="urn:microsoft.com/office/officeart/2008/layout/HorizontalMultiLevelHierarchy"/>
    <dgm:cxn modelId="{4D61E2E2-0898-F345-9F28-C3F35E0AD334}" type="presParOf" srcId="{215A60E8-11AD-6342-8598-9771BF94FCC9}" destId="{90F6A869-B24D-0C4C-B7AC-50526AE4ED9D}" srcOrd="2" destOrd="0" presId="urn:microsoft.com/office/officeart/2008/layout/HorizontalMultiLevelHierarchy"/>
    <dgm:cxn modelId="{F7763060-EC3E-F149-9126-E55A0D779526}" type="presParOf" srcId="{90F6A869-B24D-0C4C-B7AC-50526AE4ED9D}" destId="{9A6EA05F-358C-BF44-A9DB-E65AF19401ED}" srcOrd="0" destOrd="0" presId="urn:microsoft.com/office/officeart/2008/layout/HorizontalMultiLevelHierarchy"/>
    <dgm:cxn modelId="{A6925CFE-B696-604A-AC4A-5BB11FCAAB60}" type="presParOf" srcId="{215A60E8-11AD-6342-8598-9771BF94FCC9}" destId="{DEC9FEC6-041A-A343-8239-32BB255F246C}" srcOrd="3" destOrd="0" presId="urn:microsoft.com/office/officeart/2008/layout/HorizontalMultiLevelHierarchy"/>
    <dgm:cxn modelId="{BBBC1611-8E41-0A41-B329-263739A2834F}" type="presParOf" srcId="{DEC9FEC6-041A-A343-8239-32BB255F246C}" destId="{152F9A5C-739D-4E47-B3B0-6DFD3A596099}" srcOrd="0" destOrd="0" presId="urn:microsoft.com/office/officeart/2008/layout/HorizontalMultiLevelHierarchy"/>
    <dgm:cxn modelId="{B15421A3-F887-D942-B7FF-D9BCF19CB8B1}" type="presParOf" srcId="{DEC9FEC6-041A-A343-8239-32BB255F246C}" destId="{C04D237E-BB6F-A24D-A5CA-DCF42F3D0232}" srcOrd="1" destOrd="0" presId="urn:microsoft.com/office/officeart/2008/layout/HorizontalMultiLevelHierarchy"/>
    <dgm:cxn modelId="{CD1F302B-D2B4-AB4A-979B-8FCC36368275}" type="presParOf" srcId="{215A60E8-11AD-6342-8598-9771BF94FCC9}" destId="{2105F32D-BD6E-7E40-BB47-656AE1485B33}" srcOrd="4" destOrd="0" presId="urn:microsoft.com/office/officeart/2008/layout/HorizontalMultiLevelHierarchy"/>
    <dgm:cxn modelId="{B14C5CED-FE91-AC44-97A0-C01F6F846CF1}" type="presParOf" srcId="{2105F32D-BD6E-7E40-BB47-656AE1485B33}" destId="{45433485-413F-2846-BD77-B71454DC626D}" srcOrd="0" destOrd="0" presId="urn:microsoft.com/office/officeart/2008/layout/HorizontalMultiLevelHierarchy"/>
    <dgm:cxn modelId="{C436AF2D-99A0-E04F-AE5F-32173538E622}" type="presParOf" srcId="{215A60E8-11AD-6342-8598-9771BF94FCC9}" destId="{166A141F-5CBB-0E42-91DA-6A0254A92039}" srcOrd="5" destOrd="0" presId="urn:microsoft.com/office/officeart/2008/layout/HorizontalMultiLevelHierarchy"/>
    <dgm:cxn modelId="{1B0F47D0-B59F-2947-B476-7F66DD280FB8}" type="presParOf" srcId="{166A141F-5CBB-0E42-91DA-6A0254A92039}" destId="{F011EAD6-8B49-7342-AF9F-16CD0C88EB9C}" srcOrd="0" destOrd="0" presId="urn:microsoft.com/office/officeart/2008/layout/HorizontalMultiLevelHierarchy"/>
    <dgm:cxn modelId="{AE5C8B35-C764-AA46-A339-66008AF25106}" type="presParOf" srcId="{166A141F-5CBB-0E42-91DA-6A0254A92039}" destId="{392D3916-2FE4-A74F-8BB6-BD860BEE98CD}" srcOrd="1" destOrd="0" presId="urn:microsoft.com/office/officeart/2008/layout/HorizontalMultiLevelHierarchy"/>
    <dgm:cxn modelId="{C2CEDB17-A1F7-4AD3-9F95-52B76AB69D1B}" type="presParOf" srcId="{215A60E8-11AD-6342-8598-9771BF94FCC9}" destId="{4F87BE49-5B2C-452E-BD4A-2BEE8AB8E475}" srcOrd="6" destOrd="0" presId="urn:microsoft.com/office/officeart/2008/layout/HorizontalMultiLevelHierarchy"/>
    <dgm:cxn modelId="{1DDC4014-0D37-47FF-9EF9-E025F24F1E07}" type="presParOf" srcId="{4F87BE49-5B2C-452E-BD4A-2BEE8AB8E475}" destId="{C52A1B20-823E-402F-A41D-EF21442FEC7F}" srcOrd="0" destOrd="0" presId="urn:microsoft.com/office/officeart/2008/layout/HorizontalMultiLevelHierarchy"/>
    <dgm:cxn modelId="{8BDE2F73-C96B-4A68-A7CF-4D4CB444EF83}" type="presParOf" srcId="{215A60E8-11AD-6342-8598-9771BF94FCC9}" destId="{BCEA741D-3174-4E0B-BE2D-96DF00C14CBC}" srcOrd="7" destOrd="0" presId="urn:microsoft.com/office/officeart/2008/layout/HorizontalMultiLevelHierarchy"/>
    <dgm:cxn modelId="{2E48E6CB-557F-4718-8EAE-0A0DD7EAAE40}" type="presParOf" srcId="{BCEA741D-3174-4E0B-BE2D-96DF00C14CBC}" destId="{CB50B0C2-7016-4125-BEB6-429D033EA53A}" srcOrd="0" destOrd="0" presId="urn:microsoft.com/office/officeart/2008/layout/HorizontalMultiLevelHierarchy"/>
    <dgm:cxn modelId="{AC8EB431-52CF-4E64-BA88-17D030A6F797}" type="presParOf" srcId="{BCEA741D-3174-4E0B-BE2D-96DF00C14CBC}" destId="{65DED39C-CFCE-49C0-BC8F-1342DA9DD50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BC79F1-CD02-3142-B94D-66932BBC8FC7}"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76730A6D-01B8-E148-B4B7-9E2C9F4E618F}">
      <dgm:prSet phldrT="[Text]"/>
      <dgm:spPr>
        <a:solidFill>
          <a:schemeClr val="accent1">
            <a:lumMod val="75000"/>
          </a:schemeClr>
        </a:solidFill>
      </dgm:spPr>
      <dgm:t>
        <a:bodyPr/>
        <a:lstStyle/>
        <a:p>
          <a:r>
            <a:rPr lang="en-US" b="1" dirty="0">
              <a:ln>
                <a:noFill/>
              </a:ln>
              <a:solidFill>
                <a:schemeClr val="bg1"/>
              </a:solidFill>
              <a:latin typeface="Arial" panose="020B0604020202020204" pitchFamily="34" charset="0"/>
              <a:cs typeface="Arial" panose="020B0604020202020204" pitchFamily="34" charset="0"/>
            </a:rPr>
            <a:t>PROBLEM</a:t>
          </a:r>
        </a:p>
      </dgm:t>
    </dgm:pt>
    <dgm:pt modelId="{5E732C1D-3B27-E044-89B9-D30F71BB0EF2}" type="parTrans" cxnId="{EDB7B34F-FB28-6B44-872A-4DE5F5ACBD2F}">
      <dgm:prSet/>
      <dgm:spPr/>
      <dgm:t>
        <a:bodyPr/>
        <a:lstStyle/>
        <a:p>
          <a:endParaRPr lang="en-US">
            <a:solidFill>
              <a:srgbClr val="000000"/>
            </a:solidFill>
          </a:endParaRPr>
        </a:p>
      </dgm:t>
    </dgm:pt>
    <dgm:pt modelId="{0DE4D005-B9EB-B84D-944C-40358A98EC8B}" type="sibTrans" cxnId="{EDB7B34F-FB28-6B44-872A-4DE5F5ACBD2F}">
      <dgm:prSet/>
      <dgm:spPr/>
      <dgm:t>
        <a:bodyPr/>
        <a:lstStyle/>
        <a:p>
          <a:endParaRPr lang="en-US">
            <a:solidFill>
              <a:srgbClr val="000000"/>
            </a:solidFill>
          </a:endParaRPr>
        </a:p>
      </dgm:t>
    </dgm:pt>
    <dgm:pt modelId="{F82FC9D1-9B5B-3941-AFEA-9575D4D5BCDC}">
      <dgm:prSet phldrT="[Text]"/>
      <dgm:spPr>
        <a:solidFill>
          <a:srgbClr val="B6CBE4"/>
        </a:solidFill>
      </dgm:spPr>
      <dgm:t>
        <a:bodyPr/>
        <a:lstStyle/>
        <a:p>
          <a:r>
            <a:rPr lang="en-US" b="1" i="0" dirty="0">
              <a:ln>
                <a:noFill/>
              </a:ln>
              <a:solidFill>
                <a:srgbClr val="000000"/>
              </a:solidFill>
              <a:latin typeface="Arial" panose="020B0604020202020204" pitchFamily="34" charset="0"/>
              <a:cs typeface="Arial" panose="020B0604020202020204" pitchFamily="34" charset="0"/>
            </a:rPr>
            <a:t>Magnitude –   </a:t>
          </a:r>
          <a:r>
            <a:rPr lang="en-US" i="0" dirty="0">
              <a:ln>
                <a:noFill/>
              </a:ln>
              <a:solidFill>
                <a:srgbClr val="000000"/>
              </a:solidFill>
              <a:latin typeface="Arial" panose="020B0604020202020204" pitchFamily="34" charset="0"/>
              <a:cs typeface="Arial" panose="020B0604020202020204" pitchFamily="34" charset="0"/>
            </a:rPr>
            <a:t>Is it the largest one?</a:t>
          </a:r>
        </a:p>
      </dgm:t>
    </dgm:pt>
    <dgm:pt modelId="{20F3B8D8-485E-594A-B504-98522D7DA36C}" type="parTrans" cxnId="{09C30AC5-08B5-3840-AA88-3DC9211BC966}">
      <dgm:prSet/>
      <dgm:spPr>
        <a:solidFill>
          <a:schemeClr val="bg1">
            <a:lumMod val="65000"/>
          </a:schemeClr>
        </a:solidFill>
      </dgm:spPr>
      <dgm:t>
        <a:bodyPr/>
        <a:lstStyle/>
        <a:p>
          <a:endParaRPr lang="en-US">
            <a:solidFill>
              <a:srgbClr val="000000"/>
            </a:solidFill>
          </a:endParaRPr>
        </a:p>
      </dgm:t>
    </dgm:pt>
    <dgm:pt modelId="{6126EA1C-D714-B44D-8EC4-E821C22D2058}" type="sibTrans" cxnId="{09C30AC5-08B5-3840-AA88-3DC9211BC966}">
      <dgm:prSet/>
      <dgm:spPr/>
      <dgm:t>
        <a:bodyPr/>
        <a:lstStyle/>
        <a:p>
          <a:endParaRPr lang="en-US">
            <a:solidFill>
              <a:srgbClr val="000000"/>
            </a:solidFill>
          </a:endParaRPr>
        </a:p>
      </dgm:t>
    </dgm:pt>
    <dgm:pt modelId="{6F2BD505-E735-7547-933E-BD53E40C1A24}">
      <dgm:prSet phldrT="[Text]"/>
      <dgm:spPr>
        <a:solidFill>
          <a:srgbClr val="B6CBE4"/>
        </a:solidFill>
      </dgm:spPr>
      <dgm:t>
        <a:bodyPr/>
        <a:lstStyle/>
        <a:p>
          <a:r>
            <a:rPr lang="en-US" b="1" dirty="0">
              <a:ln>
                <a:noFill/>
              </a:ln>
              <a:solidFill>
                <a:srgbClr val="000000"/>
              </a:solidFill>
              <a:latin typeface="Arial" panose="020B0604020202020204" pitchFamily="34" charset="0"/>
              <a:cs typeface="Arial" panose="020B0604020202020204" pitchFamily="34" charset="0"/>
            </a:rPr>
            <a:t>Time trend –     </a:t>
          </a:r>
          <a:r>
            <a:rPr lang="en-US" dirty="0">
              <a:ln>
                <a:noFill/>
              </a:ln>
              <a:solidFill>
                <a:srgbClr val="000000"/>
              </a:solidFill>
              <a:latin typeface="Arial" panose="020B0604020202020204" pitchFamily="34" charset="0"/>
              <a:cs typeface="Arial" panose="020B0604020202020204" pitchFamily="34" charset="0"/>
            </a:rPr>
            <a:t>Is it getting worse over time?</a:t>
          </a:r>
        </a:p>
      </dgm:t>
    </dgm:pt>
    <dgm:pt modelId="{7F3B29D9-4E8B-8148-BEFD-8F0D8C5CAF50}" type="parTrans" cxnId="{2B8FD9E8-375F-1445-ADAE-7261FCC2E963}">
      <dgm:prSet/>
      <dgm:spPr>
        <a:solidFill>
          <a:schemeClr val="bg1">
            <a:lumMod val="65000"/>
          </a:schemeClr>
        </a:solidFill>
      </dgm:spPr>
      <dgm:t>
        <a:bodyPr/>
        <a:lstStyle/>
        <a:p>
          <a:endParaRPr lang="en-US">
            <a:solidFill>
              <a:srgbClr val="000000"/>
            </a:solidFill>
          </a:endParaRPr>
        </a:p>
      </dgm:t>
    </dgm:pt>
    <dgm:pt modelId="{13AF6459-2A10-DF49-A6D1-CAA25FFA5EA5}" type="sibTrans" cxnId="{2B8FD9E8-375F-1445-ADAE-7261FCC2E963}">
      <dgm:prSet/>
      <dgm:spPr/>
      <dgm:t>
        <a:bodyPr/>
        <a:lstStyle/>
        <a:p>
          <a:endParaRPr lang="en-US">
            <a:solidFill>
              <a:srgbClr val="000000"/>
            </a:solidFill>
          </a:endParaRPr>
        </a:p>
      </dgm:t>
    </dgm:pt>
    <dgm:pt modelId="{5218D37C-BAFC-C041-8232-A526809DAC53}">
      <dgm:prSet phldrT="[Text]"/>
      <dgm:spPr>
        <a:solidFill>
          <a:srgbClr val="B6CBE4"/>
        </a:solidFill>
      </dgm:spPr>
      <dgm:t>
        <a:bodyPr/>
        <a:lstStyle/>
        <a:p>
          <a:r>
            <a:rPr lang="en-US" b="1" dirty="0">
              <a:ln>
                <a:noFill/>
              </a:ln>
              <a:solidFill>
                <a:srgbClr val="000000"/>
              </a:solidFill>
              <a:latin typeface="Arial" panose="020B0604020202020204" pitchFamily="34" charset="0"/>
              <a:cs typeface="Arial" panose="020B0604020202020204" pitchFamily="34" charset="0"/>
            </a:rPr>
            <a:t>Severity –    </a:t>
          </a:r>
          <a:r>
            <a:rPr lang="en-US" dirty="0">
              <a:ln>
                <a:noFill/>
              </a:ln>
              <a:solidFill>
                <a:srgbClr val="000000"/>
              </a:solidFill>
              <a:latin typeface="Arial" panose="020B0604020202020204" pitchFamily="34" charset="0"/>
              <a:cs typeface="Arial" panose="020B0604020202020204" pitchFamily="34" charset="0"/>
            </a:rPr>
            <a:t>How severe is it?</a:t>
          </a:r>
        </a:p>
      </dgm:t>
    </dgm:pt>
    <dgm:pt modelId="{76F80BD0-B94E-1940-A47A-FFDE9B163FA9}" type="parTrans" cxnId="{08102088-4D88-B949-A595-6E162CDCF0D0}">
      <dgm:prSet/>
      <dgm:spPr>
        <a:solidFill>
          <a:schemeClr val="bg1">
            <a:lumMod val="65000"/>
          </a:schemeClr>
        </a:solidFill>
      </dgm:spPr>
      <dgm:t>
        <a:bodyPr/>
        <a:lstStyle/>
        <a:p>
          <a:endParaRPr lang="en-US">
            <a:solidFill>
              <a:srgbClr val="000000"/>
            </a:solidFill>
          </a:endParaRPr>
        </a:p>
      </dgm:t>
    </dgm:pt>
    <dgm:pt modelId="{8D360DC6-F0CE-DB4D-A2E5-AF5938BF2868}" type="sibTrans" cxnId="{08102088-4D88-B949-A595-6E162CDCF0D0}">
      <dgm:prSet/>
      <dgm:spPr/>
      <dgm:t>
        <a:bodyPr/>
        <a:lstStyle/>
        <a:p>
          <a:endParaRPr lang="en-US">
            <a:solidFill>
              <a:srgbClr val="000000"/>
            </a:solidFill>
          </a:endParaRPr>
        </a:p>
      </dgm:t>
    </dgm:pt>
    <dgm:pt modelId="{55ECE992-A7C0-104B-B790-BA229E800F67}">
      <dgm:prSet phldrT="[Text]"/>
      <dgm:spPr>
        <a:solidFill>
          <a:srgbClr val="B6CBE4"/>
        </a:solidFill>
      </dgm:spPr>
      <dgm:t>
        <a:bodyPr/>
        <a:lstStyle/>
        <a:p>
          <a:r>
            <a:rPr lang="en-US" b="1" dirty="0">
              <a:ln>
                <a:noFill/>
              </a:ln>
              <a:solidFill>
                <a:srgbClr val="000000"/>
              </a:solidFill>
              <a:latin typeface="Arial" panose="020B0604020202020204" pitchFamily="34" charset="0"/>
              <a:cs typeface="Arial" panose="020B0604020202020204" pitchFamily="34" charset="0"/>
            </a:rPr>
            <a:t>Comparison –  </a:t>
          </a:r>
          <a:r>
            <a:rPr lang="en-US" dirty="0">
              <a:ln>
                <a:noFill/>
              </a:ln>
              <a:solidFill>
                <a:srgbClr val="000000"/>
              </a:solidFill>
              <a:latin typeface="Arial" panose="020B0604020202020204" pitchFamily="34" charset="0"/>
              <a:cs typeface="Arial" panose="020B0604020202020204" pitchFamily="34" charset="0"/>
            </a:rPr>
            <a:t>How does it compare?</a:t>
          </a:r>
        </a:p>
      </dgm:t>
    </dgm:pt>
    <dgm:pt modelId="{C7D125CA-898A-EF46-B096-682D82A4264F}" type="parTrans" cxnId="{F2236951-A69C-974C-A8A4-E3D182F4957E}">
      <dgm:prSet/>
      <dgm:spPr>
        <a:solidFill>
          <a:schemeClr val="bg1">
            <a:lumMod val="65000"/>
          </a:schemeClr>
        </a:solidFill>
      </dgm:spPr>
      <dgm:t>
        <a:bodyPr/>
        <a:lstStyle/>
        <a:p>
          <a:endParaRPr lang="en-US">
            <a:solidFill>
              <a:srgbClr val="000000"/>
            </a:solidFill>
          </a:endParaRPr>
        </a:p>
      </dgm:t>
    </dgm:pt>
    <dgm:pt modelId="{5DC5FD37-9119-EF4D-95A5-933860B15013}" type="sibTrans" cxnId="{F2236951-A69C-974C-A8A4-E3D182F4957E}">
      <dgm:prSet/>
      <dgm:spPr/>
      <dgm:t>
        <a:bodyPr/>
        <a:lstStyle/>
        <a:p>
          <a:endParaRPr lang="en-US">
            <a:solidFill>
              <a:srgbClr val="000000"/>
            </a:solidFill>
          </a:endParaRPr>
        </a:p>
      </dgm:t>
    </dgm:pt>
    <dgm:pt modelId="{BCA614B9-DEEA-904E-8ECC-3C855DEBA5BB}" type="pres">
      <dgm:prSet presAssocID="{BEBC79F1-CD02-3142-B94D-66932BBC8FC7}" presName="cycle" presStyleCnt="0">
        <dgm:presLayoutVars>
          <dgm:chMax val="1"/>
          <dgm:dir/>
          <dgm:animLvl val="ctr"/>
          <dgm:resizeHandles val="exact"/>
        </dgm:presLayoutVars>
      </dgm:prSet>
      <dgm:spPr/>
      <dgm:t>
        <a:bodyPr/>
        <a:lstStyle/>
        <a:p>
          <a:endParaRPr lang="en-US"/>
        </a:p>
      </dgm:t>
    </dgm:pt>
    <dgm:pt modelId="{1B1D6221-9CD5-1A4F-8D59-E9B67A868514}" type="pres">
      <dgm:prSet presAssocID="{76730A6D-01B8-E148-B4B7-9E2C9F4E618F}" presName="centerShape" presStyleLbl="node0" presStyleIdx="0" presStyleCnt="1"/>
      <dgm:spPr/>
      <dgm:t>
        <a:bodyPr/>
        <a:lstStyle/>
        <a:p>
          <a:endParaRPr lang="en-US"/>
        </a:p>
      </dgm:t>
    </dgm:pt>
    <dgm:pt modelId="{0C4CDFDF-BBA8-CC4B-A4F5-9AF5B5C18AF3}" type="pres">
      <dgm:prSet presAssocID="{20F3B8D8-485E-594A-B504-98522D7DA36C}" presName="parTrans" presStyleLbl="bgSibTrans2D1" presStyleIdx="0" presStyleCnt="4"/>
      <dgm:spPr/>
      <dgm:t>
        <a:bodyPr/>
        <a:lstStyle/>
        <a:p>
          <a:endParaRPr lang="en-US"/>
        </a:p>
      </dgm:t>
    </dgm:pt>
    <dgm:pt modelId="{92A19CA2-84BE-C546-BF3D-372CC0FC6223}" type="pres">
      <dgm:prSet presAssocID="{F82FC9D1-9B5B-3941-AFEA-9575D4D5BCDC}" presName="node" presStyleLbl="node1" presStyleIdx="0" presStyleCnt="4" custRadScaleRad="113314" custRadScaleInc="-3993">
        <dgm:presLayoutVars>
          <dgm:bulletEnabled val="1"/>
        </dgm:presLayoutVars>
      </dgm:prSet>
      <dgm:spPr/>
      <dgm:t>
        <a:bodyPr/>
        <a:lstStyle/>
        <a:p>
          <a:endParaRPr lang="en-US"/>
        </a:p>
      </dgm:t>
    </dgm:pt>
    <dgm:pt modelId="{97332257-CEFD-8444-BB13-F4C88297B40C}" type="pres">
      <dgm:prSet presAssocID="{7F3B29D9-4E8B-8148-BEFD-8F0D8C5CAF50}" presName="parTrans" presStyleLbl="bgSibTrans2D1" presStyleIdx="1" presStyleCnt="4"/>
      <dgm:spPr/>
      <dgm:t>
        <a:bodyPr/>
        <a:lstStyle/>
        <a:p>
          <a:endParaRPr lang="en-US"/>
        </a:p>
      </dgm:t>
    </dgm:pt>
    <dgm:pt modelId="{8F45A005-BB38-E840-AE8F-E1DF1AEB378C}" type="pres">
      <dgm:prSet presAssocID="{6F2BD505-E735-7547-933E-BD53E40C1A24}" presName="node" presStyleLbl="node1" presStyleIdx="1" presStyleCnt="4" custScaleX="108731" custRadScaleRad="104119" custRadScaleInc="-9888">
        <dgm:presLayoutVars>
          <dgm:bulletEnabled val="1"/>
        </dgm:presLayoutVars>
      </dgm:prSet>
      <dgm:spPr/>
      <dgm:t>
        <a:bodyPr/>
        <a:lstStyle/>
        <a:p>
          <a:endParaRPr lang="en-US"/>
        </a:p>
      </dgm:t>
    </dgm:pt>
    <dgm:pt modelId="{9A7E0987-1D1E-9C48-BB4C-CF2F10C82B76}" type="pres">
      <dgm:prSet presAssocID="{76F80BD0-B94E-1940-A47A-FFDE9B163FA9}" presName="parTrans" presStyleLbl="bgSibTrans2D1" presStyleIdx="2" presStyleCnt="4"/>
      <dgm:spPr/>
      <dgm:t>
        <a:bodyPr/>
        <a:lstStyle/>
        <a:p>
          <a:endParaRPr lang="en-US"/>
        </a:p>
      </dgm:t>
    </dgm:pt>
    <dgm:pt modelId="{A232029B-F504-0845-B31E-CBEC19F36B53}" type="pres">
      <dgm:prSet presAssocID="{5218D37C-BAFC-C041-8232-A526809DAC53}" presName="node" presStyleLbl="node1" presStyleIdx="2" presStyleCnt="4" custScaleX="105494" custRadScaleRad="103253" custRadScaleInc="7970">
        <dgm:presLayoutVars>
          <dgm:bulletEnabled val="1"/>
        </dgm:presLayoutVars>
      </dgm:prSet>
      <dgm:spPr/>
      <dgm:t>
        <a:bodyPr/>
        <a:lstStyle/>
        <a:p>
          <a:endParaRPr lang="en-US"/>
        </a:p>
      </dgm:t>
    </dgm:pt>
    <dgm:pt modelId="{B5F65834-3F2B-FE4D-822C-34333AD2EBA2}" type="pres">
      <dgm:prSet presAssocID="{C7D125CA-898A-EF46-B096-682D82A4264F}" presName="parTrans" presStyleLbl="bgSibTrans2D1" presStyleIdx="3" presStyleCnt="4"/>
      <dgm:spPr/>
      <dgm:t>
        <a:bodyPr/>
        <a:lstStyle/>
        <a:p>
          <a:endParaRPr lang="en-US"/>
        </a:p>
      </dgm:t>
    </dgm:pt>
    <dgm:pt modelId="{DD6EC5D0-7BAB-564E-98BF-07D257ED5CDE}" type="pres">
      <dgm:prSet presAssocID="{55ECE992-A7C0-104B-B790-BA229E800F67}" presName="node" presStyleLbl="node1" presStyleIdx="3" presStyleCnt="4" custRadScaleRad="113314" custRadScaleInc="3993">
        <dgm:presLayoutVars>
          <dgm:bulletEnabled val="1"/>
        </dgm:presLayoutVars>
      </dgm:prSet>
      <dgm:spPr/>
      <dgm:t>
        <a:bodyPr/>
        <a:lstStyle/>
        <a:p>
          <a:endParaRPr lang="en-US"/>
        </a:p>
      </dgm:t>
    </dgm:pt>
  </dgm:ptLst>
  <dgm:cxnLst>
    <dgm:cxn modelId="{193DCFA0-4F7E-B24E-8FCE-E37E271A3DE1}" type="presOf" srcId="{F82FC9D1-9B5B-3941-AFEA-9575D4D5BCDC}" destId="{92A19CA2-84BE-C546-BF3D-372CC0FC6223}" srcOrd="0" destOrd="0" presId="urn:microsoft.com/office/officeart/2005/8/layout/radial4"/>
    <dgm:cxn modelId="{F6AFDC7A-D918-E341-8389-64D0C4B99EA0}" type="presOf" srcId="{BEBC79F1-CD02-3142-B94D-66932BBC8FC7}" destId="{BCA614B9-DEEA-904E-8ECC-3C855DEBA5BB}" srcOrd="0" destOrd="0" presId="urn:microsoft.com/office/officeart/2005/8/layout/radial4"/>
    <dgm:cxn modelId="{61291B9D-5966-A542-AA7E-96A1F6B81F40}" type="presOf" srcId="{76730A6D-01B8-E148-B4B7-9E2C9F4E618F}" destId="{1B1D6221-9CD5-1A4F-8D59-E9B67A868514}" srcOrd="0" destOrd="0" presId="urn:microsoft.com/office/officeart/2005/8/layout/radial4"/>
    <dgm:cxn modelId="{C73CDED7-4FD3-8644-9477-ABF98C566BC4}" type="presOf" srcId="{20F3B8D8-485E-594A-B504-98522D7DA36C}" destId="{0C4CDFDF-BBA8-CC4B-A4F5-9AF5B5C18AF3}" srcOrd="0" destOrd="0" presId="urn:microsoft.com/office/officeart/2005/8/layout/radial4"/>
    <dgm:cxn modelId="{F2236951-A69C-974C-A8A4-E3D182F4957E}" srcId="{76730A6D-01B8-E148-B4B7-9E2C9F4E618F}" destId="{55ECE992-A7C0-104B-B790-BA229E800F67}" srcOrd="3" destOrd="0" parTransId="{C7D125CA-898A-EF46-B096-682D82A4264F}" sibTransId="{5DC5FD37-9119-EF4D-95A5-933860B15013}"/>
    <dgm:cxn modelId="{05B0C786-08E2-AB44-9D55-8EE960887BFF}" type="presOf" srcId="{C7D125CA-898A-EF46-B096-682D82A4264F}" destId="{B5F65834-3F2B-FE4D-822C-34333AD2EBA2}" srcOrd="0" destOrd="0" presId="urn:microsoft.com/office/officeart/2005/8/layout/radial4"/>
    <dgm:cxn modelId="{F4AB7434-010D-B94B-9D9A-0D05117745F1}" type="presOf" srcId="{7F3B29D9-4E8B-8148-BEFD-8F0D8C5CAF50}" destId="{97332257-CEFD-8444-BB13-F4C88297B40C}" srcOrd="0" destOrd="0" presId="urn:microsoft.com/office/officeart/2005/8/layout/radial4"/>
    <dgm:cxn modelId="{EDB7B34F-FB28-6B44-872A-4DE5F5ACBD2F}" srcId="{BEBC79F1-CD02-3142-B94D-66932BBC8FC7}" destId="{76730A6D-01B8-E148-B4B7-9E2C9F4E618F}" srcOrd="0" destOrd="0" parTransId="{5E732C1D-3B27-E044-89B9-D30F71BB0EF2}" sibTransId="{0DE4D005-B9EB-B84D-944C-40358A98EC8B}"/>
    <dgm:cxn modelId="{43FEDA98-F108-2649-A128-00561AA7958D}" type="presOf" srcId="{76F80BD0-B94E-1940-A47A-FFDE9B163FA9}" destId="{9A7E0987-1D1E-9C48-BB4C-CF2F10C82B76}" srcOrd="0" destOrd="0" presId="urn:microsoft.com/office/officeart/2005/8/layout/radial4"/>
    <dgm:cxn modelId="{09C30AC5-08B5-3840-AA88-3DC9211BC966}" srcId="{76730A6D-01B8-E148-B4B7-9E2C9F4E618F}" destId="{F82FC9D1-9B5B-3941-AFEA-9575D4D5BCDC}" srcOrd="0" destOrd="0" parTransId="{20F3B8D8-485E-594A-B504-98522D7DA36C}" sibTransId="{6126EA1C-D714-B44D-8EC4-E821C22D2058}"/>
    <dgm:cxn modelId="{2B8FD9E8-375F-1445-ADAE-7261FCC2E963}" srcId="{76730A6D-01B8-E148-B4B7-9E2C9F4E618F}" destId="{6F2BD505-E735-7547-933E-BD53E40C1A24}" srcOrd="1" destOrd="0" parTransId="{7F3B29D9-4E8B-8148-BEFD-8F0D8C5CAF50}" sibTransId="{13AF6459-2A10-DF49-A6D1-CAA25FFA5EA5}"/>
    <dgm:cxn modelId="{08102088-4D88-B949-A595-6E162CDCF0D0}" srcId="{76730A6D-01B8-E148-B4B7-9E2C9F4E618F}" destId="{5218D37C-BAFC-C041-8232-A526809DAC53}" srcOrd="2" destOrd="0" parTransId="{76F80BD0-B94E-1940-A47A-FFDE9B163FA9}" sibTransId="{8D360DC6-F0CE-DB4D-A2E5-AF5938BF2868}"/>
    <dgm:cxn modelId="{E7636EF1-A662-324E-8797-48C71102F616}" type="presOf" srcId="{5218D37C-BAFC-C041-8232-A526809DAC53}" destId="{A232029B-F504-0845-B31E-CBEC19F36B53}" srcOrd="0" destOrd="0" presId="urn:microsoft.com/office/officeart/2005/8/layout/radial4"/>
    <dgm:cxn modelId="{B89D7D32-BD31-3942-9380-D26B8B0C3D09}" type="presOf" srcId="{55ECE992-A7C0-104B-B790-BA229E800F67}" destId="{DD6EC5D0-7BAB-564E-98BF-07D257ED5CDE}" srcOrd="0" destOrd="0" presId="urn:microsoft.com/office/officeart/2005/8/layout/radial4"/>
    <dgm:cxn modelId="{DDF8BF4F-469B-9D49-83FB-0E5E5952139F}" type="presOf" srcId="{6F2BD505-E735-7547-933E-BD53E40C1A24}" destId="{8F45A005-BB38-E840-AE8F-E1DF1AEB378C}" srcOrd="0" destOrd="0" presId="urn:microsoft.com/office/officeart/2005/8/layout/radial4"/>
    <dgm:cxn modelId="{886A2A15-3CF9-D14B-A42A-9B687E9A7004}" type="presParOf" srcId="{BCA614B9-DEEA-904E-8ECC-3C855DEBA5BB}" destId="{1B1D6221-9CD5-1A4F-8D59-E9B67A868514}" srcOrd="0" destOrd="0" presId="urn:microsoft.com/office/officeart/2005/8/layout/radial4"/>
    <dgm:cxn modelId="{8A02204C-8499-1B42-AF16-4F99926F34D8}" type="presParOf" srcId="{BCA614B9-DEEA-904E-8ECC-3C855DEBA5BB}" destId="{0C4CDFDF-BBA8-CC4B-A4F5-9AF5B5C18AF3}" srcOrd="1" destOrd="0" presId="urn:microsoft.com/office/officeart/2005/8/layout/radial4"/>
    <dgm:cxn modelId="{CA78B795-473F-3B42-908F-69C2B0D59928}" type="presParOf" srcId="{BCA614B9-DEEA-904E-8ECC-3C855DEBA5BB}" destId="{92A19CA2-84BE-C546-BF3D-372CC0FC6223}" srcOrd="2" destOrd="0" presId="urn:microsoft.com/office/officeart/2005/8/layout/radial4"/>
    <dgm:cxn modelId="{24A55FF5-2499-6548-816B-9F5F4FB6D8E8}" type="presParOf" srcId="{BCA614B9-DEEA-904E-8ECC-3C855DEBA5BB}" destId="{97332257-CEFD-8444-BB13-F4C88297B40C}" srcOrd="3" destOrd="0" presId="urn:microsoft.com/office/officeart/2005/8/layout/radial4"/>
    <dgm:cxn modelId="{1F243BFF-E9D8-E940-AA32-8E192EA22BC2}" type="presParOf" srcId="{BCA614B9-DEEA-904E-8ECC-3C855DEBA5BB}" destId="{8F45A005-BB38-E840-AE8F-E1DF1AEB378C}" srcOrd="4" destOrd="0" presId="urn:microsoft.com/office/officeart/2005/8/layout/radial4"/>
    <dgm:cxn modelId="{6BA8BBFA-35E5-2440-906A-07B60FD97787}" type="presParOf" srcId="{BCA614B9-DEEA-904E-8ECC-3C855DEBA5BB}" destId="{9A7E0987-1D1E-9C48-BB4C-CF2F10C82B76}" srcOrd="5" destOrd="0" presId="urn:microsoft.com/office/officeart/2005/8/layout/radial4"/>
    <dgm:cxn modelId="{46CA40BD-BFCB-A942-B74F-440A637D7389}" type="presParOf" srcId="{BCA614B9-DEEA-904E-8ECC-3C855DEBA5BB}" destId="{A232029B-F504-0845-B31E-CBEC19F36B53}" srcOrd="6" destOrd="0" presId="urn:microsoft.com/office/officeart/2005/8/layout/radial4"/>
    <dgm:cxn modelId="{E6CBB4D0-D0F4-B24C-949C-458643BD66BF}" type="presParOf" srcId="{BCA614B9-DEEA-904E-8ECC-3C855DEBA5BB}" destId="{B5F65834-3F2B-FE4D-822C-34333AD2EBA2}" srcOrd="7" destOrd="0" presId="urn:microsoft.com/office/officeart/2005/8/layout/radial4"/>
    <dgm:cxn modelId="{D460DE7E-CE05-EE44-8CC8-AEF90407E305}" type="presParOf" srcId="{BCA614B9-DEEA-904E-8ECC-3C855DEBA5BB}" destId="{DD6EC5D0-7BAB-564E-98BF-07D257ED5CDE}" srcOrd="8" destOrd="0" presId="urn:microsoft.com/office/officeart/2005/8/layout/radial4"/>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31B2032-4FBA-2940-9789-4C7F11416CA0}" type="doc">
      <dgm:prSet loTypeId="urn:microsoft.com/office/officeart/2005/8/layout/hList3" loCatId="list" qsTypeId="urn:microsoft.com/office/officeart/2005/8/quickstyle/simple3" qsCatId="simple" csTypeId="urn:microsoft.com/office/officeart/2005/8/colors/accent6_4" csCatId="accent6" phldr="1"/>
      <dgm:spPr/>
      <dgm:t>
        <a:bodyPr/>
        <a:lstStyle/>
        <a:p>
          <a:endParaRPr lang="en-US"/>
        </a:p>
      </dgm:t>
    </dgm:pt>
    <dgm:pt modelId="{E519D9B9-3B0D-B741-BAB0-9AD9EEE70412}">
      <dgm:prSet/>
      <dgm:spPr>
        <a:solidFill>
          <a:schemeClr val="accent6">
            <a:lumMod val="50000"/>
          </a:schemeClr>
        </a:solidFill>
      </dgm:spPr>
      <dgm:t>
        <a:bodyPr/>
        <a:lstStyle/>
        <a:p>
          <a:pPr rtl="0"/>
          <a:r>
            <a:rPr lang="en-US" b="1" dirty="0">
              <a:latin typeface="Arial" panose="020B0604020202020204" pitchFamily="34" charset="0"/>
              <a:ea typeface="Helvetica" charset="0"/>
              <a:cs typeface="Arial" panose="020B0604020202020204" pitchFamily="34" charset="0"/>
            </a:rPr>
            <a:t>How ready is a community… </a:t>
          </a:r>
          <a:endParaRPr lang="en-US" dirty="0">
            <a:latin typeface="Arial" panose="020B0604020202020204" pitchFamily="34" charset="0"/>
            <a:cs typeface="Arial" panose="020B0604020202020204" pitchFamily="34" charset="0"/>
          </a:endParaRPr>
        </a:p>
      </dgm:t>
    </dgm:pt>
    <dgm:pt modelId="{2DBA0666-D04A-DA46-AB92-FC0EFE2F338F}" type="parTrans" cxnId="{8CF53F88-5F01-A84E-919E-338D5697E51F}">
      <dgm:prSet/>
      <dgm:spPr/>
      <dgm:t>
        <a:bodyPr/>
        <a:lstStyle/>
        <a:p>
          <a:endParaRPr lang="en-US">
            <a:latin typeface="Arial" panose="020B0604020202020204" pitchFamily="34" charset="0"/>
            <a:cs typeface="Arial" panose="020B0604020202020204" pitchFamily="34" charset="0"/>
          </a:endParaRPr>
        </a:p>
      </dgm:t>
    </dgm:pt>
    <dgm:pt modelId="{BD598126-A112-DC47-9E13-30974EDFF7E4}" type="sibTrans" cxnId="{8CF53F88-5F01-A84E-919E-338D5697E51F}">
      <dgm:prSet/>
      <dgm:spPr/>
      <dgm:t>
        <a:bodyPr/>
        <a:lstStyle/>
        <a:p>
          <a:endParaRPr lang="en-US">
            <a:latin typeface="Arial" panose="020B0604020202020204" pitchFamily="34" charset="0"/>
            <a:cs typeface="Arial" panose="020B0604020202020204" pitchFamily="34" charset="0"/>
          </a:endParaRPr>
        </a:p>
      </dgm:t>
    </dgm:pt>
    <dgm:pt modelId="{699E73EA-A0BF-8F4D-BCB3-04914C9E07F3}">
      <dgm:prSet custT="1"/>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pPr rtl="0"/>
          <a:r>
            <a:rPr lang="en-US" sz="3200" dirty="0">
              <a:latin typeface="Arial" panose="020B0604020202020204" pitchFamily="34" charset="0"/>
              <a:cs typeface="Arial" panose="020B0604020202020204" pitchFamily="34" charset="0"/>
            </a:rPr>
            <a:t>To accept that a substance use problem needs to change?</a:t>
          </a:r>
        </a:p>
      </dgm:t>
    </dgm:pt>
    <dgm:pt modelId="{3DB824E2-C59B-674E-B03A-BB5E97B42976}" type="parTrans" cxnId="{A6072709-879E-F544-9961-6D273EAD514E}">
      <dgm:prSet/>
      <dgm:spPr/>
      <dgm:t>
        <a:bodyPr/>
        <a:lstStyle/>
        <a:p>
          <a:endParaRPr lang="en-US">
            <a:latin typeface="Arial" panose="020B0604020202020204" pitchFamily="34" charset="0"/>
            <a:cs typeface="Arial" panose="020B0604020202020204" pitchFamily="34" charset="0"/>
          </a:endParaRPr>
        </a:p>
      </dgm:t>
    </dgm:pt>
    <dgm:pt modelId="{783B6260-7A54-A44F-B47E-967833962137}" type="sibTrans" cxnId="{A6072709-879E-F544-9961-6D273EAD514E}">
      <dgm:prSet/>
      <dgm:spPr/>
      <dgm:t>
        <a:bodyPr/>
        <a:lstStyle/>
        <a:p>
          <a:endParaRPr lang="en-US">
            <a:latin typeface="Arial" panose="020B0604020202020204" pitchFamily="34" charset="0"/>
            <a:cs typeface="Arial" panose="020B0604020202020204" pitchFamily="34" charset="0"/>
          </a:endParaRPr>
        </a:p>
      </dgm:t>
    </dgm:pt>
    <dgm:pt modelId="{2C49440F-24EB-104A-8969-E0C447727856}">
      <dgm:prSet custT="1"/>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pPr rtl="0"/>
          <a:r>
            <a:rPr lang="en-US" sz="3200" dirty="0">
              <a:latin typeface="Arial" panose="020B0604020202020204" pitchFamily="34" charset="0"/>
              <a:cs typeface="Arial" panose="020B0604020202020204" pitchFamily="34" charset="0"/>
            </a:rPr>
            <a:t>To take action to change the problem?</a:t>
          </a:r>
        </a:p>
      </dgm:t>
    </dgm:pt>
    <dgm:pt modelId="{5C59B179-76FA-A442-903C-A7A64DE7CD19}" type="parTrans" cxnId="{BEAFC432-5BB0-5D41-93BC-84B76554D072}">
      <dgm:prSet/>
      <dgm:spPr/>
      <dgm:t>
        <a:bodyPr/>
        <a:lstStyle/>
        <a:p>
          <a:endParaRPr lang="en-US">
            <a:latin typeface="Arial" panose="020B0604020202020204" pitchFamily="34" charset="0"/>
            <a:cs typeface="Arial" panose="020B0604020202020204" pitchFamily="34" charset="0"/>
          </a:endParaRPr>
        </a:p>
      </dgm:t>
    </dgm:pt>
    <dgm:pt modelId="{3880ECEC-3B04-EF4D-A0E2-641CE05480E7}" type="sibTrans" cxnId="{BEAFC432-5BB0-5D41-93BC-84B76554D072}">
      <dgm:prSet/>
      <dgm:spPr/>
      <dgm:t>
        <a:bodyPr/>
        <a:lstStyle/>
        <a:p>
          <a:endParaRPr lang="en-US">
            <a:latin typeface="Arial" panose="020B0604020202020204" pitchFamily="34" charset="0"/>
            <a:cs typeface="Arial" panose="020B0604020202020204" pitchFamily="34" charset="0"/>
          </a:endParaRPr>
        </a:p>
      </dgm:t>
    </dgm:pt>
    <dgm:pt modelId="{9C210196-7408-014B-8A83-0D90C486ACE2}" type="pres">
      <dgm:prSet presAssocID="{231B2032-4FBA-2940-9789-4C7F11416CA0}" presName="composite" presStyleCnt="0">
        <dgm:presLayoutVars>
          <dgm:chMax val="1"/>
          <dgm:dir/>
          <dgm:resizeHandles val="exact"/>
        </dgm:presLayoutVars>
      </dgm:prSet>
      <dgm:spPr/>
      <dgm:t>
        <a:bodyPr/>
        <a:lstStyle/>
        <a:p>
          <a:endParaRPr lang="en-US"/>
        </a:p>
      </dgm:t>
    </dgm:pt>
    <dgm:pt modelId="{CCFAD42B-1084-9C45-B96E-0B966DB03D8E}" type="pres">
      <dgm:prSet presAssocID="{E519D9B9-3B0D-B741-BAB0-9AD9EEE70412}" presName="roof" presStyleLbl="dkBgShp" presStyleIdx="0" presStyleCnt="2"/>
      <dgm:spPr/>
      <dgm:t>
        <a:bodyPr/>
        <a:lstStyle/>
        <a:p>
          <a:endParaRPr lang="en-US"/>
        </a:p>
      </dgm:t>
    </dgm:pt>
    <dgm:pt modelId="{A78A6A46-CD54-AB48-BC2A-3235C78DD59A}" type="pres">
      <dgm:prSet presAssocID="{E519D9B9-3B0D-B741-BAB0-9AD9EEE70412}" presName="pillars" presStyleCnt="0"/>
      <dgm:spPr/>
    </dgm:pt>
    <dgm:pt modelId="{8742352D-87E7-2448-BD26-4E6387CC94F5}" type="pres">
      <dgm:prSet presAssocID="{E519D9B9-3B0D-B741-BAB0-9AD9EEE70412}" presName="pillar1" presStyleLbl="node1" presStyleIdx="0" presStyleCnt="2">
        <dgm:presLayoutVars>
          <dgm:bulletEnabled val="1"/>
        </dgm:presLayoutVars>
      </dgm:prSet>
      <dgm:spPr/>
      <dgm:t>
        <a:bodyPr/>
        <a:lstStyle/>
        <a:p>
          <a:endParaRPr lang="en-US"/>
        </a:p>
      </dgm:t>
    </dgm:pt>
    <dgm:pt modelId="{B4092D01-82C9-6146-BFC2-33C34CC12D38}" type="pres">
      <dgm:prSet presAssocID="{2C49440F-24EB-104A-8969-E0C447727856}" presName="pillarX" presStyleLbl="node1" presStyleIdx="1" presStyleCnt="2">
        <dgm:presLayoutVars>
          <dgm:bulletEnabled val="1"/>
        </dgm:presLayoutVars>
      </dgm:prSet>
      <dgm:spPr/>
      <dgm:t>
        <a:bodyPr/>
        <a:lstStyle/>
        <a:p>
          <a:endParaRPr lang="en-US"/>
        </a:p>
      </dgm:t>
    </dgm:pt>
    <dgm:pt modelId="{E86B4814-FCD0-CD45-B823-EA29786F72A4}" type="pres">
      <dgm:prSet presAssocID="{E519D9B9-3B0D-B741-BAB0-9AD9EEE70412}" presName="base" presStyleLbl="dkBgShp" presStyleIdx="1" presStyleCnt="2"/>
      <dgm:spPr>
        <a:solidFill>
          <a:schemeClr val="accent6">
            <a:lumMod val="50000"/>
          </a:schemeClr>
        </a:solidFill>
      </dgm:spPr>
    </dgm:pt>
  </dgm:ptLst>
  <dgm:cxnLst>
    <dgm:cxn modelId="{A6072709-879E-F544-9961-6D273EAD514E}" srcId="{E519D9B9-3B0D-B741-BAB0-9AD9EEE70412}" destId="{699E73EA-A0BF-8F4D-BCB3-04914C9E07F3}" srcOrd="0" destOrd="0" parTransId="{3DB824E2-C59B-674E-B03A-BB5E97B42976}" sibTransId="{783B6260-7A54-A44F-B47E-967833962137}"/>
    <dgm:cxn modelId="{B0B4B7BC-EAE3-3448-9DA5-4F89DA60945F}" type="presOf" srcId="{2C49440F-24EB-104A-8969-E0C447727856}" destId="{B4092D01-82C9-6146-BFC2-33C34CC12D38}" srcOrd="0" destOrd="0" presId="urn:microsoft.com/office/officeart/2005/8/layout/hList3"/>
    <dgm:cxn modelId="{FD115C24-A573-0C49-954B-720D42E4A8D2}" type="presOf" srcId="{699E73EA-A0BF-8F4D-BCB3-04914C9E07F3}" destId="{8742352D-87E7-2448-BD26-4E6387CC94F5}" srcOrd="0" destOrd="0" presId="urn:microsoft.com/office/officeart/2005/8/layout/hList3"/>
    <dgm:cxn modelId="{8CF53F88-5F01-A84E-919E-338D5697E51F}" srcId="{231B2032-4FBA-2940-9789-4C7F11416CA0}" destId="{E519D9B9-3B0D-B741-BAB0-9AD9EEE70412}" srcOrd="0" destOrd="0" parTransId="{2DBA0666-D04A-DA46-AB92-FC0EFE2F338F}" sibTransId="{BD598126-A112-DC47-9E13-30974EDFF7E4}"/>
    <dgm:cxn modelId="{BEAFC432-5BB0-5D41-93BC-84B76554D072}" srcId="{E519D9B9-3B0D-B741-BAB0-9AD9EEE70412}" destId="{2C49440F-24EB-104A-8969-E0C447727856}" srcOrd="1" destOrd="0" parTransId="{5C59B179-76FA-A442-903C-A7A64DE7CD19}" sibTransId="{3880ECEC-3B04-EF4D-A0E2-641CE05480E7}"/>
    <dgm:cxn modelId="{C251FAD7-9A3B-D444-AF5F-0C43AC4FDDB1}" type="presOf" srcId="{E519D9B9-3B0D-B741-BAB0-9AD9EEE70412}" destId="{CCFAD42B-1084-9C45-B96E-0B966DB03D8E}" srcOrd="0" destOrd="0" presId="urn:microsoft.com/office/officeart/2005/8/layout/hList3"/>
    <dgm:cxn modelId="{3B64AFB5-9324-CB4C-8565-16634351DA3E}" type="presOf" srcId="{231B2032-4FBA-2940-9789-4C7F11416CA0}" destId="{9C210196-7408-014B-8A83-0D90C486ACE2}" srcOrd="0" destOrd="0" presId="urn:microsoft.com/office/officeart/2005/8/layout/hList3"/>
    <dgm:cxn modelId="{91B63D08-AA10-1C44-B210-BF6B2FD1278C}" type="presParOf" srcId="{9C210196-7408-014B-8A83-0D90C486ACE2}" destId="{CCFAD42B-1084-9C45-B96E-0B966DB03D8E}" srcOrd="0" destOrd="0" presId="urn:microsoft.com/office/officeart/2005/8/layout/hList3"/>
    <dgm:cxn modelId="{ECC7F384-E089-4244-9D74-830CF303A9DB}" type="presParOf" srcId="{9C210196-7408-014B-8A83-0D90C486ACE2}" destId="{A78A6A46-CD54-AB48-BC2A-3235C78DD59A}" srcOrd="1" destOrd="0" presId="urn:microsoft.com/office/officeart/2005/8/layout/hList3"/>
    <dgm:cxn modelId="{443DF559-4DD2-6D45-B407-1BB35076BC16}" type="presParOf" srcId="{A78A6A46-CD54-AB48-BC2A-3235C78DD59A}" destId="{8742352D-87E7-2448-BD26-4E6387CC94F5}" srcOrd="0" destOrd="0" presId="urn:microsoft.com/office/officeart/2005/8/layout/hList3"/>
    <dgm:cxn modelId="{9EF5FA81-8B67-4247-A3E5-A63B204BEAAB}" type="presParOf" srcId="{A78A6A46-CD54-AB48-BC2A-3235C78DD59A}" destId="{B4092D01-82C9-6146-BFC2-33C34CC12D38}" srcOrd="1" destOrd="0" presId="urn:microsoft.com/office/officeart/2005/8/layout/hList3"/>
    <dgm:cxn modelId="{BE619BA6-74A1-4046-A0FC-34BC800DC87C}" type="presParOf" srcId="{9C210196-7408-014B-8A83-0D90C486ACE2}" destId="{E86B4814-FCD0-CD45-B823-EA29786F72A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E253E-9B35-F040-A012-617F1A5245A0}">
      <dsp:nvSpPr>
        <dsp:cNvPr id="0" name=""/>
        <dsp:cNvSpPr/>
      </dsp:nvSpPr>
      <dsp:spPr>
        <a:xfrm>
          <a:off x="0" y="3151693"/>
          <a:ext cx="6731000" cy="1034213"/>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baseline="0" dirty="0">
              <a:latin typeface="Arial" charset="0"/>
            </a:rPr>
            <a:t>The existing resources and readiness of the community to address its problems</a:t>
          </a:r>
          <a:endParaRPr lang="en-US" sz="2400" b="1" kern="1200" dirty="0"/>
        </a:p>
      </dsp:txBody>
      <dsp:txXfrm>
        <a:off x="0" y="3151693"/>
        <a:ext cx="6731000" cy="1034213"/>
      </dsp:txXfrm>
    </dsp:sp>
    <dsp:sp modelId="{7BFA3D58-95E4-D54D-B420-D245D5D0D80A}">
      <dsp:nvSpPr>
        <dsp:cNvPr id="0" name=""/>
        <dsp:cNvSpPr/>
      </dsp:nvSpPr>
      <dsp:spPr>
        <a:xfrm rot="10800000">
          <a:off x="0" y="1575846"/>
          <a:ext cx="6731000" cy="1590620"/>
        </a:xfrm>
        <a:prstGeom prst="upArrowCallout">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baseline="0" dirty="0">
              <a:latin typeface="Arial" charset="0"/>
            </a:rPr>
            <a:t>The risk and protective factors that influence these problems and behaviors</a:t>
          </a:r>
          <a:endParaRPr lang="en-US" sz="2400" b="1" kern="1200" dirty="0"/>
        </a:p>
      </dsp:txBody>
      <dsp:txXfrm rot="10800000">
        <a:off x="0" y="1575846"/>
        <a:ext cx="6731000" cy="1033537"/>
      </dsp:txXfrm>
    </dsp:sp>
    <dsp:sp modelId="{8F5BFFAD-DD19-214E-ACB0-72C5B1527A18}">
      <dsp:nvSpPr>
        <dsp:cNvPr id="0" name=""/>
        <dsp:cNvSpPr/>
      </dsp:nvSpPr>
      <dsp:spPr>
        <a:xfrm rot="10800000">
          <a:off x="0" y="0"/>
          <a:ext cx="6731000" cy="1590620"/>
        </a:xfrm>
        <a:prstGeom prst="upArrowCallou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a:latin typeface="Arial" charset="0"/>
            </a:rPr>
            <a:t>The nature and extent of substance use problems and related behaviors</a:t>
          </a:r>
          <a:endParaRPr lang="en-US" sz="2400" b="1" kern="1200" dirty="0"/>
        </a:p>
      </dsp:txBody>
      <dsp:txXfrm rot="10800000">
        <a:off x="0" y="0"/>
        <a:ext cx="6731000" cy="1033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018D5-D417-CE40-B905-78BA9F68B1E2}">
      <dsp:nvSpPr>
        <dsp:cNvPr id="0" name=""/>
        <dsp:cNvSpPr/>
      </dsp:nvSpPr>
      <dsp:spPr>
        <a:xfrm>
          <a:off x="570568" y="22275"/>
          <a:ext cx="2848406" cy="700814"/>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a:latin typeface="Arial" panose="020B0604020202020204" pitchFamily="34" charset="0"/>
              <a:cs typeface="Arial" panose="020B0604020202020204" pitchFamily="34" charset="0"/>
            </a:rPr>
            <a:t>National/State</a:t>
          </a:r>
        </a:p>
      </dsp:txBody>
      <dsp:txXfrm>
        <a:off x="591094" y="42801"/>
        <a:ext cx="2807354" cy="659762"/>
      </dsp:txXfrm>
    </dsp:sp>
    <dsp:sp modelId="{A698AA3D-7979-2E4C-A1E6-6247CE1173F0}">
      <dsp:nvSpPr>
        <dsp:cNvPr id="0" name=""/>
        <dsp:cNvSpPr/>
      </dsp:nvSpPr>
      <dsp:spPr>
        <a:xfrm>
          <a:off x="855409" y="723090"/>
          <a:ext cx="372848" cy="503612"/>
        </a:xfrm>
        <a:custGeom>
          <a:avLst/>
          <a:gdLst/>
          <a:ahLst/>
          <a:cxnLst/>
          <a:rect l="0" t="0" r="0" b="0"/>
          <a:pathLst>
            <a:path>
              <a:moveTo>
                <a:pt x="0" y="0"/>
              </a:moveTo>
              <a:lnTo>
                <a:pt x="0" y="503612"/>
              </a:lnTo>
              <a:lnTo>
                <a:pt x="372848" y="503612"/>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F0A2C52-CE79-1240-B117-34690EDE3A3A}">
      <dsp:nvSpPr>
        <dsp:cNvPr id="0" name=""/>
        <dsp:cNvSpPr/>
      </dsp:nvSpPr>
      <dsp:spPr>
        <a:xfrm>
          <a:off x="1228258" y="876295"/>
          <a:ext cx="2012090" cy="700814"/>
        </a:xfrm>
        <a:prstGeom prst="roundRect">
          <a:avLst>
            <a:gd name="adj" fmla="val 10000"/>
          </a:avLst>
        </a:prstGeom>
        <a:solidFill>
          <a:schemeClr val="bg2">
            <a:lumMod val="90000"/>
            <a:alpha val="90000"/>
          </a:schemeClr>
        </a:solidFill>
        <a:ln w="9525" cap="flat" cmpd="sng" algn="ctr">
          <a:solidFill>
            <a:schemeClr val="accent2">
              <a:lumMod val="75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Government websites</a:t>
          </a:r>
        </a:p>
      </dsp:txBody>
      <dsp:txXfrm>
        <a:off x="1248784" y="896821"/>
        <a:ext cx="1971038" cy="659762"/>
      </dsp:txXfrm>
    </dsp:sp>
    <dsp:sp modelId="{37E329E6-4183-004D-8340-B2E81B540F69}">
      <dsp:nvSpPr>
        <dsp:cNvPr id="0" name=""/>
        <dsp:cNvSpPr/>
      </dsp:nvSpPr>
      <dsp:spPr>
        <a:xfrm>
          <a:off x="855409" y="723090"/>
          <a:ext cx="372848" cy="1379631"/>
        </a:xfrm>
        <a:custGeom>
          <a:avLst/>
          <a:gdLst/>
          <a:ahLst/>
          <a:cxnLst/>
          <a:rect l="0" t="0" r="0" b="0"/>
          <a:pathLst>
            <a:path>
              <a:moveTo>
                <a:pt x="0" y="0"/>
              </a:moveTo>
              <a:lnTo>
                <a:pt x="0" y="1379631"/>
              </a:lnTo>
              <a:lnTo>
                <a:pt x="372848" y="1379631"/>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E236BBC-0E08-B949-B134-7353EABB46F2}">
      <dsp:nvSpPr>
        <dsp:cNvPr id="0" name=""/>
        <dsp:cNvSpPr/>
      </dsp:nvSpPr>
      <dsp:spPr>
        <a:xfrm>
          <a:off x="1228258" y="1752314"/>
          <a:ext cx="2012090" cy="700814"/>
        </a:xfrm>
        <a:prstGeom prst="roundRect">
          <a:avLst>
            <a:gd name="adj" fmla="val 10000"/>
          </a:avLst>
        </a:prstGeom>
        <a:solidFill>
          <a:schemeClr val="bg2">
            <a:lumMod val="90000"/>
            <a:alpha val="90000"/>
          </a:schemeClr>
        </a:solidFill>
        <a:ln w="9525" cap="flat" cmpd="sng" algn="ctr">
          <a:solidFill>
            <a:schemeClr val="accent2">
              <a:lumMod val="75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Survey-specific websites</a:t>
          </a:r>
        </a:p>
      </dsp:txBody>
      <dsp:txXfrm>
        <a:off x="1248784" y="1772840"/>
        <a:ext cx="1971038" cy="659762"/>
      </dsp:txXfrm>
    </dsp:sp>
    <dsp:sp modelId="{70B7BCB4-0349-EC43-A625-7E07A166C5AE}">
      <dsp:nvSpPr>
        <dsp:cNvPr id="0" name=""/>
        <dsp:cNvSpPr/>
      </dsp:nvSpPr>
      <dsp:spPr>
        <a:xfrm>
          <a:off x="855409" y="723090"/>
          <a:ext cx="372848" cy="2255649"/>
        </a:xfrm>
        <a:custGeom>
          <a:avLst/>
          <a:gdLst/>
          <a:ahLst/>
          <a:cxnLst/>
          <a:rect l="0" t="0" r="0" b="0"/>
          <a:pathLst>
            <a:path>
              <a:moveTo>
                <a:pt x="0" y="0"/>
              </a:moveTo>
              <a:lnTo>
                <a:pt x="0" y="2255649"/>
              </a:lnTo>
              <a:lnTo>
                <a:pt x="372848" y="225564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6E6783-FD33-8046-B446-DDF45A7F43DC}">
      <dsp:nvSpPr>
        <dsp:cNvPr id="0" name=""/>
        <dsp:cNvSpPr/>
      </dsp:nvSpPr>
      <dsp:spPr>
        <a:xfrm>
          <a:off x="1228258" y="2628332"/>
          <a:ext cx="2004050" cy="700814"/>
        </a:xfrm>
        <a:prstGeom prst="roundRect">
          <a:avLst>
            <a:gd name="adj" fmla="val 10000"/>
          </a:avLst>
        </a:prstGeom>
        <a:solidFill>
          <a:schemeClr val="bg2">
            <a:lumMod val="90000"/>
            <a:alpha val="90000"/>
          </a:schemeClr>
        </a:solidFill>
        <a:ln w="9525" cap="flat" cmpd="sng" algn="ctr">
          <a:solidFill>
            <a:schemeClr val="accent2">
              <a:lumMod val="75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State depts./data warehouse</a:t>
          </a:r>
        </a:p>
      </dsp:txBody>
      <dsp:txXfrm>
        <a:off x="1248784" y="2648858"/>
        <a:ext cx="1962998" cy="659762"/>
      </dsp:txXfrm>
    </dsp:sp>
    <dsp:sp modelId="{5D92C2F9-FEB4-0246-9887-63C8FC20E1F5}">
      <dsp:nvSpPr>
        <dsp:cNvPr id="0" name=""/>
        <dsp:cNvSpPr/>
      </dsp:nvSpPr>
      <dsp:spPr>
        <a:xfrm>
          <a:off x="855409" y="723090"/>
          <a:ext cx="372848" cy="3131668"/>
        </a:xfrm>
        <a:custGeom>
          <a:avLst/>
          <a:gdLst/>
          <a:ahLst/>
          <a:cxnLst/>
          <a:rect l="0" t="0" r="0" b="0"/>
          <a:pathLst>
            <a:path>
              <a:moveTo>
                <a:pt x="0" y="0"/>
              </a:moveTo>
              <a:lnTo>
                <a:pt x="0" y="3131668"/>
              </a:lnTo>
              <a:lnTo>
                <a:pt x="372848" y="3131668"/>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04055D0-AE46-6946-B1DE-AA16D9D8B359}">
      <dsp:nvSpPr>
        <dsp:cNvPr id="0" name=""/>
        <dsp:cNvSpPr/>
      </dsp:nvSpPr>
      <dsp:spPr>
        <a:xfrm>
          <a:off x="1228258" y="3504351"/>
          <a:ext cx="2021138" cy="700814"/>
        </a:xfrm>
        <a:prstGeom prst="roundRect">
          <a:avLst>
            <a:gd name="adj" fmla="val 10000"/>
          </a:avLst>
        </a:prstGeom>
        <a:solidFill>
          <a:schemeClr val="bg2">
            <a:lumMod val="90000"/>
            <a:alpha val="90000"/>
          </a:schemeClr>
        </a:solidFill>
        <a:ln w="9525" cap="flat" cmpd="sng" algn="ctr">
          <a:solidFill>
            <a:schemeClr val="accent2">
              <a:lumMod val="75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a:solidFill>
                <a:srgbClr val="000000"/>
              </a:solidFill>
              <a:latin typeface="Arial" panose="020B0604020202020204" pitchFamily="34" charset="0"/>
              <a:cs typeface="Arial" panose="020B0604020202020204" pitchFamily="34" charset="0"/>
            </a:rPr>
            <a:t>State Epidemiological Workgroup</a:t>
          </a:r>
        </a:p>
      </dsp:txBody>
      <dsp:txXfrm>
        <a:off x="1248784" y="3524877"/>
        <a:ext cx="1980086" cy="659762"/>
      </dsp:txXfrm>
    </dsp:sp>
    <dsp:sp modelId="{CC81EC17-83EF-7D40-9B0C-569994CC2F45}">
      <dsp:nvSpPr>
        <dsp:cNvPr id="0" name=""/>
        <dsp:cNvSpPr/>
      </dsp:nvSpPr>
      <dsp:spPr>
        <a:xfrm>
          <a:off x="3857390" y="276"/>
          <a:ext cx="2691619" cy="700814"/>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a:latin typeface="Arial" panose="020B0604020202020204" pitchFamily="34" charset="0"/>
              <a:cs typeface="Arial" panose="020B0604020202020204" pitchFamily="34" charset="0"/>
            </a:rPr>
            <a:t>Local</a:t>
          </a:r>
        </a:p>
      </dsp:txBody>
      <dsp:txXfrm>
        <a:off x="3877916" y="20802"/>
        <a:ext cx="2650567" cy="659762"/>
      </dsp:txXfrm>
    </dsp:sp>
    <dsp:sp modelId="{B635FD84-F5C7-034A-B65B-44220FCA106D}">
      <dsp:nvSpPr>
        <dsp:cNvPr id="0" name=""/>
        <dsp:cNvSpPr/>
      </dsp:nvSpPr>
      <dsp:spPr>
        <a:xfrm>
          <a:off x="4126552" y="701091"/>
          <a:ext cx="269161" cy="525611"/>
        </a:xfrm>
        <a:custGeom>
          <a:avLst/>
          <a:gdLst/>
          <a:ahLst/>
          <a:cxnLst/>
          <a:rect l="0" t="0" r="0" b="0"/>
          <a:pathLst>
            <a:path>
              <a:moveTo>
                <a:pt x="0" y="0"/>
              </a:moveTo>
              <a:lnTo>
                <a:pt x="0" y="525611"/>
              </a:lnTo>
              <a:lnTo>
                <a:pt x="269161" y="525611"/>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930FD32-0BD6-2140-8FF4-892789326CEB}">
      <dsp:nvSpPr>
        <dsp:cNvPr id="0" name=""/>
        <dsp:cNvSpPr/>
      </dsp:nvSpPr>
      <dsp:spPr>
        <a:xfrm>
          <a:off x="4395714" y="876295"/>
          <a:ext cx="2176271" cy="700814"/>
        </a:xfrm>
        <a:prstGeom prst="roundRect">
          <a:avLst>
            <a:gd name="adj" fmla="val 10000"/>
          </a:avLst>
        </a:prstGeom>
        <a:solidFill>
          <a:schemeClr val="bg2">
            <a:lumMod val="90000"/>
            <a:alpha val="90000"/>
          </a:schemeClr>
        </a:solidFill>
        <a:ln w="9525" cap="flat" cmpd="sng" algn="ctr">
          <a:solidFill>
            <a:schemeClr val="accent2">
              <a:lumMod val="75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Health Dept.</a:t>
          </a:r>
        </a:p>
      </dsp:txBody>
      <dsp:txXfrm>
        <a:off x="4416240" y="896821"/>
        <a:ext cx="2135219" cy="659762"/>
      </dsp:txXfrm>
    </dsp:sp>
    <dsp:sp modelId="{5C5E3F79-6CCA-5349-AD5C-708F13F26B4A}">
      <dsp:nvSpPr>
        <dsp:cNvPr id="0" name=""/>
        <dsp:cNvSpPr/>
      </dsp:nvSpPr>
      <dsp:spPr>
        <a:xfrm>
          <a:off x="4126552" y="701091"/>
          <a:ext cx="269161" cy="1401629"/>
        </a:xfrm>
        <a:custGeom>
          <a:avLst/>
          <a:gdLst/>
          <a:ahLst/>
          <a:cxnLst/>
          <a:rect l="0" t="0" r="0" b="0"/>
          <a:pathLst>
            <a:path>
              <a:moveTo>
                <a:pt x="0" y="0"/>
              </a:moveTo>
              <a:lnTo>
                <a:pt x="0" y="1401629"/>
              </a:lnTo>
              <a:lnTo>
                <a:pt x="269161" y="140162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26EDDEF-B8F8-4F42-99B0-3E3CC62B904F}">
      <dsp:nvSpPr>
        <dsp:cNvPr id="0" name=""/>
        <dsp:cNvSpPr/>
      </dsp:nvSpPr>
      <dsp:spPr>
        <a:xfrm>
          <a:off x="4395714" y="1752314"/>
          <a:ext cx="2176271" cy="700814"/>
        </a:xfrm>
        <a:prstGeom prst="roundRect">
          <a:avLst>
            <a:gd name="adj" fmla="val 10000"/>
          </a:avLst>
        </a:prstGeom>
        <a:solidFill>
          <a:schemeClr val="bg2">
            <a:lumMod val="90000"/>
            <a:alpha val="90000"/>
          </a:schemeClr>
        </a:solidFill>
        <a:ln w="9525" cap="flat" cmpd="sng" algn="ctr">
          <a:solidFill>
            <a:schemeClr val="accent2">
              <a:lumMod val="75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Hospitals/Clinics</a:t>
          </a:r>
        </a:p>
      </dsp:txBody>
      <dsp:txXfrm>
        <a:off x="4416240" y="1772840"/>
        <a:ext cx="2135219" cy="659762"/>
      </dsp:txXfrm>
    </dsp:sp>
    <dsp:sp modelId="{69093B02-0C42-884C-A722-4783426E622A}">
      <dsp:nvSpPr>
        <dsp:cNvPr id="0" name=""/>
        <dsp:cNvSpPr/>
      </dsp:nvSpPr>
      <dsp:spPr>
        <a:xfrm>
          <a:off x="4126552" y="701091"/>
          <a:ext cx="269161" cy="2277648"/>
        </a:xfrm>
        <a:custGeom>
          <a:avLst/>
          <a:gdLst/>
          <a:ahLst/>
          <a:cxnLst/>
          <a:rect l="0" t="0" r="0" b="0"/>
          <a:pathLst>
            <a:path>
              <a:moveTo>
                <a:pt x="0" y="0"/>
              </a:moveTo>
              <a:lnTo>
                <a:pt x="0" y="2277648"/>
              </a:lnTo>
              <a:lnTo>
                <a:pt x="269161" y="2277648"/>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2F420B1-FFF2-4F45-8DCD-1F9C6215B037}">
      <dsp:nvSpPr>
        <dsp:cNvPr id="0" name=""/>
        <dsp:cNvSpPr/>
      </dsp:nvSpPr>
      <dsp:spPr>
        <a:xfrm>
          <a:off x="4395714" y="2628332"/>
          <a:ext cx="2176271" cy="700814"/>
        </a:xfrm>
        <a:prstGeom prst="roundRect">
          <a:avLst>
            <a:gd name="adj" fmla="val 10000"/>
          </a:avLst>
        </a:prstGeom>
        <a:solidFill>
          <a:schemeClr val="bg2">
            <a:lumMod val="90000"/>
            <a:alpha val="90000"/>
          </a:schemeClr>
        </a:solidFill>
        <a:ln w="9525" cap="flat" cmpd="sng" algn="ctr">
          <a:solidFill>
            <a:schemeClr val="accent2">
              <a:lumMod val="75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Police Dept.</a:t>
          </a:r>
        </a:p>
      </dsp:txBody>
      <dsp:txXfrm>
        <a:off x="4416240" y="2648858"/>
        <a:ext cx="2135219" cy="659762"/>
      </dsp:txXfrm>
    </dsp:sp>
    <dsp:sp modelId="{3B10F4E5-2C1B-8B4B-BCBA-2A1496373B73}">
      <dsp:nvSpPr>
        <dsp:cNvPr id="0" name=""/>
        <dsp:cNvSpPr/>
      </dsp:nvSpPr>
      <dsp:spPr>
        <a:xfrm>
          <a:off x="4126552" y="701091"/>
          <a:ext cx="269161" cy="3153667"/>
        </a:xfrm>
        <a:custGeom>
          <a:avLst/>
          <a:gdLst/>
          <a:ahLst/>
          <a:cxnLst/>
          <a:rect l="0" t="0" r="0" b="0"/>
          <a:pathLst>
            <a:path>
              <a:moveTo>
                <a:pt x="0" y="0"/>
              </a:moveTo>
              <a:lnTo>
                <a:pt x="0" y="3153667"/>
              </a:lnTo>
              <a:lnTo>
                <a:pt x="269161" y="3153667"/>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CEEDFF4-0788-7542-8765-E6C3F9E65EC8}">
      <dsp:nvSpPr>
        <dsp:cNvPr id="0" name=""/>
        <dsp:cNvSpPr/>
      </dsp:nvSpPr>
      <dsp:spPr>
        <a:xfrm>
          <a:off x="4395714" y="3504351"/>
          <a:ext cx="2176282" cy="700814"/>
        </a:xfrm>
        <a:prstGeom prst="roundRect">
          <a:avLst>
            <a:gd name="adj" fmla="val 10000"/>
          </a:avLst>
        </a:prstGeom>
        <a:solidFill>
          <a:schemeClr val="bg2">
            <a:lumMod val="90000"/>
            <a:alpha val="90000"/>
          </a:schemeClr>
        </a:solidFill>
        <a:ln w="9525" cap="flat" cmpd="sng" algn="ctr">
          <a:solidFill>
            <a:schemeClr val="accent2">
              <a:lumMod val="75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Schools/Colleges</a:t>
          </a:r>
        </a:p>
      </dsp:txBody>
      <dsp:txXfrm>
        <a:off x="4416240" y="3524877"/>
        <a:ext cx="2135230" cy="6597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7BE49-5B2C-452E-BD4A-2BEE8AB8E475}">
      <dsp:nvSpPr>
        <dsp:cNvPr id="0" name=""/>
        <dsp:cNvSpPr/>
      </dsp:nvSpPr>
      <dsp:spPr>
        <a:xfrm>
          <a:off x="2267264" y="2006609"/>
          <a:ext cx="1063261" cy="1470364"/>
        </a:xfrm>
        <a:custGeom>
          <a:avLst/>
          <a:gdLst/>
          <a:ahLst/>
          <a:cxnLst/>
          <a:rect l="0" t="0" r="0" b="0"/>
          <a:pathLst>
            <a:path>
              <a:moveTo>
                <a:pt x="0" y="0"/>
              </a:moveTo>
              <a:lnTo>
                <a:pt x="531630" y="0"/>
              </a:lnTo>
              <a:lnTo>
                <a:pt x="531630" y="1470364"/>
              </a:lnTo>
              <a:lnTo>
                <a:pt x="1063261" y="147036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753532" y="2696428"/>
        <a:ext cx="90726" cy="90726"/>
      </dsp:txXfrm>
    </dsp:sp>
    <dsp:sp modelId="{2105F32D-BD6E-7E40-BB47-656AE1485B33}">
      <dsp:nvSpPr>
        <dsp:cNvPr id="0" name=""/>
        <dsp:cNvSpPr/>
      </dsp:nvSpPr>
      <dsp:spPr>
        <a:xfrm>
          <a:off x="2267264" y="2006609"/>
          <a:ext cx="1063261" cy="507048"/>
        </a:xfrm>
        <a:custGeom>
          <a:avLst/>
          <a:gdLst/>
          <a:ahLst/>
          <a:cxnLst/>
          <a:rect l="0" t="0" r="0" b="0"/>
          <a:pathLst>
            <a:path>
              <a:moveTo>
                <a:pt x="0" y="0"/>
              </a:moveTo>
              <a:lnTo>
                <a:pt x="531630" y="0"/>
              </a:lnTo>
              <a:lnTo>
                <a:pt x="531630" y="507048"/>
              </a:lnTo>
              <a:lnTo>
                <a:pt x="1063261" y="50704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69446" y="2230684"/>
        <a:ext cx="58898" cy="58898"/>
      </dsp:txXfrm>
    </dsp:sp>
    <dsp:sp modelId="{90F6A869-B24D-0C4C-B7AC-50526AE4ED9D}">
      <dsp:nvSpPr>
        <dsp:cNvPr id="0" name=""/>
        <dsp:cNvSpPr/>
      </dsp:nvSpPr>
      <dsp:spPr>
        <a:xfrm>
          <a:off x="2267264" y="1550342"/>
          <a:ext cx="1063261" cy="456266"/>
        </a:xfrm>
        <a:custGeom>
          <a:avLst/>
          <a:gdLst/>
          <a:ahLst/>
          <a:cxnLst/>
          <a:rect l="0" t="0" r="0" b="0"/>
          <a:pathLst>
            <a:path>
              <a:moveTo>
                <a:pt x="0" y="456266"/>
              </a:moveTo>
              <a:lnTo>
                <a:pt x="531630" y="456266"/>
              </a:lnTo>
              <a:lnTo>
                <a:pt x="531630" y="0"/>
              </a:lnTo>
              <a:lnTo>
                <a:pt x="1063261"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69970" y="1749549"/>
        <a:ext cx="57851" cy="57851"/>
      </dsp:txXfrm>
    </dsp:sp>
    <dsp:sp modelId="{E9EA8609-8D90-234A-8B79-EF4C243FF629}">
      <dsp:nvSpPr>
        <dsp:cNvPr id="0" name=""/>
        <dsp:cNvSpPr/>
      </dsp:nvSpPr>
      <dsp:spPr>
        <a:xfrm>
          <a:off x="2267264" y="587026"/>
          <a:ext cx="1063261" cy="1419582"/>
        </a:xfrm>
        <a:custGeom>
          <a:avLst/>
          <a:gdLst/>
          <a:ahLst/>
          <a:cxnLst/>
          <a:rect l="0" t="0" r="0" b="0"/>
          <a:pathLst>
            <a:path>
              <a:moveTo>
                <a:pt x="0" y="1419582"/>
              </a:moveTo>
              <a:lnTo>
                <a:pt x="531630" y="1419582"/>
              </a:lnTo>
              <a:lnTo>
                <a:pt x="531630" y="0"/>
              </a:lnTo>
              <a:lnTo>
                <a:pt x="1063261"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754555" y="1252477"/>
        <a:ext cx="88681" cy="88681"/>
      </dsp:txXfrm>
    </dsp:sp>
    <dsp:sp modelId="{0912BFCF-5E8E-494C-9F4C-CF9682743722}">
      <dsp:nvSpPr>
        <dsp:cNvPr id="0" name=""/>
        <dsp:cNvSpPr/>
      </dsp:nvSpPr>
      <dsp:spPr>
        <a:xfrm>
          <a:off x="869889" y="1621282"/>
          <a:ext cx="2024098" cy="770652"/>
        </a:xfrm>
        <a:prstGeom prst="rect">
          <a:avLst/>
        </a:prstGeom>
        <a:solidFill>
          <a:schemeClr val="accent6">
            <a:lumMod val="50000"/>
          </a:schemeClr>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latin typeface="Arial"/>
              <a:cs typeface="Arial"/>
            </a:rPr>
            <a:t>COMPARE DATA</a:t>
          </a:r>
        </a:p>
      </dsp:txBody>
      <dsp:txXfrm>
        <a:off x="869889" y="1621282"/>
        <a:ext cx="2024098" cy="770652"/>
      </dsp:txXfrm>
    </dsp:sp>
    <dsp:sp modelId="{B367B018-12E3-9A4C-95AB-8495F5AD13DD}">
      <dsp:nvSpPr>
        <dsp:cNvPr id="0" name=""/>
        <dsp:cNvSpPr/>
      </dsp:nvSpPr>
      <dsp:spPr>
        <a:xfrm>
          <a:off x="3330526" y="201700"/>
          <a:ext cx="2781247" cy="770652"/>
        </a:xfrm>
        <a:prstGeom prst="rect">
          <a:avLst/>
        </a:prstGeom>
        <a:solidFill>
          <a:schemeClr val="accent3">
            <a:lumMod val="50000"/>
          </a:schemeClr>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latin typeface="Arial"/>
              <a:cs typeface="Arial"/>
            </a:rPr>
            <a:t>Now vs. past</a:t>
          </a:r>
        </a:p>
      </dsp:txBody>
      <dsp:txXfrm>
        <a:off x="3330526" y="201700"/>
        <a:ext cx="2781247" cy="770652"/>
      </dsp:txXfrm>
    </dsp:sp>
    <dsp:sp modelId="{152F9A5C-739D-4E47-B3B0-6DFD3A596099}">
      <dsp:nvSpPr>
        <dsp:cNvPr id="0" name=""/>
        <dsp:cNvSpPr/>
      </dsp:nvSpPr>
      <dsp:spPr>
        <a:xfrm>
          <a:off x="3330526" y="1165015"/>
          <a:ext cx="2769948" cy="770652"/>
        </a:xfrm>
        <a:prstGeom prst="rect">
          <a:avLst/>
        </a:prstGeom>
        <a:solidFill>
          <a:schemeClr val="tx2">
            <a:lumMod val="75000"/>
          </a:schemeClr>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latin typeface="Arial"/>
              <a:cs typeface="Arial"/>
            </a:rPr>
            <a:t>Population group vs. population group</a:t>
          </a:r>
        </a:p>
      </dsp:txBody>
      <dsp:txXfrm>
        <a:off x="3330526" y="1165015"/>
        <a:ext cx="2769948" cy="770652"/>
      </dsp:txXfrm>
    </dsp:sp>
    <dsp:sp modelId="{F011EAD6-8B49-7342-AF9F-16CD0C88EB9C}">
      <dsp:nvSpPr>
        <dsp:cNvPr id="0" name=""/>
        <dsp:cNvSpPr/>
      </dsp:nvSpPr>
      <dsp:spPr>
        <a:xfrm>
          <a:off x="3330526" y="2128331"/>
          <a:ext cx="2781247" cy="770652"/>
        </a:xfrm>
        <a:prstGeom prst="rect">
          <a:avLst/>
        </a:prstGeom>
        <a:solidFill>
          <a:schemeClr val="accent4">
            <a:lumMod val="50000"/>
          </a:schemeClr>
        </a:soli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latin typeface="Arial"/>
              <a:cs typeface="Arial"/>
            </a:rPr>
            <a:t>Community vs. state or other community</a:t>
          </a:r>
        </a:p>
      </dsp:txBody>
      <dsp:txXfrm>
        <a:off x="3330526" y="2128331"/>
        <a:ext cx="2781247" cy="770652"/>
      </dsp:txXfrm>
    </dsp:sp>
    <dsp:sp modelId="{CB50B0C2-7016-4125-BEB6-429D033EA53A}">
      <dsp:nvSpPr>
        <dsp:cNvPr id="0" name=""/>
        <dsp:cNvSpPr/>
      </dsp:nvSpPr>
      <dsp:spPr>
        <a:xfrm>
          <a:off x="3330526" y="3091647"/>
          <a:ext cx="2781247" cy="770652"/>
        </a:xfrm>
        <a:prstGeom prst="rect">
          <a:avLst/>
        </a:prstGeom>
        <a:solidFill>
          <a:schemeClr val="accent2">
            <a:lumMod val="50000"/>
          </a:schemeClr>
        </a:soli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latin typeface="Arial"/>
              <a:cs typeface="Arial"/>
            </a:rPr>
            <a:t>Group vs. subgroup</a:t>
          </a:r>
        </a:p>
      </dsp:txBody>
      <dsp:txXfrm>
        <a:off x="3330526" y="3091647"/>
        <a:ext cx="2781247" cy="7706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D6221-9CD5-1A4F-8D59-E9B67A868514}">
      <dsp:nvSpPr>
        <dsp:cNvPr id="0" name=""/>
        <dsp:cNvSpPr/>
      </dsp:nvSpPr>
      <dsp:spPr>
        <a:xfrm>
          <a:off x="2988906" y="1958585"/>
          <a:ext cx="1870787" cy="1870787"/>
        </a:xfrm>
        <a:prstGeom prst="ellipse">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ln>
                <a:noFill/>
              </a:ln>
              <a:solidFill>
                <a:schemeClr val="bg1"/>
              </a:solidFill>
              <a:latin typeface="Arial" panose="020B0604020202020204" pitchFamily="34" charset="0"/>
              <a:cs typeface="Arial" panose="020B0604020202020204" pitchFamily="34" charset="0"/>
            </a:rPr>
            <a:t>PROBLEM</a:t>
          </a:r>
        </a:p>
      </dsp:txBody>
      <dsp:txXfrm>
        <a:off x="3262876" y="2232555"/>
        <a:ext cx="1322847" cy="1322847"/>
      </dsp:txXfrm>
    </dsp:sp>
    <dsp:sp modelId="{0C4CDFDF-BBA8-CC4B-A4F5-9AF5B5C18AF3}">
      <dsp:nvSpPr>
        <dsp:cNvPr id="0" name=""/>
        <dsp:cNvSpPr/>
      </dsp:nvSpPr>
      <dsp:spPr>
        <a:xfrm rot="11592189">
          <a:off x="1244747" y="2197609"/>
          <a:ext cx="1695233" cy="533174"/>
        </a:xfrm>
        <a:prstGeom prst="leftArrow">
          <a:avLst>
            <a:gd name="adj1" fmla="val 60000"/>
            <a:gd name="adj2" fmla="val 50000"/>
          </a:avLst>
        </a:prstGeom>
        <a:solidFill>
          <a:schemeClr val="bg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A19CA2-84BE-C546-BF3D-372CC0FC6223}">
      <dsp:nvSpPr>
        <dsp:cNvPr id="0" name=""/>
        <dsp:cNvSpPr/>
      </dsp:nvSpPr>
      <dsp:spPr>
        <a:xfrm>
          <a:off x="378529" y="1559697"/>
          <a:ext cx="1777248" cy="1421798"/>
        </a:xfrm>
        <a:prstGeom prst="roundRect">
          <a:avLst>
            <a:gd name="adj" fmla="val 10000"/>
          </a:avLst>
        </a:prstGeom>
        <a:solidFill>
          <a:srgbClr val="B6CBE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b="1" i="0" kern="1200" dirty="0">
              <a:ln>
                <a:noFill/>
              </a:ln>
              <a:solidFill>
                <a:srgbClr val="000000"/>
              </a:solidFill>
              <a:latin typeface="Arial" panose="020B0604020202020204" pitchFamily="34" charset="0"/>
              <a:cs typeface="Arial" panose="020B0604020202020204" pitchFamily="34" charset="0"/>
            </a:rPr>
            <a:t>Magnitude –   </a:t>
          </a:r>
          <a:r>
            <a:rPr lang="en-US" sz="2100" i="0" kern="1200" dirty="0">
              <a:ln>
                <a:noFill/>
              </a:ln>
              <a:solidFill>
                <a:srgbClr val="000000"/>
              </a:solidFill>
              <a:latin typeface="Arial" panose="020B0604020202020204" pitchFamily="34" charset="0"/>
              <a:cs typeface="Arial" panose="020B0604020202020204" pitchFamily="34" charset="0"/>
            </a:rPr>
            <a:t>Is it the largest one?</a:t>
          </a:r>
        </a:p>
      </dsp:txBody>
      <dsp:txXfrm>
        <a:off x="420172" y="1601340"/>
        <a:ext cx="1693962" cy="1338512"/>
      </dsp:txXfrm>
    </dsp:sp>
    <dsp:sp modelId="{97332257-CEFD-8444-BB13-F4C88297B40C}">
      <dsp:nvSpPr>
        <dsp:cNvPr id="0" name=""/>
        <dsp:cNvSpPr/>
      </dsp:nvSpPr>
      <dsp:spPr>
        <a:xfrm rot="14432551">
          <a:off x="2313862" y="1090981"/>
          <a:ext cx="1485366" cy="533174"/>
        </a:xfrm>
        <a:prstGeom prst="leftArrow">
          <a:avLst>
            <a:gd name="adj1" fmla="val 60000"/>
            <a:gd name="adj2" fmla="val 50000"/>
          </a:avLst>
        </a:prstGeom>
        <a:solidFill>
          <a:schemeClr val="bg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F45A005-BB38-E840-AE8F-E1DF1AEB378C}">
      <dsp:nvSpPr>
        <dsp:cNvPr id="0" name=""/>
        <dsp:cNvSpPr/>
      </dsp:nvSpPr>
      <dsp:spPr>
        <a:xfrm>
          <a:off x="1725100" y="0"/>
          <a:ext cx="1932419" cy="1421798"/>
        </a:xfrm>
        <a:prstGeom prst="roundRect">
          <a:avLst>
            <a:gd name="adj" fmla="val 10000"/>
          </a:avLst>
        </a:prstGeom>
        <a:solidFill>
          <a:srgbClr val="B6CBE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b="1" kern="1200" dirty="0">
              <a:ln>
                <a:noFill/>
              </a:ln>
              <a:solidFill>
                <a:srgbClr val="000000"/>
              </a:solidFill>
              <a:latin typeface="Arial" panose="020B0604020202020204" pitchFamily="34" charset="0"/>
              <a:cs typeface="Arial" panose="020B0604020202020204" pitchFamily="34" charset="0"/>
            </a:rPr>
            <a:t>Time trend –     </a:t>
          </a:r>
          <a:r>
            <a:rPr lang="en-US" sz="2100" kern="1200" dirty="0">
              <a:ln>
                <a:noFill/>
              </a:ln>
              <a:solidFill>
                <a:srgbClr val="000000"/>
              </a:solidFill>
              <a:latin typeface="Arial" panose="020B0604020202020204" pitchFamily="34" charset="0"/>
              <a:cs typeface="Arial" panose="020B0604020202020204" pitchFamily="34" charset="0"/>
            </a:rPr>
            <a:t>Is it getting worse over time?</a:t>
          </a:r>
        </a:p>
      </dsp:txBody>
      <dsp:txXfrm>
        <a:off x="1766743" y="41643"/>
        <a:ext cx="1849133" cy="1338512"/>
      </dsp:txXfrm>
    </dsp:sp>
    <dsp:sp modelId="{9A7E0987-1D1E-9C48-BB4C-CF2F10C82B76}">
      <dsp:nvSpPr>
        <dsp:cNvPr id="0" name=""/>
        <dsp:cNvSpPr/>
      </dsp:nvSpPr>
      <dsp:spPr>
        <a:xfrm rot="17915660">
          <a:off x="4030720" y="1087751"/>
          <a:ext cx="1465642" cy="533174"/>
        </a:xfrm>
        <a:prstGeom prst="leftArrow">
          <a:avLst>
            <a:gd name="adj1" fmla="val 60000"/>
            <a:gd name="adj2" fmla="val 50000"/>
          </a:avLst>
        </a:prstGeom>
        <a:solidFill>
          <a:schemeClr val="bg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32029B-F504-0845-B31E-CBEC19F36B53}">
      <dsp:nvSpPr>
        <dsp:cNvPr id="0" name=""/>
        <dsp:cNvSpPr/>
      </dsp:nvSpPr>
      <dsp:spPr>
        <a:xfrm>
          <a:off x="4176828" y="0"/>
          <a:ext cx="1874890" cy="1421798"/>
        </a:xfrm>
        <a:prstGeom prst="roundRect">
          <a:avLst>
            <a:gd name="adj" fmla="val 10000"/>
          </a:avLst>
        </a:prstGeom>
        <a:solidFill>
          <a:srgbClr val="B6CBE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b="1" kern="1200" dirty="0">
              <a:ln>
                <a:noFill/>
              </a:ln>
              <a:solidFill>
                <a:srgbClr val="000000"/>
              </a:solidFill>
              <a:latin typeface="Arial" panose="020B0604020202020204" pitchFamily="34" charset="0"/>
              <a:cs typeface="Arial" panose="020B0604020202020204" pitchFamily="34" charset="0"/>
            </a:rPr>
            <a:t>Severity –    </a:t>
          </a:r>
          <a:r>
            <a:rPr lang="en-US" sz="2100" kern="1200" dirty="0">
              <a:ln>
                <a:noFill/>
              </a:ln>
              <a:solidFill>
                <a:srgbClr val="000000"/>
              </a:solidFill>
              <a:latin typeface="Arial" panose="020B0604020202020204" pitchFamily="34" charset="0"/>
              <a:cs typeface="Arial" panose="020B0604020202020204" pitchFamily="34" charset="0"/>
            </a:rPr>
            <a:t>How severe is it?</a:t>
          </a:r>
        </a:p>
      </dsp:txBody>
      <dsp:txXfrm>
        <a:off x="4218471" y="41643"/>
        <a:ext cx="1791604" cy="1338512"/>
      </dsp:txXfrm>
    </dsp:sp>
    <dsp:sp modelId="{B5F65834-3F2B-FE4D-822C-34333AD2EBA2}">
      <dsp:nvSpPr>
        <dsp:cNvPr id="0" name=""/>
        <dsp:cNvSpPr/>
      </dsp:nvSpPr>
      <dsp:spPr>
        <a:xfrm rot="20807811">
          <a:off x="4908618" y="2197609"/>
          <a:ext cx="1695233" cy="533174"/>
        </a:xfrm>
        <a:prstGeom prst="leftArrow">
          <a:avLst>
            <a:gd name="adj1" fmla="val 60000"/>
            <a:gd name="adj2" fmla="val 50000"/>
          </a:avLst>
        </a:prstGeom>
        <a:solidFill>
          <a:schemeClr val="bg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D6EC5D0-7BAB-564E-98BF-07D257ED5CDE}">
      <dsp:nvSpPr>
        <dsp:cNvPr id="0" name=""/>
        <dsp:cNvSpPr/>
      </dsp:nvSpPr>
      <dsp:spPr>
        <a:xfrm>
          <a:off x="5692822" y="1559697"/>
          <a:ext cx="1777248" cy="1421798"/>
        </a:xfrm>
        <a:prstGeom prst="roundRect">
          <a:avLst>
            <a:gd name="adj" fmla="val 10000"/>
          </a:avLst>
        </a:prstGeom>
        <a:solidFill>
          <a:srgbClr val="B6CBE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b="1" kern="1200" dirty="0">
              <a:ln>
                <a:noFill/>
              </a:ln>
              <a:solidFill>
                <a:srgbClr val="000000"/>
              </a:solidFill>
              <a:latin typeface="Arial" panose="020B0604020202020204" pitchFamily="34" charset="0"/>
              <a:cs typeface="Arial" panose="020B0604020202020204" pitchFamily="34" charset="0"/>
            </a:rPr>
            <a:t>Comparison –  </a:t>
          </a:r>
          <a:r>
            <a:rPr lang="en-US" sz="2100" kern="1200" dirty="0">
              <a:ln>
                <a:noFill/>
              </a:ln>
              <a:solidFill>
                <a:srgbClr val="000000"/>
              </a:solidFill>
              <a:latin typeface="Arial" panose="020B0604020202020204" pitchFamily="34" charset="0"/>
              <a:cs typeface="Arial" panose="020B0604020202020204" pitchFamily="34" charset="0"/>
            </a:rPr>
            <a:t>How does it compare?</a:t>
          </a:r>
        </a:p>
      </dsp:txBody>
      <dsp:txXfrm>
        <a:off x="5734465" y="1601340"/>
        <a:ext cx="1693962" cy="13385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AD42B-1084-9C45-B96E-0B966DB03D8E}">
      <dsp:nvSpPr>
        <dsp:cNvPr id="0" name=""/>
        <dsp:cNvSpPr/>
      </dsp:nvSpPr>
      <dsp:spPr>
        <a:xfrm>
          <a:off x="0" y="0"/>
          <a:ext cx="7319257" cy="981763"/>
        </a:xfrm>
        <a:prstGeom prst="rect">
          <a:avLst/>
        </a:prstGeom>
        <a:solidFill>
          <a:schemeClr val="accent6">
            <a:lumMod val="5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dirty="0">
              <a:latin typeface="Arial" panose="020B0604020202020204" pitchFamily="34" charset="0"/>
              <a:ea typeface="Helvetica" charset="0"/>
              <a:cs typeface="Arial" panose="020B0604020202020204" pitchFamily="34" charset="0"/>
            </a:rPr>
            <a:t>How ready is a community… </a:t>
          </a:r>
          <a:endParaRPr lang="en-US" sz="4000" kern="1200" dirty="0">
            <a:latin typeface="Arial" panose="020B0604020202020204" pitchFamily="34" charset="0"/>
            <a:cs typeface="Arial" panose="020B0604020202020204" pitchFamily="34" charset="0"/>
          </a:endParaRPr>
        </a:p>
      </dsp:txBody>
      <dsp:txXfrm>
        <a:off x="0" y="0"/>
        <a:ext cx="7319257" cy="981763"/>
      </dsp:txXfrm>
    </dsp:sp>
    <dsp:sp modelId="{8742352D-87E7-2448-BD26-4E6387CC94F5}">
      <dsp:nvSpPr>
        <dsp:cNvPr id="0" name=""/>
        <dsp:cNvSpPr/>
      </dsp:nvSpPr>
      <dsp:spPr>
        <a:xfrm>
          <a:off x="0" y="981763"/>
          <a:ext cx="3659628" cy="2061702"/>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To accept that a substance use problem needs to change?</a:t>
          </a:r>
        </a:p>
      </dsp:txBody>
      <dsp:txXfrm>
        <a:off x="0" y="981763"/>
        <a:ext cx="3659628" cy="2061702"/>
      </dsp:txXfrm>
    </dsp:sp>
    <dsp:sp modelId="{B4092D01-82C9-6146-BFC2-33C34CC12D38}">
      <dsp:nvSpPr>
        <dsp:cNvPr id="0" name=""/>
        <dsp:cNvSpPr/>
      </dsp:nvSpPr>
      <dsp:spPr>
        <a:xfrm>
          <a:off x="3659628" y="981763"/>
          <a:ext cx="3659628" cy="2061702"/>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To take action to change the problem?</a:t>
          </a:r>
        </a:p>
      </dsp:txBody>
      <dsp:txXfrm>
        <a:off x="3659628" y="981763"/>
        <a:ext cx="3659628" cy="2061702"/>
      </dsp:txXfrm>
    </dsp:sp>
    <dsp:sp modelId="{E86B4814-FCD0-CD45-B823-EA29786F72A4}">
      <dsp:nvSpPr>
        <dsp:cNvPr id="0" name=""/>
        <dsp:cNvSpPr/>
      </dsp:nvSpPr>
      <dsp:spPr>
        <a:xfrm>
          <a:off x="0" y="3043465"/>
          <a:ext cx="7319257" cy="229078"/>
        </a:xfrm>
        <a:prstGeom prst="rect">
          <a:avLst/>
        </a:prstGeom>
        <a:solidFill>
          <a:schemeClr val="accent6">
            <a:lumMod val="5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Arial" charset="0"/>
                <a:cs typeface="Arial"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panose="020B0604020202020204" pitchFamily="34" charset="0"/>
              </a:defRPr>
            </a:lvl1pPr>
          </a:lstStyle>
          <a:p>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Arial" charset="0"/>
                <a:cs typeface="Arial"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635F03FB-121A-4F35-AFEE-EE5381AD3393}" type="slidenum">
              <a:rPr lang="en-US" altLang="en-US"/>
              <a:pPr/>
              <a:t>‹#›</a:t>
            </a:fld>
            <a:endParaRPr lang="en-US" altLang="en-US"/>
          </a:p>
        </p:txBody>
      </p:sp>
    </p:spTree>
    <p:extLst>
      <p:ext uri="{BB962C8B-B14F-4D97-AF65-F5344CB8AC3E}">
        <p14:creationId xmlns:p14="http://schemas.microsoft.com/office/powerpoint/2010/main" val="37680530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endParaRPr lang="en-US" altLang="en-US" dirty="0"/>
          </a:p>
        </p:txBody>
      </p:sp>
      <p:sp>
        <p:nvSpPr>
          <p:cNvPr id="4" name="Slide Image Placeholder 3"/>
          <p:cNvSpPr>
            <a:spLocks noGrp="1" noRot="1" noChangeAspect="1"/>
          </p:cNvSpPr>
          <p:nvPr>
            <p:ph type="sldImg" idx="2"/>
          </p:nvPr>
        </p:nvSpPr>
        <p:spPr>
          <a:xfrm>
            <a:off x="1498601" y="684213"/>
            <a:ext cx="3852333" cy="28892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3877733"/>
            <a:ext cx="5486400" cy="4580467"/>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4F42BC6-A35B-4CA9-9178-C9F3C917BFB5}" type="slidenum">
              <a:rPr lang="en-US" altLang="en-US"/>
              <a:pPr/>
              <a:t>‹#›</a:t>
            </a:fld>
            <a:endParaRPr lang="en-US" altLang="en-US" dirty="0"/>
          </a:p>
        </p:txBody>
      </p:sp>
    </p:spTree>
    <p:extLst>
      <p:ext uri="{BB962C8B-B14F-4D97-AF65-F5344CB8AC3E}">
        <p14:creationId xmlns:p14="http://schemas.microsoft.com/office/powerpoint/2010/main" val="2809149449"/>
      </p:ext>
    </p:extLst>
  </p:cSld>
  <p:clrMap bg1="lt1" tx1="dk1" bg2="lt2" tx2="dk2" accent1="accent1" accent2="accent2" accent3="accent3" accent4="accent4" accent5="accent5" accent6="accent6" hlink="hlink" folHlink="folHlink"/>
  <p:hf dt="0"/>
  <p:notesStyle>
    <a:lvl1pPr algn="l" defTabSz="457200" rtl="0" eaLnBrk="0" fontAlgn="base" hangingPunct="0">
      <a:spcBef>
        <a:spcPct val="30000"/>
      </a:spcBef>
      <a:spcAft>
        <a:spcPct val="0"/>
      </a:spcAft>
      <a:defRPr sz="11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457200" algn="l" defTabSz="457200" rtl="0" eaLnBrk="0" fontAlgn="base" hangingPunct="0">
      <a:spcBef>
        <a:spcPct val="30000"/>
      </a:spcBef>
      <a:spcAft>
        <a:spcPct val="0"/>
      </a:spcAft>
      <a:defRPr sz="1100" kern="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914400" algn="l" defTabSz="457200" rtl="0" eaLnBrk="0" fontAlgn="base" hangingPunct="0">
      <a:spcBef>
        <a:spcPct val="30000"/>
      </a:spcBef>
      <a:spcAft>
        <a:spcPct val="0"/>
      </a:spcAft>
      <a:defRPr sz="1100" kern="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371600" algn="l" defTabSz="457200" rtl="0" eaLnBrk="0" fontAlgn="base" hangingPunct="0">
      <a:spcBef>
        <a:spcPct val="30000"/>
      </a:spcBef>
      <a:spcAft>
        <a:spcPct val="0"/>
      </a:spcAft>
      <a:defRPr sz="1100" kern="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1828800" algn="l" defTabSz="457200" rtl="0" eaLnBrk="0" fontAlgn="base" hangingPunct="0">
      <a:spcBef>
        <a:spcPct val="30000"/>
      </a:spcBef>
      <a:spcAft>
        <a:spcPct val="0"/>
      </a:spcAft>
      <a:defRPr sz="1100" kern="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968500" y="685800"/>
            <a:ext cx="2830513" cy="2124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xfrm>
            <a:off x="685800" y="3152775"/>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Welcome participants back to the training, re-introduce yourselves as trainers</a:t>
            </a:r>
          </a:p>
        </p:txBody>
      </p:sp>
      <p:sp>
        <p:nvSpPr>
          <p:cNvPr id="5" name="Slide Number Placeholder 4"/>
          <p:cNvSpPr>
            <a:spLocks noGrp="1"/>
          </p:cNvSpPr>
          <p:nvPr>
            <p:ph type="sldNum" sz="quarter" idx="13"/>
          </p:nvPr>
        </p:nvSpPr>
        <p:spPr/>
        <p:txBody>
          <a:bodyPr/>
          <a:lstStyle/>
          <a:p>
            <a:fld id="{C4F42BC6-A35B-4CA9-9178-C9F3C917BFB5}" type="slidenum">
              <a:rPr lang="en-US" altLang="en-US" smtClean="0"/>
              <a:pPr/>
              <a:t>1</a:t>
            </a:fld>
            <a:endParaRPr lang="en-US" altLang="en-US"/>
          </a:p>
        </p:txBody>
      </p:sp>
    </p:spTree>
    <p:extLst>
      <p:ext uri="{BB962C8B-B14F-4D97-AF65-F5344CB8AC3E}">
        <p14:creationId xmlns:p14="http://schemas.microsoft.com/office/powerpoint/2010/main" val="3739507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2135188" y="593725"/>
            <a:ext cx="2763837" cy="2073275"/>
          </a:xfrm>
          <a:noFill/>
          <a:ln>
            <a:solidFill>
              <a:srgbClr val="000000"/>
            </a:solidFill>
            <a:miter lim="800000"/>
            <a:headEnd/>
            <a:tailEnd/>
          </a:ln>
        </p:spPr>
      </p:sp>
      <p:sp>
        <p:nvSpPr>
          <p:cNvPr id="62467" name="Notes Placeholder 2"/>
          <p:cNvSpPr>
            <a:spLocks noGrp="1"/>
          </p:cNvSpPr>
          <p:nvPr>
            <p:ph type="body" idx="1"/>
          </p:nvPr>
        </p:nvSpPr>
        <p:spPr bwMode="auto">
          <a:xfrm>
            <a:off x="701040" y="3008420"/>
            <a:ext cx="5608320" cy="5626622"/>
          </a:xfrm>
          <a:noFill/>
        </p:spPr>
        <p:txBody>
          <a:bodyPr wrap="square" numCol="1" anchor="t" anchorCtr="0" compatLnSpc="1">
            <a:prstTxWarp prst="textNoShape">
              <a:avLst/>
            </a:prstTxWarp>
            <a:normAutofit/>
          </a:bodyPr>
          <a:lstStyle/>
          <a:p>
            <a:pPr>
              <a:spcBef>
                <a:spcPct val="0"/>
              </a:spcBef>
            </a:pPr>
            <a:r>
              <a:rPr lang="en-US" sz="1100" dirty="0">
                <a:solidFill>
                  <a:srgbClr val="000000"/>
                </a:solidFill>
                <a:latin typeface="Arial" panose="020B0604020202020204" pitchFamily="34" charset="0"/>
                <a:ea typeface="ＭＳ Ｐゴシック" pitchFamily="34" charset="-128"/>
                <a:cs typeface="Arial" panose="020B0604020202020204" pitchFamily="34" charset="0"/>
              </a:rPr>
              <a:t>Write out the definition of </a:t>
            </a:r>
            <a:r>
              <a:rPr lang="en-US" sz="1100" i="1" dirty="0">
                <a:solidFill>
                  <a:srgbClr val="000000"/>
                </a:solidFill>
                <a:latin typeface="Arial" panose="020B0604020202020204" pitchFamily="34" charset="0"/>
                <a:ea typeface="ＭＳ Ｐゴシック" pitchFamily="34" charset="-128"/>
                <a:cs typeface="Arial" panose="020B0604020202020204" pitchFamily="34" charset="0"/>
              </a:rPr>
              <a:t>epidemiology</a:t>
            </a:r>
            <a:r>
              <a:rPr lang="en-US" sz="1100" dirty="0">
                <a:solidFill>
                  <a:srgbClr val="000000"/>
                </a:solidFill>
                <a:latin typeface="Arial" panose="020B0604020202020204" pitchFamily="34" charset="0"/>
                <a:ea typeface="ＭＳ Ｐゴシック" pitchFamily="34" charset="-128"/>
                <a:cs typeface="Arial" panose="020B0604020202020204" pitchFamily="34" charset="0"/>
              </a:rPr>
              <a:t> on easel paper:</a:t>
            </a:r>
          </a:p>
          <a:p>
            <a:pPr>
              <a:spcBef>
                <a:spcPct val="0"/>
              </a:spcBef>
            </a:pPr>
            <a:r>
              <a:rPr lang="en-US" altLang="ja-JP" sz="1100" dirty="0">
                <a:solidFill>
                  <a:srgbClr val="000000"/>
                </a:solidFill>
                <a:latin typeface="Arial" panose="020B0604020202020204" pitchFamily="34" charset="0"/>
                <a:ea typeface="ＭＳ Ｐゴシック" pitchFamily="34" charset="-128"/>
                <a:cs typeface="Arial" panose="020B0604020202020204" pitchFamily="34" charset="0"/>
              </a:rPr>
              <a:t>Epidemiology is concerned with the </a:t>
            </a:r>
            <a:r>
              <a:rPr lang="en-US" altLang="ja-JP" sz="1100" b="1" u="sng" dirty="0">
                <a:solidFill>
                  <a:srgbClr val="000000"/>
                </a:solidFill>
                <a:latin typeface="Arial" panose="020B0604020202020204" pitchFamily="34" charset="0"/>
                <a:ea typeface="ＭＳ Ｐゴシック" pitchFamily="34" charset="-128"/>
                <a:cs typeface="Arial" panose="020B0604020202020204" pitchFamily="34" charset="0"/>
              </a:rPr>
              <a:t>distribution and determinants</a:t>
            </a:r>
            <a:r>
              <a:rPr lang="en-US" altLang="ja-JP" sz="1100" dirty="0">
                <a:solidFill>
                  <a:srgbClr val="000000"/>
                </a:solidFill>
                <a:latin typeface="Arial" panose="020B0604020202020204" pitchFamily="34" charset="0"/>
                <a:ea typeface="ＭＳ Ｐゴシック" pitchFamily="34" charset="-128"/>
                <a:cs typeface="Arial" panose="020B0604020202020204" pitchFamily="34" charset="0"/>
              </a:rPr>
              <a:t> of health in </a:t>
            </a:r>
            <a:r>
              <a:rPr lang="en-US" altLang="ja-JP" sz="1100" b="1" u="sng" dirty="0">
                <a:solidFill>
                  <a:srgbClr val="000000"/>
                </a:solidFill>
                <a:latin typeface="Arial" panose="020B0604020202020204" pitchFamily="34" charset="0"/>
                <a:ea typeface="ＭＳ Ｐゴシック" pitchFamily="34" charset="-128"/>
                <a:cs typeface="Arial" panose="020B0604020202020204" pitchFamily="34" charset="0"/>
              </a:rPr>
              <a:t>populations.</a:t>
            </a:r>
            <a:r>
              <a:rPr lang="en-US" altLang="ja-JP" sz="1100" baseline="30000" dirty="0">
                <a:solidFill>
                  <a:srgbClr val="000000"/>
                </a:solidFill>
                <a:latin typeface="Arial" panose="020B0604020202020204" pitchFamily="34" charset="0"/>
                <a:ea typeface="ＭＳ Ｐゴシック" pitchFamily="34" charset="-128"/>
                <a:cs typeface="Arial" panose="020B0604020202020204" pitchFamily="34" charset="0"/>
              </a:rPr>
              <a:t>1</a:t>
            </a:r>
          </a:p>
          <a:p>
            <a:pPr>
              <a:spcBef>
                <a:spcPct val="0"/>
              </a:spcBef>
            </a:pPr>
            <a:endParaRPr lang="en-US" sz="1100" dirty="0">
              <a:solidFill>
                <a:srgbClr val="000000"/>
              </a:solidFill>
              <a:latin typeface="Arial" panose="020B0604020202020204" pitchFamily="34" charset="0"/>
              <a:ea typeface="ＭＳ Ｐゴシック" pitchFamily="34" charset="-128"/>
              <a:cs typeface="Arial" panose="020B0604020202020204" pitchFamily="34" charset="0"/>
            </a:endParaRPr>
          </a:p>
          <a:p>
            <a:pPr>
              <a:spcBef>
                <a:spcPct val="0"/>
              </a:spcBef>
            </a:pPr>
            <a:r>
              <a:rPr lang="en-US" sz="1100" dirty="0">
                <a:solidFill>
                  <a:srgbClr val="000000"/>
                </a:solidFill>
                <a:latin typeface="Arial" panose="020B0604020202020204" pitchFamily="34" charset="0"/>
                <a:ea typeface="ＭＳ Ｐゴシック" pitchFamily="34" charset="-128"/>
                <a:cs typeface="Arial" panose="020B0604020202020204" pitchFamily="34" charset="0"/>
              </a:rPr>
              <a:t>Provide an anchor by referring to the </a:t>
            </a:r>
            <a:r>
              <a:rPr lang="en-US" sz="1100" b="1" u="sng" dirty="0">
                <a:solidFill>
                  <a:srgbClr val="000000"/>
                </a:solidFill>
                <a:latin typeface="Arial" panose="020B0604020202020204" pitchFamily="34" charset="0"/>
                <a:ea typeface="ＭＳ Ｐゴシック" pitchFamily="34" charset="-128"/>
                <a:cs typeface="Arial" panose="020B0604020202020204" pitchFamily="34" charset="0"/>
              </a:rPr>
              <a:t>detective analogy </a:t>
            </a:r>
            <a:r>
              <a:rPr lang="en-US" sz="1100" dirty="0">
                <a:solidFill>
                  <a:srgbClr val="000000"/>
                </a:solidFill>
                <a:latin typeface="Arial" panose="020B0604020202020204" pitchFamily="34" charset="0"/>
                <a:ea typeface="ＭＳ Ｐゴシック" pitchFamily="34" charset="-128"/>
                <a:cs typeface="Arial" panose="020B0604020202020204" pitchFamily="34" charset="0"/>
              </a:rPr>
              <a:t>(as a detective we use epidemiology to uncover the behaviors and related problems) or use the </a:t>
            </a:r>
            <a:r>
              <a:rPr lang="en-US" sz="1100" b="1" u="sng" dirty="0">
                <a:solidFill>
                  <a:srgbClr val="000000"/>
                </a:solidFill>
                <a:latin typeface="Arial" panose="020B0604020202020204" pitchFamily="34" charset="0"/>
                <a:ea typeface="ＭＳ Ｐゴシック" pitchFamily="34" charset="-128"/>
                <a:cs typeface="Arial" panose="020B0604020202020204" pitchFamily="34" charset="0"/>
              </a:rPr>
              <a:t>flu example</a:t>
            </a:r>
            <a:r>
              <a:rPr lang="en-US" sz="1100" b="1" dirty="0">
                <a:solidFill>
                  <a:srgbClr val="000000"/>
                </a:solidFill>
                <a:latin typeface="Arial" panose="020B0604020202020204" pitchFamily="34" charset="0"/>
                <a:ea typeface="ＭＳ Ｐゴシック" pitchFamily="34" charset="-128"/>
                <a:cs typeface="Arial" panose="020B0604020202020204" pitchFamily="34" charset="0"/>
              </a:rPr>
              <a:t> </a:t>
            </a:r>
            <a:r>
              <a:rPr lang="en-US" sz="1100" dirty="0">
                <a:solidFill>
                  <a:srgbClr val="000000"/>
                </a:solidFill>
                <a:latin typeface="Arial" panose="020B0604020202020204" pitchFamily="34" charset="0"/>
                <a:ea typeface="ＭＳ Ｐゴシック" pitchFamily="34" charset="-128"/>
                <a:cs typeface="Arial" panose="020B0604020202020204" pitchFamily="34" charset="0"/>
              </a:rPr>
              <a:t>(be sure to include who gets it [person], where [place], and when [time]).</a:t>
            </a:r>
          </a:p>
          <a:p>
            <a:pPr>
              <a:spcBef>
                <a:spcPct val="0"/>
              </a:spcBef>
            </a:pPr>
            <a:endParaRPr lang="en-US" sz="1100" dirty="0">
              <a:solidFill>
                <a:srgbClr val="000000"/>
              </a:solidFill>
              <a:latin typeface="Arial" panose="020B0604020202020204" pitchFamily="34" charset="0"/>
              <a:ea typeface="ＭＳ Ｐゴシック" pitchFamily="34" charset="-128"/>
              <a:cs typeface="Arial" panose="020B0604020202020204" pitchFamily="34" charset="0"/>
            </a:endParaRPr>
          </a:p>
          <a:p>
            <a:pPr>
              <a:spcBef>
                <a:spcPct val="0"/>
              </a:spcBef>
            </a:pPr>
            <a:r>
              <a:rPr lang="en-US" sz="1100" dirty="0">
                <a:solidFill>
                  <a:srgbClr val="000000"/>
                </a:solidFill>
                <a:latin typeface="Arial" panose="020B0604020202020204" pitchFamily="34" charset="0"/>
                <a:ea typeface="ＭＳ Ｐゴシック" pitchFamily="34" charset="-128"/>
                <a:cs typeface="Arial" panose="020B0604020202020204" pitchFamily="34" charset="0"/>
              </a:rPr>
              <a:t>Make the point that </a:t>
            </a:r>
            <a:r>
              <a:rPr lang="en-US" sz="1100" b="1" u="sng" dirty="0">
                <a:solidFill>
                  <a:srgbClr val="000000"/>
                </a:solidFill>
                <a:latin typeface="Arial" panose="020B0604020202020204" pitchFamily="34" charset="0"/>
                <a:ea typeface="ＭＳ Ｐゴシック" pitchFamily="34" charset="-128"/>
                <a:cs typeface="Arial" panose="020B0604020202020204" pitchFamily="34" charset="0"/>
              </a:rPr>
              <a:t>epidemiology is used in public health. </a:t>
            </a:r>
          </a:p>
          <a:p>
            <a:pPr>
              <a:spcBef>
                <a:spcPct val="0"/>
              </a:spcBef>
            </a:pPr>
            <a:endParaRPr lang="en-US" sz="1100" dirty="0">
              <a:solidFill>
                <a:srgbClr val="000000"/>
              </a:solidFill>
              <a:latin typeface="Arial" panose="020B0604020202020204" pitchFamily="34" charset="0"/>
              <a:ea typeface="ＭＳ Ｐゴシック" pitchFamily="34" charset="-128"/>
              <a:cs typeface="Arial" panose="020B0604020202020204" pitchFamily="34" charset="0"/>
            </a:endParaRPr>
          </a:p>
          <a:p>
            <a:pPr>
              <a:spcBef>
                <a:spcPct val="0"/>
              </a:spcBef>
            </a:pPr>
            <a:r>
              <a:rPr lang="en-US" sz="1100" dirty="0">
                <a:solidFill>
                  <a:srgbClr val="000000"/>
                </a:solidFill>
                <a:latin typeface="Arial" panose="020B0604020202020204" pitchFamily="34" charset="0"/>
                <a:ea typeface="ＭＳ Ｐゴシック" pitchFamily="34" charset="-128"/>
                <a:cs typeface="Arial" panose="020B0604020202020204" pitchFamily="34" charset="0"/>
              </a:rPr>
              <a:t>Ask participants:</a:t>
            </a:r>
          </a:p>
          <a:p>
            <a:pPr>
              <a:spcBef>
                <a:spcPct val="0"/>
              </a:spcBef>
            </a:pPr>
            <a:r>
              <a:rPr lang="en-US" sz="1100" dirty="0">
                <a:solidFill>
                  <a:srgbClr val="000000"/>
                </a:solidFill>
                <a:latin typeface="Arial" panose="020B0604020202020204" pitchFamily="34" charset="0"/>
                <a:ea typeface="ＭＳ Ｐゴシック" pitchFamily="34" charset="-128"/>
                <a:cs typeface="Arial" panose="020B0604020202020204" pitchFamily="34" charset="0"/>
              </a:rPr>
              <a:t>What do you know about epidemiology?</a:t>
            </a:r>
          </a:p>
          <a:p>
            <a:pPr>
              <a:spcBef>
                <a:spcPct val="0"/>
              </a:spcBef>
            </a:pPr>
            <a:endParaRPr lang="en-US" sz="1100" b="1" dirty="0">
              <a:solidFill>
                <a:srgbClr val="000000"/>
              </a:solidFill>
              <a:latin typeface="Arial" panose="020B0604020202020204" pitchFamily="34" charset="0"/>
              <a:ea typeface="ＭＳ Ｐゴシック" pitchFamily="34" charset="-128"/>
              <a:cs typeface="Arial" panose="020B0604020202020204" pitchFamily="34" charset="0"/>
            </a:endParaRPr>
          </a:p>
          <a:p>
            <a:pPr>
              <a:spcBef>
                <a:spcPct val="0"/>
              </a:spcBef>
            </a:pPr>
            <a:r>
              <a:rPr lang="en-US" sz="1100" dirty="0">
                <a:solidFill>
                  <a:srgbClr val="000000"/>
                </a:solidFill>
                <a:latin typeface="Arial" panose="020B0604020202020204" pitchFamily="34" charset="0"/>
                <a:ea typeface="ＭＳ Ｐゴシック" pitchFamily="34" charset="-128"/>
                <a:cs typeface="Arial" panose="020B0604020202020204" pitchFamily="34" charset="0"/>
              </a:rPr>
              <a:t>Discuss </a:t>
            </a:r>
            <a:r>
              <a:rPr lang="en-US" sz="1100" b="1" u="sng" dirty="0">
                <a:solidFill>
                  <a:srgbClr val="000000"/>
                </a:solidFill>
                <a:latin typeface="Arial" panose="020B0604020202020204" pitchFamily="34" charset="0"/>
                <a:ea typeface="ＭＳ Ｐゴシック" pitchFamily="34" charset="-128"/>
                <a:cs typeface="Arial" panose="020B0604020202020204" pitchFamily="34" charset="0"/>
              </a:rPr>
              <a:t>distribution</a:t>
            </a:r>
            <a:r>
              <a:rPr lang="en-US" sz="1100" dirty="0">
                <a:solidFill>
                  <a:srgbClr val="000000"/>
                </a:solidFill>
                <a:latin typeface="Arial" panose="020B0604020202020204" pitchFamily="34" charset="0"/>
                <a:ea typeface="ＭＳ Ｐゴシック" pitchFamily="34" charset="-128"/>
                <a:cs typeface="Arial" panose="020B0604020202020204" pitchFamily="34" charset="0"/>
              </a:rPr>
              <a:t>. Provide an example that you can refer to when explaining what it means (e.g., youth aged 14–18 who live in a particular county that has seen rates of motor vehicle crashes increasing over the last three years).</a:t>
            </a:r>
            <a:r>
              <a:rPr lang="en-US" sz="1100" baseline="30000" dirty="0">
                <a:solidFill>
                  <a:srgbClr val="000000"/>
                </a:solidFill>
                <a:latin typeface="Arial" panose="020B0604020202020204" pitchFamily="34" charset="0"/>
                <a:ea typeface="ＭＳ Ｐゴシック" pitchFamily="34" charset="-128"/>
                <a:cs typeface="Arial" panose="020B0604020202020204" pitchFamily="34" charset="0"/>
              </a:rPr>
              <a:t>2</a:t>
            </a:r>
          </a:p>
          <a:p>
            <a:pPr marL="171450" indent="-171450">
              <a:spcBef>
                <a:spcPct val="0"/>
              </a:spcBef>
              <a:buFont typeface="Arial" pitchFamily="34" charset="0"/>
              <a:buChar char="•"/>
            </a:pPr>
            <a:r>
              <a:rPr lang="en-US" sz="1100" dirty="0">
                <a:solidFill>
                  <a:srgbClr val="000000"/>
                </a:solidFill>
                <a:latin typeface="Arial" panose="020B0604020202020204" pitchFamily="34" charset="0"/>
                <a:ea typeface="ＭＳ Ｐゴシック" pitchFamily="34" charset="-128"/>
                <a:cs typeface="Arial" panose="020B0604020202020204" pitchFamily="34" charset="0"/>
              </a:rPr>
              <a:t>Distribution is any particular behavioral problem and/or disease distributed in a certain location over a certain period.</a:t>
            </a:r>
            <a:r>
              <a:rPr lang="en-US" sz="1100" baseline="30000" dirty="0">
                <a:solidFill>
                  <a:srgbClr val="000000"/>
                </a:solidFill>
                <a:latin typeface="Arial" panose="020B0604020202020204" pitchFamily="34" charset="0"/>
                <a:ea typeface="ＭＳ Ｐゴシック" pitchFamily="34" charset="-128"/>
                <a:cs typeface="Arial" panose="020B0604020202020204" pitchFamily="34" charset="0"/>
              </a:rPr>
              <a:t>2</a:t>
            </a:r>
          </a:p>
          <a:p>
            <a:pPr marL="220697" lvl="1">
              <a:spcBef>
                <a:spcPct val="0"/>
              </a:spcBef>
            </a:pPr>
            <a:r>
              <a:rPr lang="en-US" sz="1100" b="1" dirty="0">
                <a:solidFill>
                  <a:srgbClr val="000000"/>
                </a:solidFill>
                <a:latin typeface="Arial" panose="020B0604020202020204" pitchFamily="34" charset="0"/>
                <a:ea typeface="ＭＳ Ｐゴシック" pitchFamily="34" charset="-128"/>
                <a:cs typeface="Arial" panose="020B0604020202020204" pitchFamily="34" charset="0"/>
              </a:rPr>
              <a:t>-	</a:t>
            </a:r>
            <a:r>
              <a:rPr lang="en-US" sz="1100" b="1" u="sng" dirty="0">
                <a:solidFill>
                  <a:srgbClr val="000000"/>
                </a:solidFill>
                <a:latin typeface="Arial" panose="020B0604020202020204" pitchFamily="34" charset="0"/>
                <a:ea typeface="ＭＳ Ｐゴシック" pitchFamily="34" charset="-128"/>
                <a:cs typeface="Arial" panose="020B0604020202020204" pitchFamily="34" charset="0"/>
              </a:rPr>
              <a:t>Person</a:t>
            </a:r>
            <a:r>
              <a:rPr lang="en-US" sz="1100" b="1" dirty="0">
                <a:solidFill>
                  <a:srgbClr val="000000"/>
                </a:solidFill>
                <a:latin typeface="Arial" panose="020B0604020202020204" pitchFamily="34" charset="0"/>
                <a:ea typeface="ＭＳ Ｐゴシック" pitchFamily="34" charset="-128"/>
                <a:cs typeface="Arial" panose="020B0604020202020204" pitchFamily="34" charset="0"/>
              </a:rPr>
              <a:t>: </a:t>
            </a:r>
            <a:r>
              <a:rPr lang="en-US" sz="1100" dirty="0">
                <a:solidFill>
                  <a:srgbClr val="000000"/>
                </a:solidFill>
                <a:latin typeface="Arial" panose="020B0604020202020204" pitchFamily="34" charset="0"/>
                <a:ea typeface="ＭＳ Ｐゴシック" pitchFamily="34" charset="-128"/>
                <a:cs typeface="Arial" panose="020B0604020202020204" pitchFamily="34" charset="0"/>
              </a:rPr>
              <a:t>What populations are affected most?</a:t>
            </a:r>
          </a:p>
          <a:p>
            <a:pPr marL="220697" lvl="1">
              <a:spcBef>
                <a:spcPct val="0"/>
              </a:spcBef>
            </a:pPr>
            <a:r>
              <a:rPr lang="en-US" sz="1100" b="1" dirty="0">
                <a:solidFill>
                  <a:srgbClr val="000000"/>
                </a:solidFill>
                <a:latin typeface="Arial" panose="020B0604020202020204" pitchFamily="34" charset="0"/>
                <a:ea typeface="ＭＳ Ｐゴシック" pitchFamily="34" charset="-128"/>
                <a:cs typeface="Arial" panose="020B0604020202020204" pitchFamily="34" charset="0"/>
              </a:rPr>
              <a:t>-	</a:t>
            </a:r>
            <a:r>
              <a:rPr lang="en-US" sz="1100" b="1" u="sng" dirty="0">
                <a:solidFill>
                  <a:srgbClr val="000000"/>
                </a:solidFill>
                <a:latin typeface="Arial" panose="020B0604020202020204" pitchFamily="34" charset="0"/>
                <a:ea typeface="ＭＳ Ｐゴシック" pitchFamily="34" charset="-128"/>
                <a:cs typeface="Arial" panose="020B0604020202020204" pitchFamily="34" charset="0"/>
              </a:rPr>
              <a:t>Place</a:t>
            </a:r>
            <a:r>
              <a:rPr lang="en-US" sz="1100" b="1" dirty="0">
                <a:solidFill>
                  <a:srgbClr val="000000"/>
                </a:solidFill>
                <a:latin typeface="Arial" panose="020B0604020202020204" pitchFamily="34" charset="0"/>
                <a:ea typeface="ＭＳ Ｐゴシック" pitchFamily="34" charset="-128"/>
                <a:cs typeface="Arial" panose="020B0604020202020204" pitchFamily="34" charset="0"/>
              </a:rPr>
              <a:t>: </a:t>
            </a:r>
            <a:r>
              <a:rPr lang="en-US" sz="1100" dirty="0">
                <a:solidFill>
                  <a:srgbClr val="000000"/>
                </a:solidFill>
                <a:latin typeface="Arial" panose="020B0604020202020204" pitchFamily="34" charset="0"/>
                <a:ea typeface="ＭＳ Ｐゴシック" pitchFamily="34" charset="-128"/>
                <a:cs typeface="Arial" panose="020B0604020202020204" pitchFamily="34" charset="0"/>
              </a:rPr>
              <a:t>What geographic areas are most affected?</a:t>
            </a:r>
          </a:p>
          <a:p>
            <a:pPr marL="220697" lvl="1">
              <a:spcBef>
                <a:spcPct val="0"/>
              </a:spcBef>
            </a:pPr>
            <a:r>
              <a:rPr lang="en-US" sz="1100" b="1" dirty="0">
                <a:solidFill>
                  <a:srgbClr val="000000"/>
                </a:solidFill>
                <a:latin typeface="Arial" panose="020B0604020202020204" pitchFamily="34" charset="0"/>
                <a:ea typeface="ＭＳ Ｐゴシック" pitchFamily="34" charset="-128"/>
                <a:cs typeface="Arial" panose="020B0604020202020204" pitchFamily="34" charset="0"/>
              </a:rPr>
              <a:t>-	</a:t>
            </a:r>
            <a:r>
              <a:rPr lang="en-US" sz="1100" b="1" u="sng" dirty="0">
                <a:solidFill>
                  <a:srgbClr val="000000"/>
                </a:solidFill>
                <a:latin typeface="Arial" panose="020B0604020202020204" pitchFamily="34" charset="0"/>
                <a:ea typeface="ＭＳ Ｐゴシック" pitchFamily="34" charset="-128"/>
                <a:cs typeface="Arial" panose="020B0604020202020204" pitchFamily="34" charset="0"/>
              </a:rPr>
              <a:t>Time</a:t>
            </a:r>
            <a:r>
              <a:rPr lang="en-US" sz="1100" b="1" dirty="0">
                <a:solidFill>
                  <a:srgbClr val="000000"/>
                </a:solidFill>
                <a:latin typeface="Arial" panose="020B0604020202020204" pitchFamily="34" charset="0"/>
                <a:ea typeface="ＭＳ Ｐゴシック" pitchFamily="34" charset="-128"/>
                <a:cs typeface="Arial" panose="020B0604020202020204" pitchFamily="34" charset="0"/>
              </a:rPr>
              <a:t>: </a:t>
            </a:r>
            <a:r>
              <a:rPr lang="en-US" sz="1100" dirty="0">
                <a:solidFill>
                  <a:srgbClr val="000000"/>
                </a:solidFill>
                <a:latin typeface="Arial" panose="020B0604020202020204" pitchFamily="34" charset="0"/>
                <a:ea typeface="ＭＳ Ｐゴシック" pitchFamily="34" charset="-128"/>
                <a:cs typeface="Arial" panose="020B0604020202020204" pitchFamily="34" charset="0"/>
              </a:rPr>
              <a:t>Are problems increasing or decreasing over time?</a:t>
            </a:r>
          </a:p>
          <a:p>
            <a:pPr>
              <a:spcBef>
                <a:spcPct val="0"/>
              </a:spcBef>
            </a:pPr>
            <a:endParaRPr lang="en-US" sz="1100" dirty="0">
              <a:solidFill>
                <a:srgbClr val="000000"/>
              </a:solidFill>
              <a:latin typeface="Arial" panose="020B0604020202020204" pitchFamily="34" charset="0"/>
              <a:ea typeface="ＭＳ Ｐゴシック" pitchFamily="34" charset="-128"/>
              <a:cs typeface="Arial" panose="020B0604020202020204" pitchFamily="34" charset="0"/>
            </a:endParaRPr>
          </a:p>
          <a:p>
            <a:pPr>
              <a:spcBef>
                <a:spcPct val="0"/>
              </a:spcBef>
            </a:pPr>
            <a:r>
              <a:rPr lang="en-US" sz="1100" dirty="0">
                <a:solidFill>
                  <a:srgbClr val="000000"/>
                </a:solidFill>
                <a:latin typeface="Arial" panose="020B0604020202020204" pitchFamily="34" charset="0"/>
                <a:ea typeface="ＭＳ Ｐゴシック" pitchFamily="34" charset="-128"/>
                <a:cs typeface="Arial" panose="020B0604020202020204" pitchFamily="34" charset="0"/>
              </a:rPr>
              <a:t>Ask participants for examples of distribution. </a:t>
            </a:r>
          </a:p>
          <a:p>
            <a:pPr>
              <a:spcBef>
                <a:spcPct val="0"/>
              </a:spcBef>
            </a:pPr>
            <a:endParaRPr lang="en-US" sz="1100" dirty="0">
              <a:solidFill>
                <a:srgbClr val="000000"/>
              </a:solidFill>
              <a:latin typeface="Arial" panose="020B0604020202020204" pitchFamily="34" charset="0"/>
              <a:ea typeface="ＭＳ Ｐゴシック" pitchFamily="34" charset="-128"/>
              <a:cs typeface="Arial" panose="020B0604020202020204" pitchFamily="34" charset="0"/>
            </a:endParaRPr>
          </a:p>
          <a:p>
            <a:pPr>
              <a:spcBef>
                <a:spcPct val="0"/>
              </a:spcBef>
            </a:pPr>
            <a:r>
              <a:rPr lang="en-US" sz="1100" dirty="0">
                <a:solidFill>
                  <a:srgbClr val="000000"/>
                </a:solidFill>
                <a:latin typeface="Arial" panose="020B0604020202020204" pitchFamily="34" charset="0"/>
                <a:ea typeface="ＭＳ Ｐゴシック" pitchFamily="34" charset="-128"/>
                <a:cs typeface="Arial" panose="020B0604020202020204" pitchFamily="34" charset="0"/>
              </a:rPr>
              <a:t>Discuss </a:t>
            </a:r>
            <a:r>
              <a:rPr lang="en-US" sz="1100" b="1" u="sng" dirty="0">
                <a:solidFill>
                  <a:srgbClr val="000000"/>
                </a:solidFill>
                <a:latin typeface="Arial" panose="020B0604020202020204" pitchFamily="34" charset="0"/>
                <a:ea typeface="ＭＳ Ｐゴシック" pitchFamily="34" charset="-128"/>
                <a:cs typeface="Arial" panose="020B0604020202020204" pitchFamily="34" charset="0"/>
              </a:rPr>
              <a:t>determinants</a:t>
            </a:r>
            <a:r>
              <a:rPr lang="en-US" sz="1100" dirty="0">
                <a:solidFill>
                  <a:srgbClr val="000000"/>
                </a:solidFill>
                <a:latin typeface="Arial" panose="020B0604020202020204" pitchFamily="34" charset="0"/>
                <a:ea typeface="ＭＳ Ｐゴシック" pitchFamily="34" charset="-128"/>
                <a:cs typeface="Arial" panose="020B0604020202020204" pitchFamily="34" charset="0"/>
              </a:rPr>
              <a:t>:</a:t>
            </a:r>
          </a:p>
          <a:p>
            <a:pPr marL="171450" indent="-171450">
              <a:spcBef>
                <a:spcPct val="0"/>
              </a:spcBef>
              <a:buFont typeface="Arial" pitchFamily="34" charset="0"/>
              <a:buChar char="•"/>
            </a:pPr>
            <a:r>
              <a:rPr lang="en-US" sz="1100" dirty="0">
                <a:solidFill>
                  <a:srgbClr val="000000"/>
                </a:solidFill>
                <a:latin typeface="Arial" panose="020B0604020202020204" pitchFamily="34" charset="0"/>
                <a:ea typeface="ＭＳ Ｐゴシック" pitchFamily="34" charset="-128"/>
                <a:cs typeface="Arial" panose="020B0604020202020204" pitchFamily="34" charset="0"/>
              </a:rPr>
              <a:t>Determinants are the factors that influence health and disease—the risk and protective factors (discussed previously).</a:t>
            </a:r>
          </a:p>
          <a:p>
            <a:pPr eaLnBrk="1" hangingPunct="1">
              <a:spcBef>
                <a:spcPct val="0"/>
              </a:spcBef>
            </a:pPr>
            <a:endParaRPr lang="en-US" sz="1100" dirty="0">
              <a:solidFill>
                <a:srgbClr val="000000"/>
              </a:solidFill>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US" sz="1100" dirty="0">
                <a:solidFill>
                  <a:srgbClr val="000000"/>
                </a:solidFill>
                <a:latin typeface="Arial" panose="020B0604020202020204" pitchFamily="34" charset="0"/>
                <a:ea typeface="ＭＳ Ｐゴシック" pitchFamily="34" charset="-128"/>
                <a:cs typeface="Arial" panose="020B0604020202020204" pitchFamily="34" charset="0"/>
              </a:rPr>
              <a:t>Refer participants to </a:t>
            </a:r>
            <a:r>
              <a:rPr lang="en-US" sz="1100" b="1" i="1" dirty="0">
                <a:solidFill>
                  <a:srgbClr val="000000"/>
                </a:solidFill>
                <a:latin typeface="Arial" panose="020B0604020202020204" pitchFamily="34" charset="0"/>
                <a:ea typeface="ＭＳ Ｐゴシック" pitchFamily="34" charset="-128"/>
                <a:cs typeface="Arial" panose="020B0604020202020204" pitchFamily="34" charset="0"/>
              </a:rPr>
              <a:t>Information Sheet 2.1: Key Concepts for Step 1</a:t>
            </a:r>
            <a:r>
              <a:rPr lang="en-US" sz="1100" dirty="0">
                <a:solidFill>
                  <a:srgbClr val="000000"/>
                </a:solidFill>
                <a:latin typeface="Arial" panose="020B0604020202020204" pitchFamily="34" charset="0"/>
                <a:ea typeface="ＭＳ Ｐゴシック" pitchFamily="34" charset="-128"/>
                <a:cs typeface="Arial" panose="020B0604020202020204" pitchFamily="34" charset="0"/>
              </a:rPr>
              <a:t>,</a:t>
            </a:r>
            <a:r>
              <a:rPr lang="en-US" sz="1100" b="1" dirty="0">
                <a:solidFill>
                  <a:srgbClr val="000000"/>
                </a:solidFill>
                <a:latin typeface="Arial" panose="020B0604020202020204" pitchFamily="34" charset="0"/>
                <a:ea typeface="ＭＳ Ｐゴシック" pitchFamily="34" charset="-128"/>
                <a:cs typeface="Arial" panose="020B0604020202020204" pitchFamily="34" charset="0"/>
              </a:rPr>
              <a:t> </a:t>
            </a:r>
            <a:r>
              <a:rPr lang="en-US" sz="1100" dirty="0">
                <a:solidFill>
                  <a:srgbClr val="000000"/>
                </a:solidFill>
                <a:latin typeface="Arial" panose="020B0604020202020204" pitchFamily="34" charset="0"/>
                <a:ea typeface="ＭＳ Ｐゴシック" pitchFamily="34" charset="-128"/>
                <a:cs typeface="Arial" panose="020B0604020202020204" pitchFamily="34" charset="0"/>
              </a:rPr>
              <a:t>which has information on assessment, epidemiology, and the logic model.</a:t>
            </a:r>
            <a:endParaRPr lang="en-US" sz="1100" b="1"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306BDFC8-C983-4EA3-AF67-93ED46516551}" type="slidenum">
              <a:rPr lang="en-US" smtClean="0"/>
              <a:pPr/>
              <a:t>10</a:t>
            </a:fld>
            <a:endParaRPr lang="en-US" dirty="0"/>
          </a:p>
        </p:txBody>
      </p:sp>
    </p:spTree>
    <p:extLst>
      <p:ext uri="{BB962C8B-B14F-4D97-AF65-F5344CB8AC3E}">
        <p14:creationId xmlns:p14="http://schemas.microsoft.com/office/powerpoint/2010/main" val="1098386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498600" y="684213"/>
            <a:ext cx="3852863" cy="2889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sz="1100" b="0" i="1" dirty="0">
                <a:solidFill>
                  <a:srgbClr val="FF0000"/>
                </a:solidFill>
                <a:latin typeface="Arial" panose="020B0604020202020204" pitchFamily="34" charset="0"/>
                <a:cs typeface="Arial" panose="020B0604020202020204" pitchFamily="34" charset="0"/>
              </a:rPr>
              <a:t>[Prepare a flipchart paper with the underlined</a:t>
            </a:r>
            <a:r>
              <a:rPr lang="en-US" altLang="en-US" sz="1100" b="0" i="1" baseline="0" dirty="0">
                <a:solidFill>
                  <a:srgbClr val="FF0000"/>
                </a:solidFill>
                <a:latin typeface="Arial" panose="020B0604020202020204" pitchFamily="34" charset="0"/>
                <a:cs typeface="Arial" panose="020B0604020202020204" pitchFamily="34" charset="0"/>
              </a:rPr>
              <a:t> first sentence below of the definition of health disparities and post it when presenting this slide]</a:t>
            </a:r>
            <a:endParaRPr lang="en-US" altLang="en-US" sz="1100" b="0" i="1" dirty="0">
              <a:solidFill>
                <a:srgbClr val="FF0000"/>
              </a:solidFill>
              <a:latin typeface="Arial" panose="020B0604020202020204" pitchFamily="34" charset="0"/>
              <a:cs typeface="Arial" panose="020B0604020202020204" pitchFamily="34" charset="0"/>
            </a:endParaRPr>
          </a:p>
          <a:p>
            <a:pPr eaLnBrk="1" hangingPunct="1">
              <a:spcBef>
                <a:spcPct val="0"/>
              </a:spcBef>
            </a:pPr>
            <a:endParaRPr lang="en-US" altLang="en-US" sz="1100" b="1" dirty="0">
              <a:latin typeface="Arial" panose="020B0604020202020204" pitchFamily="34" charset="0"/>
              <a:cs typeface="Arial" panose="020B0604020202020204" pitchFamily="34" charset="0"/>
            </a:endParaRPr>
          </a:p>
          <a:p>
            <a:pPr eaLnBrk="1" hangingPunct="1">
              <a:spcBef>
                <a:spcPct val="0"/>
              </a:spcBef>
            </a:pPr>
            <a:r>
              <a:rPr lang="en-US" altLang="en-US" sz="1100" b="1" dirty="0">
                <a:latin typeface="Arial" panose="020B0604020202020204" pitchFamily="34" charset="0"/>
                <a:cs typeface="Arial" panose="020B0604020202020204" pitchFamily="34" charset="0"/>
              </a:rPr>
              <a:t>What are behavioral health disparities?</a:t>
            </a: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According to the Healthy People 2020 definition, “</a:t>
            </a:r>
            <a:r>
              <a:rPr lang="en-US" altLang="en-US" sz="1100" u="sng" dirty="0">
                <a:latin typeface="Arial" panose="020B0604020202020204" pitchFamily="34" charset="0"/>
                <a:cs typeface="Arial" panose="020B0604020202020204" pitchFamily="34" charset="0"/>
              </a:rPr>
              <a:t>A health disparity is a particular type of health difference that is closely linked with social, economic, and/or environmental disadvantage</a:t>
            </a:r>
            <a:r>
              <a:rPr lang="en-US" altLang="en-US" sz="1100" dirty="0">
                <a:latin typeface="Arial" panose="020B0604020202020204" pitchFamily="34" charset="0"/>
                <a:cs typeface="Arial" panose="020B0604020202020204" pitchFamily="34" charset="0"/>
              </a:rPr>
              <a:t>. Health disparities adversely affect groups of people who have systematically experienced greater obstacles to health (including behavioral health) care based on their racial or ethnic group; religion; socioeconomic status; gender; age; mental health; cognitive, sensory, or physical disability; sexual orientation or gender identity; geographic location; or other characteristics historically linked to discrimination or exclusion”</a:t>
            </a:r>
            <a:r>
              <a:rPr lang="en-US" altLang="en-US" sz="1100" baseline="30000" dirty="0">
                <a:latin typeface="Arial" panose="020B0604020202020204" pitchFamily="34" charset="0"/>
                <a:cs typeface="Arial" panose="020B0604020202020204" pitchFamily="34" charset="0"/>
              </a:rPr>
              <a:t>3</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Disparities relating to </a:t>
            </a:r>
            <a:r>
              <a:rPr lang="en-US" altLang="en-US" sz="1100" i="1" dirty="0">
                <a:latin typeface="Arial" panose="020B0604020202020204" pitchFamily="34" charset="0"/>
                <a:cs typeface="Arial" panose="020B0604020202020204" pitchFamily="34" charset="0"/>
              </a:rPr>
              <a:t>behavioral health status</a:t>
            </a:r>
            <a:r>
              <a:rPr lang="en-US" altLang="en-US" sz="1100" dirty="0">
                <a:latin typeface="Arial" panose="020B0604020202020204" pitchFamily="34" charset="0"/>
                <a:cs typeface="Arial" panose="020B0604020202020204" pitchFamily="34" charset="0"/>
              </a:rPr>
              <a:t> refer to differences in the distribution of behavioral health problems (e.g., substance use disorders, emotional health problems, suicide rates) as well as higher levels of morbidity and mortality associated with behavioral health disorders when compared with the behavioral health status of the general population. In addition to higher levels of behavioral health disorders, disparities may be related to differences in health care access as well as to the quality of care, with some populations encountering greater geographic barriers to care, less culturally competent care, and/or less evidence-based or effective care to meet their behavioral health needs.</a:t>
            </a:r>
            <a:r>
              <a:rPr lang="en-US" altLang="en-US" sz="1100" baseline="30000" dirty="0">
                <a:latin typeface="Arial" panose="020B0604020202020204" pitchFamily="34" charset="0"/>
                <a:cs typeface="Arial" panose="020B0604020202020204" pitchFamily="34" charset="0"/>
              </a:rPr>
              <a:t>4</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6B63B1-DDD2-4B6D-8AFB-86464AA63E77}" type="slidenum">
              <a:rPr lang="en-US" altLang="en-US" smtClean="0"/>
              <a:pPr/>
              <a:t>11</a:t>
            </a:fld>
            <a:endParaRPr lang="en-US" altLang="en-US"/>
          </a:p>
        </p:txBody>
      </p:sp>
    </p:spTree>
    <p:extLst>
      <p:ext uri="{BB962C8B-B14F-4D97-AF65-F5344CB8AC3E}">
        <p14:creationId xmlns:p14="http://schemas.microsoft.com/office/powerpoint/2010/main" val="3212793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498600" y="684213"/>
            <a:ext cx="3852863" cy="2889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defTabSz="455613">
              <a:lnSpc>
                <a:spcPct val="110000"/>
              </a:lnSpc>
              <a:spcBef>
                <a:spcPct val="0"/>
              </a:spcBef>
            </a:pPr>
            <a:r>
              <a:rPr lang="en-US" altLang="en-US" sz="1100" dirty="0">
                <a:solidFill>
                  <a:schemeClr val="tx1"/>
                </a:solidFill>
                <a:latin typeface="Arial" panose="020B0604020202020204" pitchFamily="34" charset="0"/>
                <a:cs typeface="Arial" panose="020B0604020202020204" pitchFamily="34" charset="0"/>
              </a:rPr>
              <a:t>Discuss the </a:t>
            </a:r>
            <a:r>
              <a:rPr lang="en-US" altLang="en-US" sz="1100" b="1" u="sng" dirty="0">
                <a:solidFill>
                  <a:schemeClr val="tx1"/>
                </a:solidFill>
                <a:latin typeface="Arial" panose="020B0604020202020204" pitchFamily="34" charset="0"/>
                <a:cs typeface="Arial" panose="020B0604020202020204" pitchFamily="34" charset="0"/>
              </a:rPr>
              <a:t>examples of health disparities</a:t>
            </a:r>
            <a:r>
              <a:rPr lang="en-US" altLang="en-US" sz="1100" dirty="0">
                <a:solidFill>
                  <a:schemeClr val="tx1"/>
                </a:solidFill>
                <a:latin typeface="Arial" panose="020B0604020202020204" pitchFamily="34" charset="0"/>
                <a:cs typeface="Arial" panose="020B0604020202020204" pitchFamily="34" charset="0"/>
              </a:rPr>
              <a:t>:</a:t>
            </a:r>
          </a:p>
          <a:p>
            <a:pPr marL="236538" lvl="4" indent="-227013" defTabSz="455613">
              <a:lnSpc>
                <a:spcPct val="110000"/>
              </a:lnSpc>
              <a:spcBef>
                <a:spcPct val="0"/>
              </a:spcBef>
              <a:buFontTx/>
              <a:buChar char="•"/>
            </a:pPr>
            <a:r>
              <a:rPr lang="en-US" altLang="en-US" sz="1100" dirty="0">
                <a:solidFill>
                  <a:schemeClr val="tx1"/>
                </a:solidFill>
                <a:latin typeface="Arial" panose="020B0604020202020204" pitchFamily="34" charset="0"/>
                <a:cs typeface="Arial" panose="020B0604020202020204" pitchFamily="34" charset="0"/>
              </a:rPr>
              <a:t>People whose household incomes were below (or near) the federal poverty level had a substantially higher prevalence of smoking compared to people with more income.</a:t>
            </a:r>
            <a:r>
              <a:rPr lang="en-US" altLang="en-US" sz="1100" baseline="30000" dirty="0">
                <a:solidFill>
                  <a:schemeClr val="tx1"/>
                </a:solidFill>
                <a:latin typeface="Arial" panose="020B0604020202020204" pitchFamily="34" charset="0"/>
                <a:cs typeface="Arial" panose="020B0604020202020204" pitchFamily="34" charset="0"/>
              </a:rPr>
              <a:t>6</a:t>
            </a:r>
            <a:r>
              <a:rPr lang="en-US" altLang="en-US" sz="1100" dirty="0">
                <a:solidFill>
                  <a:schemeClr val="tx1"/>
                </a:solidFill>
                <a:latin typeface="Arial" panose="020B0604020202020204" pitchFamily="34" charset="0"/>
                <a:cs typeface="Arial" panose="020B0604020202020204" pitchFamily="34" charset="0"/>
              </a:rPr>
              <a:t> </a:t>
            </a:r>
          </a:p>
          <a:p>
            <a:pPr marL="236538" lvl="4" indent="-227013" defTabSz="455613">
              <a:lnSpc>
                <a:spcPct val="110000"/>
              </a:lnSpc>
              <a:spcBef>
                <a:spcPct val="0"/>
              </a:spcBef>
              <a:buFontTx/>
              <a:buChar char="•"/>
            </a:pPr>
            <a:r>
              <a:rPr lang="en-US" altLang="en-US" sz="1100" dirty="0">
                <a:solidFill>
                  <a:schemeClr val="tx1"/>
                </a:solidFill>
                <a:latin typeface="Arial" panose="020B0604020202020204" pitchFamily="34" charset="0"/>
                <a:cs typeface="Arial" panose="020B0604020202020204" pitchFamily="34" charset="0"/>
              </a:rPr>
              <a:t>Males have suicide rates almost four times as high as females.</a:t>
            </a:r>
            <a:r>
              <a:rPr lang="en-US" altLang="en-US" sz="1100" baseline="30000" dirty="0">
                <a:solidFill>
                  <a:schemeClr val="tx1"/>
                </a:solidFill>
                <a:latin typeface="Arial" panose="020B0604020202020204" pitchFamily="34" charset="0"/>
                <a:cs typeface="Arial" panose="020B0604020202020204" pitchFamily="34" charset="0"/>
              </a:rPr>
              <a:t>7</a:t>
            </a:r>
            <a:r>
              <a:rPr lang="en-US" altLang="en-US" sz="1100" dirty="0">
                <a:solidFill>
                  <a:schemeClr val="tx1"/>
                </a:solidFill>
                <a:latin typeface="Arial" panose="020B0604020202020204" pitchFamily="34" charset="0"/>
                <a:cs typeface="Arial" panose="020B0604020202020204" pitchFamily="34" charset="0"/>
              </a:rPr>
              <a:t> </a:t>
            </a:r>
          </a:p>
          <a:p>
            <a:pPr marL="236538" lvl="4" indent="-227013" defTabSz="455613">
              <a:lnSpc>
                <a:spcPct val="110000"/>
              </a:lnSpc>
              <a:spcBef>
                <a:spcPct val="0"/>
              </a:spcBef>
              <a:buFontTx/>
              <a:buChar char="•"/>
            </a:pPr>
            <a:r>
              <a:rPr lang="en-US" altLang="en-US" sz="1100" dirty="0">
                <a:solidFill>
                  <a:schemeClr val="tx1"/>
                </a:solidFill>
                <a:latin typeface="Arial" panose="020B0604020202020204" pitchFamily="34" charset="0"/>
                <a:cs typeface="Arial" panose="020B0604020202020204" pitchFamily="34" charset="0"/>
              </a:rPr>
              <a:t>Racial/ethnic minorities (except Asian) continue to experience a disproportionate burden of HIV diagnoses.</a:t>
            </a:r>
            <a:r>
              <a:rPr lang="en-US" altLang="en-US" sz="1100" baseline="30000" dirty="0">
                <a:solidFill>
                  <a:schemeClr val="tx1"/>
                </a:solidFill>
                <a:latin typeface="Arial" panose="020B0604020202020204" pitchFamily="34" charset="0"/>
                <a:cs typeface="Arial" panose="020B0604020202020204" pitchFamily="34" charset="0"/>
              </a:rPr>
              <a:t>6</a:t>
            </a:r>
          </a:p>
          <a:p>
            <a:pPr marL="236538" lvl="4" indent="-227013" defTabSz="455613">
              <a:lnSpc>
                <a:spcPct val="110000"/>
              </a:lnSpc>
              <a:spcBef>
                <a:spcPct val="0"/>
              </a:spcBef>
              <a:buFontTx/>
              <a:buChar char="•"/>
            </a:pPr>
            <a:r>
              <a:rPr lang="en-US" altLang="en-US" sz="1100" dirty="0">
                <a:solidFill>
                  <a:schemeClr val="tx1"/>
                </a:solidFill>
                <a:latin typeface="Arial" panose="020B0604020202020204" pitchFamily="34" charset="0"/>
                <a:cs typeface="Arial" panose="020B0604020202020204" pitchFamily="34" charset="0"/>
              </a:rPr>
              <a:t>Current alcohol use among youth aged 18-20 is almost 50%, even though alcohol consumption is illegal under age 21.</a:t>
            </a:r>
            <a:r>
              <a:rPr lang="en-US" altLang="en-US" sz="1100" baseline="30000" dirty="0">
                <a:solidFill>
                  <a:schemeClr val="tx1"/>
                </a:solidFill>
                <a:latin typeface="Arial" panose="020B0604020202020204" pitchFamily="34" charset="0"/>
                <a:cs typeface="Arial" panose="020B0604020202020204" pitchFamily="34" charset="0"/>
              </a:rPr>
              <a:t>8</a:t>
            </a:r>
            <a:r>
              <a:rPr lang="en-US" altLang="en-US" sz="1100" dirty="0">
                <a:solidFill>
                  <a:schemeClr val="tx1"/>
                </a:solidFill>
                <a:latin typeface="Arial" panose="020B0604020202020204" pitchFamily="34" charset="0"/>
                <a:cs typeface="Arial" panose="020B0604020202020204" pitchFamily="34" charset="0"/>
              </a:rPr>
              <a:t> </a:t>
            </a:r>
          </a:p>
          <a:p>
            <a:pPr defTabSz="455613">
              <a:lnSpc>
                <a:spcPct val="110000"/>
              </a:lnSpc>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defTabSz="455613">
              <a:lnSpc>
                <a:spcPct val="110000"/>
              </a:lnSpc>
              <a:spcBef>
                <a:spcPct val="0"/>
              </a:spcBef>
            </a:pPr>
            <a:r>
              <a:rPr lang="en-US" altLang="en-US" sz="1100" dirty="0">
                <a:solidFill>
                  <a:schemeClr val="tx1"/>
                </a:solidFill>
                <a:latin typeface="Arial" panose="020B0604020202020204" pitchFamily="34" charset="0"/>
                <a:cs typeface="Arial" panose="020B0604020202020204" pitchFamily="34" charset="0"/>
              </a:rPr>
              <a:t>Ask participants to share examples that illustrate health disparities in their own state or a community where they work, or some other example from their experience. </a:t>
            </a:r>
          </a:p>
          <a:p>
            <a:pPr defTabSz="455613">
              <a:lnSpc>
                <a:spcPct val="110000"/>
              </a:lnSpc>
              <a:spcBef>
                <a:spcPct val="0"/>
              </a:spcBef>
            </a:pPr>
            <a:endParaRPr lang="en-US" altLang="en-US" sz="1100" u="sng" dirty="0">
              <a:solidFill>
                <a:schemeClr val="tx1"/>
              </a:solidFill>
              <a:latin typeface="Arial" panose="020B0604020202020204" pitchFamily="34" charset="0"/>
              <a:cs typeface="Arial" panose="020B0604020202020204" pitchFamily="34" charset="0"/>
            </a:endParaRPr>
          </a:p>
          <a:p>
            <a:pPr defTabSz="455613">
              <a:lnSpc>
                <a:spcPct val="110000"/>
              </a:lnSpc>
              <a:spcBef>
                <a:spcPct val="0"/>
              </a:spcBef>
            </a:pPr>
            <a:r>
              <a:rPr lang="en-US" altLang="en-US" sz="1100" b="1" u="sng" dirty="0">
                <a:solidFill>
                  <a:schemeClr val="tx1"/>
                </a:solidFill>
                <a:latin typeface="Arial" panose="020B0604020202020204" pitchFamily="34" charset="0"/>
                <a:cs typeface="Arial" panose="020B0604020202020204" pitchFamily="34" charset="0"/>
              </a:rPr>
              <a:t>Ask participants what health disparities have to do with prevention</a:t>
            </a:r>
            <a:r>
              <a:rPr lang="en-US" altLang="en-US" sz="1100" u="sng" dirty="0">
                <a:solidFill>
                  <a:schemeClr val="tx1"/>
                </a:solidFill>
                <a:latin typeface="Arial" panose="020B0604020202020204" pitchFamily="34" charset="0"/>
                <a:cs typeface="Arial" panose="020B0604020202020204" pitchFamily="34" charset="0"/>
              </a:rPr>
              <a:t>. </a:t>
            </a:r>
            <a:r>
              <a:rPr lang="en-US" altLang="en-US" sz="1100" dirty="0">
                <a:solidFill>
                  <a:schemeClr val="tx1"/>
                </a:solidFill>
                <a:latin typeface="Arial" panose="020B0604020202020204" pitchFamily="34" charset="0"/>
                <a:cs typeface="Arial" panose="020B0604020202020204" pitchFamily="34" charset="0"/>
              </a:rPr>
              <a:t>Discuss how health disparities relate to prevention, and their relevance to assessment. Be sure the following points are made by you or by participants: </a:t>
            </a:r>
          </a:p>
          <a:p>
            <a:pPr marL="171450" indent="-171450" defTabSz="455613">
              <a:lnSpc>
                <a:spcPct val="11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Some population groups may be </a:t>
            </a:r>
            <a:r>
              <a:rPr lang="en-US" altLang="en-US" sz="1100" b="1" u="sng" dirty="0">
                <a:solidFill>
                  <a:schemeClr val="tx1"/>
                </a:solidFill>
                <a:latin typeface="Arial" panose="020B0604020202020204" pitchFamily="34" charset="0"/>
                <a:cs typeface="Arial" panose="020B0604020202020204" pitchFamily="34" charset="0"/>
              </a:rPr>
              <a:t>hard to reach </a:t>
            </a:r>
            <a:r>
              <a:rPr lang="en-US" altLang="en-US" sz="1100" dirty="0">
                <a:solidFill>
                  <a:schemeClr val="tx1"/>
                </a:solidFill>
                <a:latin typeface="Arial" panose="020B0604020202020204" pitchFamily="34" charset="0"/>
                <a:cs typeface="Arial" panose="020B0604020202020204" pitchFamily="34" charset="0"/>
              </a:rPr>
              <a:t>in terms of understanding the problems they are experiencing, finding data on them, and/or providing appropriate programs that meet their needs.</a:t>
            </a:r>
          </a:p>
          <a:p>
            <a:pPr marL="171450" indent="-171450" defTabSz="455613">
              <a:lnSpc>
                <a:spcPct val="11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While substance abuse interventions do not</a:t>
            </a:r>
            <a:r>
              <a:rPr lang="en-US" altLang="ja-JP" sz="1100" dirty="0">
                <a:solidFill>
                  <a:schemeClr val="tx1"/>
                </a:solidFill>
                <a:latin typeface="Arial" panose="020B0604020202020204" pitchFamily="34" charset="0"/>
                <a:cs typeface="Arial" panose="020B0604020202020204" pitchFamily="34" charset="0"/>
              </a:rPr>
              <a:t> usually directly address the  social, economic, or environmental disadvantages specific populations experience, the interventions DO </a:t>
            </a:r>
            <a:r>
              <a:rPr lang="en-US" altLang="ja-JP" sz="1100" b="1" u="sng" dirty="0">
                <a:solidFill>
                  <a:schemeClr val="tx1"/>
                </a:solidFill>
                <a:latin typeface="Arial" panose="020B0604020202020204" pitchFamily="34" charset="0"/>
                <a:cs typeface="Arial" panose="020B0604020202020204" pitchFamily="34" charset="0"/>
              </a:rPr>
              <a:t>address the risk factors that are often related to these disadvantages</a:t>
            </a:r>
            <a:r>
              <a:rPr lang="en-US" altLang="ja-JP" sz="1100" dirty="0">
                <a:solidFill>
                  <a:schemeClr val="tx1"/>
                </a:solidFill>
                <a:latin typeface="Arial" panose="020B0604020202020204" pitchFamily="34" charset="0"/>
                <a:cs typeface="Arial" panose="020B0604020202020204" pitchFamily="34" charset="0"/>
              </a:rPr>
              <a:t>.</a:t>
            </a:r>
          </a:p>
          <a:p>
            <a:pPr marL="171450" indent="-171450" defTabSz="455613">
              <a:lnSpc>
                <a:spcPct val="11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In substance abuse prevention we need to </a:t>
            </a:r>
            <a:r>
              <a:rPr lang="en-US" altLang="en-US" sz="1100" b="1" u="sng" dirty="0">
                <a:solidFill>
                  <a:schemeClr val="tx1"/>
                </a:solidFill>
                <a:latin typeface="Arial" panose="020B0604020202020204" pitchFamily="34" charset="0"/>
                <a:cs typeface="Arial" panose="020B0604020202020204" pitchFamily="34" charset="0"/>
              </a:rPr>
              <a:t>be attentive to health disparities </a:t>
            </a:r>
            <a:r>
              <a:rPr lang="en-US" altLang="en-US" sz="1100" dirty="0">
                <a:solidFill>
                  <a:schemeClr val="tx1"/>
                </a:solidFill>
                <a:latin typeface="Arial" panose="020B0604020202020204" pitchFamily="34" charset="0"/>
                <a:cs typeface="Arial" panose="020B0604020202020204" pitchFamily="34" charset="0"/>
              </a:rPr>
              <a:t>that might exist.</a:t>
            </a:r>
          </a:p>
          <a:p>
            <a:pPr marL="171450" indent="-171450" defTabSz="455613">
              <a:lnSpc>
                <a:spcPct val="11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During the assessment step we need to </a:t>
            </a:r>
            <a:r>
              <a:rPr lang="en-US" altLang="en-US" sz="1100" b="1" u="sng" dirty="0">
                <a:solidFill>
                  <a:schemeClr val="tx1"/>
                </a:solidFill>
                <a:latin typeface="Arial" panose="020B0604020202020204" pitchFamily="34" charset="0"/>
                <a:cs typeface="Arial" panose="020B0604020202020204" pitchFamily="34" charset="0"/>
              </a:rPr>
              <a:t>collect data on vulnerable populations</a:t>
            </a:r>
            <a:r>
              <a:rPr lang="en-US" altLang="en-US" sz="1100" dirty="0">
                <a:solidFill>
                  <a:schemeClr val="tx1"/>
                </a:solidFill>
                <a:latin typeface="Arial" panose="020B0604020202020204" pitchFamily="34" charset="0"/>
                <a:cs typeface="Arial" panose="020B0604020202020204" pitchFamily="34" charset="0"/>
              </a:rPr>
              <a:t>, even if the data are not readily available.</a:t>
            </a:r>
          </a:p>
          <a:p>
            <a:pPr marL="171450" indent="-171450" defTabSz="455613">
              <a:lnSpc>
                <a:spcPct val="11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SAMHSA (HHS) is committed to vulnerable populations. </a:t>
            </a:r>
          </a:p>
          <a:p>
            <a:pPr marL="171450" indent="-171450" defTabSz="455613">
              <a:lnSpc>
                <a:spcPct val="110000"/>
              </a:lnSpc>
              <a:spcBef>
                <a:spcPct val="0"/>
              </a:spcBef>
              <a:buFont typeface="Arial" panose="020B0604020202020204" pitchFamily="34" charset="0"/>
              <a:buChar char="•"/>
            </a:pPr>
            <a:endParaRPr lang="en-US" altLang="en-US" sz="1100" dirty="0">
              <a:solidFill>
                <a:schemeClr val="tx1"/>
              </a:solidFill>
              <a:latin typeface="Arial" panose="020B0604020202020204" pitchFamily="34" charset="0"/>
              <a:cs typeface="Arial" panose="020B0604020202020204" pitchFamily="34" charset="0"/>
            </a:endParaRPr>
          </a:p>
          <a:p>
            <a:pPr marL="0" marR="0" indent="0" algn="l" defTabSz="455613" rtl="0" eaLnBrk="0" fontAlgn="base" latinLnBrk="0" hangingPunct="0">
              <a:lnSpc>
                <a:spcPct val="110000"/>
              </a:lnSpc>
              <a:spcBef>
                <a:spcPct val="0"/>
              </a:spcBef>
              <a:spcAft>
                <a:spcPct val="0"/>
              </a:spcAft>
              <a:buClrTx/>
              <a:buSzTx/>
              <a:buFont typeface="Arial" panose="020B0604020202020204" pitchFamily="34" charset="0"/>
              <a:buNone/>
              <a:tabLst/>
              <a:defRPr/>
            </a:pPr>
            <a:r>
              <a:rPr lang="en-US" altLang="en-US" sz="1100" i="1" dirty="0">
                <a:solidFill>
                  <a:srgbClr val="FF0000"/>
                </a:solidFill>
                <a:latin typeface="Arial" panose="020B0604020202020204" pitchFamily="34" charset="0"/>
                <a:cs typeface="Arial" panose="020B0604020202020204" pitchFamily="34" charset="0"/>
              </a:rPr>
              <a:t>[In slideshow, click for second box to appear]</a:t>
            </a:r>
            <a:endParaRPr lang="en-US" altLang="en-US" sz="1100" dirty="0">
              <a:latin typeface="Arial" panose="020B0604020202020204" pitchFamily="34" charset="0"/>
              <a:cs typeface="Arial" panose="020B0604020202020204" pitchFamily="34" charset="0"/>
            </a:endParaRPr>
          </a:p>
          <a:p>
            <a:pPr marL="0" indent="0" defTabSz="455613">
              <a:lnSpc>
                <a:spcPct val="110000"/>
              </a:lnSpc>
              <a:spcBef>
                <a:spcPct val="0"/>
              </a:spcBef>
              <a:buFont typeface="Arial" panose="020B0604020202020204" pitchFamily="34" charset="0"/>
              <a:buNone/>
            </a:pPr>
            <a:endParaRPr lang="en-US" altLang="en-US" sz="1100" dirty="0">
              <a:solidFill>
                <a:schemeClr val="tx1"/>
              </a:solidFill>
              <a:latin typeface="Arial" panose="020B0604020202020204" pitchFamily="34" charset="0"/>
              <a:cs typeface="Arial" panose="020B0604020202020204" pitchFamily="34" charset="0"/>
            </a:endParaRPr>
          </a:p>
          <a:p>
            <a:pPr marL="0" indent="0" defTabSz="455613">
              <a:lnSpc>
                <a:spcPct val="110000"/>
              </a:lnSpc>
              <a:spcBef>
                <a:spcPct val="0"/>
              </a:spcBef>
              <a:buFont typeface="Arial" panose="020B0604020202020204" pitchFamily="34" charset="0"/>
              <a:buNone/>
            </a:pPr>
            <a:r>
              <a:rPr lang="en-US" altLang="en-US" sz="1100" dirty="0">
                <a:latin typeface="Arial" panose="020B0604020202020204" pitchFamily="34" charset="0"/>
                <a:cs typeface="Arial" panose="020B0604020202020204" pitchFamily="34" charset="0"/>
              </a:rPr>
              <a:t>What is needed to combat behavioral health disparities is health equity—which refers to providing all people with equal opportunities to achieve their health potential</a:t>
            </a:r>
            <a:endParaRPr lang="en-US" altLang="en-US" sz="1100" dirty="0">
              <a:solidFill>
                <a:schemeClr val="tx1"/>
              </a:solidFill>
              <a:latin typeface="Arial" panose="020B0604020202020204" pitchFamily="34" charset="0"/>
              <a:cs typeface="Arial" panose="020B0604020202020204" pitchFamily="34"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5776A0-BE2A-4B5F-8812-A2481E5A8177}" type="slidenum">
              <a:rPr lang="en-US" altLang="en-US" smtClean="0"/>
              <a:pPr/>
              <a:t>12</a:t>
            </a:fld>
            <a:endParaRPr lang="en-US" altLang="en-US"/>
          </a:p>
        </p:txBody>
      </p:sp>
    </p:spTree>
    <p:extLst>
      <p:ext uri="{BB962C8B-B14F-4D97-AF65-F5344CB8AC3E}">
        <p14:creationId xmlns:p14="http://schemas.microsoft.com/office/powerpoint/2010/main" val="3170760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684213"/>
            <a:ext cx="3852863" cy="2889250"/>
          </a:xfrm>
        </p:spPr>
      </p:sp>
      <p:sp>
        <p:nvSpPr>
          <p:cNvPr id="3" name="Notes Placeholder 2"/>
          <p:cNvSpPr>
            <a:spLocks noGrp="1"/>
          </p:cNvSpPr>
          <p:nvPr>
            <p:ph type="body" idx="1"/>
          </p:nvPr>
        </p:nvSpPr>
        <p:spPr/>
        <p:txBody>
          <a:bodyPr>
            <a:normAutofit fontScale="92500" lnSpcReduction="10000"/>
          </a:bodyPr>
          <a:lstStyle/>
          <a:p>
            <a:r>
              <a:rPr lang="en-US" sz="1100" baseline="0" dirty="0">
                <a:solidFill>
                  <a:schemeClr val="tx1"/>
                </a:solidFill>
                <a:latin typeface="Arial" panose="020B0604020202020204" pitchFamily="34" charset="0"/>
                <a:cs typeface="Arial" panose="020B0604020202020204" pitchFamily="34" charset="0"/>
              </a:rPr>
              <a:t>Talking Points</a:t>
            </a:r>
          </a:p>
          <a:p>
            <a:pPr marL="171450" indent="-171450">
              <a:buFont typeface="Arial" panose="020B0604020202020204" pitchFamily="34" charset="0"/>
              <a:buChar char="•"/>
            </a:pPr>
            <a:r>
              <a:rPr lang="en-US" sz="1100" baseline="0" dirty="0">
                <a:solidFill>
                  <a:schemeClr val="tx1"/>
                </a:solidFill>
                <a:latin typeface="Arial" panose="020B0604020202020204" pitchFamily="34" charset="0"/>
                <a:cs typeface="Arial" panose="020B0604020202020204" pitchFamily="34" charset="0"/>
              </a:rPr>
              <a:t>This image gives us a pretty clear idea of what we mean by health equity. </a:t>
            </a:r>
          </a:p>
          <a:p>
            <a:pPr marL="171450" indent="-171450">
              <a:buFont typeface="Arial" panose="020B0604020202020204" pitchFamily="34" charset="0"/>
              <a:buChar char="•"/>
            </a:pPr>
            <a:r>
              <a:rPr lang="en-US" sz="1100" kern="1200" dirty="0">
                <a:solidFill>
                  <a:schemeClr val="tx1"/>
                </a:solidFill>
                <a:effectLst/>
                <a:latin typeface="Arial" panose="020B0604020202020204" pitchFamily="34" charset="0"/>
                <a:ea typeface="+mn-ea"/>
                <a:cs typeface="Arial" panose="020B0604020202020204" pitchFamily="34" charset="0"/>
              </a:rPr>
              <a:t>Equality is giving all three people the same size box to stand on, which, though it is equal, still does not allow everyone to reach as apple.</a:t>
            </a:r>
          </a:p>
          <a:p>
            <a:pPr marL="171450" indent="-171450">
              <a:buFont typeface="Arial" panose="020B0604020202020204" pitchFamily="34" charset="0"/>
              <a:buChar char="•"/>
            </a:pPr>
            <a:r>
              <a:rPr lang="en-US" sz="1100" kern="1200" dirty="0">
                <a:solidFill>
                  <a:schemeClr val="tx1"/>
                </a:solidFill>
                <a:effectLst/>
                <a:latin typeface="Arial" panose="020B0604020202020204" pitchFamily="34" charset="0"/>
                <a:ea typeface="+mn-ea"/>
                <a:cs typeface="Arial" panose="020B0604020202020204" pitchFamily="34" charset="0"/>
              </a:rPr>
              <a:t>Equity is giving all three people the number of boxes that they need to get an apple.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Arial" panose="020B0604020202020204" pitchFamily="34" charset="0"/>
                <a:ea typeface="+mn-ea"/>
                <a:cs typeface="Arial" panose="020B0604020202020204" pitchFamily="34" charset="0"/>
              </a:rPr>
              <a:t>In prevention, this means giving certain populations additional support (e.g. programming, prevention efforts, support) that they need in order to reduce disparities to ultimately create health equity. </a:t>
            </a:r>
            <a:r>
              <a:rPr lang="en-US" sz="1100" i="0" u="none" baseline="0" dirty="0">
                <a:solidFill>
                  <a:schemeClr val="tx1"/>
                </a:solidFill>
                <a:latin typeface="Arial" panose="020B0604020202020204" pitchFamily="34" charset="0"/>
                <a:cs typeface="Arial" panose="020B0604020202020204" pitchFamily="34" charset="0"/>
              </a:rPr>
              <a:t>When equity is our goal, we adjust resources and services so that all the kids have an equal opportunity to see the game. We achieve a positive outcome for more people.</a:t>
            </a:r>
          </a:p>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u="none" baseline="0" dirty="0">
                <a:solidFill>
                  <a:schemeClr val="tx1"/>
                </a:solidFill>
                <a:latin typeface="Arial" panose="020B0604020202020204" pitchFamily="34" charset="0"/>
                <a:cs typeface="Arial" panose="020B0604020202020204" pitchFamily="34" charset="0"/>
              </a:rPr>
              <a:t>This visual also reminds us of the connection between health disparities and health equity.  We address disparities in order to achieve equity. </a:t>
            </a:r>
            <a:r>
              <a:rPr lang="en-US" sz="1100" kern="1200" dirty="0">
                <a:solidFill>
                  <a:schemeClr val="tx1"/>
                </a:solidFill>
                <a:effectLst/>
                <a:latin typeface="Arial" panose="020B0604020202020204" pitchFamily="34" charset="0"/>
                <a:ea typeface="+mn-ea"/>
                <a:cs typeface="Arial" panose="020B0604020202020204" pitchFamily="34" charset="0"/>
              </a:rPr>
              <a:t>The reduction in health disparities is not the ultimate goal; the increase in health equity is the ultimate goal and reducing health disparities helps us get there.</a:t>
            </a:r>
          </a:p>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Arial" panose="020B0604020202020204" pitchFamily="34" charset="0"/>
                <a:ea typeface="+mn-ea"/>
                <a:cs typeface="Arial" panose="020B0604020202020204" pitchFamily="34" charset="0"/>
              </a:rPr>
              <a:t>We want</a:t>
            </a:r>
            <a:r>
              <a:rPr lang="en-US" sz="1100" kern="1200" baseline="0" dirty="0">
                <a:solidFill>
                  <a:schemeClr val="tx1"/>
                </a:solidFill>
                <a:effectLst/>
                <a:latin typeface="Arial" panose="020B0604020202020204" pitchFamily="34" charset="0"/>
                <a:ea typeface="+mn-ea"/>
                <a:cs typeface="Arial" panose="020B0604020202020204" pitchFamily="34" charset="0"/>
              </a:rPr>
              <a:t> to make sure to give you tools you can use today.  </a:t>
            </a:r>
            <a:r>
              <a:rPr lang="en-US" sz="1100" kern="1200" dirty="0">
                <a:solidFill>
                  <a:schemeClr val="tx1"/>
                </a:solidFill>
                <a:effectLst/>
                <a:latin typeface="Arial" panose="020B0604020202020204" pitchFamily="34" charset="0"/>
                <a:ea typeface="+mn-ea"/>
                <a:cs typeface="Arial" panose="020B0604020202020204" pitchFamily="34" charset="0"/>
              </a:rPr>
              <a:t>The visual on this slide is a useful tool to use while talking with others about health disparities. We will share today’s slides with you so you can use them in your work.</a:t>
            </a:r>
          </a:p>
          <a:p>
            <a:pPr marL="171450" indent="-171450">
              <a:buFont typeface="Arial" panose="020B0604020202020204" pitchFamily="34" charset="0"/>
              <a:buChar char="•"/>
            </a:pPr>
            <a:endParaRPr lang="en-US" sz="1100" i="0" u="none" baseline="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i="0" u="none" baseline="0" dirty="0">
                <a:solidFill>
                  <a:schemeClr val="tx1"/>
                </a:solidFill>
                <a:latin typeface="Arial" panose="020B0604020202020204" pitchFamily="34" charset="0"/>
                <a:cs typeface="Arial" panose="020B0604020202020204" pitchFamily="34" charset="0"/>
              </a:rPr>
              <a:t>[Optional point to make, if time allows.  Trainer should feel free to adapt to meet personal experience and style. </a:t>
            </a:r>
            <a:r>
              <a:rPr lang="en-US" sz="1100" b="0" i="0" u="none" baseline="0" dirty="0">
                <a:solidFill>
                  <a:schemeClr val="tx1"/>
                </a:solidFill>
                <a:latin typeface="Arial" panose="020B0604020202020204" pitchFamily="34" charset="0"/>
                <a:cs typeface="Arial" panose="020B0604020202020204" pitchFamily="34" charset="0"/>
              </a:rPr>
              <a:t>Key point </a:t>
            </a:r>
            <a:r>
              <a:rPr lang="en-US" sz="1100" i="0" u="none" baseline="0" dirty="0">
                <a:solidFill>
                  <a:schemeClr val="tx1"/>
                </a:solidFill>
                <a:latin typeface="Arial" panose="020B0604020202020204" pitchFamily="34" charset="0"/>
                <a:cs typeface="Arial" panose="020B0604020202020204" pitchFamily="34" charset="0"/>
              </a:rPr>
              <a:t>is: some people may focus on equal treatment and may be challenged by equity.]</a:t>
            </a:r>
          </a:p>
          <a:p>
            <a:pPr marL="171450" indent="-171450">
              <a:buFont typeface="Arial" panose="020B0604020202020204" pitchFamily="34" charset="0"/>
              <a:buChar char="•"/>
            </a:pPr>
            <a:r>
              <a:rPr lang="en-US" sz="1100" i="0" u="none" baseline="0" dirty="0">
                <a:solidFill>
                  <a:schemeClr val="tx1"/>
                </a:solidFill>
                <a:latin typeface="Arial" panose="020B0604020202020204" pitchFamily="34" charset="0"/>
                <a:cs typeface="Arial" panose="020B0604020202020204" pitchFamily="34" charset="0"/>
              </a:rPr>
              <a:t>In reality, does everyone support equity?  </a:t>
            </a:r>
          </a:p>
          <a:p>
            <a:pPr marL="171450" indent="-171450">
              <a:buFont typeface="Arial" panose="020B0604020202020204" pitchFamily="34" charset="0"/>
              <a:buChar char="•"/>
            </a:pPr>
            <a:r>
              <a:rPr lang="en-US" sz="1100" i="0" u="none" baseline="0" dirty="0">
                <a:solidFill>
                  <a:schemeClr val="tx1"/>
                </a:solidFill>
                <a:latin typeface="Arial" panose="020B0604020202020204" pitchFamily="34" charset="0"/>
                <a:cs typeface="Arial" panose="020B0604020202020204" pitchFamily="34" charset="0"/>
              </a:rPr>
              <a:t>[Include personal story. Example: all kids get a special birthday outing with a grandparent, but both kids are upset on the other’s special day.]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u="none" baseline="0" dirty="0">
                <a:solidFill>
                  <a:schemeClr val="tx1"/>
                </a:solidFill>
                <a:latin typeface="Arial" panose="020B0604020202020204" pitchFamily="34" charset="0"/>
                <a:cs typeface="Arial" panose="020B0604020202020204" pitchFamily="34" charset="0"/>
              </a:rPr>
              <a:t>Sometimes people focus on what is equal as an indicator of what is fair.  In our communities, we may need to help people appreciate that even though the tallest boy didn’t get a box to stand on, or (your brother is going with grandpa today), or we have a class specifically for LGBTQ youth, we have achieved equity because all the children can see the game, everyone will get a birthday outing with grandpa, or all youth have classes available to meet their expressed needs.</a:t>
            </a:r>
            <a:endParaRPr lang="en-US" sz="11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CCC05C2-24E7-0C45-BD52-54676878C6D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68417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498600" y="684213"/>
            <a:ext cx="3852863" cy="2889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latin typeface="Arial" panose="020B0604020202020204" pitchFamily="34" charset="0"/>
                <a:cs typeface="Arial" panose="020B0604020202020204" pitchFamily="34" charset="0"/>
              </a:rPr>
              <a:t>What</a:t>
            </a:r>
            <a:r>
              <a:rPr lang="en-US" altLang="en-US" sz="1100" baseline="0" dirty="0">
                <a:latin typeface="Arial" panose="020B0604020202020204" pitchFamily="34" charset="0"/>
                <a:cs typeface="Arial" panose="020B0604020202020204" pitchFamily="34" charset="0"/>
              </a:rPr>
              <a:t> are the approaches for reducing behavioral health disparities? Answer: Implementing strategies in multiple contexts: individual, family, community, society, that incorporate principles of cultural competence (we will discuss these later in Session 3). </a:t>
            </a:r>
          </a:p>
          <a:p>
            <a:pPr eaLnBrk="1" hangingPunct="1">
              <a:spcBef>
                <a:spcPct val="0"/>
              </a:spcBef>
            </a:pPr>
            <a:endParaRPr lang="en-US" altLang="en-US" sz="1100" baseline="0" dirty="0">
              <a:latin typeface="Arial" panose="020B0604020202020204" pitchFamily="34" charset="0"/>
              <a:cs typeface="Arial" panose="020B0604020202020204" pitchFamily="34" charset="0"/>
            </a:endParaRPr>
          </a:p>
          <a:p>
            <a:pPr eaLnBrk="1" hangingPunct="1">
              <a:spcBef>
                <a:spcPct val="0"/>
              </a:spcBef>
            </a:pPr>
            <a:r>
              <a:rPr lang="en-US" altLang="en-US" sz="1100" baseline="0" dirty="0">
                <a:latin typeface="Arial" panose="020B0604020202020204" pitchFamily="34" charset="0"/>
                <a:cs typeface="Arial" panose="020B0604020202020204" pitchFamily="34" charset="0"/>
              </a:rPr>
              <a:t>This is a circular process, in which we return to the start of identifying new or additional health disparities after addressing the ones already identified. It is not a linear process.</a:t>
            </a:r>
          </a:p>
          <a:p>
            <a:pPr eaLnBrk="1" hangingPunct="1">
              <a:spcBef>
                <a:spcPct val="0"/>
              </a:spcBef>
            </a:pPr>
            <a:endParaRPr lang="en-US" altLang="en-US" sz="1100" baseline="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We'd also like acknowledge that though we may be limited in some ways by our funding/grant priorities, etc., we are just one piece of the pie (e.g., there are those working on other behavioral health issues that we can partner and collaborate with). We can engage</a:t>
            </a:r>
            <a:r>
              <a:rPr lang="en-US" altLang="en-US" sz="1100" baseline="0" dirty="0">
                <a:latin typeface="Arial" panose="020B0604020202020204" pitchFamily="34" charset="0"/>
                <a:cs typeface="Arial" panose="020B0604020202020204" pitchFamily="34" charset="0"/>
              </a:rPr>
              <a:t> with </a:t>
            </a:r>
            <a:r>
              <a:rPr lang="en-US" altLang="en-US" sz="1100" dirty="0">
                <a:latin typeface="Arial" panose="020B0604020202020204" pitchFamily="34" charset="0"/>
                <a:cs typeface="Arial" panose="020B0604020202020204" pitchFamily="34" charset="0"/>
              </a:rPr>
              <a:t>partners, and think out of the box, and recognize that we are not solely responsible for addressing these issues. We need to make the case for addressing health disparities but can do it collaboratively.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altLang="en-US" sz="1100" dirty="0">
                <a:solidFill>
                  <a:schemeClr val="tx1"/>
                </a:solidFill>
                <a:latin typeface="Arial" panose="020B0604020202020204" pitchFamily="34" charset="0"/>
                <a:cs typeface="Arial" panose="020B0604020202020204" pitchFamily="34" charset="0"/>
              </a:rPr>
              <a:t>Eliminating disparities between populations has been identified as a U.S. Department of Health and Human Services-wide priority goal</a:t>
            </a:r>
            <a:r>
              <a:rPr lang="en-US" altLang="en-US" sz="1100" baseline="30000" dirty="0">
                <a:solidFill>
                  <a:schemeClr val="tx1"/>
                </a:solidFill>
                <a:latin typeface="Arial" panose="020B0604020202020204" pitchFamily="34" charset="0"/>
                <a:cs typeface="Arial" panose="020B0604020202020204" pitchFamily="34" charset="0"/>
              </a:rPr>
              <a:t>5</a:t>
            </a:r>
            <a:r>
              <a:rPr lang="en-US" altLang="en-US" sz="1100" dirty="0">
                <a:solidFill>
                  <a:schemeClr val="tx1"/>
                </a:solidFill>
                <a:latin typeface="Arial" panose="020B0604020202020204" pitchFamily="34" charset="0"/>
                <a:cs typeface="Arial" panose="020B0604020202020204" pitchFamily="34" charset="0"/>
              </a:rPr>
              <a:t>, as this will assist in moving our nation toward health equity.</a:t>
            </a:r>
          </a:p>
          <a:p>
            <a:pPr marL="0" marR="0" indent="0" algn="l" defTabSz="457200" rtl="0" eaLnBrk="1" fontAlgn="base" latinLnBrk="0" hangingPunct="1">
              <a:lnSpc>
                <a:spcPct val="100000"/>
              </a:lnSpc>
              <a:spcBef>
                <a:spcPct val="0"/>
              </a:spcBef>
              <a:spcAft>
                <a:spcPct val="0"/>
              </a:spcAft>
              <a:buClrTx/>
              <a:buSzTx/>
              <a:buFontTx/>
              <a:buNone/>
              <a:tabLst/>
              <a:defRPr/>
            </a:pPr>
            <a:endParaRPr lang="en-US" altLang="en-US" sz="1100" dirty="0">
              <a:solidFill>
                <a:schemeClr val="tx1"/>
              </a:solidFill>
              <a:latin typeface="Arial" panose="020B0604020202020204" pitchFamily="34" charset="0"/>
              <a:cs typeface="Arial" panose="020B0604020202020204" pitchFamily="34"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altLang="en-US" sz="1100" dirty="0">
                <a:solidFill>
                  <a:schemeClr val="tx1"/>
                </a:solidFill>
                <a:latin typeface="Arial" panose="020B0604020202020204" pitchFamily="34" charset="0"/>
                <a:cs typeface="Arial" panose="020B0604020202020204" pitchFamily="34" charset="0"/>
              </a:rPr>
              <a:t>We need to drive home the point that there is the practical application of working in a culturally competent manner in prevention that promotes equity and prevents/reduces disparities.</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BBF667A-985E-4FAE-8C56-C7023470EE84}" type="slidenum">
              <a:rPr lang="en-US" altLang="en-US" smtClean="0"/>
              <a:pPr/>
              <a:t>14</a:t>
            </a:fld>
            <a:endParaRPr lang="en-US" altLang="en-US"/>
          </a:p>
        </p:txBody>
      </p:sp>
    </p:spTree>
    <p:extLst>
      <p:ext uri="{BB962C8B-B14F-4D97-AF65-F5344CB8AC3E}">
        <p14:creationId xmlns:p14="http://schemas.microsoft.com/office/powerpoint/2010/main" val="126272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684213"/>
            <a:ext cx="3852863" cy="2889250"/>
          </a:xfrm>
        </p:spPr>
      </p:sp>
      <p:sp>
        <p:nvSpPr>
          <p:cNvPr id="3" name="Notes Placeholder 2"/>
          <p:cNvSpPr>
            <a:spLocks noGrp="1"/>
          </p:cNvSpPr>
          <p:nvPr>
            <p:ph type="body" idx="1"/>
          </p:nvPr>
        </p:nvSpPr>
        <p:spPr/>
        <p:txBody>
          <a:bodyPr>
            <a:normAutofit fontScale="70000" lnSpcReduction="20000"/>
          </a:bodyPr>
          <a:lstStyle/>
          <a:p>
            <a:r>
              <a:rPr lang="en-US" sz="1100" baseline="0" dirty="0">
                <a:latin typeface="Arial" panose="020B0604020202020204" pitchFamily="34" charset="0"/>
                <a:cs typeface="Arial" panose="020B0604020202020204" pitchFamily="34" charset="0"/>
              </a:rPr>
              <a:t>Key Point</a:t>
            </a:r>
          </a:p>
          <a:p>
            <a:r>
              <a:rPr lang="en-US" sz="1100" baseline="0" dirty="0">
                <a:latin typeface="Arial" panose="020B0604020202020204" pitchFamily="34" charset="0"/>
                <a:cs typeface="Arial" panose="020B0604020202020204" pitchFamily="34" charset="0"/>
              </a:rPr>
              <a:t>Address concerns people may have or may encounter in their community about addressing cultural competence.</a:t>
            </a:r>
          </a:p>
          <a:p>
            <a:endParaRPr lang="en-US" sz="1100" baseline="0" dirty="0">
              <a:latin typeface="Arial" panose="020B0604020202020204" pitchFamily="34" charset="0"/>
              <a:cs typeface="Arial" panose="020B0604020202020204" pitchFamily="34" charset="0"/>
            </a:endParaRPr>
          </a:p>
          <a:p>
            <a:r>
              <a:rPr lang="en-US" sz="1100" baseline="0" dirty="0">
                <a:latin typeface="Arial" panose="020B0604020202020204" pitchFamily="34" charset="0"/>
                <a:cs typeface="Arial" panose="020B0604020202020204" pitchFamily="34" charset="0"/>
              </a:rPr>
              <a:t>Talking Points</a:t>
            </a:r>
          </a:p>
          <a:p>
            <a:pPr marL="171450" indent="-171450">
              <a:buFont typeface="Arial" panose="020B0604020202020204" pitchFamily="34" charset="0"/>
              <a:buChar char="•"/>
            </a:pPr>
            <a:r>
              <a:rPr lang="en-US" sz="1100" baseline="0" dirty="0">
                <a:latin typeface="Arial" panose="020B0604020202020204" pitchFamily="34" charset="0"/>
                <a:cs typeface="Arial" panose="020B0604020202020204" pitchFamily="34" charset="0"/>
              </a:rPr>
              <a:t>It is alright to have concerns about addressing health disparities. Even if you don’t have concerns yourself, you may face questions from people in your agency or community.</a:t>
            </a:r>
          </a:p>
          <a:p>
            <a:pPr marL="171450" indent="-171450">
              <a:buFont typeface="Arial" panose="020B0604020202020204" pitchFamily="34" charset="0"/>
              <a:buChar char="•"/>
            </a:pPr>
            <a:r>
              <a:rPr lang="en-US" sz="1100" baseline="0" dirty="0">
                <a:latin typeface="Arial" panose="020B0604020202020204" pitchFamily="34" charset="0"/>
                <a:cs typeface="Arial" panose="020B0604020202020204" pitchFamily="34" charset="0"/>
              </a:rPr>
              <a:t>Expressing concerns or asking questions doesn’t mean that someone is culturally insensitive.  In fact, it means that they value prevention and they are doing a favor by bringing the questions to you rather than hiding their doubts. </a:t>
            </a:r>
          </a:p>
          <a:p>
            <a:pPr marL="171450" indent="-171450">
              <a:buFont typeface="Arial" panose="020B0604020202020204" pitchFamily="34" charset="0"/>
              <a:buChar char="•"/>
            </a:pPr>
            <a:r>
              <a:rPr lang="en-US" sz="1100" baseline="0" dirty="0">
                <a:latin typeface="Arial" panose="020B0604020202020204" pitchFamily="34" charset="0"/>
                <a:cs typeface="Arial" panose="020B0604020202020204" pitchFamily="34" charset="0"/>
              </a:rPr>
              <a:t>Some of the questions they bring you might not have easy answers.  Let’s talk a little here to help us prepare for what those conversations might look like.</a:t>
            </a:r>
          </a:p>
          <a:p>
            <a:pPr marL="0" indent="0">
              <a:buFont typeface="Arial" panose="020B0604020202020204" pitchFamily="34" charset="0"/>
              <a:buNone/>
            </a:pPr>
            <a:endParaRPr lang="en-US" sz="11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aseline="0" dirty="0">
                <a:latin typeface="Arial" panose="020B0604020202020204" pitchFamily="34" charset="0"/>
                <a:cs typeface="Arial" panose="020B0604020202020204" pitchFamily="34" charset="0"/>
              </a:rPr>
              <a:t>[Option for limited time]</a:t>
            </a:r>
          </a:p>
          <a:p>
            <a:pPr marL="171450" indent="-171450">
              <a:buFont typeface="Arial" panose="020B0604020202020204" pitchFamily="34" charset="0"/>
              <a:buChar char="•"/>
            </a:pPr>
            <a:r>
              <a:rPr lang="en-US" sz="1100" baseline="0" dirty="0">
                <a:latin typeface="Arial" panose="020B0604020202020204" pitchFamily="34" charset="0"/>
                <a:cs typeface="Arial" panose="020B0604020202020204" pitchFamily="34" charset="0"/>
              </a:rPr>
              <a:t>On this slide are just a few of the questions you may face when talking with people in your community.  We can’t prepare you for every question or concern that might arise, but you may want to think about what you might be asked so that you can be prepared.</a:t>
            </a:r>
          </a:p>
          <a:p>
            <a:pPr marL="0" indent="0">
              <a:buFont typeface="Arial" panose="020B0604020202020204" pitchFamily="34" charset="0"/>
              <a:buNone/>
            </a:pPr>
            <a:endParaRPr lang="en-US" sz="11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aseline="0" dirty="0">
                <a:latin typeface="Arial" panose="020B0604020202020204" pitchFamily="34" charset="0"/>
                <a:cs typeface="Arial" panose="020B0604020202020204" pitchFamily="34" charset="0"/>
              </a:rPr>
              <a:t>[Share talking points below related to talk bubbles.]</a:t>
            </a:r>
          </a:p>
          <a:p>
            <a:pPr marL="0" indent="0">
              <a:buFont typeface="Arial" panose="020B0604020202020204" pitchFamily="34" charset="0"/>
              <a:buNone/>
            </a:pPr>
            <a:endParaRPr lang="en-US" sz="11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u="sng" baseline="0" dirty="0">
                <a:latin typeface="Arial" panose="020B0604020202020204" pitchFamily="34" charset="0"/>
                <a:cs typeface="Arial" panose="020B0604020202020204" pitchFamily="34" charset="0"/>
              </a:rPr>
              <a:t>Find time to do more: </a:t>
            </a:r>
            <a:r>
              <a:rPr lang="en-US" sz="1100" baseline="0" dirty="0">
                <a:latin typeface="Arial" panose="020B0604020202020204" pitchFamily="34" charset="0"/>
                <a:cs typeface="Arial" panose="020B0604020202020204" pitchFamily="34" charset="0"/>
              </a:rPr>
              <a:t>Often times being culturally competent isn’t about doubling our workload. It’s about doing our work in a better, more inclusive manner.  That doesn’t always take more time.  We can also think about our logic model and our goals.  Addressing health disparities is a national priority. If we share in that priority, we need to be willing to contribute to the effort.</a:t>
            </a:r>
          </a:p>
          <a:p>
            <a:pPr marL="171450" indent="-171450">
              <a:buFont typeface="Arial" panose="020B0604020202020204" pitchFamily="34" charset="0"/>
              <a:buChar char="•"/>
            </a:pPr>
            <a:r>
              <a:rPr lang="en-US" sz="1100" b="0" u="sng" baseline="0" dirty="0">
                <a:latin typeface="Arial" panose="020B0604020202020204" pitchFamily="34" charset="0"/>
                <a:cs typeface="Arial" panose="020B0604020202020204" pitchFamily="34" charset="0"/>
              </a:rPr>
              <a:t>Evidence-based</a:t>
            </a:r>
            <a:r>
              <a:rPr lang="en-US" sz="1100" u="sng" baseline="0" dirty="0">
                <a:latin typeface="Arial" panose="020B0604020202020204" pitchFamily="34" charset="0"/>
                <a:cs typeface="Arial" panose="020B0604020202020204" pitchFamily="34" charset="0"/>
              </a:rPr>
              <a:t> practices: </a:t>
            </a:r>
            <a:r>
              <a:rPr lang="en-US" sz="1100" baseline="0" dirty="0">
                <a:latin typeface="Arial" panose="020B0604020202020204" pitchFamily="34" charset="0"/>
                <a:cs typeface="Arial" panose="020B0604020202020204" pitchFamily="34" charset="0"/>
              </a:rPr>
              <a:t>The research literature is growing, but the concern is valid that we may struggle to find specific evidence-based practices (EBPs) for our priority populations. We know more now than we ever have, but if we struggle to find and EBP to has been proven effective with our population, we can look at what we do know.  We can look at EBPs that have a theory of change that is consistent with what we are trying to affect. Most importantly, we can work with the priority population to consider options, look at adaptations, and make decisions in partnership with them. And s we are implementing with our priority population, we can evaluate and share our results so that we can contribute to the field.</a:t>
            </a:r>
          </a:p>
          <a:p>
            <a:pPr marL="171450" lvl="0" indent="-171450">
              <a:buFont typeface="Arial" panose="020B0604020202020204" pitchFamily="34" charset="0"/>
              <a:buChar char="•"/>
            </a:pPr>
            <a:r>
              <a:rPr lang="en-US" sz="1100" u="sng" baseline="0" dirty="0">
                <a:latin typeface="Arial" panose="020B0604020202020204" pitchFamily="34" charset="0"/>
                <a:cs typeface="Arial" panose="020B0604020202020204" pitchFamily="34" charset="0"/>
              </a:rPr>
              <a:t>Small numbers:</a:t>
            </a:r>
            <a:r>
              <a:rPr lang="en-US" sz="1100" u="none" baseline="0" dirty="0">
                <a:latin typeface="Arial" panose="020B0604020202020204" pitchFamily="34" charset="0"/>
                <a:cs typeface="Arial" panose="020B0604020202020204" pitchFamily="34" charset="0"/>
              </a:rPr>
              <a:t> </a:t>
            </a:r>
            <a:r>
              <a:rPr lang="en-US" sz="1100" kern="1200" baseline="0" dirty="0">
                <a:solidFill>
                  <a:schemeClr val="tx1"/>
                </a:solidFill>
                <a:effectLst/>
                <a:latin typeface="Arial" panose="020B0604020202020204" pitchFamily="34" charset="0"/>
                <a:ea typeface="+mn-ea"/>
                <a:cs typeface="Arial" panose="020B0604020202020204" pitchFamily="34" charset="0"/>
              </a:rPr>
              <a:t>Calculate rolling averages (i.e., 5-year average from 2001-2005, from 2002-2006, from 2003-2007, etc.); insert a </a:t>
            </a:r>
            <a:r>
              <a:rPr lang="en-US" sz="1100" kern="1200" baseline="0" dirty="0" err="1">
                <a:solidFill>
                  <a:schemeClr val="tx1"/>
                </a:solidFill>
                <a:effectLst/>
                <a:latin typeface="Arial" panose="020B0604020202020204" pitchFamily="34" charset="0"/>
                <a:ea typeface="+mn-ea"/>
                <a:cs typeface="Arial" panose="020B0604020202020204" pitchFamily="34" charset="0"/>
              </a:rPr>
              <a:t>trendline</a:t>
            </a:r>
            <a:r>
              <a:rPr lang="en-US" sz="1100" kern="1200" baseline="0" dirty="0">
                <a:solidFill>
                  <a:schemeClr val="tx1"/>
                </a:solidFill>
                <a:effectLst/>
                <a:latin typeface="Arial" panose="020B0604020202020204" pitchFamily="34" charset="0"/>
                <a:ea typeface="+mn-ea"/>
                <a:cs typeface="Arial" panose="020B0604020202020204" pitchFamily="34" charset="0"/>
              </a:rPr>
              <a:t> into an Excel graph; look at both </a:t>
            </a:r>
            <a:r>
              <a:rPr lang="en-US" sz="1100" b="1" kern="1200" baseline="0" dirty="0">
                <a:solidFill>
                  <a:schemeClr val="tx1"/>
                </a:solidFill>
                <a:effectLst/>
                <a:latin typeface="Arial" panose="020B0604020202020204" pitchFamily="34" charset="0"/>
                <a:ea typeface="+mn-ea"/>
                <a:cs typeface="Arial" panose="020B0604020202020204" pitchFamily="34" charset="0"/>
              </a:rPr>
              <a:t>number</a:t>
            </a:r>
            <a:r>
              <a:rPr lang="en-US" sz="1100" kern="1200" baseline="0" dirty="0">
                <a:solidFill>
                  <a:schemeClr val="tx1"/>
                </a:solidFill>
                <a:effectLst/>
                <a:latin typeface="Arial" panose="020B0604020202020204" pitchFamily="34" charset="0"/>
                <a:ea typeface="+mn-ea"/>
                <a:cs typeface="Arial" panose="020B0604020202020204" pitchFamily="34" charset="0"/>
              </a:rPr>
              <a:t> and percent (this is a big deal!!!!); Compare to regional, state, and national trends. Small numbers may also mean that you need to consider what needle you are trying to move.  Be up front and prepared that you may move the needle for that priority population, but that change may not be measurable within the community as a whole. </a:t>
            </a:r>
          </a:p>
        </p:txBody>
      </p:sp>
      <p:sp>
        <p:nvSpPr>
          <p:cNvPr id="4" name="Slide Number Placeholder 3"/>
          <p:cNvSpPr>
            <a:spLocks noGrp="1"/>
          </p:cNvSpPr>
          <p:nvPr>
            <p:ph type="sldNum" sz="quarter" idx="10"/>
          </p:nvPr>
        </p:nvSpPr>
        <p:spPr/>
        <p:txBody>
          <a:bodyPr/>
          <a:lstStyle/>
          <a:p>
            <a:fld id="{6CCC05C2-24E7-0C45-BD52-54676878C6DC}" type="slidenum">
              <a:rPr lang="en-US" smtClean="0"/>
              <a:pPr/>
              <a:t>15</a:t>
            </a:fld>
            <a:endParaRPr lang="en-US" dirty="0"/>
          </a:p>
        </p:txBody>
      </p:sp>
    </p:spTree>
    <p:extLst>
      <p:ext uri="{BB962C8B-B14F-4D97-AF65-F5344CB8AC3E}">
        <p14:creationId xmlns:p14="http://schemas.microsoft.com/office/powerpoint/2010/main" val="3478531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xfrm>
            <a:off x="2082800" y="685800"/>
            <a:ext cx="2649538" cy="1987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bwMode="auto">
          <a:xfrm>
            <a:off x="685800" y="2925763"/>
            <a:ext cx="5486400" cy="4114800"/>
          </a:xfrm>
          <a:extLst/>
        </p:spPr>
        <p:txBody>
          <a:bodyPr wrap="square" numCol="1" anchor="t" anchorCtr="0" compatLnSpc="1">
            <a:prstTxWarp prst="textNoShape">
              <a:avLst/>
            </a:prstTxWarp>
          </a:bodyPr>
          <a:lstStyle/>
          <a:p>
            <a:pPr eaLnBrk="1" hangingPunct="1">
              <a:spcBef>
                <a:spcPct val="0"/>
              </a:spcBef>
              <a:defRPr/>
            </a:pPr>
            <a:r>
              <a:rPr lang="en-US" sz="1100" dirty="0">
                <a:solidFill>
                  <a:srgbClr val="000000"/>
                </a:solidFill>
                <a:latin typeface="Arial" panose="020B0604020202020204" pitchFamily="34" charset="0"/>
                <a:ea typeface="ＭＳ Ｐゴシック" charset="0"/>
                <a:cs typeface="Arial" panose="020B0604020202020204" pitchFamily="34" charset="0"/>
              </a:rPr>
              <a:t>Explain why data are important: </a:t>
            </a:r>
          </a:p>
          <a:p>
            <a:pPr marL="236538" indent="-236538" eaLnBrk="1" hangingPunct="1">
              <a:spcBef>
                <a:spcPct val="0"/>
              </a:spcBef>
              <a:buFontTx/>
              <a:buChar char="•"/>
              <a:defRPr/>
            </a:pPr>
            <a:r>
              <a:rPr lang="en-US" sz="1100" b="1" u="sng" dirty="0">
                <a:solidFill>
                  <a:srgbClr val="000000"/>
                </a:solidFill>
                <a:latin typeface="Arial" panose="020B0604020202020204" pitchFamily="34" charset="0"/>
                <a:ea typeface="ＭＳ Ｐゴシック" charset="0"/>
                <a:cs typeface="Arial" panose="020B0604020202020204" pitchFamily="34" charset="0"/>
              </a:rPr>
              <a:t>To change a problem, we must first understand it</a:t>
            </a:r>
            <a:r>
              <a:rPr lang="en-US" sz="1100" b="1" dirty="0">
                <a:solidFill>
                  <a:srgbClr val="000000"/>
                </a:solidFill>
                <a:latin typeface="Arial" panose="020B0604020202020204" pitchFamily="34" charset="0"/>
                <a:ea typeface="ＭＳ Ｐゴシック" charset="0"/>
                <a:cs typeface="Arial" panose="020B0604020202020204" pitchFamily="34" charset="0"/>
              </a:rPr>
              <a:t>. </a:t>
            </a:r>
            <a:r>
              <a:rPr lang="en-US" sz="1100" dirty="0">
                <a:solidFill>
                  <a:srgbClr val="000000"/>
                </a:solidFill>
                <a:latin typeface="Arial" panose="020B0604020202020204" pitchFamily="34" charset="0"/>
                <a:ea typeface="ＭＳ Ｐゴシック" charset="0"/>
                <a:cs typeface="Arial" panose="020B0604020202020204" pitchFamily="34" charset="0"/>
              </a:rPr>
              <a:t>Only then can we identify the best way to </a:t>
            </a:r>
            <a:r>
              <a:rPr lang="en-US" sz="1100" i="1" dirty="0">
                <a:solidFill>
                  <a:srgbClr val="000000"/>
                </a:solidFill>
                <a:latin typeface="Arial" panose="020B0604020202020204" pitchFamily="34" charset="0"/>
                <a:ea typeface="ＭＳ Ｐゴシック" charset="0"/>
                <a:cs typeface="Arial" panose="020B0604020202020204" pitchFamily="34" charset="0"/>
              </a:rPr>
              <a:t>solve</a:t>
            </a:r>
            <a:r>
              <a:rPr lang="en-US" sz="1100" dirty="0">
                <a:solidFill>
                  <a:srgbClr val="000000"/>
                </a:solidFill>
                <a:latin typeface="Arial" panose="020B0604020202020204" pitchFamily="34" charset="0"/>
                <a:ea typeface="ＭＳ Ｐゴシック" charset="0"/>
                <a:cs typeface="Arial" panose="020B0604020202020204" pitchFamily="34" charset="0"/>
              </a:rPr>
              <a:t> it. Gathering data on substance use and its associated problems will help us understand it. </a:t>
            </a:r>
            <a:endParaRPr lang="en-US" sz="1100" b="1" dirty="0">
              <a:solidFill>
                <a:srgbClr val="000000"/>
              </a:solidFill>
              <a:latin typeface="Arial" panose="020B0604020202020204" pitchFamily="34" charset="0"/>
              <a:ea typeface="ＭＳ Ｐゴシック" charset="0"/>
              <a:cs typeface="Arial" panose="020B0604020202020204" pitchFamily="34" charset="0"/>
            </a:endParaRPr>
          </a:p>
          <a:p>
            <a:pPr marL="236538" indent="-236538" eaLnBrk="1" hangingPunct="1">
              <a:spcBef>
                <a:spcPct val="0"/>
              </a:spcBef>
              <a:buFontTx/>
              <a:buChar char="•"/>
              <a:defRPr/>
            </a:pPr>
            <a:r>
              <a:rPr lang="en-US" sz="1100" dirty="0">
                <a:solidFill>
                  <a:srgbClr val="000000"/>
                </a:solidFill>
                <a:latin typeface="Arial" panose="020B0604020202020204" pitchFamily="34" charset="0"/>
                <a:ea typeface="ＭＳ Ｐゴシック" charset="0"/>
                <a:cs typeface="Arial" panose="020B0604020202020204" pitchFamily="34" charset="0"/>
              </a:rPr>
              <a:t>The data we gather will help to answer the following questions: </a:t>
            </a:r>
          </a:p>
          <a:p>
            <a:pPr eaLnBrk="1" hangingPunct="1">
              <a:spcBef>
                <a:spcPct val="0"/>
              </a:spcBef>
              <a:defRPr/>
            </a:pPr>
            <a:endParaRPr lang="en-US" sz="1100" b="1" dirty="0">
              <a:solidFill>
                <a:srgbClr val="000000"/>
              </a:solidFill>
              <a:latin typeface="Arial" panose="020B0604020202020204" pitchFamily="34" charset="0"/>
              <a:ea typeface="ＭＳ Ｐゴシック" charset="0"/>
              <a:cs typeface="Arial" panose="020B0604020202020204" pitchFamily="34" charset="0"/>
            </a:endParaRPr>
          </a:p>
          <a:p>
            <a:pPr marL="287338" indent="-287338">
              <a:spcBef>
                <a:spcPct val="0"/>
              </a:spcBef>
              <a:buFont typeface="Wingdings" charset="0"/>
              <a:buChar char="q"/>
              <a:defRPr/>
            </a:pPr>
            <a:r>
              <a:rPr lang="en-US" sz="1100" b="1" u="sng" dirty="0">
                <a:solidFill>
                  <a:srgbClr val="000000"/>
                </a:solidFill>
                <a:latin typeface="Arial" panose="020B0604020202020204" pitchFamily="34" charset="0"/>
                <a:ea typeface="ＭＳ Ｐゴシック" charset="0"/>
                <a:cs typeface="Arial" panose="020B0604020202020204" pitchFamily="34" charset="0"/>
              </a:rPr>
              <a:t>What are the problems and related behaviors that </a:t>
            </a:r>
            <a:r>
              <a:rPr lang="en-US" sz="1100" dirty="0">
                <a:solidFill>
                  <a:srgbClr val="000000"/>
                </a:solidFill>
                <a:latin typeface="Arial" panose="020B0604020202020204" pitchFamily="34" charset="0"/>
                <a:ea typeface="ＭＳ Ｐゴシック" charset="0"/>
                <a:cs typeface="Arial" panose="020B0604020202020204" pitchFamily="34" charset="0"/>
              </a:rPr>
              <a:t>are occurring in the community? </a:t>
            </a:r>
          </a:p>
          <a:p>
            <a:pPr marL="287338" indent="-287338">
              <a:spcBef>
                <a:spcPct val="0"/>
              </a:spcBef>
              <a:buFont typeface="Wingdings" charset="0"/>
              <a:buChar char="q"/>
              <a:defRPr/>
            </a:pPr>
            <a:r>
              <a:rPr lang="en-US" sz="1100" b="1" u="sng" dirty="0">
                <a:solidFill>
                  <a:srgbClr val="000000"/>
                </a:solidFill>
                <a:latin typeface="Arial" panose="020B0604020202020204" pitchFamily="34" charset="0"/>
                <a:ea typeface="ＭＳ Ｐゴシック" charset="0"/>
                <a:cs typeface="Arial" panose="020B0604020202020204" pitchFamily="34" charset="0"/>
              </a:rPr>
              <a:t>How often </a:t>
            </a:r>
            <a:r>
              <a:rPr lang="en-US" sz="1100" dirty="0">
                <a:solidFill>
                  <a:srgbClr val="000000"/>
                </a:solidFill>
                <a:latin typeface="Arial" panose="020B0604020202020204" pitchFamily="34" charset="0"/>
                <a:ea typeface="ＭＳ Ｐゴシック" charset="0"/>
                <a:cs typeface="Arial" panose="020B0604020202020204" pitchFamily="34" charset="0"/>
              </a:rPr>
              <a:t>are the problems and related behaviors occurring?</a:t>
            </a:r>
          </a:p>
          <a:p>
            <a:pPr marL="287338" indent="-287338">
              <a:spcBef>
                <a:spcPct val="0"/>
              </a:spcBef>
              <a:buFont typeface="Wingdings" charset="0"/>
              <a:buChar char="q"/>
              <a:defRPr/>
            </a:pPr>
            <a:r>
              <a:rPr lang="en-US" sz="1100" b="1" u="sng" dirty="0">
                <a:solidFill>
                  <a:srgbClr val="000000"/>
                </a:solidFill>
                <a:latin typeface="Arial" panose="020B0604020202020204" pitchFamily="34" charset="0"/>
                <a:ea typeface="ＭＳ Ｐゴシック" charset="0"/>
                <a:cs typeface="Arial" panose="020B0604020202020204" pitchFamily="34" charset="0"/>
              </a:rPr>
              <a:t>Where</a:t>
            </a:r>
            <a:r>
              <a:rPr lang="en-US" sz="1100" b="1" dirty="0">
                <a:solidFill>
                  <a:srgbClr val="000000"/>
                </a:solidFill>
                <a:latin typeface="Arial" panose="020B0604020202020204" pitchFamily="34" charset="0"/>
                <a:ea typeface="ＭＳ Ｐゴシック" charset="0"/>
                <a:cs typeface="Arial" panose="020B0604020202020204" pitchFamily="34" charset="0"/>
              </a:rPr>
              <a:t> </a:t>
            </a:r>
            <a:r>
              <a:rPr lang="en-US" sz="1100" dirty="0">
                <a:solidFill>
                  <a:srgbClr val="000000"/>
                </a:solidFill>
                <a:latin typeface="Arial" panose="020B0604020202020204" pitchFamily="34" charset="0"/>
                <a:ea typeface="ＭＳ Ｐゴシック" charset="0"/>
                <a:cs typeface="Arial" panose="020B0604020202020204" pitchFamily="34" charset="0"/>
              </a:rPr>
              <a:t>are the problems and related behaviors occurring?</a:t>
            </a:r>
          </a:p>
          <a:p>
            <a:pPr marL="287338" indent="-287338">
              <a:spcBef>
                <a:spcPct val="0"/>
              </a:spcBef>
              <a:buFont typeface="Wingdings" charset="0"/>
              <a:buChar char="q"/>
              <a:defRPr/>
            </a:pPr>
            <a:r>
              <a:rPr lang="en-US" sz="1100" b="1" u="sng" dirty="0">
                <a:solidFill>
                  <a:srgbClr val="000000"/>
                </a:solidFill>
                <a:latin typeface="Arial" panose="020B0604020202020204" pitchFamily="34" charset="0"/>
                <a:ea typeface="ＭＳ Ｐゴシック" charset="0"/>
                <a:cs typeface="Arial" panose="020B0604020202020204" pitchFamily="34" charset="0"/>
              </a:rPr>
              <a:t>Which populations are experiencing more </a:t>
            </a:r>
            <a:r>
              <a:rPr lang="en-US" sz="1100" dirty="0">
                <a:solidFill>
                  <a:srgbClr val="000000"/>
                </a:solidFill>
                <a:latin typeface="Arial" panose="020B0604020202020204" pitchFamily="34" charset="0"/>
                <a:ea typeface="ＭＳ Ｐゴシック" charset="0"/>
                <a:cs typeface="Arial" panose="020B0604020202020204" pitchFamily="34" charset="0"/>
              </a:rPr>
              <a:t>of the problems and related behaviors? (relate this back to health disparities)</a:t>
            </a:r>
          </a:p>
          <a:p>
            <a:pPr eaLnBrk="1" hangingPunct="1">
              <a:spcBef>
                <a:spcPct val="0"/>
              </a:spcBef>
              <a:defRPr/>
            </a:pPr>
            <a:endParaRPr lang="en-US" sz="1100" dirty="0">
              <a:solidFill>
                <a:srgbClr val="000000"/>
              </a:solidFill>
              <a:latin typeface="Arial" panose="020B0604020202020204" pitchFamily="34" charset="0"/>
              <a:ea typeface="ＭＳ Ｐゴシック" charset="0"/>
              <a:cs typeface="Arial" panose="020B0604020202020204" pitchFamily="34" charset="0"/>
            </a:endParaRPr>
          </a:p>
          <a:p>
            <a:pPr eaLnBrk="1" hangingPunct="1">
              <a:spcBef>
                <a:spcPct val="0"/>
              </a:spcBef>
              <a:defRPr/>
            </a:pPr>
            <a:r>
              <a:rPr lang="en-US" sz="11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Prepare an example from your own work or provide an example. </a:t>
            </a:r>
            <a:r>
              <a:rPr lang="en-US" sz="1100" dirty="0">
                <a:solidFill>
                  <a:srgbClr val="000000"/>
                </a:solidFill>
                <a:latin typeface="Arial" panose="020B0604020202020204" pitchFamily="34" charset="0"/>
                <a:ea typeface="ＭＳ Ｐゴシック" charset="0"/>
                <a:cs typeface="Arial" panose="020B0604020202020204" pitchFamily="34" charset="0"/>
              </a:rPr>
              <a:t>Review the questions, using examples so that participants understand what the questions relate to.  Or, consider asking participants for examples from their communities. If you do this, be sure to clarify whether the information they provide is </a:t>
            </a:r>
            <a:r>
              <a:rPr lang="en-US" sz="1100" b="1" u="sng" dirty="0">
                <a:solidFill>
                  <a:srgbClr val="000000"/>
                </a:solidFill>
                <a:latin typeface="Arial" panose="020B0604020202020204" pitchFamily="34" charset="0"/>
                <a:ea typeface="ＭＳ Ｐゴシック" charset="0"/>
                <a:cs typeface="Arial" panose="020B0604020202020204" pitchFamily="34" charset="0"/>
              </a:rPr>
              <a:t>based on an assessment or on their own perception</a:t>
            </a:r>
            <a:r>
              <a:rPr lang="en-US" sz="1100" dirty="0">
                <a:solidFill>
                  <a:srgbClr val="000000"/>
                </a:solidFill>
                <a:latin typeface="Arial" panose="020B0604020202020204" pitchFamily="34" charset="0"/>
                <a:ea typeface="ＭＳ Ｐゴシック" charset="0"/>
                <a:cs typeface="Arial" panose="020B0604020202020204" pitchFamily="34" charset="0"/>
              </a:rPr>
              <a:t>.</a:t>
            </a:r>
          </a:p>
        </p:txBody>
      </p:sp>
      <p:sp>
        <p:nvSpPr>
          <p:cNvPr id="46083"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3BAABFF-66B3-4E77-8CCC-9C36ED386EA4}" type="slidenum">
              <a:rPr lang="en-US" altLang="en-US" sz="1200">
                <a:latin typeface="Calibri" panose="020F0502020204030204" pitchFamily="34" charset="0"/>
              </a:rPr>
              <a:pPr eaLnBrk="1" hangingPunct="1"/>
              <a:t>16</a:t>
            </a:fld>
            <a:endParaRPr lang="en-US" altLang="en-US" sz="1200">
              <a:latin typeface="Calibri" panose="020F0502020204030204" pitchFamily="34" charset="0"/>
            </a:endParaRPr>
          </a:p>
        </p:txBody>
      </p:sp>
    </p:spTree>
    <p:extLst>
      <p:ext uri="{BB962C8B-B14F-4D97-AF65-F5344CB8AC3E}">
        <p14:creationId xmlns:p14="http://schemas.microsoft.com/office/powerpoint/2010/main" val="463343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xfrm>
            <a:off x="2201863" y="449263"/>
            <a:ext cx="2611437" cy="1958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xfrm>
            <a:off x="685800" y="2408238"/>
            <a:ext cx="5486400" cy="6615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lnSpc>
                <a:spcPct val="80000"/>
              </a:lnSpc>
              <a:spcBef>
                <a:spcPct val="0"/>
              </a:spcBef>
            </a:pPr>
            <a:r>
              <a:rPr lang="en-US" altLang="en-US" sz="1100" dirty="0">
                <a:solidFill>
                  <a:srgbClr val="000000"/>
                </a:solidFill>
                <a:latin typeface="Arial" panose="020B0604020202020204" pitchFamily="34" charset="0"/>
                <a:cs typeface="Arial" panose="020B0604020202020204" pitchFamily="34" charset="0"/>
              </a:rPr>
              <a:t>Review the definition on the slide for </a:t>
            </a:r>
            <a:r>
              <a:rPr lang="en-US" altLang="en-US" sz="1100" b="1" i="1" u="sng" dirty="0">
                <a:solidFill>
                  <a:srgbClr val="000000"/>
                </a:solidFill>
                <a:latin typeface="Arial" panose="020B0604020202020204" pitchFamily="34" charset="0"/>
                <a:cs typeface="Arial" panose="020B0604020202020204" pitchFamily="34" charset="0"/>
              </a:rPr>
              <a:t>quantitative</a:t>
            </a:r>
            <a:r>
              <a:rPr lang="en-US" altLang="en-US" sz="1100" b="1" u="sng" dirty="0">
                <a:solidFill>
                  <a:srgbClr val="000000"/>
                </a:solidFill>
                <a:latin typeface="Arial" panose="020B0604020202020204" pitchFamily="34" charset="0"/>
                <a:cs typeface="Arial" panose="020B0604020202020204" pitchFamily="34" charset="0"/>
              </a:rPr>
              <a:t> data.</a:t>
            </a:r>
            <a:r>
              <a:rPr lang="en-US" altLang="en-US" sz="1100" dirty="0">
                <a:solidFill>
                  <a:srgbClr val="000000"/>
                </a:solidFill>
                <a:latin typeface="Arial" panose="020B0604020202020204" pitchFamily="34" charset="0"/>
                <a:cs typeface="Arial" panose="020B0604020202020204" pitchFamily="34" charset="0"/>
              </a:rPr>
              <a:t> Give an example of quantitative data from everyday life, such as a latte (e.g., 12 ounces, cost is $4.25, temperature is 130 degrees, cup size is 8 inches high)</a:t>
            </a:r>
          </a:p>
          <a:p>
            <a:pPr eaLnBrk="1" hangingPunct="1">
              <a:lnSpc>
                <a:spcPct val="80000"/>
              </a:lnSpc>
              <a:spcBef>
                <a:spcPct val="0"/>
              </a:spcBef>
            </a:pPr>
            <a:endParaRPr lang="en-US" altLang="en-US" sz="1100" dirty="0">
              <a:solidFill>
                <a:srgbClr val="000000"/>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dirty="0">
                <a:solidFill>
                  <a:srgbClr val="000000"/>
                </a:solidFill>
                <a:latin typeface="Arial" panose="020B0604020202020204" pitchFamily="34" charset="0"/>
                <a:cs typeface="Arial" panose="020B0604020202020204" pitchFamily="34" charset="0"/>
              </a:rPr>
              <a:t>Provide this additional information about quantitative data: </a:t>
            </a:r>
          </a:p>
          <a:p>
            <a:pPr marL="171450" indent="-171450" eaLnBrk="1" hangingPunct="1">
              <a:lnSpc>
                <a:spcPct val="80000"/>
              </a:lnSpc>
              <a:spcBef>
                <a:spcPct val="0"/>
              </a:spcBef>
              <a:buFont typeface="Arial" panose="020B0604020202020204" pitchFamily="34" charset="0"/>
              <a:buChar char="•"/>
            </a:pPr>
            <a:r>
              <a:rPr lang="en-US" altLang="en-US" sz="1100" dirty="0">
                <a:solidFill>
                  <a:srgbClr val="000000"/>
                </a:solidFill>
                <a:latin typeface="Arial" panose="020B0604020202020204" pitchFamily="34" charset="0"/>
                <a:cs typeface="Arial" panose="020B0604020202020204" pitchFamily="34" charset="0"/>
              </a:rPr>
              <a:t>Answers </a:t>
            </a:r>
            <a:r>
              <a:rPr lang="ja-JP" altLang="en-US" sz="1100" dirty="0">
                <a:solidFill>
                  <a:srgbClr val="000000"/>
                </a:solidFill>
                <a:latin typeface="Arial" panose="020B0604020202020204" pitchFamily="34" charset="0"/>
                <a:cs typeface="Arial" panose="020B0604020202020204" pitchFamily="34" charset="0"/>
              </a:rPr>
              <a:t>“</a:t>
            </a:r>
            <a:r>
              <a:rPr lang="en-US" altLang="ja-JP" sz="1100" b="1" u="sng" dirty="0">
                <a:solidFill>
                  <a:srgbClr val="000000"/>
                </a:solidFill>
                <a:latin typeface="Arial" panose="020B0604020202020204" pitchFamily="34" charset="0"/>
                <a:cs typeface="Arial" panose="020B0604020202020204" pitchFamily="34" charset="0"/>
              </a:rPr>
              <a:t>How many?</a:t>
            </a:r>
            <a:r>
              <a:rPr lang="ja-JP" altLang="en-US" sz="1100" b="1" u="sng" dirty="0">
                <a:solidFill>
                  <a:srgbClr val="000000"/>
                </a:solidFill>
                <a:latin typeface="Arial" panose="020B0604020202020204" pitchFamily="34" charset="0"/>
                <a:cs typeface="Arial" panose="020B0604020202020204" pitchFamily="34" charset="0"/>
              </a:rPr>
              <a:t>”</a:t>
            </a:r>
            <a:r>
              <a:rPr lang="en-US" altLang="ja-JP" sz="1100" b="1" u="sng" dirty="0">
                <a:solidFill>
                  <a:srgbClr val="000000"/>
                </a:solidFill>
                <a:latin typeface="Arial" panose="020B0604020202020204" pitchFamily="34" charset="0"/>
                <a:cs typeface="Arial" panose="020B0604020202020204" pitchFamily="34" charset="0"/>
              </a:rPr>
              <a:t> and </a:t>
            </a:r>
            <a:r>
              <a:rPr lang="ja-JP" altLang="en-US" sz="1100" b="1" u="sng" dirty="0">
                <a:solidFill>
                  <a:srgbClr val="000000"/>
                </a:solidFill>
                <a:latin typeface="Arial" panose="020B0604020202020204" pitchFamily="34" charset="0"/>
                <a:cs typeface="Arial" panose="020B0604020202020204" pitchFamily="34" charset="0"/>
              </a:rPr>
              <a:t>“</a:t>
            </a:r>
            <a:r>
              <a:rPr lang="en-US" altLang="ja-JP" sz="1100" b="1" u="sng" dirty="0">
                <a:solidFill>
                  <a:srgbClr val="000000"/>
                </a:solidFill>
                <a:latin typeface="Arial" panose="020B0604020202020204" pitchFamily="34" charset="0"/>
                <a:cs typeface="Arial" panose="020B0604020202020204" pitchFamily="34" charset="0"/>
              </a:rPr>
              <a:t>How often?</a:t>
            </a:r>
            <a:r>
              <a:rPr lang="ja-JP" altLang="en-US" sz="1100" dirty="0">
                <a:solidFill>
                  <a:srgbClr val="000000"/>
                </a:solidFill>
                <a:latin typeface="Arial" panose="020B0604020202020204" pitchFamily="34" charset="0"/>
                <a:cs typeface="Arial" panose="020B0604020202020204" pitchFamily="34" charset="0"/>
              </a:rPr>
              <a:t>”</a:t>
            </a:r>
            <a:r>
              <a:rPr lang="en-US" altLang="ja-JP" sz="1100" dirty="0">
                <a:solidFill>
                  <a:srgbClr val="000000"/>
                </a:solidFill>
                <a:latin typeface="Arial" panose="020B0604020202020204" pitchFamily="34" charset="0"/>
                <a:cs typeface="Arial" panose="020B0604020202020204" pitchFamily="34" charset="0"/>
              </a:rPr>
              <a:t>. </a:t>
            </a:r>
          </a:p>
          <a:p>
            <a:pPr marL="171450" indent="-171450" eaLnBrk="1" hangingPunct="1">
              <a:lnSpc>
                <a:spcPct val="80000"/>
              </a:lnSpc>
              <a:spcBef>
                <a:spcPct val="0"/>
              </a:spcBef>
              <a:buFont typeface="Arial" panose="020B0604020202020204" pitchFamily="34" charset="0"/>
              <a:buChar char="•"/>
            </a:pPr>
            <a:r>
              <a:rPr lang="en-US" altLang="en-US" sz="1100" dirty="0">
                <a:solidFill>
                  <a:srgbClr val="000000"/>
                </a:solidFill>
                <a:latin typeface="Arial" panose="020B0604020202020204" pitchFamily="34" charset="0"/>
                <a:cs typeface="Arial" panose="020B0604020202020204" pitchFamily="34" charset="0"/>
              </a:rPr>
              <a:t>Is typically described in </a:t>
            </a:r>
            <a:r>
              <a:rPr lang="ja-JP" altLang="en-US" sz="1100" b="1" u="sng" dirty="0">
                <a:solidFill>
                  <a:srgbClr val="000000"/>
                </a:solidFill>
                <a:latin typeface="Arial" panose="020B0604020202020204" pitchFamily="34" charset="0"/>
                <a:cs typeface="Arial" panose="020B0604020202020204" pitchFamily="34" charset="0"/>
              </a:rPr>
              <a:t>“</a:t>
            </a:r>
            <a:r>
              <a:rPr lang="en-US" altLang="ja-JP" sz="1100" b="1" u="sng" dirty="0">
                <a:solidFill>
                  <a:srgbClr val="000000"/>
                </a:solidFill>
                <a:latin typeface="Arial" panose="020B0604020202020204" pitchFamily="34" charset="0"/>
                <a:cs typeface="Arial" panose="020B0604020202020204" pitchFamily="34" charset="0"/>
              </a:rPr>
              <a:t>numbers</a:t>
            </a:r>
            <a:r>
              <a:rPr lang="ja-JP" altLang="en-US" sz="1100" b="1" u="sng" dirty="0">
                <a:solidFill>
                  <a:srgbClr val="000000"/>
                </a:solidFill>
                <a:latin typeface="Arial" panose="020B0604020202020204" pitchFamily="34" charset="0"/>
                <a:cs typeface="Arial" panose="020B0604020202020204" pitchFamily="34" charset="0"/>
              </a:rPr>
              <a:t>”</a:t>
            </a:r>
            <a:r>
              <a:rPr lang="en-US" altLang="ja-JP" sz="1100" b="1" dirty="0">
                <a:solidFill>
                  <a:srgbClr val="000000"/>
                </a:solidFill>
                <a:latin typeface="Arial" panose="020B0604020202020204" pitchFamily="34" charset="0"/>
                <a:cs typeface="Arial" panose="020B0604020202020204" pitchFamily="34" charset="0"/>
              </a:rPr>
              <a:t>. </a:t>
            </a:r>
            <a:endParaRPr lang="en-US" altLang="ja-JP" sz="1100" b="1" u="sng" dirty="0">
              <a:solidFill>
                <a:srgbClr val="000000"/>
              </a:solidFill>
              <a:latin typeface="Arial" panose="020B0604020202020204" pitchFamily="34" charset="0"/>
              <a:cs typeface="Arial" panose="020B0604020202020204" pitchFamily="34" charset="0"/>
            </a:endParaRPr>
          </a:p>
          <a:p>
            <a:pPr marL="171450" indent="-171450" eaLnBrk="1" hangingPunct="1">
              <a:lnSpc>
                <a:spcPct val="80000"/>
              </a:lnSpc>
              <a:spcBef>
                <a:spcPct val="0"/>
              </a:spcBef>
              <a:buFont typeface="Arial" panose="020B0604020202020204" pitchFamily="34" charset="0"/>
              <a:buChar char="•"/>
            </a:pPr>
            <a:r>
              <a:rPr lang="en-US" altLang="en-US" sz="1100" dirty="0">
                <a:solidFill>
                  <a:srgbClr val="000000"/>
                </a:solidFill>
                <a:latin typeface="Arial" panose="020B0604020202020204" pitchFamily="34" charset="0"/>
                <a:cs typeface="Arial" panose="020B0604020202020204" pitchFamily="34" charset="0"/>
              </a:rPr>
              <a:t>Can be used </a:t>
            </a:r>
            <a:r>
              <a:rPr lang="en-US" altLang="en-US" sz="1100" dirty="0">
                <a:latin typeface="Arial" panose="020B0604020202020204" pitchFamily="34" charset="0"/>
                <a:cs typeface="Arial" panose="020B0604020202020204" pitchFamily="34" charset="0"/>
              </a:rPr>
              <a:t>to draw general conclusions about a population, such as the level of youth alcohol use in a community </a:t>
            </a:r>
            <a:endParaRPr lang="en-US" altLang="en-US" sz="1100" dirty="0">
              <a:solidFill>
                <a:srgbClr val="000000"/>
              </a:solidFill>
              <a:latin typeface="Arial" panose="020B0604020202020204" pitchFamily="34" charset="0"/>
              <a:cs typeface="Arial" panose="020B0604020202020204" pitchFamily="34" charset="0"/>
            </a:endParaRPr>
          </a:p>
          <a:p>
            <a:pPr eaLnBrk="1" hangingPunct="1">
              <a:lnSpc>
                <a:spcPct val="80000"/>
              </a:lnSpc>
              <a:spcBef>
                <a:spcPct val="0"/>
              </a:spcBef>
            </a:pPr>
            <a:endParaRPr lang="en-US" altLang="en-US" sz="1100" dirty="0">
              <a:solidFill>
                <a:srgbClr val="000000"/>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dirty="0">
                <a:solidFill>
                  <a:srgbClr val="000000"/>
                </a:solidFill>
                <a:latin typeface="Arial" panose="020B0604020202020204" pitchFamily="34" charset="0"/>
                <a:cs typeface="Arial" panose="020B0604020202020204" pitchFamily="34" charset="0"/>
              </a:rPr>
              <a:t>Discuss different methods for obtaining quantitative data (e.g. random sample surveys, archival)</a:t>
            </a:r>
          </a:p>
          <a:p>
            <a:pPr eaLnBrk="1" hangingPunct="1">
              <a:lnSpc>
                <a:spcPct val="80000"/>
              </a:lnSpc>
              <a:spcBef>
                <a:spcPct val="0"/>
              </a:spcBef>
            </a:pPr>
            <a:r>
              <a:rPr lang="en-US" altLang="en-US" sz="1100" dirty="0">
                <a:solidFill>
                  <a:srgbClr val="000000"/>
                </a:solidFill>
                <a:latin typeface="Arial" panose="020B0604020202020204" pitchFamily="34" charset="0"/>
                <a:cs typeface="Arial" panose="020B0604020202020204" pitchFamily="34" charset="0"/>
              </a:rPr>
              <a:t>Ask participants for an example of quantitative data that shows how it is useful in prevention.</a:t>
            </a:r>
            <a:endParaRPr lang="en-US" altLang="en-US" sz="1100" dirty="0">
              <a:latin typeface="Arial" panose="020B0604020202020204" pitchFamily="34" charset="0"/>
              <a:cs typeface="Arial" panose="020B0604020202020204" pitchFamily="34" charset="0"/>
            </a:endParaRPr>
          </a:p>
          <a:p>
            <a:pPr eaLnBrk="1" hangingPunct="1">
              <a:lnSpc>
                <a:spcPct val="80000"/>
              </a:lnSpc>
              <a:spcBef>
                <a:spcPct val="0"/>
              </a:spcBef>
            </a:pPr>
            <a:endParaRPr lang="en-US" altLang="en-US" sz="1100" dirty="0">
              <a:solidFill>
                <a:srgbClr val="000000"/>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dirty="0">
                <a:solidFill>
                  <a:srgbClr val="000000"/>
                </a:solidFill>
                <a:latin typeface="Arial" panose="020B0604020202020204" pitchFamily="34" charset="0"/>
                <a:cs typeface="Arial" panose="020B0604020202020204" pitchFamily="34" charset="0"/>
              </a:rPr>
              <a:t>Make the following point:</a:t>
            </a:r>
          </a:p>
          <a:p>
            <a:pPr marL="171450" indent="-171450" eaLnBrk="1" hangingPunct="1">
              <a:lnSpc>
                <a:spcPct val="80000"/>
              </a:lnSpc>
              <a:spcBef>
                <a:spcPct val="0"/>
              </a:spcBef>
              <a:buFont typeface="Arial" panose="020B0604020202020204" pitchFamily="34" charset="0"/>
              <a:buChar char="•"/>
            </a:pPr>
            <a:r>
              <a:rPr lang="en-US" altLang="en-US" sz="1100" dirty="0">
                <a:solidFill>
                  <a:srgbClr val="000000"/>
                </a:solidFill>
                <a:latin typeface="Arial" panose="020B0604020202020204" pitchFamily="34" charset="0"/>
                <a:cs typeface="Arial" panose="020B0604020202020204" pitchFamily="34" charset="0"/>
              </a:rPr>
              <a:t>There may be some </a:t>
            </a:r>
            <a:r>
              <a:rPr lang="en-US" altLang="en-US" sz="1100" b="1" u="sng" dirty="0">
                <a:solidFill>
                  <a:srgbClr val="000000"/>
                </a:solidFill>
                <a:latin typeface="Arial" panose="020B0604020202020204" pitchFamily="34" charset="0"/>
                <a:cs typeface="Arial" panose="020B0604020202020204" pitchFamily="34" charset="0"/>
              </a:rPr>
              <a:t>gaps in the availability of quantitative data</a:t>
            </a:r>
            <a:r>
              <a:rPr lang="en-US" altLang="en-US" sz="1100" dirty="0">
                <a:solidFill>
                  <a:srgbClr val="000000"/>
                </a:solidFill>
                <a:latin typeface="Arial" panose="020B0604020202020204" pitchFamily="34" charset="0"/>
                <a:cs typeface="Arial" panose="020B0604020202020204" pitchFamily="34" charset="0"/>
              </a:rPr>
              <a:t>, which means it may be necessary to rely on qualitative data.</a:t>
            </a:r>
          </a:p>
          <a:p>
            <a:pPr eaLnBrk="1" hangingPunct="1">
              <a:lnSpc>
                <a:spcPct val="80000"/>
              </a:lnSpc>
              <a:spcBef>
                <a:spcPct val="0"/>
              </a:spcBef>
            </a:pPr>
            <a:endParaRPr lang="en-US" altLang="en-US" sz="1100" i="1" dirty="0">
              <a:solidFill>
                <a:srgbClr val="FF0000"/>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i="1" dirty="0">
                <a:solidFill>
                  <a:srgbClr val="FF0000"/>
                </a:solidFill>
                <a:latin typeface="Arial" panose="020B0604020202020204" pitchFamily="34" charset="0"/>
                <a:cs typeface="Arial" panose="020B0604020202020204" pitchFamily="34" charset="0"/>
              </a:rPr>
              <a:t>[In slideshow, click for the image and copy about qualitative data to appear]</a:t>
            </a:r>
            <a:endParaRPr lang="en-US" altLang="en-US" sz="1100" dirty="0">
              <a:solidFill>
                <a:srgbClr val="000000"/>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dirty="0">
                <a:solidFill>
                  <a:srgbClr val="000000"/>
                </a:solidFill>
                <a:latin typeface="Arial" panose="020B0604020202020204" pitchFamily="34" charset="0"/>
                <a:cs typeface="Arial" panose="020B0604020202020204" pitchFamily="34" charset="0"/>
              </a:rPr>
              <a:t>Review the definitions on the slide for </a:t>
            </a:r>
            <a:r>
              <a:rPr lang="en-US" altLang="en-US" sz="1100" b="1" u="sng" dirty="0">
                <a:solidFill>
                  <a:srgbClr val="000000"/>
                </a:solidFill>
                <a:latin typeface="Arial" panose="020B0604020202020204" pitchFamily="34" charset="0"/>
                <a:cs typeface="Arial" panose="020B0604020202020204" pitchFamily="34" charset="0"/>
              </a:rPr>
              <a:t>qualitative data.</a:t>
            </a:r>
            <a:endParaRPr lang="en-US" altLang="en-US" sz="1100" dirty="0">
              <a:solidFill>
                <a:srgbClr val="000000"/>
              </a:solidFill>
              <a:latin typeface="Arial" panose="020B0604020202020204" pitchFamily="34" charset="0"/>
              <a:cs typeface="Arial" panose="020B0604020202020204" pitchFamily="34" charset="0"/>
            </a:endParaRPr>
          </a:p>
          <a:p>
            <a:pPr eaLnBrk="1" hangingPunct="1">
              <a:lnSpc>
                <a:spcPct val="80000"/>
              </a:lnSpc>
              <a:spcBef>
                <a:spcPct val="0"/>
              </a:spcBef>
            </a:pPr>
            <a:endParaRPr lang="en-US" altLang="en-US" sz="1100" dirty="0">
              <a:solidFill>
                <a:srgbClr val="000000"/>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dirty="0">
                <a:solidFill>
                  <a:srgbClr val="000000"/>
                </a:solidFill>
                <a:latin typeface="Arial" panose="020B0604020202020204" pitchFamily="34" charset="0"/>
                <a:cs typeface="Arial" panose="020B0604020202020204" pitchFamily="34" charset="0"/>
              </a:rPr>
              <a:t>Provide this additional information about qualitative data: </a:t>
            </a:r>
          </a:p>
          <a:p>
            <a:pPr marL="171450" indent="-171450" eaLnBrk="1" hangingPunct="1">
              <a:lnSpc>
                <a:spcPct val="80000"/>
              </a:lnSpc>
              <a:spcBef>
                <a:spcPct val="0"/>
              </a:spcBef>
              <a:buFont typeface="Arial" panose="020B0604020202020204" pitchFamily="34" charset="0"/>
              <a:buChar char="•"/>
            </a:pPr>
            <a:r>
              <a:rPr lang="en-US" altLang="en-US" sz="1100" dirty="0">
                <a:solidFill>
                  <a:srgbClr val="000000"/>
                </a:solidFill>
                <a:latin typeface="Arial" panose="020B0604020202020204" pitchFamily="34" charset="0"/>
                <a:cs typeface="Arial" panose="020B0604020202020204" pitchFamily="34" charset="0"/>
              </a:rPr>
              <a:t>Answers the questions </a:t>
            </a:r>
            <a:r>
              <a:rPr lang="ja-JP" altLang="en-US" sz="1100" dirty="0">
                <a:solidFill>
                  <a:srgbClr val="000000"/>
                </a:solidFill>
                <a:latin typeface="Arial" panose="020B0604020202020204" pitchFamily="34" charset="0"/>
                <a:cs typeface="Arial" panose="020B0604020202020204" pitchFamily="34" charset="0"/>
              </a:rPr>
              <a:t>“</a:t>
            </a:r>
            <a:r>
              <a:rPr lang="en-US" altLang="ja-JP" sz="1100" b="1" u="sng" dirty="0">
                <a:solidFill>
                  <a:srgbClr val="000000"/>
                </a:solidFill>
                <a:latin typeface="Arial" panose="020B0604020202020204" pitchFamily="34" charset="0"/>
                <a:cs typeface="Arial" panose="020B0604020202020204" pitchFamily="34" charset="0"/>
              </a:rPr>
              <a:t>Why/Why not?</a:t>
            </a:r>
            <a:r>
              <a:rPr lang="ja-JP" altLang="en-US" sz="1100" b="1" u="sng" dirty="0">
                <a:solidFill>
                  <a:srgbClr val="000000"/>
                </a:solidFill>
                <a:latin typeface="Arial" panose="020B0604020202020204" pitchFamily="34" charset="0"/>
                <a:cs typeface="Arial" panose="020B0604020202020204" pitchFamily="34" charset="0"/>
              </a:rPr>
              <a:t>”</a:t>
            </a:r>
            <a:r>
              <a:rPr lang="en-US" altLang="ja-JP" sz="1100" b="1" u="sng" dirty="0">
                <a:solidFill>
                  <a:srgbClr val="000000"/>
                </a:solidFill>
                <a:latin typeface="Arial" panose="020B0604020202020204" pitchFamily="34" charset="0"/>
                <a:cs typeface="Arial" panose="020B0604020202020204" pitchFamily="34" charset="0"/>
              </a:rPr>
              <a:t> or </a:t>
            </a:r>
            <a:r>
              <a:rPr lang="ja-JP" altLang="en-US" sz="1100" b="1" u="sng" dirty="0">
                <a:solidFill>
                  <a:srgbClr val="000000"/>
                </a:solidFill>
                <a:latin typeface="Arial" panose="020B0604020202020204" pitchFamily="34" charset="0"/>
                <a:cs typeface="Arial" panose="020B0604020202020204" pitchFamily="34" charset="0"/>
              </a:rPr>
              <a:t>“</a:t>
            </a:r>
            <a:r>
              <a:rPr lang="en-US" altLang="ja-JP" sz="1100" b="1" u="sng" dirty="0">
                <a:solidFill>
                  <a:srgbClr val="000000"/>
                </a:solidFill>
                <a:latin typeface="Arial" panose="020B0604020202020204" pitchFamily="34" charset="0"/>
                <a:cs typeface="Arial" panose="020B0604020202020204" pitchFamily="34" charset="0"/>
              </a:rPr>
              <a:t>What does it mean</a:t>
            </a:r>
            <a:r>
              <a:rPr lang="en-US" altLang="ja-JP" sz="1100" u="sng" dirty="0">
                <a:solidFill>
                  <a:srgbClr val="000000"/>
                </a:solidFill>
                <a:latin typeface="Arial" panose="020B0604020202020204" pitchFamily="34" charset="0"/>
                <a:cs typeface="Arial" panose="020B0604020202020204" pitchFamily="34" charset="0"/>
              </a:rPr>
              <a:t>?</a:t>
            </a:r>
            <a:r>
              <a:rPr lang="ja-JP" altLang="en-US" sz="1100" dirty="0">
                <a:solidFill>
                  <a:srgbClr val="000000"/>
                </a:solidFill>
                <a:latin typeface="Arial" panose="020B0604020202020204" pitchFamily="34" charset="0"/>
                <a:cs typeface="Arial" panose="020B0604020202020204" pitchFamily="34" charset="0"/>
              </a:rPr>
              <a:t>”</a:t>
            </a:r>
            <a:endParaRPr lang="en-US" altLang="ja-JP" sz="1100" dirty="0">
              <a:solidFill>
                <a:srgbClr val="000000"/>
              </a:solidFill>
              <a:latin typeface="Arial" panose="020B0604020202020204" pitchFamily="34" charset="0"/>
              <a:cs typeface="Arial" panose="020B0604020202020204" pitchFamily="34" charset="0"/>
            </a:endParaRPr>
          </a:p>
          <a:p>
            <a:pPr marL="171450" indent="-171450" eaLnBrk="1" hangingPunct="1">
              <a:lnSpc>
                <a:spcPct val="80000"/>
              </a:lnSpc>
              <a:spcBef>
                <a:spcPct val="0"/>
              </a:spcBef>
              <a:buFont typeface="Arial" panose="020B0604020202020204" pitchFamily="34" charset="0"/>
              <a:buChar char="•"/>
            </a:pPr>
            <a:r>
              <a:rPr lang="en-US" altLang="en-US" sz="1100" dirty="0">
                <a:solidFill>
                  <a:srgbClr val="000000"/>
                </a:solidFill>
                <a:latin typeface="Arial" panose="020B0604020202020204" pitchFamily="34" charset="0"/>
                <a:cs typeface="Arial" panose="020B0604020202020204" pitchFamily="34" charset="0"/>
              </a:rPr>
              <a:t>Is usually described in </a:t>
            </a:r>
            <a:r>
              <a:rPr lang="ja-JP" altLang="en-US" sz="1100" b="1" u="sng" dirty="0">
                <a:solidFill>
                  <a:srgbClr val="000000"/>
                </a:solidFill>
                <a:latin typeface="Arial" panose="020B0604020202020204" pitchFamily="34" charset="0"/>
                <a:cs typeface="Arial" panose="020B0604020202020204" pitchFamily="34" charset="0"/>
              </a:rPr>
              <a:t>“</a:t>
            </a:r>
            <a:r>
              <a:rPr lang="en-US" altLang="ja-JP" sz="1100" b="1" u="sng" dirty="0">
                <a:solidFill>
                  <a:srgbClr val="000000"/>
                </a:solidFill>
                <a:latin typeface="Arial" panose="020B0604020202020204" pitchFamily="34" charset="0"/>
                <a:cs typeface="Arial" panose="020B0604020202020204" pitchFamily="34" charset="0"/>
              </a:rPr>
              <a:t>words</a:t>
            </a:r>
            <a:r>
              <a:rPr lang="ja-JP" altLang="en-US" sz="1100" dirty="0">
                <a:solidFill>
                  <a:srgbClr val="000000"/>
                </a:solidFill>
                <a:latin typeface="Arial" panose="020B0604020202020204" pitchFamily="34" charset="0"/>
                <a:cs typeface="Arial" panose="020B0604020202020204" pitchFamily="34" charset="0"/>
              </a:rPr>
              <a:t>”</a:t>
            </a:r>
            <a:r>
              <a:rPr lang="en-US" altLang="ja-JP" sz="1100" dirty="0">
                <a:solidFill>
                  <a:srgbClr val="000000"/>
                </a:solidFill>
                <a:latin typeface="Arial" panose="020B0604020202020204" pitchFamily="34" charset="0"/>
                <a:cs typeface="Arial" panose="020B0604020202020204" pitchFamily="34" charset="0"/>
              </a:rPr>
              <a:t> (text). Refer to the same example you used for quantitative data, such as the latter, and discuss it in qualitative terms (e.g., it has a strong taste and aroma, and frothy appearance) </a:t>
            </a:r>
          </a:p>
          <a:p>
            <a:pPr marL="171450" indent="-171450" eaLnBrk="1" hangingPunct="1">
              <a:lnSpc>
                <a:spcPct val="80000"/>
              </a:lnSpc>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Can be used to examine an issue or population in more depth to understand underlying issues, such as the way in which community norms contribute to the level of youth alcohol use </a:t>
            </a:r>
            <a:endParaRPr lang="en-US" altLang="en-US" sz="1100" b="1" u="sng" dirty="0">
              <a:solidFill>
                <a:srgbClr val="000000"/>
              </a:solidFill>
              <a:latin typeface="Arial" panose="020B0604020202020204" pitchFamily="34" charset="0"/>
              <a:cs typeface="Arial" panose="020B0604020202020204" pitchFamily="34" charset="0"/>
            </a:endParaRPr>
          </a:p>
          <a:p>
            <a:pPr marL="171450" indent="-171450" eaLnBrk="1" hangingPunct="1">
              <a:lnSpc>
                <a:spcPct val="80000"/>
              </a:lnSpc>
              <a:spcBef>
                <a:spcPct val="0"/>
              </a:spcBef>
              <a:buFont typeface="Arial" panose="020B0604020202020204" pitchFamily="34" charset="0"/>
              <a:buChar char="•"/>
            </a:pPr>
            <a:r>
              <a:rPr lang="en-US" altLang="en-US" sz="1100" dirty="0">
                <a:solidFill>
                  <a:srgbClr val="000000"/>
                </a:solidFill>
                <a:latin typeface="Arial" panose="020B0604020202020204" pitchFamily="34" charset="0"/>
                <a:cs typeface="Arial" panose="020B0604020202020204" pitchFamily="34" charset="0"/>
              </a:rPr>
              <a:t>Can be very useful when communities do not have quantitative data (numbers), particularly for </a:t>
            </a:r>
            <a:r>
              <a:rPr lang="en-US" altLang="en-US" sz="1100" b="1" u="sng" dirty="0">
                <a:solidFill>
                  <a:srgbClr val="000000"/>
                </a:solidFill>
                <a:latin typeface="Arial" panose="020B0604020202020204" pitchFamily="34" charset="0"/>
                <a:cs typeface="Arial" panose="020B0604020202020204" pitchFamily="34" charset="0"/>
              </a:rPr>
              <a:t>certain at-risk groups </a:t>
            </a:r>
            <a:r>
              <a:rPr lang="en-US" altLang="en-US" sz="1100" dirty="0">
                <a:solidFill>
                  <a:srgbClr val="000000"/>
                </a:solidFill>
                <a:latin typeface="Arial" panose="020B0604020202020204" pitchFamily="34" charset="0"/>
                <a:cs typeface="Arial" panose="020B0604020202020204" pitchFamily="34" charset="0"/>
              </a:rPr>
              <a:t>(e.g., homeless, LBGT, and some minority groups like tribes)</a:t>
            </a:r>
          </a:p>
          <a:p>
            <a:pPr eaLnBrk="1" hangingPunct="1">
              <a:lnSpc>
                <a:spcPct val="80000"/>
              </a:lnSpc>
              <a:spcBef>
                <a:spcPct val="0"/>
              </a:spcBef>
            </a:pPr>
            <a:endParaRPr lang="en-US" altLang="en-US" sz="1100" dirty="0">
              <a:solidFill>
                <a:srgbClr val="000000"/>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dirty="0">
                <a:solidFill>
                  <a:srgbClr val="000000"/>
                </a:solidFill>
                <a:latin typeface="Arial" panose="020B0604020202020204" pitchFamily="34" charset="0"/>
                <a:cs typeface="Arial" panose="020B0604020202020204" pitchFamily="34" charset="0"/>
              </a:rPr>
              <a:t>Discuss different methods for obtaining qualitative data (e.g. surveys with open ended questions, focus groups)</a:t>
            </a:r>
          </a:p>
          <a:p>
            <a:pPr eaLnBrk="1" hangingPunct="1">
              <a:lnSpc>
                <a:spcPct val="80000"/>
              </a:lnSpc>
              <a:spcBef>
                <a:spcPct val="0"/>
              </a:spcBef>
            </a:pPr>
            <a:r>
              <a:rPr lang="en-US" altLang="en-US" sz="1100" dirty="0">
                <a:solidFill>
                  <a:srgbClr val="000000"/>
                </a:solidFill>
                <a:latin typeface="Arial" panose="020B0604020202020204" pitchFamily="34" charset="0"/>
                <a:cs typeface="Arial" panose="020B0604020202020204" pitchFamily="34" charset="0"/>
              </a:rPr>
              <a:t>Ask participants for an example of qualitative data that shows how it is useful in prevention.</a:t>
            </a:r>
          </a:p>
          <a:p>
            <a:pPr eaLnBrk="1" hangingPunct="1">
              <a:lnSpc>
                <a:spcPct val="80000"/>
              </a:lnSpc>
              <a:spcBef>
                <a:spcPct val="0"/>
              </a:spcBef>
            </a:pPr>
            <a:endParaRPr lang="en-US" altLang="en-US" sz="1100" dirty="0">
              <a:solidFill>
                <a:srgbClr val="000000"/>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dirty="0">
                <a:solidFill>
                  <a:srgbClr val="000000"/>
                </a:solidFill>
                <a:latin typeface="Arial" panose="020B0604020202020204" pitchFamily="34" charset="0"/>
                <a:cs typeface="Arial" panose="020B0604020202020204" pitchFamily="34" charset="0"/>
              </a:rPr>
              <a:t>Refer participants to </a:t>
            </a:r>
            <a:r>
              <a:rPr lang="en-US" altLang="en-US" sz="1100" b="1" i="1" dirty="0">
                <a:solidFill>
                  <a:srgbClr val="000000"/>
                </a:solidFill>
                <a:latin typeface="Arial" panose="020B0604020202020204" pitchFamily="34" charset="0"/>
                <a:cs typeface="Arial" panose="020B0604020202020204" pitchFamily="34" charset="0"/>
              </a:rPr>
              <a:t>Information Sheet 2.2: Types of Data </a:t>
            </a:r>
            <a:r>
              <a:rPr lang="en-US" altLang="en-US" sz="1100" dirty="0">
                <a:solidFill>
                  <a:srgbClr val="000000"/>
                </a:solidFill>
                <a:latin typeface="Arial" panose="020B0604020202020204" pitchFamily="34" charset="0"/>
                <a:cs typeface="Arial" panose="020B0604020202020204" pitchFamily="34" charset="0"/>
              </a:rPr>
              <a:t>as a </a:t>
            </a:r>
            <a:r>
              <a:rPr lang="en-US" altLang="ja-JP" sz="1100" dirty="0">
                <a:solidFill>
                  <a:srgbClr val="000000"/>
                </a:solidFill>
                <a:latin typeface="Arial" panose="020B0604020202020204" pitchFamily="34" charset="0"/>
                <a:cs typeface="Arial" panose="020B0604020202020204" pitchFamily="34" charset="0"/>
              </a:rPr>
              <a:t>reference.</a:t>
            </a:r>
          </a:p>
          <a:p>
            <a:pPr eaLnBrk="1" hangingPunct="1">
              <a:lnSpc>
                <a:spcPct val="80000"/>
              </a:lnSpc>
              <a:spcBef>
                <a:spcPct val="0"/>
              </a:spcBef>
            </a:pPr>
            <a:endParaRPr lang="en-US" altLang="en-US" sz="1100" dirty="0">
              <a:solidFill>
                <a:srgbClr val="000000"/>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dirty="0">
                <a:solidFill>
                  <a:srgbClr val="000000"/>
                </a:solidFill>
                <a:latin typeface="Arial" panose="020B0604020202020204" pitchFamily="34" charset="0"/>
                <a:cs typeface="Arial" panose="020B0604020202020204" pitchFamily="34" charset="0"/>
              </a:rPr>
              <a:t>Discuss </a:t>
            </a:r>
            <a:r>
              <a:rPr lang="en-US" altLang="en-US" sz="1100" b="1" u="sng" dirty="0">
                <a:solidFill>
                  <a:srgbClr val="000000"/>
                </a:solidFill>
                <a:latin typeface="Arial" panose="020B0604020202020204" pitchFamily="34" charset="0"/>
                <a:cs typeface="Arial" panose="020B0604020202020204" pitchFamily="34" charset="0"/>
              </a:rPr>
              <a:t>the pros and cons </a:t>
            </a:r>
            <a:r>
              <a:rPr lang="en-US" altLang="en-US" sz="1100" dirty="0">
                <a:solidFill>
                  <a:srgbClr val="000000"/>
                </a:solidFill>
                <a:latin typeface="Arial" panose="020B0604020202020204" pitchFamily="34" charset="0"/>
                <a:cs typeface="Arial" panose="020B0604020202020204" pitchFamily="34" charset="0"/>
              </a:rPr>
              <a:t>of collecting quantitative and qualitative data. Then share </a:t>
            </a:r>
            <a:r>
              <a:rPr lang="en-US" altLang="en-US" sz="1100" b="1" i="1" dirty="0">
                <a:solidFill>
                  <a:srgbClr val="000000"/>
                </a:solidFill>
                <a:latin typeface="Arial" panose="020B0604020202020204" pitchFamily="34" charset="0"/>
                <a:cs typeface="Arial" panose="020B0604020202020204" pitchFamily="34" charset="0"/>
              </a:rPr>
              <a:t>Information Sheet 2.3: Pros &amp; Cons of Data Collection Methods </a:t>
            </a:r>
            <a:r>
              <a:rPr lang="en-US" altLang="en-US" sz="1100" dirty="0">
                <a:solidFill>
                  <a:srgbClr val="000000"/>
                </a:solidFill>
                <a:latin typeface="Arial" panose="020B0604020202020204" pitchFamily="34" charset="0"/>
                <a:cs typeface="Arial" panose="020B0604020202020204" pitchFamily="34" charset="0"/>
              </a:rPr>
              <a:t>for participant</a:t>
            </a:r>
            <a:r>
              <a:rPr lang="ja-JP" altLang="en-US" sz="1100" dirty="0">
                <a:solidFill>
                  <a:srgbClr val="000000"/>
                </a:solidFill>
                <a:latin typeface="Arial" panose="020B0604020202020204" pitchFamily="34" charset="0"/>
                <a:cs typeface="Arial" panose="020B0604020202020204" pitchFamily="34" charset="0"/>
              </a:rPr>
              <a:t>’</a:t>
            </a:r>
            <a:r>
              <a:rPr lang="en-US" altLang="ja-JP" sz="1100" dirty="0">
                <a:solidFill>
                  <a:srgbClr val="000000"/>
                </a:solidFill>
                <a:latin typeface="Arial" panose="020B0604020202020204" pitchFamily="34" charset="0"/>
                <a:cs typeface="Arial" panose="020B0604020202020204" pitchFamily="34" charset="0"/>
              </a:rPr>
              <a:t>s reference.</a:t>
            </a:r>
          </a:p>
          <a:p>
            <a:pPr eaLnBrk="1" hangingPunct="1">
              <a:lnSpc>
                <a:spcPct val="80000"/>
              </a:lnSpc>
              <a:spcBef>
                <a:spcPct val="0"/>
              </a:spcBef>
            </a:pPr>
            <a:endParaRPr lang="en-US" altLang="en-US" sz="1100" dirty="0">
              <a:solidFill>
                <a:srgbClr val="000000"/>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dirty="0">
                <a:solidFill>
                  <a:srgbClr val="000000"/>
                </a:solidFill>
                <a:latin typeface="Arial" panose="020B0604020202020204" pitchFamily="34" charset="0"/>
                <a:cs typeface="Arial" panose="020B0604020202020204" pitchFamily="34" charset="0"/>
              </a:rPr>
              <a:t>Make the follow summarizing comments:</a:t>
            </a:r>
          </a:p>
          <a:p>
            <a:pPr marL="171450" indent="-171450" eaLnBrk="1" hangingPunct="1">
              <a:lnSpc>
                <a:spcPct val="80000"/>
              </a:lnSpc>
              <a:spcBef>
                <a:spcPct val="0"/>
              </a:spcBef>
              <a:buFont typeface="Arial" panose="020B0604020202020204" pitchFamily="34" charset="0"/>
              <a:buChar char="•"/>
            </a:pPr>
            <a:r>
              <a:rPr lang="en-US" altLang="en-US" sz="1100" dirty="0">
                <a:solidFill>
                  <a:srgbClr val="000000"/>
                </a:solidFill>
                <a:latin typeface="Arial" panose="020B0604020202020204" pitchFamily="34" charset="0"/>
                <a:cs typeface="Arial" panose="020B0604020202020204" pitchFamily="34" charset="0"/>
              </a:rPr>
              <a:t>Many communities use a </a:t>
            </a:r>
            <a:r>
              <a:rPr lang="en-US" altLang="en-US" sz="1100" b="1" u="sng" dirty="0">
                <a:solidFill>
                  <a:srgbClr val="000000"/>
                </a:solidFill>
                <a:latin typeface="Arial" panose="020B0604020202020204" pitchFamily="34" charset="0"/>
                <a:cs typeface="Arial" panose="020B0604020202020204" pitchFamily="34" charset="0"/>
              </a:rPr>
              <a:t>combination of quantitative and qualitative data </a:t>
            </a:r>
            <a:r>
              <a:rPr lang="en-US" altLang="en-US" sz="1100" dirty="0">
                <a:solidFill>
                  <a:srgbClr val="000000"/>
                </a:solidFill>
                <a:latin typeface="Arial" panose="020B0604020202020204" pitchFamily="34" charset="0"/>
                <a:cs typeface="Arial" panose="020B0604020202020204" pitchFamily="34" charset="0"/>
              </a:rPr>
              <a:t>for their assessment.</a:t>
            </a:r>
          </a:p>
          <a:p>
            <a:pPr marL="171450" indent="-171450" eaLnBrk="1" hangingPunct="1">
              <a:lnSpc>
                <a:spcPct val="80000"/>
              </a:lnSpc>
              <a:spcBef>
                <a:spcPct val="0"/>
              </a:spcBef>
              <a:buFont typeface="Arial" panose="020B0604020202020204" pitchFamily="34" charset="0"/>
              <a:buChar char="•"/>
            </a:pPr>
            <a:r>
              <a:rPr lang="en-US" altLang="en-US" sz="1100" dirty="0">
                <a:solidFill>
                  <a:srgbClr val="000000"/>
                </a:solidFill>
                <a:latin typeface="Arial" panose="020B0604020202020204" pitchFamily="34" charset="0"/>
                <a:cs typeface="Arial" panose="020B0604020202020204" pitchFamily="34" charset="0"/>
              </a:rPr>
              <a:t>The methods are not so cut and dry. For example, surveys can give you both quantitative and qualitative data.</a:t>
            </a:r>
          </a:p>
          <a:p>
            <a:pPr marL="171450" indent="-171450" eaLnBrk="1" hangingPunct="1">
              <a:lnSpc>
                <a:spcPct val="80000"/>
              </a:lnSpc>
              <a:spcBef>
                <a:spcPct val="0"/>
              </a:spcBef>
              <a:buFont typeface="Arial" panose="020B0604020202020204" pitchFamily="34" charset="0"/>
              <a:buChar char="•"/>
            </a:pPr>
            <a:r>
              <a:rPr lang="en-US" altLang="en-US" sz="1100" dirty="0">
                <a:solidFill>
                  <a:srgbClr val="000000"/>
                </a:solidFill>
                <a:latin typeface="Arial" panose="020B0604020202020204" pitchFamily="34" charset="0"/>
                <a:cs typeface="Arial" panose="020B0604020202020204" pitchFamily="34" charset="0"/>
              </a:rPr>
              <a:t>If you want to learn more about different types of data and how to develop surveys, there are </a:t>
            </a:r>
            <a:r>
              <a:rPr lang="en-US" altLang="en-US" sz="1100" b="1" u="sng" dirty="0">
                <a:solidFill>
                  <a:srgbClr val="000000"/>
                </a:solidFill>
                <a:latin typeface="Arial" panose="020B0604020202020204" pitchFamily="34" charset="0"/>
                <a:cs typeface="Arial" panose="020B0604020202020204" pitchFamily="34" charset="0"/>
              </a:rPr>
              <a:t>courses at the </a:t>
            </a:r>
            <a:r>
              <a:rPr lang="lv-LV" altLang="en-US" sz="1100" b="1" u="sng" dirty="0">
                <a:solidFill>
                  <a:srgbClr val="000000"/>
                </a:solidFill>
                <a:latin typeface="Arial" panose="020B0604020202020204" pitchFamily="34" charset="0"/>
                <a:cs typeface="Arial" panose="020B0604020202020204" pitchFamily="34" charset="0"/>
              </a:rPr>
              <a:t>s</a:t>
            </a:r>
            <a:r>
              <a:rPr lang="en-US" altLang="en-US" sz="1100" b="1" u="sng" dirty="0" err="1">
                <a:solidFill>
                  <a:srgbClr val="000000"/>
                </a:solidFill>
                <a:latin typeface="Arial" panose="020B0604020202020204" pitchFamily="34" charset="0"/>
                <a:cs typeface="Arial" panose="020B0604020202020204" pitchFamily="34" charset="0"/>
              </a:rPr>
              <a:t>tate</a:t>
            </a:r>
            <a:r>
              <a:rPr lang="en-US" altLang="en-US" sz="1100" b="1" u="sng" dirty="0">
                <a:solidFill>
                  <a:srgbClr val="000000"/>
                </a:solidFill>
                <a:latin typeface="Arial" panose="020B0604020202020204" pitchFamily="34" charset="0"/>
                <a:cs typeface="Arial" panose="020B0604020202020204" pitchFamily="34" charset="0"/>
              </a:rPr>
              <a:t> level and through the CAPT</a:t>
            </a:r>
            <a:r>
              <a:rPr lang="en-US" altLang="en-US" sz="1100" dirty="0">
                <a:solidFill>
                  <a:srgbClr val="000000"/>
                </a:solidFill>
                <a:latin typeface="Arial" panose="020B0604020202020204" pitchFamily="34" charset="0"/>
                <a:cs typeface="Arial" panose="020B0604020202020204" pitchFamily="34" charset="0"/>
              </a:rPr>
              <a:t>.</a:t>
            </a:r>
          </a:p>
        </p:txBody>
      </p:sp>
      <p:sp>
        <p:nvSpPr>
          <p:cNvPr id="48131"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DB93F16-73FF-4AE3-A1AD-D8B3391B910B}" type="slidenum">
              <a:rPr lang="en-US" altLang="en-US" sz="1200">
                <a:latin typeface="Calibri" panose="020F0502020204030204" pitchFamily="34" charset="0"/>
              </a:rPr>
              <a:pPr eaLnBrk="1" hangingPunct="1"/>
              <a:t>17</a:t>
            </a:fld>
            <a:endParaRPr lang="en-US" altLang="en-US" sz="1200">
              <a:latin typeface="Calibri" panose="020F0502020204030204" pitchFamily="34" charset="0"/>
            </a:endParaRPr>
          </a:p>
        </p:txBody>
      </p:sp>
    </p:spTree>
    <p:extLst>
      <p:ext uri="{BB962C8B-B14F-4D97-AF65-F5344CB8AC3E}">
        <p14:creationId xmlns:p14="http://schemas.microsoft.com/office/powerpoint/2010/main" val="1335638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2057400" y="444500"/>
            <a:ext cx="2755900" cy="2066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xfrm>
            <a:off x="685800" y="2547938"/>
            <a:ext cx="5486400" cy="6475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spcBef>
                <a:spcPct val="0"/>
              </a:spcBef>
            </a:pPr>
            <a:r>
              <a:rPr lang="en-US" altLang="en-US" sz="1100" dirty="0">
                <a:latin typeface="Arial" panose="020B0604020202020204" pitchFamily="34" charset="0"/>
                <a:cs typeface="Arial" panose="020B0604020202020204" pitchFamily="34" charset="0"/>
              </a:rPr>
              <a:t>Explain to participants:</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We need to know </a:t>
            </a:r>
            <a:r>
              <a:rPr lang="en-US" altLang="en-US" sz="1100" b="1" u="sng" dirty="0">
                <a:latin typeface="Arial" panose="020B0604020202020204" pitchFamily="34" charset="0"/>
                <a:cs typeface="Arial" panose="020B0604020202020204" pitchFamily="34" charset="0"/>
              </a:rPr>
              <a:t>where to access data</a:t>
            </a:r>
            <a:r>
              <a:rPr lang="en-US" altLang="en-US" sz="1100" dirty="0">
                <a:latin typeface="Arial" panose="020B0604020202020204" pitchFamily="34" charset="0"/>
                <a:cs typeface="Arial" panose="020B0604020202020204" pitchFamily="34" charset="0"/>
              </a:rPr>
              <a:t>.</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Data already exists at the national, state, and local level. This is </a:t>
            </a:r>
            <a:r>
              <a:rPr lang="ja-JP" altLang="en-US" sz="1100" b="1" dirty="0">
                <a:latin typeface="Arial" panose="020B0604020202020204" pitchFamily="34" charset="0"/>
                <a:cs typeface="Arial" panose="020B0604020202020204" pitchFamily="34" charset="0"/>
              </a:rPr>
              <a:t>“</a:t>
            </a:r>
            <a:r>
              <a:rPr lang="en-US" altLang="ja-JP" sz="1100" b="1" u="sng" dirty="0">
                <a:latin typeface="Arial" panose="020B0604020202020204" pitchFamily="34" charset="0"/>
                <a:cs typeface="Arial" panose="020B0604020202020204" pitchFamily="34" charset="0"/>
              </a:rPr>
              <a:t>archival data</a:t>
            </a:r>
            <a:r>
              <a:rPr lang="ja-JP" altLang="en-US" sz="1100" b="1" dirty="0">
                <a:latin typeface="Arial" panose="020B0604020202020204" pitchFamily="34" charset="0"/>
                <a:cs typeface="Arial" panose="020B0604020202020204" pitchFamily="34" charset="0"/>
              </a:rPr>
              <a:t>”</a:t>
            </a:r>
            <a:r>
              <a:rPr lang="en-US" altLang="ja-JP" sz="1100" b="0" dirty="0">
                <a:latin typeface="Arial" panose="020B0604020202020204" pitchFamily="34" charset="0"/>
                <a:cs typeface="Arial" panose="020B0604020202020204" pitchFamily="34" charset="0"/>
              </a:rPr>
              <a:t>,</a:t>
            </a:r>
            <a:r>
              <a:rPr lang="en-US" altLang="ja-JP" sz="1100" b="0" baseline="0" dirty="0">
                <a:latin typeface="Arial" panose="020B0604020202020204" pitchFamily="34" charset="0"/>
                <a:cs typeface="Arial" panose="020B0604020202020204" pitchFamily="34" charset="0"/>
              </a:rPr>
              <a:t> which means that someone has already collected it.</a:t>
            </a:r>
            <a:endParaRPr lang="en-US" altLang="ja-JP" sz="1100" b="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Ask participants where they might find the data they need about substance use and its associated problems in their community.</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Provide examples of data sources at each of the levels—national, state, and local—and show how the data is used. Refer participants to </a:t>
            </a:r>
            <a:r>
              <a:rPr lang="en-US" altLang="en-US" sz="1100" b="1" i="1" dirty="0">
                <a:latin typeface="Arial" panose="020B0604020202020204" pitchFamily="34" charset="0"/>
                <a:cs typeface="Arial" panose="020B0604020202020204" pitchFamily="34" charset="0"/>
              </a:rPr>
              <a:t>Information Sheet 2.4: Data Sources</a:t>
            </a:r>
            <a:r>
              <a:rPr lang="en-US" altLang="en-US" sz="1100" i="1" dirty="0">
                <a:latin typeface="Arial" panose="020B0604020202020204" pitchFamily="34" charset="0"/>
                <a:cs typeface="Arial" panose="020B0604020202020204" pitchFamily="34" charset="0"/>
              </a:rPr>
              <a:t>. </a:t>
            </a:r>
          </a:p>
          <a:p>
            <a:pPr eaLnBrk="1" hangingPunct="1">
              <a:spcBef>
                <a:spcPct val="0"/>
              </a:spcBef>
              <a:buFontTx/>
              <a:buChar char="•"/>
            </a:pPr>
            <a:endParaRPr lang="en-US" altLang="en-US" sz="1100" b="1"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Acknowledge some of the </a:t>
            </a:r>
            <a:r>
              <a:rPr lang="en-US" altLang="en-US" sz="1100" b="1" u="sng" dirty="0">
                <a:latin typeface="Arial" panose="020B0604020202020204" pitchFamily="34" charset="0"/>
                <a:cs typeface="Arial" panose="020B0604020202020204" pitchFamily="34" charset="0"/>
              </a:rPr>
              <a:t>challenges with data collection</a:t>
            </a:r>
            <a:r>
              <a:rPr lang="en-US" altLang="en-US" sz="1100" dirty="0">
                <a:latin typeface="Arial" panose="020B0604020202020204" pitchFamily="34" charset="0"/>
                <a:cs typeface="Arial" panose="020B0604020202020204" pitchFamily="34" charset="0"/>
              </a:rPr>
              <a:t>:</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In many instances, national and state level data </a:t>
            </a:r>
            <a:r>
              <a:rPr lang="en-US" altLang="en-US" sz="1100" b="1" u="sng" dirty="0">
                <a:latin typeface="Arial" panose="020B0604020202020204" pitchFamily="34" charset="0"/>
                <a:cs typeface="Arial" panose="020B0604020202020204" pitchFamily="34" charset="0"/>
              </a:rPr>
              <a:t>cannot be disaggregated at the local level. </a:t>
            </a:r>
            <a:r>
              <a:rPr lang="en-US" altLang="en-US" sz="1100" dirty="0">
                <a:latin typeface="Arial" panose="020B0604020202020204" pitchFamily="34" charset="0"/>
                <a:cs typeface="Arial" panose="020B0604020202020204" pitchFamily="34" charset="0"/>
              </a:rPr>
              <a:t>For example, most states collect data through the Youth Risk Behavior Surveillance System (YRBSS), but this can</a:t>
            </a:r>
            <a:r>
              <a:rPr lang="ja-JP" altLang="en-US" sz="1100" dirty="0">
                <a:latin typeface="Arial" panose="020B0604020202020204" pitchFamily="34" charset="0"/>
                <a:cs typeface="Arial" panose="020B0604020202020204" pitchFamily="34" charset="0"/>
              </a:rPr>
              <a:t>’</a:t>
            </a:r>
            <a:r>
              <a:rPr lang="en-US" altLang="ja-JP" sz="1100" dirty="0">
                <a:latin typeface="Arial" panose="020B0604020202020204" pitchFamily="34" charset="0"/>
                <a:cs typeface="Arial" panose="020B0604020202020204" pitchFamily="34" charset="0"/>
              </a:rPr>
              <a:t>t always be broken out by community.</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The availability of </a:t>
            </a:r>
            <a:r>
              <a:rPr lang="en-US" altLang="en-US" sz="1100" b="1" u="sng" dirty="0">
                <a:latin typeface="Arial" panose="020B0604020202020204" pitchFamily="34" charset="0"/>
                <a:cs typeface="Arial" panose="020B0604020202020204" pitchFamily="34" charset="0"/>
              </a:rPr>
              <a:t>data for some cultural groups is limited</a:t>
            </a:r>
            <a:r>
              <a:rPr lang="en-US" altLang="en-US" sz="1100" b="1" dirty="0">
                <a:latin typeface="Arial" panose="020B0604020202020204" pitchFamily="34" charset="0"/>
                <a:cs typeface="Arial" panose="020B0604020202020204" pitchFamily="34" charset="0"/>
              </a:rPr>
              <a:t>.</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Communities</a:t>
            </a:r>
            <a:r>
              <a:rPr lang="en-US" altLang="en-US" sz="1100" b="1" dirty="0">
                <a:latin typeface="Arial" panose="020B0604020202020204" pitchFamily="34" charset="0"/>
                <a:cs typeface="Arial" panose="020B0604020202020204" pitchFamily="34" charset="0"/>
              </a:rPr>
              <a:t> </a:t>
            </a:r>
            <a:r>
              <a:rPr lang="en-US" altLang="en-US" sz="1100" b="1" u="sng" dirty="0">
                <a:latin typeface="Arial" panose="020B0604020202020204" pitchFamily="34" charset="0"/>
                <a:cs typeface="Arial" panose="020B0604020202020204" pitchFamily="34" charset="0"/>
              </a:rPr>
              <a:t>may need to find other existing sources of data or gather it themselves </a:t>
            </a:r>
            <a:r>
              <a:rPr lang="en-US" altLang="en-US" sz="1100" dirty="0">
                <a:latin typeface="Arial" panose="020B0604020202020204" pitchFamily="34" charset="0"/>
                <a:cs typeface="Arial" panose="020B0604020202020204" pitchFamily="34" charset="0"/>
              </a:rPr>
              <a:t>through surveys, focus groups, or interviews. </a:t>
            </a:r>
            <a:endParaRPr lang="en-US" altLang="en-US" sz="1100" u="sng"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Connect data collection with collaboration:</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At the local level, </a:t>
            </a:r>
            <a:r>
              <a:rPr lang="en-US" altLang="en-US" sz="1100" b="1" u="sng" dirty="0">
                <a:latin typeface="Arial" panose="020B0604020202020204" pitchFamily="34" charset="0"/>
                <a:cs typeface="Arial" panose="020B0604020202020204" pitchFamily="34" charset="0"/>
              </a:rPr>
              <a:t>different organizations and agencies may have done surveys </a:t>
            </a:r>
            <a:r>
              <a:rPr lang="en-US" altLang="en-US" sz="1100" dirty="0">
                <a:latin typeface="Arial" panose="020B0604020202020204" pitchFamily="34" charset="0"/>
                <a:cs typeface="Arial" panose="020B0604020202020204" pitchFamily="34" charset="0"/>
              </a:rPr>
              <a:t>before or collected data already that they can make available. </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This is a good reason to </a:t>
            </a:r>
            <a:r>
              <a:rPr lang="en-US" altLang="en-US" sz="1100" b="1" u="sng" dirty="0">
                <a:latin typeface="Arial" panose="020B0604020202020204" pitchFamily="34" charset="0"/>
                <a:cs typeface="Arial" panose="020B0604020202020204" pitchFamily="34" charset="0"/>
              </a:rPr>
              <a:t>collaborate</a:t>
            </a:r>
            <a:r>
              <a:rPr lang="en-US" altLang="en-US" sz="1100" dirty="0">
                <a:latin typeface="Arial" panose="020B0604020202020204" pitchFamily="34" charset="0"/>
                <a:cs typeface="Arial" panose="020B0604020202020204" pitchFamily="34" charset="0"/>
              </a:rPr>
              <a:t> with others—so data can be shared and used by different organizations for assessments, grant applications, and programming.</a:t>
            </a:r>
          </a:p>
          <a:p>
            <a:pPr eaLnBrk="1" hangingPunct="1">
              <a:spcBef>
                <a:spcPct val="0"/>
              </a:spcBef>
            </a:pPr>
            <a:endParaRPr lang="en-US" altLang="en-US" sz="1100" i="1" dirty="0">
              <a:solidFill>
                <a:srgbClr val="FF0000"/>
              </a:solidFill>
              <a:latin typeface="Arial" panose="020B0604020202020204" pitchFamily="34" charset="0"/>
              <a:cs typeface="Arial" panose="020B0604020202020204" pitchFamily="34" charset="0"/>
            </a:endParaRPr>
          </a:p>
          <a:p>
            <a:pPr eaLnBrk="1" hangingPunct="1">
              <a:spcBef>
                <a:spcPct val="0"/>
              </a:spcBef>
            </a:pPr>
            <a:r>
              <a:rPr lang="en-US" altLang="en-US" sz="1100" i="1" dirty="0">
                <a:solidFill>
                  <a:srgbClr val="FF0000"/>
                </a:solidFill>
                <a:latin typeface="Arial" panose="020B0604020202020204" pitchFamily="34" charset="0"/>
                <a:cs typeface="Arial" panose="020B0604020202020204" pitchFamily="34" charset="0"/>
              </a:rPr>
              <a:t>[In slideshow, click so the chart on the slide fades out and the questions below fade in]</a:t>
            </a: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Have participants partner with someone and answer the following questions:</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On a scale from 1-4 (1=low, 4=high), how comfortable are you with working with data?</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If you are 1-2 what is it that concerns you or is a barrier? If you are 3-4, what do you like about working with data? </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Have you worked with quantitative or qualitative data before as part of your job? If so, have you worked with any of these data sources and which ones?</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Do you know of any challenges to obtaining data in the communities where you work?</a:t>
            </a:r>
          </a:p>
          <a:p>
            <a:pPr eaLnBrk="1" hangingPunct="1">
              <a:spcBef>
                <a:spcPct val="0"/>
              </a:spcBef>
              <a:buFontTx/>
              <a:buChar char="•"/>
            </a:pPr>
            <a:endParaRPr lang="en-US" altLang="en-US" sz="1100" dirty="0">
              <a:latin typeface="Arial" panose="020B0604020202020204" pitchFamily="34" charset="0"/>
              <a:cs typeface="Arial" panose="020B0604020202020204" pitchFamily="34" charset="0"/>
            </a:endParaRPr>
          </a:p>
          <a:p>
            <a:pPr eaLnBrk="1" hangingPunct="1">
              <a:spcBef>
                <a:spcPct val="0"/>
              </a:spcBef>
              <a:buFontTx/>
              <a:buNone/>
            </a:pPr>
            <a:r>
              <a:rPr lang="en-US" altLang="en-US" sz="1100" b="1" dirty="0">
                <a:latin typeface="Arial" panose="020B0604020202020204" pitchFamily="34" charset="0"/>
                <a:cs typeface="Arial" panose="020B0604020202020204" pitchFamily="34" charset="0"/>
              </a:rPr>
              <a:t>Optional</a:t>
            </a:r>
            <a:r>
              <a:rPr lang="en-US" altLang="en-US" sz="1100" b="1" baseline="0" dirty="0">
                <a:latin typeface="Arial" panose="020B0604020202020204" pitchFamily="34" charset="0"/>
                <a:cs typeface="Arial" panose="020B0604020202020204" pitchFamily="34" charset="0"/>
              </a:rPr>
              <a:t> Activity:</a:t>
            </a:r>
          </a:p>
          <a:p>
            <a:pPr marL="228600" indent="-228600" eaLnBrk="1" hangingPunct="1">
              <a:spcBef>
                <a:spcPct val="0"/>
              </a:spcBef>
              <a:buFont typeface="+mj-lt"/>
              <a:buAutoNum type="arabicPeriod"/>
            </a:pPr>
            <a:r>
              <a:rPr lang="en-US" sz="11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Put up three pieces of chart paper: “national data sources”, “state data sources”, “local data sources”</a:t>
            </a:r>
          </a:p>
          <a:p>
            <a:pPr marL="228600" indent="-228600" eaLnBrk="1" hangingPunct="1">
              <a:spcBef>
                <a:spcPct val="0"/>
              </a:spcBef>
              <a:buFont typeface="+mj-lt"/>
              <a:buAutoNum type="arabicPeriod"/>
            </a:pPr>
            <a:r>
              <a:rPr lang="en-US" sz="11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Instruct participants to write on Post-it notes examples of national, state, and local data sources that they’ve used. </a:t>
            </a:r>
          </a:p>
          <a:p>
            <a:pPr marL="228600" indent="-228600" eaLnBrk="1" hangingPunct="1">
              <a:spcBef>
                <a:spcPct val="0"/>
              </a:spcBef>
              <a:buFont typeface="+mj-lt"/>
              <a:buAutoNum type="arabicPeriod"/>
            </a:pPr>
            <a:r>
              <a:rPr lang="en-US" sz="11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Put completed Post-its on appropriate chart paper. </a:t>
            </a:r>
          </a:p>
          <a:p>
            <a:pPr marL="228600" indent="-228600" eaLnBrk="1" hangingPunct="1">
              <a:spcBef>
                <a:spcPct val="0"/>
              </a:spcBef>
              <a:buFont typeface="+mj-lt"/>
              <a:buAutoNum type="arabicPeriod"/>
            </a:pPr>
            <a:r>
              <a:rPr lang="en-US" sz="11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Afterward, have everyone walk around the room and look at the different examples on each of the three sheets of chart paper.</a:t>
            </a:r>
            <a:endParaRPr lang="en-US" altLang="en-US" sz="1100" b="1" dirty="0">
              <a:latin typeface="Arial" panose="020B0604020202020204" pitchFamily="34" charset="0"/>
              <a:cs typeface="Arial" panose="020B0604020202020204" pitchFamily="34" charset="0"/>
            </a:endParaRPr>
          </a:p>
        </p:txBody>
      </p:sp>
      <p:sp>
        <p:nvSpPr>
          <p:cNvPr id="50179"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C244672-4110-4999-A862-E97EDA0D9B4C}" type="slidenum">
              <a:rPr lang="en-US" altLang="en-US" sz="1200">
                <a:latin typeface="Calibri" panose="020F0502020204030204" pitchFamily="34" charset="0"/>
              </a:rPr>
              <a:pPr eaLnBrk="1" hangingPunct="1"/>
              <a:t>18</a:t>
            </a:fld>
            <a:endParaRPr lang="en-US" altLang="en-US" sz="1200">
              <a:latin typeface="Calibri" panose="020F0502020204030204" pitchFamily="34" charset="0"/>
            </a:endParaRPr>
          </a:p>
        </p:txBody>
      </p:sp>
    </p:spTree>
    <p:extLst>
      <p:ext uri="{BB962C8B-B14F-4D97-AF65-F5344CB8AC3E}">
        <p14:creationId xmlns:p14="http://schemas.microsoft.com/office/powerpoint/2010/main" val="259573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xfrm>
            <a:off x="1841500" y="508000"/>
            <a:ext cx="2979738" cy="2235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xfrm>
            <a:off x="685800" y="2921000"/>
            <a:ext cx="5486400" cy="6221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11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Introduce the case study activity by explaining they will be applying their new knowledge to a set of seven case study activities. This is the first. Explain they will be sitting in their case study groups for the remainder of the training. Imagine that you are a planning group in a community that wishes to address a substance use problem.</a:t>
            </a:r>
            <a:endParaRPr lang="en-US" altLang="en-US" sz="1100" b="1" dirty="0">
              <a:latin typeface="Arial" panose="020B0604020202020204" pitchFamily="34" charset="0"/>
              <a:cs typeface="Arial" panose="020B0604020202020204" pitchFamily="34" charset="0"/>
            </a:endParaRPr>
          </a:p>
          <a:p>
            <a:pPr eaLnBrk="1" hangingPunct="1">
              <a:spcBef>
                <a:spcPct val="0"/>
              </a:spcBef>
            </a:pPr>
            <a:endParaRPr lang="en-US" altLang="en-US" sz="1100" b="1" dirty="0">
              <a:latin typeface="Arial" panose="020B0604020202020204" pitchFamily="34" charset="0"/>
              <a:cs typeface="Arial" panose="020B0604020202020204" pitchFamily="34" charset="0"/>
            </a:endParaRPr>
          </a:p>
          <a:p>
            <a:pPr eaLnBrk="1" hangingPunct="1">
              <a:spcBef>
                <a:spcPct val="0"/>
              </a:spcBef>
            </a:pPr>
            <a:r>
              <a:rPr lang="en-US" altLang="en-US" sz="1100" b="1" dirty="0">
                <a:latin typeface="Arial" panose="020B0604020202020204" pitchFamily="34" charset="0"/>
                <a:cs typeface="Arial" panose="020B0604020202020204" pitchFamily="34" charset="0"/>
              </a:rPr>
              <a:t>CASE STUDY ACTIVITY – Looking at Data</a:t>
            </a:r>
          </a:p>
          <a:p>
            <a:pPr eaLnBrk="1" hangingPunct="1">
              <a:spcBef>
                <a:spcPct val="0"/>
              </a:spcBef>
            </a:pPr>
            <a:r>
              <a:rPr lang="en-US" altLang="en-US" sz="1100" b="1" dirty="0">
                <a:latin typeface="Arial" panose="020B0604020202020204" pitchFamily="34" charset="0"/>
                <a:cs typeface="Arial" panose="020B0604020202020204" pitchFamily="34" charset="0"/>
              </a:rPr>
              <a:t>Purpose – </a:t>
            </a:r>
            <a:r>
              <a:rPr lang="en-US" altLang="en-US" sz="1100" dirty="0">
                <a:latin typeface="Arial" panose="020B0604020202020204" pitchFamily="34" charset="0"/>
                <a:cs typeface="Arial" panose="020B0604020202020204" pitchFamily="34" charset="0"/>
              </a:rPr>
              <a:t>To provide participants with the opportunity to look at behavioral data, including examining the distribution of a behavior in a population. </a:t>
            </a:r>
          </a:p>
          <a:p>
            <a:pPr eaLnBrk="1" hangingPunct="1">
              <a:spcBef>
                <a:spcPct val="0"/>
              </a:spcBef>
            </a:pPr>
            <a:r>
              <a:rPr lang="en-US" altLang="en-US" sz="1100" b="1" dirty="0">
                <a:latin typeface="Arial" panose="020B0604020202020204" pitchFamily="34" charset="0"/>
                <a:cs typeface="Arial" panose="020B0604020202020204" pitchFamily="34" charset="0"/>
              </a:rPr>
              <a:t>Time </a:t>
            </a:r>
            <a:r>
              <a:rPr lang="en-US" altLang="en-US" sz="1100" dirty="0">
                <a:latin typeface="Arial" panose="020B0604020202020204" pitchFamily="34" charset="0"/>
                <a:cs typeface="Arial" panose="020B0604020202020204" pitchFamily="34" charset="0"/>
              </a:rPr>
              <a:t>– 15 minutes</a:t>
            </a:r>
          </a:p>
          <a:p>
            <a:pPr eaLnBrk="1" hangingPunct="1">
              <a:spcBef>
                <a:spcPct val="0"/>
              </a:spcBef>
            </a:pPr>
            <a:r>
              <a:rPr lang="en-US" altLang="en-US" sz="1100" b="1" dirty="0">
                <a:latin typeface="Arial" panose="020B0604020202020204" pitchFamily="34" charset="0"/>
                <a:cs typeface="Arial" panose="020B0604020202020204" pitchFamily="34" charset="0"/>
              </a:rPr>
              <a:t>Instructions –  </a:t>
            </a:r>
          </a:p>
          <a:p>
            <a:pPr marL="228600" indent="-228600">
              <a:spcBef>
                <a:spcPct val="0"/>
              </a:spcBef>
              <a:buFont typeface="+mj-lt"/>
              <a:buAutoNum type="arabicPeriod"/>
            </a:pPr>
            <a:r>
              <a:rPr lang="en-US" altLang="en-US" sz="1100" dirty="0">
                <a:latin typeface="Arial" panose="020B0604020202020204" pitchFamily="34" charset="0"/>
                <a:cs typeface="Arial" panose="020B0604020202020204" pitchFamily="34" charset="0"/>
              </a:rPr>
              <a:t>Refer participants to </a:t>
            </a:r>
            <a:r>
              <a:rPr lang="en-US" altLang="en-US" sz="1100" b="1" i="1" dirty="0">
                <a:latin typeface="Arial" panose="020B0604020202020204" pitchFamily="34" charset="0"/>
                <a:cs typeface="Arial" panose="020B0604020202020204" pitchFamily="34" charset="0"/>
              </a:rPr>
              <a:t>Worksheet 2.5: Case Study Activity – Looking at Data</a:t>
            </a:r>
            <a:r>
              <a:rPr lang="en-US" altLang="en-US" sz="1100" dirty="0">
                <a:latin typeface="Arial" panose="020B0604020202020204" pitchFamily="34" charset="0"/>
                <a:cs typeface="Arial" panose="020B0604020202020204" pitchFamily="34" charset="0"/>
              </a:rPr>
              <a:t>,</a:t>
            </a:r>
            <a:r>
              <a:rPr lang="en-US" altLang="en-US" sz="1100" b="1" dirty="0">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which includes the following data:</a:t>
            </a:r>
          </a:p>
          <a:p>
            <a:pPr marL="442912" lvl="1" indent="-17145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Percentages of 9</a:t>
            </a:r>
            <a:r>
              <a:rPr lang="en-US" altLang="en-US" sz="1100" baseline="30000" dirty="0">
                <a:latin typeface="Arial" panose="020B0604020202020204" pitchFamily="34" charset="0"/>
                <a:cs typeface="Arial" panose="020B0604020202020204" pitchFamily="34" charset="0"/>
              </a:rPr>
              <a:t>th</a:t>
            </a:r>
            <a:r>
              <a:rPr lang="en-US" altLang="en-US" sz="1100" dirty="0">
                <a:latin typeface="Arial" panose="020B0604020202020204" pitchFamily="34" charset="0"/>
                <a:cs typeface="Arial" panose="020B0604020202020204" pitchFamily="34" charset="0"/>
              </a:rPr>
              <a:t>- and 12</a:t>
            </a:r>
            <a:r>
              <a:rPr lang="en-US" altLang="en-US" sz="1100" baseline="30000" dirty="0">
                <a:latin typeface="Arial" panose="020B0604020202020204" pitchFamily="34" charset="0"/>
                <a:cs typeface="Arial" panose="020B0604020202020204" pitchFamily="34" charset="0"/>
              </a:rPr>
              <a:t>th</a:t>
            </a:r>
            <a:r>
              <a:rPr lang="en-US" altLang="en-US" sz="1100" dirty="0">
                <a:latin typeface="Arial" panose="020B0604020202020204" pitchFamily="34" charset="0"/>
                <a:cs typeface="Arial" panose="020B0604020202020204" pitchFamily="34" charset="0"/>
              </a:rPr>
              <a:t>-grade students in Community XYZ compared to the Any-State  who had at least one drink in the past 30 days. </a:t>
            </a:r>
          </a:p>
          <a:p>
            <a:pPr marL="442912" lvl="1" indent="-17145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Percentage of 9</a:t>
            </a:r>
            <a:r>
              <a:rPr lang="en-US" altLang="en-US" sz="1100" baseline="30000" dirty="0">
                <a:latin typeface="Arial" panose="020B0604020202020204" pitchFamily="34" charset="0"/>
                <a:cs typeface="Arial" panose="020B0604020202020204" pitchFamily="34" charset="0"/>
              </a:rPr>
              <a:t>th</a:t>
            </a:r>
            <a:r>
              <a:rPr lang="en-US" altLang="en-US" sz="1100" dirty="0">
                <a:latin typeface="Arial" panose="020B0604020202020204" pitchFamily="34" charset="0"/>
                <a:cs typeface="Arial" panose="020B0604020202020204" pitchFamily="34" charset="0"/>
              </a:rPr>
              <a:t>- and 12</a:t>
            </a:r>
            <a:r>
              <a:rPr lang="en-US" altLang="en-US" sz="1100" baseline="30000" dirty="0">
                <a:latin typeface="Arial" panose="020B0604020202020204" pitchFamily="34" charset="0"/>
                <a:cs typeface="Arial" panose="020B0604020202020204" pitchFamily="34" charset="0"/>
              </a:rPr>
              <a:t>th</a:t>
            </a:r>
            <a:r>
              <a:rPr lang="en-US" altLang="en-US" sz="1100" dirty="0">
                <a:latin typeface="Arial" panose="020B0604020202020204" pitchFamily="34" charset="0"/>
                <a:cs typeface="Arial" panose="020B0604020202020204" pitchFamily="34" charset="0"/>
              </a:rPr>
              <a:t>-grade students by gender in Community XYZ who had at least one drink in the past 30 days. </a:t>
            </a:r>
          </a:p>
          <a:p>
            <a:pPr marL="228600" indent="-228600">
              <a:buFont typeface="+mj-lt"/>
              <a:buAutoNum type="arabicPeriod"/>
            </a:pPr>
            <a:r>
              <a:rPr lang="en-US" altLang="en-US" sz="1100" dirty="0">
                <a:latin typeface="Arial" panose="020B0604020202020204" pitchFamily="34" charset="0"/>
                <a:cs typeface="Arial" panose="020B0604020202020204" pitchFamily="34" charset="0"/>
              </a:rPr>
              <a:t>Have participants get in small groups and examine the data then answer the following questions (they should write down their responses on the worksheet):</a:t>
            </a:r>
          </a:p>
          <a:p>
            <a:pPr marL="500062" lvl="1" indent="-228600">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What conclusions can you draw from looking at the data?</a:t>
            </a:r>
          </a:p>
          <a:p>
            <a:pPr marL="500062" lvl="1" indent="-228600">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What additional questions do you have after examining the data?</a:t>
            </a:r>
          </a:p>
          <a:p>
            <a:pPr marL="500062" lvl="1" indent="-228600">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What additional data might you want to collect and review?</a:t>
            </a:r>
          </a:p>
          <a:p>
            <a:pPr marL="228600" indent="-228600">
              <a:spcBef>
                <a:spcPct val="0"/>
              </a:spcBef>
              <a:buFont typeface="+mj-lt"/>
              <a:buAutoNum type="arabicPeriod"/>
            </a:pPr>
            <a:r>
              <a:rPr lang="en-US" altLang="en-US" sz="1100" dirty="0">
                <a:latin typeface="Arial" panose="020B0604020202020204" pitchFamily="34" charset="0"/>
                <a:cs typeface="Arial" panose="020B0604020202020204" pitchFamily="34" charset="0"/>
              </a:rPr>
              <a:t>Discuss answers as a large group. You may want to make the following observations:</a:t>
            </a:r>
          </a:p>
          <a:p>
            <a:pPr marL="500062" lvl="1" indent="-228600">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The data on 9</a:t>
            </a:r>
            <a:r>
              <a:rPr lang="en-US" altLang="en-US" sz="1100" baseline="30000" dirty="0">
                <a:latin typeface="Arial" panose="020B0604020202020204" pitchFamily="34" charset="0"/>
                <a:cs typeface="Arial" panose="020B0604020202020204" pitchFamily="34" charset="0"/>
              </a:rPr>
              <a:t>th</a:t>
            </a:r>
            <a:r>
              <a:rPr lang="en-US" altLang="en-US" sz="1100" dirty="0">
                <a:latin typeface="Arial" panose="020B0604020202020204" pitchFamily="34" charset="0"/>
                <a:cs typeface="Arial" panose="020B0604020202020204" pitchFamily="34" charset="0"/>
              </a:rPr>
              <a:t>- and 12</a:t>
            </a:r>
            <a:r>
              <a:rPr lang="en-US" altLang="en-US" sz="1100" baseline="30000" dirty="0">
                <a:latin typeface="Arial" panose="020B0604020202020204" pitchFamily="34" charset="0"/>
                <a:cs typeface="Arial" panose="020B0604020202020204" pitchFamily="34" charset="0"/>
              </a:rPr>
              <a:t>th</a:t>
            </a:r>
            <a:r>
              <a:rPr lang="en-US" altLang="en-US" sz="1100" dirty="0">
                <a:latin typeface="Arial" panose="020B0604020202020204" pitchFamily="34" charset="0"/>
                <a:cs typeface="Arial" panose="020B0604020202020204" pitchFamily="34" charset="0"/>
              </a:rPr>
              <a:t>-grade students who had at least one drink in the past 30 days are </a:t>
            </a:r>
            <a:r>
              <a:rPr lang="en-US" altLang="en-US" sz="1100" b="1" u="sng" dirty="0">
                <a:latin typeface="Arial" panose="020B0604020202020204" pitchFamily="34" charset="0"/>
                <a:cs typeface="Arial" panose="020B0604020202020204" pitchFamily="34" charset="0"/>
              </a:rPr>
              <a:t>broken out in two ways</a:t>
            </a:r>
            <a:r>
              <a:rPr lang="en-US" altLang="en-US" sz="1100" dirty="0">
                <a:latin typeface="Arial" panose="020B0604020202020204" pitchFamily="34" charset="0"/>
                <a:cs typeface="Arial" panose="020B0604020202020204" pitchFamily="34" charset="0"/>
              </a:rPr>
              <a:t>: (1) Compared to Any-State; and (2) Compared by gender. </a:t>
            </a:r>
          </a:p>
          <a:p>
            <a:pPr marL="500062" lvl="1" indent="-228600">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Both of these charts show </a:t>
            </a:r>
            <a:r>
              <a:rPr lang="en-US" altLang="en-US" sz="1100" b="1" u="sng" dirty="0">
                <a:latin typeface="Arial" panose="020B0604020202020204" pitchFamily="34" charset="0"/>
                <a:cs typeface="Arial" panose="020B0604020202020204" pitchFamily="34" charset="0"/>
              </a:rPr>
              <a:t>time trends</a:t>
            </a:r>
            <a:r>
              <a:rPr lang="en-US" altLang="en-US" sz="1100" dirty="0">
                <a:latin typeface="Arial" panose="020B0604020202020204" pitchFamily="34" charset="0"/>
                <a:cs typeface="Arial" panose="020B0604020202020204" pitchFamily="34" charset="0"/>
              </a:rPr>
              <a:t> because they run from 2005 to 2015. </a:t>
            </a:r>
          </a:p>
          <a:p>
            <a:pPr marL="500062" lvl="1" indent="-228600">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Be careful making comparisons across the charts if the vertical</a:t>
            </a:r>
            <a:r>
              <a:rPr lang="en-US" altLang="en-US" sz="1100" baseline="0" dirty="0">
                <a:latin typeface="Arial" panose="020B0604020202020204" pitchFamily="34" charset="0"/>
                <a:cs typeface="Arial" panose="020B0604020202020204" pitchFamily="34" charset="0"/>
              </a:rPr>
              <a:t> a</a:t>
            </a:r>
            <a:r>
              <a:rPr lang="en-US" altLang="en-US" sz="1100" dirty="0">
                <a:latin typeface="Arial" panose="020B0604020202020204" pitchFamily="34" charset="0"/>
                <a:cs typeface="Arial" panose="020B0604020202020204" pitchFamily="34" charset="0"/>
              </a:rPr>
              <a:t>xis range is inconsistent (i.e., if on one chart the range is 0-100, but on another chart it is 0-70).</a:t>
            </a:r>
            <a:endParaRPr lang="en-US" altLang="en-US" sz="1100" b="1" dirty="0">
              <a:latin typeface="Arial" panose="020B0604020202020204" pitchFamily="34" charset="0"/>
              <a:cs typeface="Arial" panose="020B0604020202020204" pitchFamily="34" charset="0"/>
            </a:endParaRPr>
          </a:p>
          <a:p>
            <a:pPr>
              <a:spcBef>
                <a:spcPct val="0"/>
              </a:spcBef>
            </a:pPr>
            <a:endParaRPr lang="en-US" altLang="en-US" sz="1100" b="1"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Acknowledge the following:</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Normally a community will need to collect </a:t>
            </a:r>
            <a:r>
              <a:rPr lang="en-US" altLang="en-US" sz="1100" b="1" u="sng" dirty="0">
                <a:latin typeface="Arial" panose="020B0604020202020204" pitchFamily="34" charset="0"/>
                <a:cs typeface="Arial" panose="020B0604020202020204" pitchFamily="34" charset="0"/>
              </a:rPr>
              <a:t>additional data. Some data you will want to be sure to collect is consequence data</a:t>
            </a:r>
            <a:r>
              <a:rPr lang="en-US" altLang="en-US" sz="1100" dirty="0">
                <a:latin typeface="Arial" panose="020B0604020202020204" pitchFamily="34" charset="0"/>
                <a:cs typeface="Arial" panose="020B0604020202020204" pitchFamily="34" charset="0"/>
              </a:rPr>
              <a:t> such as motor vehicle related accidents, alcohol related hospitalizations, and alcohol related suicide rates.</a:t>
            </a:r>
          </a:p>
          <a:p>
            <a:pPr marL="171450" indent="-171450" eaLnBrk="1" hangingPunct="1">
              <a:spcBef>
                <a:spcPct val="0"/>
              </a:spcBef>
              <a:buFont typeface="Arial" panose="020B0604020202020204" pitchFamily="34" charset="0"/>
              <a:buChar char="•"/>
            </a:pPr>
            <a:r>
              <a:rPr lang="en-US" altLang="en-US" sz="1100" b="1" u="sng" dirty="0">
                <a:latin typeface="Arial" panose="020B0604020202020204" pitchFamily="34" charset="0"/>
                <a:cs typeface="Arial" panose="020B0604020202020204" pitchFamily="34" charset="0"/>
              </a:rPr>
              <a:t>Culture can play a role in the process of collecting and examining data</a:t>
            </a:r>
            <a:r>
              <a:rPr lang="en-US" altLang="en-US" sz="1100" b="1" dirty="0">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(Connect back to disparities. Mention that culture will be explored in greater depth in Session 3.)</a:t>
            </a:r>
          </a:p>
        </p:txBody>
      </p:sp>
      <p:sp>
        <p:nvSpPr>
          <p:cNvPr id="52227"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37853F8-C59B-4B87-AEA1-00AD62819697}" type="slidenum">
              <a:rPr lang="en-US" altLang="en-US" sz="1200">
                <a:latin typeface="Calibri" panose="020F0502020204030204" pitchFamily="34" charset="0"/>
              </a:rPr>
              <a:pPr eaLnBrk="1" hangingPunct="1"/>
              <a:t>19</a:t>
            </a:fld>
            <a:endParaRPr lang="en-US" altLang="en-US" sz="1200">
              <a:latin typeface="Calibri" panose="020F0502020204030204" pitchFamily="34" charset="0"/>
            </a:endParaRPr>
          </a:p>
        </p:txBody>
      </p:sp>
    </p:spTree>
    <p:extLst>
      <p:ext uri="{BB962C8B-B14F-4D97-AF65-F5344CB8AC3E}">
        <p14:creationId xmlns:p14="http://schemas.microsoft.com/office/powerpoint/2010/main" val="415930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1963738" y="685800"/>
            <a:ext cx="2913062" cy="218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EFA9E2A-2B1C-449A-B981-8D8BBF8E4180}" type="slidenum">
              <a:rPr lang="en-US" altLang="en-US" sz="1200">
                <a:latin typeface="Calibri" panose="020F0502020204030204" pitchFamily="34" charset="0"/>
              </a:rPr>
              <a:pPr eaLnBrk="1" hangingPunct="1"/>
              <a:t>2</a:t>
            </a:fld>
            <a:endParaRPr lang="en-US" altLang="en-US" sz="1200">
              <a:latin typeface="Calibri" panose="020F0502020204030204" pitchFamily="34" charset="0"/>
            </a:endParaRPr>
          </a:p>
        </p:txBody>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7625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xfrm>
            <a:off x="2082800" y="685800"/>
            <a:ext cx="2717800" cy="2038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xfrm>
            <a:off x="685800" y="2933700"/>
            <a:ext cx="5486400" cy="5014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latin typeface="Arial" panose="020B0604020202020204" pitchFamily="34" charset="0"/>
                <a:cs typeface="Arial" panose="020B0604020202020204" pitchFamily="34" charset="0"/>
              </a:rPr>
              <a:t>Summarize the following points that have been made so far about data:</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100" b="1" u="sng" dirty="0">
                <a:latin typeface="Arial" panose="020B0604020202020204" pitchFamily="34" charset="0"/>
                <a:cs typeface="Arial" panose="020B0604020202020204" pitchFamily="34" charset="0"/>
              </a:rPr>
              <a:t>Examine different kinds of data </a:t>
            </a:r>
            <a:r>
              <a:rPr lang="en-US" altLang="en-US" sz="1100" dirty="0">
                <a:latin typeface="Arial" panose="020B0604020202020204" pitchFamily="34" charset="0"/>
                <a:cs typeface="Arial" panose="020B0604020202020204" pitchFamily="34" charset="0"/>
              </a:rPr>
              <a:t>– Substance use and other</a:t>
            </a:r>
            <a:r>
              <a:rPr lang="en-US" altLang="en-US" sz="1100" b="1" dirty="0">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behavioral health problems are complex so understanding them requires looking at different kinds of data to get an </a:t>
            </a:r>
            <a:r>
              <a:rPr lang="en-US" altLang="en-US" sz="1100" b="1" u="sng" dirty="0">
                <a:latin typeface="Arial" panose="020B0604020202020204" pitchFamily="34" charset="0"/>
                <a:cs typeface="Arial" panose="020B0604020202020204" pitchFamily="34" charset="0"/>
              </a:rPr>
              <a:t>accurate and complete picture</a:t>
            </a:r>
            <a:r>
              <a:rPr lang="en-US" altLang="en-US" sz="1100" b="1" dirty="0">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of the problems. Look at quantitative and qualitative data.</a:t>
            </a:r>
          </a:p>
          <a:p>
            <a:pPr marL="171450" indent="-171450" eaLnBrk="1" hangingPunct="1">
              <a:spcBef>
                <a:spcPct val="0"/>
              </a:spcBef>
              <a:buFont typeface="Arial" panose="020B0604020202020204" pitchFamily="34" charset="0"/>
              <a:buChar char="•"/>
            </a:pPr>
            <a:r>
              <a:rPr lang="en-US" altLang="en-US" sz="1100" b="1" u="sng" dirty="0">
                <a:latin typeface="Arial" panose="020B0604020202020204" pitchFamily="34" charset="0"/>
                <a:cs typeface="Arial" panose="020B0604020202020204" pitchFamily="34" charset="0"/>
              </a:rPr>
              <a:t>Look for relationships and patterns </a:t>
            </a:r>
            <a:r>
              <a:rPr lang="en-US" altLang="en-US" sz="1100" dirty="0">
                <a:latin typeface="Arial" panose="020B0604020202020204" pitchFamily="34" charset="0"/>
                <a:cs typeface="Arial" panose="020B0604020202020204" pitchFamily="34" charset="0"/>
              </a:rPr>
              <a:t>– Numbers alone have no meaning, so look for patterns over time and relationships between data</a:t>
            </a:r>
            <a:r>
              <a:rPr lang="en-US" altLang="en-US" sz="1100" b="1" dirty="0">
                <a:latin typeface="Arial" panose="020B0604020202020204" pitchFamily="34" charset="0"/>
                <a:cs typeface="Arial" panose="020B0604020202020204" pitchFamily="34" charset="0"/>
              </a:rPr>
              <a:t>.</a:t>
            </a:r>
            <a:r>
              <a:rPr lang="en-US" altLang="en-US" sz="1100" dirty="0">
                <a:latin typeface="Arial" panose="020B0604020202020204" pitchFamily="34" charset="0"/>
                <a:cs typeface="Arial" panose="020B0604020202020204" pitchFamily="34" charset="0"/>
              </a:rPr>
              <a:t> (Relate this to the previous activity)</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Notice any data gaps – </a:t>
            </a:r>
            <a:r>
              <a:rPr lang="en-US" altLang="en-US" sz="1100" b="1" u="sng" dirty="0">
                <a:latin typeface="Arial" panose="020B0604020202020204" pitchFamily="34" charset="0"/>
                <a:cs typeface="Arial" panose="020B0604020202020204" pitchFamily="34" charset="0"/>
              </a:rPr>
              <a:t>Gaps refer to the data that is missing </a:t>
            </a:r>
            <a:r>
              <a:rPr lang="en-US" altLang="en-US" sz="1100" dirty="0">
                <a:latin typeface="Arial" panose="020B0604020202020204" pitchFamily="34" charset="0"/>
                <a:cs typeface="Arial" panose="020B0604020202020204" pitchFamily="34" charset="0"/>
              </a:rPr>
              <a:t>and needed in order to answer the assessment questions. When there is missing data for at-risk population groups, the problems in a community may not be completely captured.</a:t>
            </a:r>
          </a:p>
          <a:p>
            <a:pPr eaLnBrk="1" hangingPunct="1">
              <a:spcBef>
                <a:spcPct val="0"/>
              </a:spcBef>
              <a:buFontTx/>
              <a:buChar char="•"/>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Make the following additional point about the </a:t>
            </a:r>
            <a:r>
              <a:rPr lang="en-US" altLang="en-US" sz="1100" b="1" u="sng" dirty="0">
                <a:latin typeface="Arial" panose="020B0604020202020204" pitchFamily="34" charset="0"/>
                <a:cs typeface="Arial" panose="020B0604020202020204" pitchFamily="34" charset="0"/>
              </a:rPr>
              <a:t>quality of data</a:t>
            </a:r>
            <a:r>
              <a:rPr lang="en-US" altLang="en-US" sz="1100" dirty="0">
                <a:latin typeface="Arial" panose="020B0604020202020204" pitchFamily="34" charset="0"/>
                <a:cs typeface="Arial" panose="020B0604020202020204" pitchFamily="34" charset="0"/>
              </a:rPr>
              <a:t>:</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100" b="1" u="sng" dirty="0">
                <a:latin typeface="Arial" panose="020B0604020202020204" pitchFamily="34" charset="0"/>
                <a:cs typeface="Arial" panose="020B0604020202020204" pitchFamily="34" charset="0"/>
              </a:rPr>
              <a:t>Be aware that not all data are equal, in terms of availability, validity,</a:t>
            </a:r>
            <a:r>
              <a:rPr lang="en-US" altLang="en-US" sz="1100" b="1" dirty="0">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and other features that might impact your confidence in it. If there are data gaps, you may need to use qualitative data which is less objective. </a:t>
            </a:r>
          </a:p>
          <a:p>
            <a:pPr eaLnBrk="1" hangingPunct="1">
              <a:spcBef>
                <a:spcPct val="0"/>
              </a:spcBef>
            </a:pPr>
            <a:endParaRPr lang="en-US" altLang="en-US" sz="1100" b="1"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Use the </a:t>
            </a:r>
            <a:r>
              <a:rPr lang="en-US" altLang="en-US" sz="1100" b="1" u="sng" dirty="0">
                <a:latin typeface="Arial" panose="020B0604020202020204" pitchFamily="34" charset="0"/>
                <a:cs typeface="Arial" panose="020B0604020202020204" pitchFamily="34" charset="0"/>
              </a:rPr>
              <a:t>car analogy</a:t>
            </a:r>
            <a:r>
              <a:rPr lang="en-US" altLang="en-US" sz="1100" b="1" dirty="0">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to help illustrate the point that data has different levels of quality:</a:t>
            </a:r>
          </a:p>
          <a:p>
            <a:pPr marL="171450" indent="-171450">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Luxury Car – Valid and reliable measures that allow you to observe outcomes over time  </a:t>
            </a:r>
          </a:p>
          <a:p>
            <a:pPr marL="171450" indent="-171450">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Sedan – Proxy measure that may or may not be a valid indicator of outcomes of interest</a:t>
            </a:r>
          </a:p>
          <a:p>
            <a:pPr marL="171450" indent="-171450">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Compact Car – Qualitative data such as focus groups and people</a:t>
            </a:r>
            <a:r>
              <a:rPr lang="ja-JP" altLang="en-US" sz="1100" dirty="0">
                <a:latin typeface="Arial" panose="020B0604020202020204" pitchFamily="34" charset="0"/>
                <a:cs typeface="Arial" panose="020B0604020202020204" pitchFamily="34" charset="0"/>
              </a:rPr>
              <a:t>’</a:t>
            </a:r>
            <a:r>
              <a:rPr lang="en-US" altLang="ja-JP" sz="1100" dirty="0">
                <a:latin typeface="Arial" panose="020B0604020202020204" pitchFamily="34" charset="0"/>
                <a:cs typeface="Arial" panose="020B0604020202020204" pitchFamily="34" charset="0"/>
              </a:rPr>
              <a:t>s perception of the problem</a:t>
            </a:r>
          </a:p>
        </p:txBody>
      </p:sp>
      <p:sp>
        <p:nvSpPr>
          <p:cNvPr id="54275"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1B15D04-B0FA-490A-AFA3-56F30994DB30}" type="slidenum">
              <a:rPr lang="en-US" altLang="en-US" sz="1200">
                <a:latin typeface="Calibri" panose="020F0502020204030204" pitchFamily="34" charset="0"/>
              </a:rPr>
              <a:pPr eaLnBrk="1" hangingPunct="1"/>
              <a:t>20</a:t>
            </a:fld>
            <a:endParaRPr lang="en-US" altLang="en-US" sz="1200">
              <a:latin typeface="Calibri" panose="020F0502020204030204" pitchFamily="34" charset="0"/>
            </a:endParaRPr>
          </a:p>
        </p:txBody>
      </p:sp>
    </p:spTree>
    <p:extLst>
      <p:ext uri="{BB962C8B-B14F-4D97-AF65-F5344CB8AC3E}">
        <p14:creationId xmlns:p14="http://schemas.microsoft.com/office/powerpoint/2010/main" val="430801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xfrm>
            <a:off x="2019300" y="617538"/>
            <a:ext cx="2794000" cy="2095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p:cNvSpPr>
            <a:spLocks noGrp="1"/>
          </p:cNvSpPr>
          <p:nvPr>
            <p:ph type="body" idx="1"/>
          </p:nvPr>
        </p:nvSpPr>
        <p:spPr bwMode="auto">
          <a:xfrm>
            <a:off x="685800" y="2832100"/>
            <a:ext cx="5486400" cy="5853113"/>
          </a:xfrm>
          <a:extLst/>
        </p:spPr>
        <p:txBody>
          <a:bodyPr wrap="square" numCol="1" anchor="t" anchorCtr="0" compatLnSpc="1">
            <a:prstTxWarp prst="textNoShape">
              <a:avLst/>
            </a:prstTxWarp>
          </a:bodyPr>
          <a:lstStyle/>
          <a:p>
            <a:pPr>
              <a:spcBef>
                <a:spcPct val="0"/>
              </a:spcBef>
              <a:defRPr/>
            </a:pPr>
            <a:r>
              <a:rPr lang="en-US" sz="1100" dirty="0">
                <a:solidFill>
                  <a:srgbClr val="000000"/>
                </a:solidFill>
                <a:latin typeface="Arial" charset="0"/>
                <a:ea typeface="ＭＳ Ｐゴシック" charset="0"/>
                <a:cs typeface="Arial" charset="0"/>
              </a:rPr>
              <a:t>Let participants know that when they are examining data, they will want to make comparisons in different ways:</a:t>
            </a:r>
            <a:endParaRPr lang="en-US" sz="1100" b="1" dirty="0">
              <a:solidFill>
                <a:srgbClr val="000000"/>
              </a:solidFill>
              <a:latin typeface="Arial" charset="0"/>
              <a:ea typeface="ＭＳ Ｐゴシック" charset="0"/>
              <a:cs typeface="Arial" charset="0"/>
            </a:endParaRPr>
          </a:p>
          <a:p>
            <a:pPr marL="236538" indent="-236538">
              <a:spcBef>
                <a:spcPct val="0"/>
              </a:spcBef>
              <a:buFontTx/>
              <a:buChar char="•"/>
              <a:defRPr/>
            </a:pPr>
            <a:r>
              <a:rPr lang="en-US" sz="1100" dirty="0">
                <a:solidFill>
                  <a:srgbClr val="000000"/>
                </a:solidFill>
                <a:latin typeface="Arial" charset="0"/>
                <a:ea typeface="ＭＳ Ｐゴシック" charset="0"/>
                <a:cs typeface="Arial" charset="0"/>
              </a:rPr>
              <a:t>Between the community </a:t>
            </a:r>
            <a:r>
              <a:rPr lang="en-US" sz="1100" b="1" u="sng" dirty="0">
                <a:solidFill>
                  <a:srgbClr val="000000"/>
                </a:solidFill>
                <a:latin typeface="Arial" charset="0"/>
                <a:ea typeface="ＭＳ Ｐゴシック" charset="0"/>
                <a:cs typeface="Arial" charset="0"/>
              </a:rPr>
              <a:t>now and sometime in the past</a:t>
            </a:r>
          </a:p>
          <a:p>
            <a:pPr marL="236538" indent="-236538">
              <a:spcBef>
                <a:spcPct val="0"/>
              </a:spcBef>
              <a:buFontTx/>
              <a:buChar char="•"/>
              <a:defRPr/>
            </a:pPr>
            <a:r>
              <a:rPr lang="en-US" sz="1100" b="1" u="sng" dirty="0">
                <a:solidFill>
                  <a:srgbClr val="000000"/>
                </a:solidFill>
                <a:latin typeface="Arial" charset="0"/>
                <a:ea typeface="ＭＳ Ｐゴシック" charset="0"/>
                <a:cs typeface="Arial" charset="0"/>
              </a:rPr>
              <a:t>Between the community and the state, </a:t>
            </a:r>
            <a:r>
              <a:rPr lang="en-US" sz="1100" dirty="0">
                <a:solidFill>
                  <a:srgbClr val="000000"/>
                </a:solidFill>
                <a:latin typeface="Arial" charset="0"/>
                <a:ea typeface="ＭＳ Ｐゴシック" charset="0"/>
                <a:cs typeface="Arial" charset="0"/>
              </a:rPr>
              <a:t> or the community and </a:t>
            </a:r>
            <a:r>
              <a:rPr lang="en-US" sz="1100" b="1" u="sng" dirty="0">
                <a:solidFill>
                  <a:srgbClr val="000000"/>
                </a:solidFill>
                <a:latin typeface="Arial" charset="0"/>
                <a:ea typeface="ＭＳ Ｐゴシック" charset="0"/>
                <a:cs typeface="Arial" charset="0"/>
              </a:rPr>
              <a:t>similar communities</a:t>
            </a:r>
            <a:endParaRPr lang="en-US" sz="1100" b="1" dirty="0">
              <a:solidFill>
                <a:srgbClr val="000000"/>
              </a:solidFill>
              <a:latin typeface="Arial" charset="0"/>
              <a:ea typeface="ＭＳ Ｐゴシック" charset="0"/>
              <a:cs typeface="Arial" charset="0"/>
            </a:endParaRPr>
          </a:p>
          <a:p>
            <a:pPr marL="236538" indent="-236538">
              <a:spcBef>
                <a:spcPct val="0"/>
              </a:spcBef>
              <a:buFontTx/>
              <a:buChar char="•"/>
              <a:defRPr/>
            </a:pPr>
            <a:r>
              <a:rPr lang="en-US" sz="1100" dirty="0">
                <a:solidFill>
                  <a:srgbClr val="000000"/>
                </a:solidFill>
                <a:latin typeface="Arial" charset="0"/>
                <a:ea typeface="ＭＳ Ｐゴシック" charset="0"/>
                <a:cs typeface="Arial" charset="0"/>
              </a:rPr>
              <a:t>Among </a:t>
            </a:r>
            <a:r>
              <a:rPr lang="en-US" sz="1100" b="1" u="sng" dirty="0">
                <a:solidFill>
                  <a:srgbClr val="000000"/>
                </a:solidFill>
                <a:latin typeface="Arial" charset="0"/>
                <a:ea typeface="ＭＳ Ｐゴシック" charset="0"/>
                <a:cs typeface="Arial" charset="0"/>
              </a:rPr>
              <a:t>different population groups within the community</a:t>
            </a:r>
            <a:r>
              <a:rPr lang="en-US" sz="1100" u="none" dirty="0">
                <a:solidFill>
                  <a:srgbClr val="000000"/>
                </a:solidFill>
                <a:latin typeface="Arial" charset="0"/>
                <a:ea typeface="ＭＳ Ｐゴシック" charset="0"/>
                <a:cs typeface="Arial" charset="0"/>
              </a:rPr>
              <a:t> </a:t>
            </a:r>
            <a:r>
              <a:rPr lang="en-US" sz="1100" dirty="0">
                <a:solidFill>
                  <a:srgbClr val="000000"/>
                </a:solidFill>
                <a:latin typeface="Arial" charset="0"/>
                <a:ea typeface="ＭＳ Ｐゴシック" charset="0"/>
                <a:cs typeface="Arial" charset="0"/>
              </a:rPr>
              <a:t>(such as different age groups and genders)</a:t>
            </a:r>
          </a:p>
          <a:p>
            <a:pPr marL="236538" indent="-236538">
              <a:spcBef>
                <a:spcPct val="0"/>
              </a:spcBef>
              <a:buFontTx/>
              <a:buChar char="•"/>
              <a:defRPr/>
            </a:pPr>
            <a:r>
              <a:rPr lang="en-US" sz="1100" dirty="0">
                <a:solidFill>
                  <a:srgbClr val="000000"/>
                </a:solidFill>
                <a:latin typeface="Arial" charset="0"/>
                <a:ea typeface="ＭＳ Ｐゴシック" charset="0"/>
                <a:cs typeface="Arial" charset="0"/>
              </a:rPr>
              <a:t>Between a </a:t>
            </a:r>
            <a:r>
              <a:rPr lang="en-US" sz="1100" b="1" u="sng" dirty="0">
                <a:solidFill>
                  <a:srgbClr val="000000"/>
                </a:solidFill>
                <a:latin typeface="Arial" charset="0"/>
                <a:ea typeface="ＭＳ Ｐゴシック" charset="0"/>
                <a:cs typeface="Arial" charset="0"/>
              </a:rPr>
              <a:t>group</a:t>
            </a:r>
            <a:r>
              <a:rPr lang="en-US" sz="1100" b="1" u="sng" baseline="0" dirty="0">
                <a:solidFill>
                  <a:srgbClr val="000000"/>
                </a:solidFill>
                <a:latin typeface="Arial" charset="0"/>
                <a:ea typeface="ＭＳ Ｐゴシック" charset="0"/>
                <a:cs typeface="Arial" charset="0"/>
              </a:rPr>
              <a:t> and one of its subgroups</a:t>
            </a:r>
            <a:r>
              <a:rPr lang="en-US" sz="1100" b="1" u="none" baseline="0" dirty="0">
                <a:solidFill>
                  <a:srgbClr val="000000"/>
                </a:solidFill>
                <a:latin typeface="Arial" charset="0"/>
                <a:ea typeface="ＭＳ Ｐゴシック" charset="0"/>
                <a:cs typeface="Arial" charset="0"/>
              </a:rPr>
              <a:t> </a:t>
            </a:r>
            <a:r>
              <a:rPr lang="en-US" sz="1100" baseline="0" dirty="0">
                <a:solidFill>
                  <a:srgbClr val="000000"/>
                </a:solidFill>
                <a:latin typeface="Arial" charset="0"/>
                <a:ea typeface="ＭＳ Ｐゴシック" charset="0"/>
                <a:cs typeface="Arial" charset="0"/>
              </a:rPr>
              <a:t>(such as all immigrants vs. Southeast Asian immigrants)</a:t>
            </a:r>
            <a:endParaRPr lang="en-US" sz="1100" dirty="0">
              <a:solidFill>
                <a:srgbClr val="000000"/>
              </a:solidFill>
              <a:latin typeface="Arial" charset="0"/>
              <a:ea typeface="ＭＳ Ｐゴシック" charset="0"/>
              <a:cs typeface="Arial" charset="0"/>
            </a:endParaRPr>
          </a:p>
          <a:p>
            <a:pPr>
              <a:spcBef>
                <a:spcPct val="0"/>
              </a:spcBef>
              <a:buFont typeface="Wingdings" charset="0"/>
              <a:buNone/>
              <a:defRPr/>
            </a:pPr>
            <a:endParaRPr lang="en-US" sz="1100" dirty="0">
              <a:solidFill>
                <a:srgbClr val="000000"/>
              </a:solidFill>
              <a:latin typeface="Arial" charset="0"/>
              <a:ea typeface="ＭＳ Ｐゴシック" charset="0"/>
              <a:cs typeface="Arial" charset="0"/>
            </a:endParaRPr>
          </a:p>
          <a:p>
            <a:pPr>
              <a:spcBef>
                <a:spcPct val="0"/>
              </a:spcBef>
              <a:defRPr/>
            </a:pPr>
            <a:r>
              <a:rPr lang="en-US" sz="1100" dirty="0">
                <a:solidFill>
                  <a:srgbClr val="000000"/>
                </a:solidFill>
                <a:latin typeface="Arial" charset="0"/>
                <a:ea typeface="ＭＳ Ｐゴシック" charset="0"/>
                <a:cs typeface="Arial" charset="0"/>
              </a:rPr>
              <a:t>Provide an example (such as looking at data from an indicator like 30-day alcohol use) and draw comparisons in different ways: </a:t>
            </a:r>
          </a:p>
          <a:p>
            <a:pPr marL="236538" indent="-236538">
              <a:spcBef>
                <a:spcPct val="0"/>
              </a:spcBef>
              <a:buFontTx/>
              <a:buChar char="•"/>
              <a:defRPr/>
            </a:pPr>
            <a:r>
              <a:rPr lang="en-US" sz="1100" dirty="0">
                <a:solidFill>
                  <a:srgbClr val="000000"/>
                </a:solidFill>
                <a:latin typeface="Arial" charset="0"/>
                <a:ea typeface="ＭＳ Ｐゴシック" charset="0"/>
                <a:cs typeface="Arial" charset="0"/>
              </a:rPr>
              <a:t>When comparing it to the past, you might see that your community has a lower or higher rate than it did previously. </a:t>
            </a:r>
          </a:p>
          <a:p>
            <a:pPr marL="236538" indent="-236538">
              <a:spcBef>
                <a:spcPct val="0"/>
              </a:spcBef>
              <a:buFontTx/>
              <a:buChar char="•"/>
              <a:defRPr/>
            </a:pPr>
            <a:r>
              <a:rPr lang="en-US" sz="1100" dirty="0">
                <a:solidFill>
                  <a:srgbClr val="000000"/>
                </a:solidFill>
                <a:latin typeface="Arial" charset="0"/>
                <a:ea typeface="ＭＳ Ｐゴシック" charset="0"/>
                <a:cs typeface="Arial" charset="0"/>
              </a:rPr>
              <a:t>When comparing it to the State, you might discover that your community has a lower or higher rate than your State. </a:t>
            </a:r>
          </a:p>
          <a:p>
            <a:pPr marL="236538" indent="-236538">
              <a:spcBef>
                <a:spcPct val="0"/>
              </a:spcBef>
              <a:buFontTx/>
              <a:buChar char="•"/>
              <a:defRPr/>
            </a:pPr>
            <a:r>
              <a:rPr lang="en-US" sz="1100" dirty="0">
                <a:solidFill>
                  <a:srgbClr val="000000"/>
                </a:solidFill>
                <a:latin typeface="Arial" charset="0"/>
                <a:ea typeface="ＭＳ Ｐゴシック" charset="0"/>
                <a:cs typeface="Arial" charset="0"/>
              </a:rPr>
              <a:t>When you compare population groups, you may notice whether there is a higher rate among males than females, or a lower rate among 14-year-olds than among 17-year-olds.</a:t>
            </a:r>
          </a:p>
          <a:p>
            <a:pPr marL="0" lvl="1">
              <a:spcBef>
                <a:spcPct val="0"/>
              </a:spcBef>
              <a:defRPr/>
            </a:pPr>
            <a:endParaRPr lang="en-US" sz="1100" dirty="0">
              <a:solidFill>
                <a:srgbClr val="000000"/>
              </a:solidFill>
              <a:latin typeface="Arial" charset="0"/>
              <a:ea typeface="ＭＳ Ｐゴシック" charset="0"/>
              <a:cs typeface="Arial" charset="0"/>
            </a:endParaRPr>
          </a:p>
          <a:p>
            <a:pPr marL="0" lvl="1">
              <a:spcBef>
                <a:spcPct val="0"/>
              </a:spcBef>
              <a:defRPr/>
            </a:pPr>
            <a:r>
              <a:rPr lang="en-US" sz="1100" dirty="0">
                <a:solidFill>
                  <a:srgbClr val="000000"/>
                </a:solidFill>
                <a:latin typeface="Arial" charset="0"/>
                <a:ea typeface="ＭＳ Ｐゴシック" charset="0"/>
                <a:cs typeface="Arial" charset="0"/>
              </a:rPr>
              <a:t>Make the point that when looking at data and making comparisons, be sure to </a:t>
            </a:r>
            <a:r>
              <a:rPr lang="en-US" sz="1100" b="1" u="sng" dirty="0">
                <a:solidFill>
                  <a:srgbClr val="000000"/>
                </a:solidFill>
                <a:latin typeface="Arial" charset="0"/>
                <a:ea typeface="ＭＳ Ｐゴシック" charset="0"/>
                <a:cs typeface="Arial" charset="0"/>
              </a:rPr>
              <a:t>take small numbers and percentages into consideration.</a:t>
            </a:r>
          </a:p>
          <a:p>
            <a:pPr>
              <a:spcBef>
                <a:spcPct val="0"/>
              </a:spcBef>
              <a:buFont typeface="Wingdings" charset="0"/>
              <a:buNone/>
              <a:defRPr/>
            </a:pPr>
            <a:endParaRPr lang="en-US" sz="1100" dirty="0">
              <a:solidFill>
                <a:srgbClr val="000000"/>
              </a:solidFill>
              <a:latin typeface="Arial" charset="0"/>
              <a:ea typeface="ＭＳ Ｐゴシック" charset="0"/>
              <a:cs typeface="Arial" charset="0"/>
            </a:endParaRPr>
          </a:p>
          <a:p>
            <a:pPr>
              <a:spcBef>
                <a:spcPct val="0"/>
              </a:spcBef>
              <a:buFont typeface="Wingdings" charset="0"/>
              <a:buNone/>
              <a:defRPr/>
            </a:pPr>
            <a:r>
              <a:rPr lang="en-US" sz="1100" dirty="0">
                <a:solidFill>
                  <a:srgbClr val="000000"/>
                </a:solidFill>
                <a:latin typeface="Arial" charset="0"/>
                <a:ea typeface="ＭＳ Ｐゴシック" charset="0"/>
                <a:cs typeface="Arial" charset="0"/>
              </a:rPr>
              <a:t>Provide an example, such as the following:</a:t>
            </a:r>
          </a:p>
          <a:p>
            <a:pPr>
              <a:spcBef>
                <a:spcPct val="0"/>
              </a:spcBef>
              <a:buFont typeface="Wingdings" charset="0"/>
              <a:buNone/>
              <a:defRPr/>
            </a:pPr>
            <a:endParaRPr lang="en-US" sz="1100" dirty="0">
              <a:solidFill>
                <a:srgbClr val="000000"/>
              </a:solidFill>
              <a:latin typeface="Arial" charset="0"/>
              <a:ea typeface="ＭＳ Ｐゴシック" charset="0"/>
              <a:cs typeface="Arial" charset="0"/>
            </a:endParaRPr>
          </a:p>
          <a:p>
            <a:pPr>
              <a:spcBef>
                <a:spcPct val="0"/>
              </a:spcBef>
              <a:buFont typeface="Wingdings" charset="0"/>
              <a:buNone/>
              <a:defRPr/>
            </a:pPr>
            <a:r>
              <a:rPr lang="en-US" sz="1100" dirty="0">
                <a:solidFill>
                  <a:srgbClr val="000000"/>
                </a:solidFill>
                <a:latin typeface="Arial" charset="0"/>
                <a:ea typeface="ＭＳ Ｐゴシック" charset="0"/>
                <a:cs typeface="Arial" charset="0"/>
              </a:rPr>
              <a:t>If there was a 100% increase in motor vehicle accidents from 2010 to 2012 in Smithtown, what would you think? But if there was 1 motor vehicle accident in 2010 and 2 accidents in 2012 what would you think? </a:t>
            </a:r>
          </a:p>
          <a:p>
            <a:pPr>
              <a:spcBef>
                <a:spcPct val="0"/>
              </a:spcBef>
              <a:buFont typeface="Wingdings" charset="0"/>
              <a:buNone/>
              <a:defRPr/>
            </a:pPr>
            <a:endParaRPr lang="en-US" sz="1100" dirty="0">
              <a:solidFill>
                <a:srgbClr val="000000"/>
              </a:solidFill>
              <a:latin typeface="Arial" charset="0"/>
              <a:ea typeface="ＭＳ Ｐゴシック" charset="0"/>
              <a:cs typeface="Arial" charset="0"/>
            </a:endParaRPr>
          </a:p>
          <a:p>
            <a:pPr>
              <a:spcBef>
                <a:spcPct val="0"/>
              </a:spcBef>
              <a:buFont typeface="Wingdings" charset="0"/>
              <a:buNone/>
              <a:defRPr/>
            </a:pPr>
            <a:r>
              <a:rPr lang="en-US" sz="1100" dirty="0">
                <a:solidFill>
                  <a:srgbClr val="000000"/>
                </a:solidFill>
                <a:latin typeface="Arial" charset="0"/>
                <a:ea typeface="ＭＳ Ｐゴシック" charset="0"/>
                <a:cs typeface="Arial" charset="0"/>
              </a:rPr>
              <a:t>This example illustrates that when using small numbers in percentages, it may appear as if there has been a significant increase, but when looking at the actual numbers the increase is very small. So </a:t>
            </a:r>
            <a:r>
              <a:rPr lang="en-US" sz="1100" b="1" u="sng" dirty="0">
                <a:solidFill>
                  <a:srgbClr val="000000"/>
                </a:solidFill>
                <a:latin typeface="Arial" charset="0"/>
                <a:ea typeface="ＭＳ Ｐゴシック" charset="0"/>
                <a:cs typeface="Arial" charset="0"/>
              </a:rPr>
              <a:t>use caution with small numbers</a:t>
            </a:r>
            <a:r>
              <a:rPr lang="en-US" sz="1100" dirty="0">
                <a:solidFill>
                  <a:srgbClr val="000000"/>
                </a:solidFill>
                <a:latin typeface="Arial" charset="0"/>
                <a:ea typeface="ＭＳ Ｐゴシック" charset="0"/>
                <a:cs typeface="Arial" charset="0"/>
              </a:rPr>
              <a:t>. </a:t>
            </a:r>
          </a:p>
          <a:p>
            <a:pPr eaLnBrk="1" hangingPunct="1">
              <a:spcBef>
                <a:spcPct val="0"/>
              </a:spcBef>
              <a:defRPr/>
            </a:pPr>
            <a:endParaRPr lang="en-US" sz="1100" dirty="0">
              <a:latin typeface="Arial" charset="0"/>
              <a:ea typeface="ＭＳ Ｐゴシック" charset="0"/>
              <a:cs typeface="ＭＳ Ｐゴシック" charset="0"/>
            </a:endParaRPr>
          </a:p>
          <a:p>
            <a:pPr eaLnBrk="1" hangingPunct="1">
              <a:spcBef>
                <a:spcPct val="0"/>
              </a:spcBef>
              <a:defRPr/>
            </a:pPr>
            <a:r>
              <a:rPr lang="en-US" sz="1100" dirty="0">
                <a:latin typeface="Arial" charset="0"/>
                <a:ea typeface="ＭＳ Ｐゴシック" charset="0"/>
                <a:cs typeface="ＭＳ Ｐゴシック" charset="0"/>
              </a:rPr>
              <a:t>Refer participants to the </a:t>
            </a:r>
            <a:r>
              <a:rPr lang="en-US" sz="1100" b="1" i="1" dirty="0">
                <a:latin typeface="Arial" charset="0"/>
                <a:ea typeface="ＭＳ Ｐゴシック" charset="0"/>
                <a:cs typeface="ＭＳ Ｐゴシック" charset="0"/>
              </a:rPr>
              <a:t>Information Sheet 2.6: Tips for Examining Data</a:t>
            </a:r>
            <a:r>
              <a:rPr lang="en-US" sz="1100" b="1" dirty="0">
                <a:latin typeface="Arial" charset="0"/>
                <a:ea typeface="ＭＳ Ｐゴシック" charset="0"/>
                <a:cs typeface="ＭＳ Ｐゴシック" charset="0"/>
              </a:rPr>
              <a:t>.</a:t>
            </a:r>
          </a:p>
        </p:txBody>
      </p:sp>
      <p:sp>
        <p:nvSpPr>
          <p:cNvPr id="56323"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67300BF-6409-4CFF-BE18-6844CE39825F}" type="slidenum">
              <a:rPr lang="en-US" altLang="en-US" sz="1200">
                <a:latin typeface="Calibri" panose="020F0502020204030204" pitchFamily="34" charset="0"/>
              </a:rPr>
              <a:pPr eaLnBrk="1" hangingPunct="1"/>
              <a:t>21</a:t>
            </a:fld>
            <a:endParaRPr lang="en-US" altLang="en-US" sz="1200">
              <a:latin typeface="Calibri" panose="020F0502020204030204" pitchFamily="34" charset="0"/>
            </a:endParaRPr>
          </a:p>
        </p:txBody>
      </p:sp>
    </p:spTree>
    <p:extLst>
      <p:ext uri="{BB962C8B-B14F-4D97-AF65-F5344CB8AC3E}">
        <p14:creationId xmlns:p14="http://schemas.microsoft.com/office/powerpoint/2010/main" val="3802662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xfrm>
            <a:off x="2070100" y="685800"/>
            <a:ext cx="2730500" cy="2047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xfrm>
            <a:off x="685800" y="307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spcBef>
                <a:spcPct val="0"/>
              </a:spcBef>
            </a:pPr>
            <a:r>
              <a:rPr lang="en-US" altLang="en-US" sz="1100" dirty="0">
                <a:solidFill>
                  <a:schemeClr val="tx1"/>
                </a:solidFill>
                <a:latin typeface="Arial" panose="020B0604020202020204" pitchFamily="34" charset="0"/>
                <a:cs typeface="Arial" panose="020B0604020202020204" pitchFamily="34" charset="0"/>
              </a:rPr>
              <a:t>Emphasize that all the data that is collected during the assessment will help to determine </a:t>
            </a:r>
            <a:r>
              <a:rPr lang="en-US" altLang="en-US" sz="1100" b="1" u="sng" dirty="0">
                <a:solidFill>
                  <a:schemeClr val="tx1"/>
                </a:solidFill>
                <a:latin typeface="Arial" panose="020B0604020202020204" pitchFamily="34" charset="0"/>
                <a:cs typeface="Arial" panose="020B0604020202020204" pitchFamily="34" charset="0"/>
              </a:rPr>
              <a:t>which problem(s) to address</a:t>
            </a:r>
            <a:r>
              <a:rPr lang="en-US" altLang="en-US" sz="1100" dirty="0">
                <a:solidFill>
                  <a:schemeClr val="tx1"/>
                </a:solidFill>
                <a:latin typeface="Arial" panose="020B0604020202020204" pitchFamily="34" charset="0"/>
                <a:cs typeface="Arial" panose="020B0604020202020204" pitchFamily="34" charset="0"/>
              </a:rPr>
              <a:t> (refer to the previous activity). </a:t>
            </a:r>
          </a:p>
          <a:p>
            <a:pPr eaLnBrk="1" hangingPunct="1">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eaLnBrk="1" hangingPunct="1">
              <a:spcBef>
                <a:spcPct val="0"/>
              </a:spcBef>
            </a:pPr>
            <a:r>
              <a:rPr lang="en-US" altLang="en-US" sz="1100" dirty="0">
                <a:solidFill>
                  <a:schemeClr val="tx1"/>
                </a:solidFill>
                <a:latin typeface="Arial" panose="020B0604020202020204" pitchFamily="34" charset="0"/>
                <a:cs typeface="Arial" panose="020B0604020202020204" pitchFamily="34" charset="0"/>
              </a:rPr>
              <a:t>Explain that there are various </a:t>
            </a:r>
            <a:r>
              <a:rPr lang="en-US" altLang="en-US" sz="1100" b="1" u="sng" dirty="0">
                <a:solidFill>
                  <a:schemeClr val="tx1"/>
                </a:solidFill>
                <a:latin typeface="Arial" panose="020B0604020202020204" pitchFamily="34" charset="0"/>
                <a:cs typeface="Arial" panose="020B0604020202020204" pitchFamily="34" charset="0"/>
              </a:rPr>
              <a:t>criteria</a:t>
            </a:r>
            <a:r>
              <a:rPr lang="en-US" altLang="en-US" sz="1100" dirty="0">
                <a:solidFill>
                  <a:schemeClr val="tx1"/>
                </a:solidFill>
                <a:latin typeface="Arial" panose="020B0604020202020204" pitchFamily="34" charset="0"/>
                <a:cs typeface="Arial" panose="020B0604020202020204" pitchFamily="34" charset="0"/>
              </a:rPr>
              <a:t> to consider in selecting which problem(s) to address. You will want to make sure you have data collected that allows you to examine the following criteria: </a:t>
            </a:r>
          </a:p>
          <a:p>
            <a:pPr marL="171450" indent="-171450" eaLnBrk="1" hangingPunct="1">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 </a:t>
            </a:r>
            <a:r>
              <a:rPr lang="en-US" altLang="en-US" sz="1100" b="1" u="sng" dirty="0">
                <a:solidFill>
                  <a:schemeClr val="tx1"/>
                </a:solidFill>
                <a:latin typeface="Arial" panose="020B0604020202020204" pitchFamily="34" charset="0"/>
                <a:cs typeface="Arial" panose="020B0604020202020204" pitchFamily="34" charset="0"/>
              </a:rPr>
              <a:t>Magnitude</a:t>
            </a:r>
            <a:r>
              <a:rPr lang="en-US" altLang="en-US" sz="1100" b="1" dirty="0">
                <a:solidFill>
                  <a:schemeClr val="tx1"/>
                </a:solidFill>
                <a:latin typeface="Arial" panose="020B0604020202020204" pitchFamily="34" charset="0"/>
                <a:cs typeface="Arial" panose="020B0604020202020204" pitchFamily="34" charset="0"/>
              </a:rPr>
              <a:t> – </a:t>
            </a:r>
            <a:r>
              <a:rPr lang="en-US" altLang="en-US" sz="1100" dirty="0">
                <a:solidFill>
                  <a:schemeClr val="tx1"/>
                </a:solidFill>
                <a:latin typeface="Arial" panose="020B0604020202020204" pitchFamily="34" charset="0"/>
                <a:cs typeface="Arial" panose="020B0604020202020204" pitchFamily="34" charset="0"/>
              </a:rPr>
              <a:t>Which problem seems to be the largest?</a:t>
            </a:r>
          </a:p>
          <a:p>
            <a:pPr marL="628650" lvl="1" indent="-171450" eaLnBrk="1" hangingPunct="1">
              <a:spcBef>
                <a:spcPct val="0"/>
              </a:spcBef>
              <a:buFont typeface="Courier New" panose="02070309020205020404" pitchFamily="49" charset="0"/>
              <a:buChar char="o"/>
            </a:pPr>
            <a:r>
              <a:rPr lang="en-US" altLang="en-US" sz="1100" dirty="0">
                <a:solidFill>
                  <a:schemeClr val="tx1"/>
                </a:solidFill>
                <a:latin typeface="Arial" panose="020B0604020202020204" pitchFamily="34" charset="0"/>
                <a:cs typeface="Arial" panose="020B0604020202020204" pitchFamily="34" charset="0"/>
              </a:rPr>
              <a:t>Be careful of small numbers.</a:t>
            </a:r>
          </a:p>
          <a:p>
            <a:pPr marL="171450" indent="-171450" eaLnBrk="1" hangingPunct="1">
              <a:spcBef>
                <a:spcPct val="0"/>
              </a:spcBef>
              <a:buFont typeface="Arial" panose="020B0604020202020204" pitchFamily="34" charset="0"/>
              <a:buChar char="•"/>
            </a:pPr>
            <a:r>
              <a:rPr lang="en-US" altLang="en-US" sz="1100" b="1" u="sng" dirty="0">
                <a:solidFill>
                  <a:schemeClr val="tx1"/>
                </a:solidFill>
                <a:latin typeface="Arial" panose="020B0604020202020204" pitchFamily="34" charset="0"/>
                <a:cs typeface="Arial" panose="020B0604020202020204" pitchFamily="34" charset="0"/>
              </a:rPr>
              <a:t>Time trend</a:t>
            </a:r>
            <a:r>
              <a:rPr lang="en-US" altLang="en-US" sz="1100" b="1" dirty="0">
                <a:solidFill>
                  <a:schemeClr val="tx1"/>
                </a:solidFill>
                <a:latin typeface="Arial" panose="020B0604020202020204" pitchFamily="34" charset="0"/>
                <a:cs typeface="Arial" panose="020B0604020202020204" pitchFamily="34" charset="0"/>
              </a:rPr>
              <a:t> – </a:t>
            </a:r>
            <a:r>
              <a:rPr lang="en-US" altLang="en-US" sz="1100" dirty="0">
                <a:solidFill>
                  <a:schemeClr val="tx1"/>
                </a:solidFill>
                <a:latin typeface="Arial" panose="020B0604020202020204" pitchFamily="34" charset="0"/>
                <a:cs typeface="Arial" panose="020B0604020202020204" pitchFamily="34" charset="0"/>
              </a:rPr>
              <a:t>Is the problem getting worse over time or is it getting better over time?</a:t>
            </a:r>
          </a:p>
          <a:p>
            <a:pPr marL="171450" indent="-171450" eaLnBrk="1" hangingPunct="1">
              <a:spcBef>
                <a:spcPct val="0"/>
              </a:spcBef>
              <a:buFont typeface="Arial" panose="020B0604020202020204" pitchFamily="34" charset="0"/>
              <a:buChar char="•"/>
            </a:pPr>
            <a:r>
              <a:rPr lang="en-US" altLang="en-US" sz="1100" b="1" u="sng" dirty="0">
                <a:solidFill>
                  <a:schemeClr val="tx1"/>
                </a:solidFill>
                <a:latin typeface="Arial" panose="020B0604020202020204" pitchFamily="34" charset="0"/>
                <a:cs typeface="Arial" panose="020B0604020202020204" pitchFamily="34" charset="0"/>
              </a:rPr>
              <a:t>Severity</a:t>
            </a:r>
            <a:r>
              <a:rPr lang="en-US" altLang="en-US" sz="1100" b="1" dirty="0">
                <a:solidFill>
                  <a:schemeClr val="tx1"/>
                </a:solidFill>
                <a:latin typeface="Arial" panose="020B0604020202020204" pitchFamily="34" charset="0"/>
                <a:cs typeface="Arial" panose="020B0604020202020204" pitchFamily="34" charset="0"/>
              </a:rPr>
              <a:t> – </a:t>
            </a:r>
            <a:r>
              <a:rPr lang="en-US" altLang="en-US" sz="1100" dirty="0">
                <a:solidFill>
                  <a:schemeClr val="tx1"/>
                </a:solidFill>
                <a:latin typeface="Arial" panose="020B0604020202020204" pitchFamily="34" charset="0"/>
                <a:cs typeface="Arial" panose="020B0604020202020204" pitchFamily="34" charset="0"/>
              </a:rPr>
              <a:t>What is the severity of the problem? Is it resulting in mortality? Is it more costly?</a:t>
            </a:r>
          </a:p>
          <a:p>
            <a:pPr marL="628650" marR="0" lvl="1" indent="-171450" algn="l" defTabSz="4572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lang="en-US" altLang="en-US" sz="1100" dirty="0">
                <a:solidFill>
                  <a:schemeClr val="tx1"/>
                </a:solidFill>
                <a:latin typeface="Arial" panose="020B0604020202020204" pitchFamily="34" charset="0"/>
                <a:cs typeface="Arial" panose="020B0604020202020204" pitchFamily="34" charset="0"/>
              </a:rPr>
              <a:t>Refer to the </a:t>
            </a:r>
            <a:r>
              <a:rPr lang="en-US" altLang="en-US" sz="1100" b="1" dirty="0">
                <a:solidFill>
                  <a:schemeClr val="tx1"/>
                </a:solidFill>
                <a:latin typeface="Arial" panose="020B0604020202020204" pitchFamily="34" charset="0"/>
                <a:cs typeface="Arial" panose="020B0604020202020204" pitchFamily="34" charset="0"/>
              </a:rPr>
              <a:t>*online component*</a:t>
            </a:r>
          </a:p>
          <a:p>
            <a:pPr marL="628650" marR="0" lvl="1" indent="-171450" algn="l" defTabSz="4572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lang="en-US" altLang="en-US" sz="1100" b="0" baseline="0" dirty="0">
                <a:solidFill>
                  <a:schemeClr val="tx1"/>
                </a:solidFill>
                <a:latin typeface="Arial" panose="020B0604020202020204" pitchFamily="34" charset="0"/>
                <a:cs typeface="Arial" panose="020B0604020202020204" pitchFamily="34" charset="0"/>
              </a:rPr>
              <a:t>Say, remember in the online course there was a module called </a:t>
            </a:r>
            <a:r>
              <a:rPr lang="en-US" altLang="en-US" sz="1100" b="0" i="1" baseline="0" dirty="0">
                <a:solidFill>
                  <a:schemeClr val="tx1"/>
                </a:solidFill>
                <a:latin typeface="Arial" panose="020B0604020202020204" pitchFamily="34" charset="0"/>
                <a:cs typeface="Arial" panose="020B0604020202020204" pitchFamily="34" charset="0"/>
              </a:rPr>
              <a:t>The Brain Behind Substance Abuse </a:t>
            </a:r>
            <a:r>
              <a:rPr lang="en-US" altLang="en-US" sz="1100" b="0" baseline="0" dirty="0">
                <a:solidFill>
                  <a:schemeClr val="tx1"/>
                </a:solidFill>
                <a:latin typeface="Arial" panose="020B0604020202020204" pitchFamily="34" charset="0"/>
                <a:cs typeface="Arial" panose="020B0604020202020204" pitchFamily="34" charset="0"/>
              </a:rPr>
              <a:t>and it covered the impact of drugs on the brain, addiction, and adolescent brain development?  </a:t>
            </a:r>
          </a:p>
          <a:p>
            <a:pPr marL="628650" marR="0" lvl="1" indent="-171450" algn="l" defTabSz="4572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lang="en-US" altLang="en-US" sz="1100" b="0" baseline="0" dirty="0">
                <a:solidFill>
                  <a:schemeClr val="tx1"/>
                </a:solidFill>
                <a:latin typeface="Arial" panose="020B0604020202020204" pitchFamily="34" charset="0"/>
                <a:cs typeface="Arial" panose="020B0604020202020204" pitchFamily="34" charset="0"/>
              </a:rPr>
              <a:t>That information’s particularly salient when we consider this severity criterion when choosing which substance-use problem to prioritize.</a:t>
            </a:r>
          </a:p>
          <a:p>
            <a:pPr marL="628650" marR="0" lvl="1" indent="-171450" algn="l" defTabSz="4572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lang="en-US" altLang="en-US" sz="1100" dirty="0">
                <a:solidFill>
                  <a:schemeClr val="tx1"/>
                </a:solidFill>
                <a:latin typeface="Arial" panose="020B0604020202020204" pitchFamily="34" charset="0"/>
                <a:cs typeface="Arial" panose="020B0604020202020204" pitchFamily="34" charset="0"/>
              </a:rPr>
              <a:t>A substance with a greater risk of addiction, injury, or death upon consuming it – even if just the first time – would be considered more severe than another substance.</a:t>
            </a:r>
          </a:p>
          <a:p>
            <a:pPr marL="628650" marR="0" lvl="1" indent="-171450" algn="l" defTabSz="4572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lang="en-US" altLang="en-US" sz="1100" dirty="0">
                <a:solidFill>
                  <a:schemeClr val="tx1"/>
                </a:solidFill>
                <a:latin typeface="Arial" panose="020B0604020202020204" pitchFamily="34" charset="0"/>
                <a:cs typeface="Arial" panose="020B0604020202020204" pitchFamily="34" charset="0"/>
              </a:rPr>
              <a:t>Consider the current opioid crisis</a:t>
            </a:r>
            <a:r>
              <a:rPr lang="en-US" altLang="en-US" sz="1100" baseline="0" dirty="0">
                <a:solidFill>
                  <a:schemeClr val="tx1"/>
                </a:solidFill>
                <a:latin typeface="Arial" panose="020B0604020202020204" pitchFamily="34" charset="0"/>
                <a:cs typeface="Arial" panose="020B0604020202020204" pitchFamily="34" charset="0"/>
              </a:rPr>
              <a:t> – myriad streams of funding and resources are now directed at preventing opioid overdose and reducing opioid use disorder – yet underage drinking is still ubiquitously the largest and most prevalent problem across the US. So why focus on opioids? Severity. And time trend also applies.</a:t>
            </a:r>
            <a:endParaRPr lang="en-US" altLang="en-US" sz="1100" dirty="0">
              <a:solidFill>
                <a:schemeClr val="tx1"/>
              </a:solidFill>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100" b="1" u="sng" dirty="0">
                <a:solidFill>
                  <a:schemeClr val="tx1"/>
                </a:solidFill>
                <a:latin typeface="Arial" panose="020B0604020202020204" pitchFamily="34" charset="0"/>
                <a:cs typeface="Arial" panose="020B0604020202020204" pitchFamily="34" charset="0"/>
              </a:rPr>
              <a:t>Comparison</a:t>
            </a:r>
            <a:r>
              <a:rPr lang="en-US" altLang="en-US" sz="1100" dirty="0">
                <a:solidFill>
                  <a:schemeClr val="tx1"/>
                </a:solidFill>
                <a:latin typeface="Arial" panose="020B0604020202020204" pitchFamily="34" charset="0"/>
                <a:cs typeface="Arial" panose="020B0604020202020204" pitchFamily="34" charset="0"/>
              </a:rPr>
              <a:t> </a:t>
            </a:r>
            <a:r>
              <a:rPr lang="en-US" altLang="en-US" sz="1100" b="1" dirty="0">
                <a:solidFill>
                  <a:schemeClr val="tx1"/>
                </a:solidFill>
                <a:latin typeface="Arial" panose="020B0604020202020204" pitchFamily="34" charset="0"/>
                <a:cs typeface="Arial" panose="020B0604020202020204" pitchFamily="34" charset="0"/>
              </a:rPr>
              <a:t>– </a:t>
            </a:r>
            <a:r>
              <a:rPr lang="en-US" altLang="en-US" sz="1100" dirty="0">
                <a:solidFill>
                  <a:schemeClr val="tx1"/>
                </a:solidFill>
                <a:latin typeface="Arial" panose="020B0604020202020204" pitchFamily="34" charset="0"/>
                <a:cs typeface="Arial" panose="020B0604020202020204" pitchFamily="34" charset="0"/>
              </a:rPr>
              <a:t>How does the community</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s problem compare to surrounding communities or the state?</a:t>
            </a:r>
          </a:p>
          <a:p>
            <a:pPr marL="628650" lvl="1" indent="-171450" eaLnBrk="1" hangingPunct="1">
              <a:spcBef>
                <a:spcPct val="0"/>
              </a:spcBef>
              <a:buFont typeface="Courier New" panose="02070309020205020404" pitchFamily="49" charset="0"/>
              <a:buChar char="o"/>
            </a:pPr>
            <a:r>
              <a:rPr lang="en-US" altLang="en-US" sz="1100" dirty="0">
                <a:solidFill>
                  <a:schemeClr val="tx1"/>
                </a:solidFill>
                <a:latin typeface="Arial" panose="020B0604020202020204" pitchFamily="34" charset="0"/>
                <a:cs typeface="Arial" panose="020B0604020202020204" pitchFamily="34" charset="0"/>
              </a:rPr>
              <a:t>Make sure you are comparing similar data (e.g., 30-day use for 14- to 17-year-olds compared to 18- to 24-year-olds with the same instrument).</a:t>
            </a:r>
          </a:p>
          <a:p>
            <a:pPr eaLnBrk="1" hangingPunct="1">
              <a:spcBef>
                <a:spcPct val="0"/>
              </a:spcBef>
            </a:pPr>
            <a:endParaRPr lang="en-US" altLang="en-US" sz="1100" u="sng" dirty="0">
              <a:solidFill>
                <a:schemeClr val="tx1"/>
              </a:solidFill>
              <a:latin typeface="Arial" panose="020B0604020202020204" pitchFamily="34" charset="0"/>
              <a:cs typeface="Arial" panose="020B0604020202020204" pitchFamily="34" charset="0"/>
            </a:endParaRPr>
          </a:p>
          <a:p>
            <a:pPr eaLnBrk="1" hangingPunct="1">
              <a:spcBef>
                <a:spcPct val="0"/>
              </a:spcBef>
            </a:pPr>
            <a:r>
              <a:rPr lang="en-US" altLang="en-US" sz="1100" dirty="0">
                <a:solidFill>
                  <a:schemeClr val="tx1"/>
                </a:solidFill>
                <a:latin typeface="Arial" panose="020B0604020202020204" pitchFamily="34" charset="0"/>
                <a:cs typeface="Arial" panose="020B0604020202020204" pitchFamily="34" charset="0"/>
              </a:rPr>
              <a:t>There are also other criteria, such as:</a:t>
            </a:r>
          </a:p>
          <a:p>
            <a:pPr marL="171450" indent="-171450" eaLnBrk="1" hangingPunct="1">
              <a:spcBef>
                <a:spcPct val="0"/>
              </a:spcBef>
              <a:buFont typeface="Arial" panose="020B0604020202020204" pitchFamily="34" charset="0"/>
              <a:buChar char="•"/>
            </a:pPr>
            <a:r>
              <a:rPr lang="en-US" altLang="en-US" sz="1100" b="1" u="sng" dirty="0">
                <a:solidFill>
                  <a:schemeClr val="tx1"/>
                </a:solidFill>
                <a:latin typeface="Arial" panose="020B0604020202020204" pitchFamily="34" charset="0"/>
                <a:cs typeface="Arial" panose="020B0604020202020204" pitchFamily="34" charset="0"/>
              </a:rPr>
              <a:t>Support</a:t>
            </a:r>
            <a:r>
              <a:rPr lang="en-US" altLang="en-US" sz="1100" b="1" dirty="0">
                <a:solidFill>
                  <a:schemeClr val="tx1"/>
                </a:solidFill>
                <a:latin typeface="Arial" panose="020B0604020202020204" pitchFamily="34" charset="0"/>
                <a:cs typeface="Arial" panose="020B0604020202020204" pitchFamily="34" charset="0"/>
              </a:rPr>
              <a:t> </a:t>
            </a:r>
            <a:r>
              <a:rPr lang="en-US" altLang="en-US" sz="1100" dirty="0">
                <a:solidFill>
                  <a:schemeClr val="tx1"/>
                </a:solidFill>
                <a:latin typeface="Arial" panose="020B0604020202020204" pitchFamily="34" charset="0"/>
                <a:cs typeface="Arial" panose="020B0604020202020204" pitchFamily="34" charset="0"/>
              </a:rPr>
              <a:t>within the community and among community leaders to address this problem.</a:t>
            </a:r>
          </a:p>
          <a:p>
            <a:pPr marL="171450" indent="-171450" eaLnBrk="1" hangingPunct="1">
              <a:spcBef>
                <a:spcPct val="0"/>
              </a:spcBef>
              <a:buFont typeface="Arial" panose="020B0604020202020204" pitchFamily="34" charset="0"/>
              <a:buChar char="•"/>
            </a:pPr>
            <a:r>
              <a:rPr lang="en-US" altLang="en-US" sz="1100" b="1" u="sng" dirty="0">
                <a:solidFill>
                  <a:schemeClr val="tx1"/>
                </a:solidFill>
                <a:latin typeface="Arial" panose="020B0604020202020204" pitchFamily="34" charset="0"/>
                <a:cs typeface="Arial" panose="020B0604020202020204" pitchFamily="34" charset="0"/>
              </a:rPr>
              <a:t>Available resources</a:t>
            </a:r>
            <a:r>
              <a:rPr lang="en-US" altLang="en-US" sz="1100" dirty="0">
                <a:solidFill>
                  <a:schemeClr val="tx1"/>
                </a:solidFill>
                <a:latin typeface="Arial" panose="020B0604020202020204" pitchFamily="34" charset="0"/>
                <a:cs typeface="Arial" panose="020B0604020202020204" pitchFamily="34" charset="0"/>
              </a:rPr>
              <a:t> available to address the problem</a:t>
            </a:r>
          </a:p>
          <a:p>
            <a:pPr marL="171450" indent="-171450" eaLnBrk="1" hangingPunct="1">
              <a:spcBef>
                <a:spcPct val="0"/>
              </a:spcBef>
              <a:buFont typeface="Arial" panose="020B0604020202020204" pitchFamily="34" charset="0"/>
              <a:buChar char="•"/>
            </a:pPr>
            <a:r>
              <a:rPr lang="en-US" altLang="en-US" sz="1100" b="1" u="sng" dirty="0">
                <a:solidFill>
                  <a:schemeClr val="tx1"/>
                </a:solidFill>
                <a:latin typeface="Arial" panose="020B0604020202020204" pitchFamily="34" charset="0"/>
                <a:cs typeface="Arial" panose="020B0604020202020204" pitchFamily="34" charset="0"/>
              </a:rPr>
              <a:t>Resources already directed </a:t>
            </a:r>
            <a:r>
              <a:rPr lang="en-US" altLang="en-US" sz="1100" dirty="0">
                <a:solidFill>
                  <a:schemeClr val="tx1"/>
                </a:solidFill>
                <a:latin typeface="Arial" panose="020B0604020202020204" pitchFamily="34" charset="0"/>
                <a:cs typeface="Arial" panose="020B0604020202020204" pitchFamily="34" charset="0"/>
              </a:rPr>
              <a:t>at the problem</a:t>
            </a:r>
          </a:p>
          <a:p>
            <a:pPr marL="171450" indent="-171450" eaLnBrk="1" hangingPunct="1">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Availability of appropriate </a:t>
            </a:r>
            <a:r>
              <a:rPr lang="en-US" altLang="en-US" sz="1100" b="1" u="sng" dirty="0">
                <a:solidFill>
                  <a:schemeClr val="tx1"/>
                </a:solidFill>
                <a:latin typeface="Arial" panose="020B0604020202020204" pitchFamily="34" charset="0"/>
                <a:cs typeface="Arial" panose="020B0604020202020204" pitchFamily="34" charset="0"/>
              </a:rPr>
              <a:t>evidence-based interventions</a:t>
            </a:r>
          </a:p>
        </p:txBody>
      </p:sp>
      <p:sp>
        <p:nvSpPr>
          <p:cNvPr id="58371"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170E6D2-63B9-4D38-9D17-D00D1635520B}" type="slidenum">
              <a:rPr lang="en-US" altLang="en-US" sz="1200">
                <a:latin typeface="Calibri" panose="020F0502020204030204" pitchFamily="34" charset="0"/>
              </a:rPr>
              <a:pPr eaLnBrk="1" hangingPunct="1"/>
              <a:t>22</a:t>
            </a:fld>
            <a:endParaRPr lang="en-US" altLang="en-US" sz="1200">
              <a:latin typeface="Calibri" panose="020F0502020204030204" pitchFamily="34" charset="0"/>
            </a:endParaRPr>
          </a:p>
        </p:txBody>
      </p:sp>
    </p:spTree>
    <p:extLst>
      <p:ext uri="{BB962C8B-B14F-4D97-AF65-F5344CB8AC3E}">
        <p14:creationId xmlns:p14="http://schemas.microsoft.com/office/powerpoint/2010/main" val="57253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xfrm>
            <a:off x="2268538" y="398463"/>
            <a:ext cx="2557462" cy="1917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xfrm>
            <a:off x="685800" y="2314575"/>
            <a:ext cx="5486400" cy="682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228600" indent="-228600" eaLnBrk="1" hangingPunct="1">
              <a:lnSpc>
                <a:spcPct val="90000"/>
              </a:lnSpc>
              <a:spcBef>
                <a:spcPct val="0"/>
              </a:spcBef>
            </a:pPr>
            <a:r>
              <a:rPr lang="en-US" altLang="en-US" sz="1100" b="1" dirty="0">
                <a:solidFill>
                  <a:schemeClr val="tx1"/>
                </a:solidFill>
                <a:latin typeface="Arial" panose="020B0604020202020204" pitchFamily="34" charset="0"/>
                <a:cs typeface="Arial" panose="020B0604020202020204" pitchFamily="34" charset="0"/>
              </a:rPr>
              <a:t>CASE STUDY ACTIVITY – Choosing the Problem</a:t>
            </a:r>
          </a:p>
          <a:p>
            <a:pPr marL="228600" indent="-228600" eaLnBrk="1" hangingPunct="1">
              <a:lnSpc>
                <a:spcPct val="90000"/>
              </a:lnSpc>
              <a:spcBef>
                <a:spcPct val="0"/>
              </a:spcBef>
            </a:pPr>
            <a:r>
              <a:rPr lang="en-US" altLang="en-US" sz="1100" b="1" dirty="0">
                <a:solidFill>
                  <a:schemeClr val="tx1"/>
                </a:solidFill>
                <a:latin typeface="Arial" panose="020B0604020202020204" pitchFamily="34" charset="0"/>
                <a:cs typeface="Arial" panose="020B0604020202020204" pitchFamily="34" charset="0"/>
              </a:rPr>
              <a:t>Purpose – </a:t>
            </a:r>
            <a:r>
              <a:rPr lang="en-US" altLang="en-US" sz="1100" dirty="0">
                <a:solidFill>
                  <a:schemeClr val="tx1"/>
                </a:solidFill>
                <a:latin typeface="Arial" panose="020B0604020202020204" pitchFamily="34" charset="0"/>
                <a:cs typeface="Arial" panose="020B0604020202020204" pitchFamily="34" charset="0"/>
              </a:rPr>
              <a:t>To give participants the chance to apply what they have just learned about data (distribution, rates, comparisons, etc.) in order to determine which problem to address</a:t>
            </a:r>
          </a:p>
          <a:p>
            <a:pPr marL="228600" indent="-228600" eaLnBrk="1" hangingPunct="1">
              <a:lnSpc>
                <a:spcPct val="90000"/>
              </a:lnSpc>
              <a:spcBef>
                <a:spcPct val="0"/>
              </a:spcBef>
            </a:pPr>
            <a:r>
              <a:rPr lang="en-US" altLang="en-US" sz="1100" b="1" dirty="0">
                <a:solidFill>
                  <a:schemeClr val="tx1"/>
                </a:solidFill>
                <a:latin typeface="Arial" panose="020B0604020202020204" pitchFamily="34" charset="0"/>
                <a:cs typeface="Arial" panose="020B0604020202020204" pitchFamily="34" charset="0"/>
              </a:rPr>
              <a:t>Time – </a:t>
            </a:r>
            <a:r>
              <a:rPr lang="en-US" altLang="en-US" sz="1100" dirty="0">
                <a:solidFill>
                  <a:schemeClr val="tx1"/>
                </a:solidFill>
                <a:latin typeface="Arial" panose="020B0604020202020204" pitchFamily="34" charset="0"/>
                <a:cs typeface="Arial" panose="020B0604020202020204" pitchFamily="34" charset="0"/>
              </a:rPr>
              <a:t>30 minutes</a:t>
            </a:r>
          </a:p>
          <a:p>
            <a:pPr marL="228600" indent="-228600" eaLnBrk="1" hangingPunct="1">
              <a:lnSpc>
                <a:spcPct val="90000"/>
              </a:lnSpc>
              <a:spcBef>
                <a:spcPct val="0"/>
              </a:spcBef>
            </a:pPr>
            <a:r>
              <a:rPr lang="en-US" altLang="en-US" sz="1100" b="1" dirty="0">
                <a:solidFill>
                  <a:schemeClr val="tx1"/>
                </a:solidFill>
                <a:latin typeface="Arial" panose="020B0604020202020204" pitchFamily="34" charset="0"/>
                <a:cs typeface="Arial" panose="020B0604020202020204" pitchFamily="34" charset="0"/>
              </a:rPr>
              <a:t>Instructions – </a:t>
            </a:r>
          </a:p>
          <a:p>
            <a:pPr marL="228600" indent="-228600">
              <a:lnSpc>
                <a:spcPct val="90000"/>
              </a:lnSpc>
              <a:spcBef>
                <a:spcPct val="0"/>
              </a:spcBef>
              <a:buFont typeface="Calibri" panose="020F0502020204030204" pitchFamily="34" charset="0"/>
              <a:buAutoNum type="arabicPeriod"/>
            </a:pPr>
            <a:r>
              <a:rPr lang="en-US" altLang="en-US" sz="1100" dirty="0">
                <a:solidFill>
                  <a:schemeClr val="tx1"/>
                </a:solidFill>
                <a:latin typeface="Arial" panose="020B0604020202020204" pitchFamily="34" charset="0"/>
                <a:cs typeface="Arial" panose="020B0604020202020204" pitchFamily="34" charset="0"/>
              </a:rPr>
              <a:t>Refer participants to </a:t>
            </a:r>
            <a:r>
              <a:rPr lang="en-US" altLang="en-US" sz="1100" b="1" i="1" dirty="0">
                <a:solidFill>
                  <a:schemeClr val="tx1"/>
                </a:solidFill>
                <a:latin typeface="Arial" panose="020B0604020202020204" pitchFamily="34" charset="0"/>
                <a:cs typeface="Arial" panose="020B0604020202020204" pitchFamily="34" charset="0"/>
              </a:rPr>
              <a:t>Worksheet 2.7: Case Study Activity – Choosing the Problem </a:t>
            </a:r>
            <a:r>
              <a:rPr lang="en-US" altLang="en-US" sz="1100" dirty="0">
                <a:solidFill>
                  <a:schemeClr val="tx1"/>
                </a:solidFill>
                <a:latin typeface="Arial" panose="020B0604020202020204" pitchFamily="34" charset="0"/>
                <a:cs typeface="Arial" panose="020B0604020202020204" pitchFamily="34" charset="0"/>
              </a:rPr>
              <a:t>which includes the following data:</a:t>
            </a:r>
          </a:p>
          <a:p>
            <a:pPr marL="452438" lvl="1" indent="-228600">
              <a:lnSpc>
                <a:spcPct val="9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Percentage of 9</a:t>
            </a:r>
            <a:r>
              <a:rPr lang="en-US" altLang="en-US" sz="1100" baseline="30000" dirty="0">
                <a:solidFill>
                  <a:schemeClr val="tx1"/>
                </a:solidFill>
                <a:latin typeface="Arial" panose="020B0604020202020204" pitchFamily="34" charset="0"/>
                <a:cs typeface="Arial" panose="020B0604020202020204" pitchFamily="34" charset="0"/>
              </a:rPr>
              <a:t>th</a:t>
            </a:r>
            <a:r>
              <a:rPr lang="en-US" altLang="en-US" sz="1100" dirty="0">
                <a:solidFill>
                  <a:schemeClr val="tx1"/>
                </a:solidFill>
                <a:latin typeface="Arial" panose="020B0604020202020204" pitchFamily="34" charset="0"/>
                <a:cs typeface="Arial" panose="020B0604020202020204" pitchFamily="34" charset="0"/>
              </a:rPr>
              <a:t>- and 12</a:t>
            </a:r>
            <a:r>
              <a:rPr lang="en-US" altLang="en-US" sz="1100" baseline="30000" dirty="0">
                <a:solidFill>
                  <a:schemeClr val="tx1"/>
                </a:solidFill>
                <a:latin typeface="Arial" panose="020B0604020202020204" pitchFamily="34" charset="0"/>
                <a:cs typeface="Arial" panose="020B0604020202020204" pitchFamily="34" charset="0"/>
              </a:rPr>
              <a:t>th</a:t>
            </a:r>
            <a:r>
              <a:rPr lang="en-US" altLang="en-US" sz="1100" dirty="0">
                <a:solidFill>
                  <a:schemeClr val="tx1"/>
                </a:solidFill>
                <a:latin typeface="Arial" panose="020B0604020202020204" pitchFamily="34" charset="0"/>
                <a:cs typeface="Arial" panose="020B0604020202020204" pitchFamily="34" charset="0"/>
              </a:rPr>
              <a:t>-grade students in Community XYZ compared to the Any-State who have used marijuana at least once in the past 30 days.</a:t>
            </a:r>
          </a:p>
          <a:p>
            <a:pPr marL="452438" lvl="1" indent="-228600">
              <a:lnSpc>
                <a:spcPct val="9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Percentage of 9</a:t>
            </a:r>
            <a:r>
              <a:rPr lang="en-US" altLang="en-US" sz="1100" baseline="30000" dirty="0">
                <a:solidFill>
                  <a:schemeClr val="tx1"/>
                </a:solidFill>
                <a:latin typeface="Arial" panose="020B0604020202020204" pitchFamily="34" charset="0"/>
                <a:cs typeface="Arial" panose="020B0604020202020204" pitchFamily="34" charset="0"/>
              </a:rPr>
              <a:t>th</a:t>
            </a:r>
            <a:r>
              <a:rPr lang="en-US" altLang="en-US" sz="1100" dirty="0">
                <a:solidFill>
                  <a:schemeClr val="tx1"/>
                </a:solidFill>
                <a:latin typeface="Arial" panose="020B0604020202020204" pitchFamily="34" charset="0"/>
                <a:cs typeface="Arial" panose="020B0604020202020204" pitchFamily="34" charset="0"/>
              </a:rPr>
              <a:t> grade students by gender in Community XYZ compared to the Any-State who have used marijuana at least once in the past 30 days. </a:t>
            </a:r>
          </a:p>
          <a:p>
            <a:pPr marL="228600" indent="-228600">
              <a:lnSpc>
                <a:spcPct val="90000"/>
              </a:lnSpc>
              <a:spcBef>
                <a:spcPct val="0"/>
              </a:spcBef>
              <a:buFont typeface="Calibri" panose="020F0502020204030204" pitchFamily="34" charset="0"/>
              <a:buAutoNum type="arabicPeriod"/>
            </a:pPr>
            <a:r>
              <a:rPr lang="en-US" altLang="en-US" sz="1100" dirty="0">
                <a:solidFill>
                  <a:schemeClr val="tx1"/>
                </a:solidFill>
                <a:latin typeface="Arial" panose="020B0604020202020204" pitchFamily="34" charset="0"/>
                <a:cs typeface="Arial" panose="020B0604020202020204" pitchFamily="34" charset="0"/>
              </a:rPr>
              <a:t>Have each group examine the data and then answer the questions on the slide. Participants should write down their responses on the worksheet.</a:t>
            </a:r>
          </a:p>
          <a:p>
            <a:pPr marL="228600" indent="-228600">
              <a:lnSpc>
                <a:spcPct val="90000"/>
              </a:lnSpc>
              <a:spcBef>
                <a:spcPct val="0"/>
              </a:spcBef>
              <a:buFont typeface="Calibri" panose="020F0502020204030204" pitchFamily="34" charset="0"/>
              <a:buAutoNum type="arabicPeriod"/>
            </a:pPr>
            <a:r>
              <a:rPr lang="en-US" altLang="en-US" sz="1100" dirty="0">
                <a:solidFill>
                  <a:schemeClr val="tx1"/>
                </a:solidFill>
                <a:latin typeface="Arial" panose="020B0604020202020204" pitchFamily="34" charset="0"/>
                <a:cs typeface="Arial" panose="020B0604020202020204" pitchFamily="34" charset="0"/>
              </a:rPr>
              <a:t>Have participants compare the marijuana data to the alcohol data on this worksheet and answer the questions on the slide.</a:t>
            </a:r>
          </a:p>
          <a:p>
            <a:pPr marL="228600" indent="-228600">
              <a:lnSpc>
                <a:spcPct val="90000"/>
              </a:lnSpc>
              <a:spcBef>
                <a:spcPct val="0"/>
              </a:spcBef>
              <a:buFont typeface="Calibri" panose="020F0502020204030204" pitchFamily="34" charset="0"/>
              <a:buAutoNum type="arabicPeriod"/>
            </a:pPr>
            <a:r>
              <a:rPr lang="en-US" altLang="en-US" sz="1100" dirty="0">
                <a:solidFill>
                  <a:schemeClr val="tx1"/>
                </a:solidFill>
                <a:latin typeface="Arial" panose="020B0604020202020204" pitchFamily="34" charset="0"/>
                <a:cs typeface="Arial" panose="020B0604020202020204" pitchFamily="34" charset="0"/>
              </a:rPr>
              <a:t>You may want to make the following observations to prompt a group discussion:</a:t>
            </a:r>
          </a:p>
          <a:p>
            <a:pPr marL="395288" lvl="1" indent="-171450">
              <a:lnSpc>
                <a:spcPct val="9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The data charts on marijuana use (at least once in the past 30 days) is broken out in two ways: (1) 9</a:t>
            </a:r>
            <a:r>
              <a:rPr lang="en-US" altLang="en-US" sz="1100" baseline="30000" dirty="0">
                <a:solidFill>
                  <a:schemeClr val="tx1"/>
                </a:solidFill>
                <a:latin typeface="Arial" panose="020B0604020202020204" pitchFamily="34" charset="0"/>
                <a:cs typeface="Arial" panose="020B0604020202020204" pitchFamily="34" charset="0"/>
              </a:rPr>
              <a:t>th</a:t>
            </a:r>
            <a:r>
              <a:rPr lang="en-US" altLang="en-US" sz="1100" dirty="0">
                <a:solidFill>
                  <a:schemeClr val="tx1"/>
                </a:solidFill>
                <a:latin typeface="Arial" panose="020B0604020202020204" pitchFamily="34" charset="0"/>
                <a:cs typeface="Arial" panose="020B0604020202020204" pitchFamily="34" charset="0"/>
              </a:rPr>
              <a:t>- and 12</a:t>
            </a:r>
            <a:r>
              <a:rPr lang="en-US" altLang="en-US" sz="1100" baseline="30000" dirty="0">
                <a:solidFill>
                  <a:schemeClr val="tx1"/>
                </a:solidFill>
                <a:latin typeface="Arial" panose="020B0604020202020204" pitchFamily="34" charset="0"/>
                <a:cs typeface="Arial" panose="020B0604020202020204" pitchFamily="34" charset="0"/>
              </a:rPr>
              <a:t>th</a:t>
            </a:r>
            <a:r>
              <a:rPr lang="en-US" altLang="en-US" sz="1100" dirty="0">
                <a:solidFill>
                  <a:schemeClr val="tx1"/>
                </a:solidFill>
                <a:latin typeface="Arial" panose="020B0604020202020204" pitchFamily="34" charset="0"/>
                <a:cs typeface="Arial" panose="020B0604020202020204" pitchFamily="34" charset="0"/>
              </a:rPr>
              <a:t>- grade students compared to Any-State; and (2) 9</a:t>
            </a:r>
            <a:r>
              <a:rPr lang="en-US" altLang="en-US" sz="1100" baseline="30000" dirty="0">
                <a:solidFill>
                  <a:schemeClr val="tx1"/>
                </a:solidFill>
                <a:latin typeface="Arial" panose="020B0604020202020204" pitchFamily="34" charset="0"/>
                <a:cs typeface="Arial" panose="020B0604020202020204" pitchFamily="34" charset="0"/>
              </a:rPr>
              <a:t>th</a:t>
            </a:r>
            <a:r>
              <a:rPr lang="en-US" altLang="en-US" sz="1100" dirty="0">
                <a:solidFill>
                  <a:schemeClr val="tx1"/>
                </a:solidFill>
                <a:latin typeface="Arial" panose="020B0604020202020204" pitchFamily="34" charset="0"/>
                <a:cs typeface="Arial" panose="020B0604020202020204" pitchFamily="34" charset="0"/>
              </a:rPr>
              <a:t> grade students by gender compared to Any-State.</a:t>
            </a:r>
          </a:p>
          <a:p>
            <a:pPr marL="395288" lvl="1" indent="-171450">
              <a:lnSpc>
                <a:spcPct val="9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The data charts on alcohol use (at least one drink in past 30 days) is broken out in two ways: (1) 9</a:t>
            </a:r>
            <a:r>
              <a:rPr lang="en-US" altLang="en-US" sz="1100" baseline="30000" dirty="0">
                <a:solidFill>
                  <a:schemeClr val="tx1"/>
                </a:solidFill>
                <a:latin typeface="Arial" panose="020B0604020202020204" pitchFamily="34" charset="0"/>
                <a:cs typeface="Arial" panose="020B0604020202020204" pitchFamily="34" charset="0"/>
              </a:rPr>
              <a:t>th</a:t>
            </a:r>
            <a:r>
              <a:rPr lang="en-US" altLang="en-US" sz="1100" dirty="0">
                <a:solidFill>
                  <a:schemeClr val="tx1"/>
                </a:solidFill>
                <a:latin typeface="Arial" panose="020B0604020202020204" pitchFamily="34" charset="0"/>
                <a:cs typeface="Arial" panose="020B0604020202020204" pitchFamily="34" charset="0"/>
              </a:rPr>
              <a:t>- and 12</a:t>
            </a:r>
            <a:r>
              <a:rPr lang="en-US" altLang="en-US" sz="1100" baseline="30000" dirty="0">
                <a:solidFill>
                  <a:schemeClr val="tx1"/>
                </a:solidFill>
                <a:latin typeface="Arial" panose="020B0604020202020204" pitchFamily="34" charset="0"/>
                <a:cs typeface="Arial" panose="020B0604020202020204" pitchFamily="34" charset="0"/>
              </a:rPr>
              <a:t>th</a:t>
            </a:r>
            <a:r>
              <a:rPr lang="en-US" altLang="en-US" sz="1100" dirty="0">
                <a:solidFill>
                  <a:schemeClr val="tx1"/>
                </a:solidFill>
                <a:latin typeface="Arial" panose="020B0604020202020204" pitchFamily="34" charset="0"/>
                <a:cs typeface="Arial" panose="020B0604020202020204" pitchFamily="34" charset="0"/>
              </a:rPr>
              <a:t>-grade students compared to Any-State (marijuana has a similar data chart); and (2) 9</a:t>
            </a:r>
            <a:r>
              <a:rPr lang="en-US" altLang="en-US" sz="1100" baseline="30000" dirty="0">
                <a:solidFill>
                  <a:schemeClr val="tx1"/>
                </a:solidFill>
                <a:latin typeface="Arial" panose="020B0604020202020204" pitchFamily="34" charset="0"/>
                <a:cs typeface="Arial" panose="020B0604020202020204" pitchFamily="34" charset="0"/>
              </a:rPr>
              <a:t>th</a:t>
            </a:r>
            <a:r>
              <a:rPr lang="en-US" altLang="en-US" sz="1100" dirty="0">
                <a:solidFill>
                  <a:schemeClr val="tx1"/>
                </a:solidFill>
                <a:latin typeface="Arial" panose="020B0604020202020204" pitchFamily="34" charset="0"/>
                <a:cs typeface="Arial" panose="020B0604020202020204" pitchFamily="34" charset="0"/>
              </a:rPr>
              <a:t>- and 12</a:t>
            </a:r>
            <a:r>
              <a:rPr lang="en-US" altLang="en-US" sz="1100" baseline="30000" dirty="0">
                <a:solidFill>
                  <a:schemeClr val="tx1"/>
                </a:solidFill>
                <a:latin typeface="Arial" panose="020B0604020202020204" pitchFamily="34" charset="0"/>
                <a:cs typeface="Arial" panose="020B0604020202020204" pitchFamily="34" charset="0"/>
              </a:rPr>
              <a:t>th</a:t>
            </a:r>
            <a:r>
              <a:rPr lang="en-US" altLang="en-US" sz="1100" dirty="0">
                <a:solidFill>
                  <a:schemeClr val="tx1"/>
                </a:solidFill>
                <a:latin typeface="Arial" panose="020B0604020202020204" pitchFamily="34" charset="0"/>
                <a:cs typeface="Arial" panose="020B0604020202020204" pitchFamily="34" charset="0"/>
              </a:rPr>
              <a:t>-grade students by gender in Community XYZ (marijuana has a different chart)</a:t>
            </a:r>
          </a:p>
          <a:p>
            <a:pPr marL="395288" lvl="2" indent="-171450">
              <a:lnSpc>
                <a:spcPct val="9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We can examine both alcohol and marijuana use for 9</a:t>
            </a:r>
            <a:r>
              <a:rPr lang="en-US" altLang="en-US" sz="1100" baseline="30000" dirty="0">
                <a:solidFill>
                  <a:schemeClr val="tx1"/>
                </a:solidFill>
                <a:latin typeface="Arial" panose="020B0604020202020204" pitchFamily="34" charset="0"/>
                <a:cs typeface="Arial" panose="020B0604020202020204" pitchFamily="34" charset="0"/>
              </a:rPr>
              <a:t>th</a:t>
            </a:r>
            <a:r>
              <a:rPr lang="en-US" altLang="en-US" sz="1100" dirty="0">
                <a:solidFill>
                  <a:schemeClr val="tx1"/>
                </a:solidFill>
                <a:latin typeface="Arial" panose="020B0604020202020204" pitchFamily="34" charset="0"/>
                <a:cs typeface="Arial" panose="020B0604020202020204" pitchFamily="34" charset="0"/>
              </a:rPr>
              <a:t>- and 12</a:t>
            </a:r>
            <a:r>
              <a:rPr lang="en-US" altLang="en-US" sz="1100" baseline="30000" dirty="0">
                <a:solidFill>
                  <a:schemeClr val="tx1"/>
                </a:solidFill>
                <a:latin typeface="Arial" panose="020B0604020202020204" pitchFamily="34" charset="0"/>
                <a:cs typeface="Arial" panose="020B0604020202020204" pitchFamily="34" charset="0"/>
              </a:rPr>
              <a:t>th</a:t>
            </a:r>
            <a:r>
              <a:rPr lang="en-US" altLang="en-US" sz="1100" dirty="0">
                <a:solidFill>
                  <a:schemeClr val="tx1"/>
                </a:solidFill>
                <a:latin typeface="Arial" panose="020B0604020202020204" pitchFamily="34" charset="0"/>
                <a:cs typeface="Arial" panose="020B0604020202020204" pitchFamily="34" charset="0"/>
              </a:rPr>
              <a:t>-graders compared to Any-State on the first alcohol and marijuana data charts. However, the second data charts for alcohol and marijuana are different from each other—we can compare these charts by gender for 9</a:t>
            </a:r>
            <a:r>
              <a:rPr lang="en-US" altLang="en-US" sz="1100" baseline="30000" dirty="0">
                <a:solidFill>
                  <a:schemeClr val="tx1"/>
                </a:solidFill>
                <a:latin typeface="Arial" panose="020B0604020202020204" pitchFamily="34" charset="0"/>
                <a:cs typeface="Arial" panose="020B0604020202020204" pitchFamily="34" charset="0"/>
              </a:rPr>
              <a:t>th</a:t>
            </a:r>
            <a:r>
              <a:rPr lang="en-US" altLang="en-US" sz="1100" dirty="0">
                <a:solidFill>
                  <a:schemeClr val="tx1"/>
                </a:solidFill>
                <a:latin typeface="Arial" panose="020B0604020202020204" pitchFamily="34" charset="0"/>
                <a:cs typeface="Arial" panose="020B0604020202020204" pitchFamily="34" charset="0"/>
              </a:rPr>
              <a:t> grade only in Community XYZ, but not for 12</a:t>
            </a:r>
            <a:r>
              <a:rPr lang="en-US" altLang="en-US" sz="1100" baseline="30000" dirty="0">
                <a:solidFill>
                  <a:schemeClr val="tx1"/>
                </a:solidFill>
                <a:latin typeface="Arial" panose="020B0604020202020204" pitchFamily="34" charset="0"/>
                <a:cs typeface="Arial" panose="020B0604020202020204" pitchFamily="34" charset="0"/>
              </a:rPr>
              <a:t>th</a:t>
            </a:r>
            <a:r>
              <a:rPr lang="en-US" altLang="en-US" sz="1100" dirty="0">
                <a:solidFill>
                  <a:schemeClr val="tx1"/>
                </a:solidFill>
                <a:latin typeface="Arial" panose="020B0604020202020204" pitchFamily="34" charset="0"/>
                <a:cs typeface="Arial" panose="020B0604020202020204" pitchFamily="34" charset="0"/>
              </a:rPr>
              <a:t>-grade students and not in comparison to Any-State.</a:t>
            </a:r>
          </a:p>
          <a:p>
            <a:pPr marL="0" lvl="1" indent="-233362">
              <a:lnSpc>
                <a:spcPct val="90000"/>
              </a:lnSpc>
              <a:spcBef>
                <a:spcPct val="0"/>
              </a:spcBef>
              <a:buFont typeface="+mj-lt"/>
              <a:buAutoNum type="arabicPeriod" startAt="5"/>
            </a:pPr>
            <a:r>
              <a:rPr lang="en-US" sz="11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Ask participants what happens when a planning group cannot decide what the priority problem should be? Answer: Look at where you have most resources and focus on R &amp; P factors that are shared. Use consensus to arrive at a decision. Can they live with the decision of the majority? Remind the members of the planning group that the priority problem is a starting point only. Other issues will be addressed later.</a:t>
            </a:r>
            <a:endParaRPr lang="en-US" altLang="en-US" sz="1100" dirty="0">
              <a:solidFill>
                <a:schemeClr val="tx1"/>
              </a:solidFill>
              <a:latin typeface="Arial" panose="020B0604020202020204" pitchFamily="34" charset="0"/>
              <a:cs typeface="Arial" panose="020B0604020202020204" pitchFamily="34" charset="0"/>
            </a:endParaRPr>
          </a:p>
          <a:p>
            <a:pPr marL="228600" indent="-228600">
              <a:lnSpc>
                <a:spcPct val="90000"/>
              </a:lnSpc>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marL="228600" indent="-228600">
              <a:lnSpc>
                <a:spcPct val="90000"/>
              </a:lnSpc>
              <a:spcBef>
                <a:spcPct val="0"/>
              </a:spcBef>
            </a:pPr>
            <a:r>
              <a:rPr lang="en-US" sz="11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Make sure participants understand instructions, and make sure they understand</a:t>
            </a:r>
            <a:r>
              <a:rPr lang="en-US" sz="1100" kern="1200" baseline="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r>
              <a:rPr lang="en-US" sz="11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the data charts.</a:t>
            </a:r>
          </a:p>
          <a:p>
            <a:pPr marL="228600" indent="-228600">
              <a:lnSpc>
                <a:spcPct val="90000"/>
              </a:lnSpc>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marL="228600" indent="-228600">
              <a:lnSpc>
                <a:spcPct val="90000"/>
              </a:lnSpc>
              <a:spcBef>
                <a:spcPct val="0"/>
              </a:spcBef>
            </a:pPr>
            <a:r>
              <a:rPr lang="en-US" altLang="en-US" sz="1100" dirty="0">
                <a:solidFill>
                  <a:schemeClr val="tx1"/>
                </a:solidFill>
                <a:latin typeface="Arial" panose="020B0604020202020204" pitchFamily="34" charset="0"/>
                <a:cs typeface="Arial" panose="020B0604020202020204" pitchFamily="34" charset="0"/>
              </a:rPr>
              <a:t>Make the following summary points:</a:t>
            </a:r>
          </a:p>
          <a:p>
            <a:pPr marL="228600" indent="-228600">
              <a:lnSpc>
                <a:spcPct val="90000"/>
              </a:lnSpc>
              <a:spcBef>
                <a:spcPct val="0"/>
              </a:spcBef>
              <a:buFontTx/>
              <a:buChar char="•"/>
            </a:pPr>
            <a:r>
              <a:rPr lang="en-US" altLang="en-US" sz="1100" dirty="0">
                <a:solidFill>
                  <a:schemeClr val="tx1"/>
                </a:solidFill>
                <a:latin typeface="Arial" panose="020B0604020202020204" pitchFamily="34" charset="0"/>
                <a:cs typeface="Arial" panose="020B0604020202020204" pitchFamily="34" charset="0"/>
              </a:rPr>
              <a:t>For this exercise, just a few data indicators were presented.  A </a:t>
            </a:r>
            <a:r>
              <a:rPr lang="en-US" altLang="en-US" sz="1100" b="1" u="sng" dirty="0">
                <a:solidFill>
                  <a:schemeClr val="tx1"/>
                </a:solidFill>
                <a:latin typeface="Arial" panose="020B0604020202020204" pitchFamily="34" charset="0"/>
                <a:cs typeface="Arial" panose="020B0604020202020204" pitchFamily="34" charset="0"/>
              </a:rPr>
              <a:t>community would want to collect a lot more data </a:t>
            </a:r>
            <a:r>
              <a:rPr lang="en-US" altLang="en-US" sz="1100" dirty="0">
                <a:solidFill>
                  <a:schemeClr val="tx1"/>
                </a:solidFill>
                <a:latin typeface="Arial" panose="020B0604020202020204" pitchFamily="34" charset="0"/>
                <a:cs typeface="Arial" panose="020B0604020202020204" pitchFamily="34" charset="0"/>
              </a:rPr>
              <a:t>to help them select the problem to focus on. But </a:t>
            </a:r>
            <a:r>
              <a:rPr lang="en-US" altLang="en-US" sz="1100" b="1" u="sng" dirty="0">
                <a:solidFill>
                  <a:schemeClr val="tx1"/>
                </a:solidFill>
                <a:latin typeface="Arial" panose="020B0604020202020204" pitchFamily="34" charset="0"/>
                <a:cs typeface="Arial" panose="020B0604020202020204" pitchFamily="34" charset="0"/>
              </a:rPr>
              <a:t>for this training, the focus will be on underage drinking</a:t>
            </a:r>
            <a:r>
              <a:rPr lang="en-US" altLang="en-US" sz="1100" dirty="0">
                <a:solidFill>
                  <a:schemeClr val="tx1"/>
                </a:solidFill>
                <a:latin typeface="Arial" panose="020B0604020202020204" pitchFamily="34" charset="0"/>
                <a:cs typeface="Arial" panose="020B0604020202020204" pitchFamily="34" charset="0"/>
              </a:rPr>
              <a:t>)</a:t>
            </a:r>
          </a:p>
          <a:p>
            <a:pPr marL="228600" indent="-228600">
              <a:lnSpc>
                <a:spcPct val="90000"/>
              </a:lnSpc>
              <a:spcBef>
                <a:spcPct val="0"/>
              </a:spcBef>
              <a:buFontTx/>
              <a:buChar char="•"/>
            </a:pPr>
            <a:r>
              <a:rPr lang="en-US" altLang="en-US" sz="1100" dirty="0">
                <a:solidFill>
                  <a:schemeClr val="tx1"/>
                </a:solidFill>
                <a:latin typeface="Arial" panose="020B0604020202020204" pitchFamily="34" charset="0"/>
                <a:cs typeface="Arial" panose="020B0604020202020204" pitchFamily="34" charset="0"/>
              </a:rPr>
              <a:t>There are </a:t>
            </a:r>
            <a:r>
              <a:rPr lang="en-US" altLang="en-US" sz="1100" b="1" u="sng" dirty="0">
                <a:solidFill>
                  <a:schemeClr val="tx1"/>
                </a:solidFill>
                <a:latin typeface="Arial" panose="020B0604020202020204" pitchFamily="34" charset="0"/>
                <a:cs typeface="Arial" panose="020B0604020202020204" pitchFamily="34" charset="0"/>
              </a:rPr>
              <a:t>other criteria </a:t>
            </a:r>
            <a:r>
              <a:rPr lang="en-US" altLang="en-US" sz="1100" dirty="0">
                <a:solidFill>
                  <a:schemeClr val="tx1"/>
                </a:solidFill>
                <a:latin typeface="Arial" panose="020B0604020202020204" pitchFamily="34" charset="0"/>
                <a:cs typeface="Arial" panose="020B0604020202020204" pitchFamily="34" charset="0"/>
              </a:rPr>
              <a:t>such as resources, readiness, and political and social will that have an influence on the choices you make (discussed in the previous slide).</a:t>
            </a:r>
          </a:p>
          <a:p>
            <a:pPr marL="228600" indent="-228600">
              <a:lnSpc>
                <a:spcPct val="90000"/>
              </a:lnSpc>
              <a:spcBef>
                <a:spcPct val="0"/>
              </a:spcBef>
              <a:buFontTx/>
              <a:buChar char="•"/>
            </a:pPr>
            <a:r>
              <a:rPr lang="en-US" altLang="en-US" sz="1100" dirty="0">
                <a:solidFill>
                  <a:schemeClr val="tx1"/>
                </a:solidFill>
                <a:latin typeface="Arial" panose="020B0604020202020204" pitchFamily="34" charset="0"/>
                <a:cs typeface="Arial" panose="020B0604020202020204" pitchFamily="34" charset="0"/>
              </a:rPr>
              <a:t>You can </a:t>
            </a:r>
            <a:r>
              <a:rPr lang="en-US" altLang="en-US" sz="1100" b="1" u="sng" dirty="0">
                <a:solidFill>
                  <a:schemeClr val="tx1"/>
                </a:solidFill>
                <a:latin typeface="Arial" panose="020B0604020202020204" pitchFamily="34" charset="0"/>
                <a:cs typeface="Arial" panose="020B0604020202020204" pitchFamily="34" charset="0"/>
              </a:rPr>
              <a:t>look at data all day long</a:t>
            </a:r>
            <a:r>
              <a:rPr lang="en-US" altLang="en-US" sz="1100" dirty="0">
                <a:solidFill>
                  <a:schemeClr val="tx1"/>
                </a:solidFill>
                <a:latin typeface="Arial" panose="020B0604020202020204" pitchFamily="34" charset="0"/>
                <a:cs typeface="Arial" panose="020B0604020202020204" pitchFamily="34" charset="0"/>
              </a:rPr>
              <a:t>, but at some point you just have to make a decision.</a:t>
            </a:r>
          </a:p>
        </p:txBody>
      </p:sp>
      <p:sp>
        <p:nvSpPr>
          <p:cNvPr id="60419"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0106387-79ED-4093-A8CD-C536B1571489}" type="slidenum">
              <a:rPr lang="en-US" altLang="en-US" sz="1200">
                <a:latin typeface="Calibri" panose="020F0502020204030204" pitchFamily="34" charset="0"/>
              </a:rPr>
              <a:pPr eaLnBrk="1" hangingPunct="1"/>
              <a:t>23</a:t>
            </a:fld>
            <a:endParaRPr lang="en-US" altLang="en-US" sz="1200">
              <a:latin typeface="Calibri" panose="020F0502020204030204" pitchFamily="34" charset="0"/>
            </a:endParaRPr>
          </a:p>
        </p:txBody>
      </p:sp>
    </p:spTree>
    <p:extLst>
      <p:ext uri="{BB962C8B-B14F-4D97-AF65-F5344CB8AC3E}">
        <p14:creationId xmlns:p14="http://schemas.microsoft.com/office/powerpoint/2010/main" val="23376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bwMode="auto">
          <a:xfrm>
            <a:off x="2082800" y="685800"/>
            <a:ext cx="2628900" cy="1971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Rectangle 3"/>
          <p:cNvSpPr>
            <a:spLocks noGrp="1" noChangeArrowheads="1"/>
          </p:cNvSpPr>
          <p:nvPr>
            <p:ph type="body" idx="1"/>
          </p:nvPr>
        </p:nvSpPr>
        <p:spPr bwMode="auto">
          <a:xfrm>
            <a:off x="685800" y="2824163"/>
            <a:ext cx="5486400" cy="5624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solidFill>
                  <a:schemeClr val="tx1"/>
                </a:solidFill>
                <a:latin typeface="Arial" panose="020B0604020202020204" pitchFamily="34" charset="0"/>
                <a:cs typeface="Arial" panose="020B0604020202020204" pitchFamily="34" charset="0"/>
              </a:rPr>
              <a:t>Explain that after communities collect the data on the problems and related behaviors, next they will need to </a:t>
            </a:r>
            <a:r>
              <a:rPr lang="en-US" altLang="en-US" sz="1100" b="1" u="sng" dirty="0">
                <a:solidFill>
                  <a:schemeClr val="tx1"/>
                </a:solidFill>
                <a:latin typeface="Arial" panose="020B0604020202020204" pitchFamily="34" charset="0"/>
                <a:cs typeface="Arial" panose="020B0604020202020204" pitchFamily="34" charset="0"/>
              </a:rPr>
              <a:t>decide which problems are a priority</a:t>
            </a:r>
            <a:r>
              <a:rPr lang="en-US" altLang="en-US" sz="1100" dirty="0">
                <a:solidFill>
                  <a:schemeClr val="tx1"/>
                </a:solidFill>
                <a:latin typeface="Arial" panose="020B0604020202020204" pitchFamily="34" charset="0"/>
                <a:cs typeface="Arial" panose="020B0604020202020204" pitchFamily="34" charset="0"/>
              </a:rPr>
              <a:t> to address. </a:t>
            </a:r>
          </a:p>
          <a:p>
            <a:pPr eaLnBrk="1" hangingPunct="1">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eaLnBrk="1" hangingPunct="1">
              <a:spcBef>
                <a:spcPct val="0"/>
              </a:spcBef>
            </a:pPr>
            <a:r>
              <a:rPr lang="en-US" altLang="en-US" sz="1100" dirty="0">
                <a:solidFill>
                  <a:schemeClr val="tx1"/>
                </a:solidFill>
                <a:latin typeface="Arial" panose="020B0604020202020204" pitchFamily="34" charset="0"/>
                <a:cs typeface="Arial" panose="020B0604020202020204" pitchFamily="34" charset="0"/>
              </a:rPr>
              <a:t>Connect this to the logic model by explaining that </a:t>
            </a:r>
            <a:r>
              <a:rPr lang="en-US" altLang="en-US" sz="1100" b="1" u="sng" dirty="0">
                <a:solidFill>
                  <a:schemeClr val="tx1"/>
                </a:solidFill>
                <a:latin typeface="Arial" panose="020B0604020202020204" pitchFamily="34" charset="0"/>
                <a:cs typeface="Arial" panose="020B0604020202020204" pitchFamily="34" charset="0"/>
              </a:rPr>
              <a:t>the </a:t>
            </a:r>
            <a:r>
              <a:rPr lang="ja-JP" altLang="en-US" sz="1100" b="1" u="sng" dirty="0">
                <a:solidFill>
                  <a:schemeClr val="tx1"/>
                </a:solidFill>
                <a:latin typeface="Arial" panose="020B0604020202020204" pitchFamily="34" charset="0"/>
                <a:cs typeface="Arial" panose="020B0604020202020204" pitchFamily="34" charset="0"/>
              </a:rPr>
              <a:t>“</a:t>
            </a:r>
            <a:r>
              <a:rPr lang="en-US" altLang="ja-JP" sz="1100" b="1" u="sng" dirty="0">
                <a:solidFill>
                  <a:schemeClr val="tx1"/>
                </a:solidFill>
                <a:latin typeface="Arial" panose="020B0604020202020204" pitchFamily="34" charset="0"/>
                <a:cs typeface="Arial" panose="020B0604020202020204" pitchFamily="34" charset="0"/>
              </a:rPr>
              <a:t>road map</a:t>
            </a:r>
            <a:r>
              <a:rPr lang="ja-JP" altLang="en-US" sz="1100" b="1" u="sng" dirty="0">
                <a:solidFill>
                  <a:schemeClr val="tx1"/>
                </a:solidFill>
                <a:latin typeface="Arial" panose="020B0604020202020204" pitchFamily="34" charset="0"/>
                <a:cs typeface="Arial" panose="020B0604020202020204" pitchFamily="34" charset="0"/>
              </a:rPr>
              <a:t>”</a:t>
            </a:r>
            <a:r>
              <a:rPr lang="en-US" altLang="ja-JP" sz="1100" b="1" u="sng" dirty="0">
                <a:solidFill>
                  <a:schemeClr val="tx1"/>
                </a:solidFill>
                <a:latin typeface="Arial" panose="020B0604020202020204" pitchFamily="34" charset="0"/>
                <a:cs typeface="Arial" panose="020B0604020202020204" pitchFamily="34" charset="0"/>
              </a:rPr>
              <a:t> is called a logic model.</a:t>
            </a:r>
            <a:r>
              <a:rPr lang="en-US" altLang="ja-JP" sz="1100" dirty="0">
                <a:solidFill>
                  <a:schemeClr val="tx1"/>
                </a:solidFill>
                <a:latin typeface="Arial" panose="020B0604020202020204" pitchFamily="34" charset="0"/>
                <a:cs typeface="Arial" panose="020B0604020202020204" pitchFamily="34" charset="0"/>
              </a:rPr>
              <a:t> It is a logical way to (1) connect the problems identified by communities, (2) the specific factors in their community that are influencing or contributing to the problems, and (3) the interventions they will use to address the problems. Because this logic model provides a map of the process, it will be referred to through each step of the SPF.</a:t>
            </a:r>
          </a:p>
          <a:p>
            <a:pPr eaLnBrk="1" hangingPunct="1">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Once the priority problem is identified, communities need to</a:t>
            </a:r>
            <a:r>
              <a:rPr lang="en-US" altLang="en-US" sz="1100" b="1" dirty="0">
                <a:solidFill>
                  <a:schemeClr val="tx1"/>
                </a:solidFill>
                <a:latin typeface="Arial" panose="020B0604020202020204" pitchFamily="34" charset="0"/>
                <a:cs typeface="Arial" panose="020B0604020202020204" pitchFamily="34" charset="0"/>
              </a:rPr>
              <a:t> </a:t>
            </a:r>
            <a:r>
              <a:rPr lang="en-US" altLang="en-US" sz="1100" b="1" u="sng" dirty="0">
                <a:solidFill>
                  <a:schemeClr val="tx1"/>
                </a:solidFill>
                <a:latin typeface="Arial" panose="020B0604020202020204" pitchFamily="34" charset="0"/>
                <a:cs typeface="Arial" panose="020B0604020202020204" pitchFamily="34" charset="0"/>
              </a:rPr>
              <a:t>assess the risk and protective factors that influence that problem locally. </a:t>
            </a:r>
          </a:p>
          <a:p>
            <a:pPr marL="171450" indent="-171450" eaLnBrk="1" hangingPunct="1">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Assessing risk and protective factors is vital because </a:t>
            </a:r>
            <a:r>
              <a:rPr lang="en-US" altLang="en-US" sz="1100" b="1" u="sng" dirty="0">
                <a:solidFill>
                  <a:schemeClr val="tx1"/>
                </a:solidFill>
                <a:latin typeface="Arial" panose="020B0604020202020204" pitchFamily="34" charset="0"/>
                <a:cs typeface="Arial" panose="020B0604020202020204" pitchFamily="34" charset="0"/>
              </a:rPr>
              <a:t>you cannot change a substance abuse problem directly</a:t>
            </a:r>
            <a:r>
              <a:rPr lang="en-US" altLang="en-US" sz="1100" dirty="0">
                <a:solidFill>
                  <a:schemeClr val="tx1"/>
                </a:solidFill>
                <a:latin typeface="Arial" panose="020B0604020202020204" pitchFamily="34" charset="0"/>
                <a:cs typeface="Arial" panose="020B0604020202020204" pitchFamily="34" charset="0"/>
              </a:rPr>
              <a:t>. Instead you need to work through the underlying risk and protective factors.</a:t>
            </a:r>
          </a:p>
          <a:p>
            <a:pPr eaLnBrk="1" hangingPunct="1">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eaLnBrk="1" hangingPunct="1">
              <a:spcBef>
                <a:spcPct val="0"/>
              </a:spcBef>
            </a:pPr>
            <a:r>
              <a:rPr lang="en-US" altLang="en-US" sz="1100" dirty="0">
                <a:solidFill>
                  <a:schemeClr val="tx1"/>
                </a:solidFill>
                <a:latin typeface="Arial" panose="020B0604020202020204" pitchFamily="34" charset="0"/>
                <a:cs typeface="Arial" panose="020B0604020202020204" pitchFamily="34" charset="0"/>
              </a:rPr>
              <a:t>Ask participants what they remember about risk and protective factors from the first day and have each person share one thing (everyone must each share one thing that </a:t>
            </a:r>
            <a:r>
              <a:rPr lang="en-US" altLang="en-US" sz="1100" dirty="0" err="1">
                <a:solidFill>
                  <a:schemeClr val="tx1"/>
                </a:solidFill>
                <a:latin typeface="Arial" panose="020B0604020202020204" pitchFamily="34" charset="0"/>
                <a:cs typeface="Arial" panose="020B0604020202020204" pitchFamily="34" charset="0"/>
              </a:rPr>
              <a:t>hasn</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t already been shared—you may want to write what people shared on easel paper to make sure they don</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t repeat).</a:t>
            </a:r>
          </a:p>
          <a:p>
            <a:pPr eaLnBrk="1" hangingPunct="1">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eaLnBrk="1" hangingPunct="1">
              <a:spcBef>
                <a:spcPct val="0"/>
              </a:spcBef>
            </a:pPr>
            <a:r>
              <a:rPr lang="en-US" altLang="en-US" sz="1100" dirty="0">
                <a:solidFill>
                  <a:schemeClr val="tx1"/>
                </a:solidFill>
                <a:latin typeface="Arial" panose="020B0604020202020204" pitchFamily="34" charset="0"/>
                <a:cs typeface="Arial" panose="020B0604020202020204" pitchFamily="34" charset="0"/>
              </a:rPr>
              <a:t>Remind participants of the following key points from the first day of the training:</a:t>
            </a:r>
          </a:p>
          <a:p>
            <a:pPr marL="171450" indent="-171450" eaLnBrk="1" hangingPunct="1">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Risk and protective factors exist in </a:t>
            </a:r>
            <a:r>
              <a:rPr lang="en-US" altLang="en-US" sz="1100" b="1" u="sng" dirty="0">
                <a:solidFill>
                  <a:schemeClr val="tx1"/>
                </a:solidFill>
                <a:latin typeface="Arial" panose="020B0604020202020204" pitchFamily="34" charset="0"/>
                <a:cs typeface="Arial" panose="020B0604020202020204" pitchFamily="34" charset="0"/>
              </a:rPr>
              <a:t>individual, family, school/community, and societal contexts</a:t>
            </a:r>
            <a:r>
              <a:rPr lang="en-US" altLang="en-US" sz="1100" dirty="0">
                <a:solidFill>
                  <a:schemeClr val="tx1"/>
                </a:solidFill>
                <a:latin typeface="Arial" panose="020B0604020202020204" pitchFamily="34" charset="0"/>
                <a:cs typeface="Arial" panose="020B0604020202020204" pitchFamily="34" charset="0"/>
              </a:rPr>
              <a:t>.</a:t>
            </a:r>
          </a:p>
          <a:p>
            <a:pPr marL="171450" indent="-171450" eaLnBrk="1" hangingPunct="1">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Risk and protective factors are present in various </a:t>
            </a:r>
            <a:r>
              <a:rPr lang="en-US" altLang="en-US" sz="1100" b="1" u="sng" dirty="0">
                <a:solidFill>
                  <a:schemeClr val="tx1"/>
                </a:solidFill>
                <a:latin typeface="Arial" panose="020B0604020202020204" pitchFamily="34" charset="0"/>
                <a:cs typeface="Arial" panose="020B0604020202020204" pitchFamily="34" charset="0"/>
              </a:rPr>
              <a:t>developmental periods</a:t>
            </a:r>
            <a:r>
              <a:rPr lang="en-US" altLang="en-US" sz="1100" dirty="0">
                <a:solidFill>
                  <a:schemeClr val="tx1"/>
                </a:solidFill>
                <a:latin typeface="Arial" panose="020B0604020202020204" pitchFamily="34" charset="0"/>
                <a:cs typeface="Arial" panose="020B0604020202020204" pitchFamily="34" charset="0"/>
              </a:rPr>
              <a:t>.</a:t>
            </a:r>
          </a:p>
          <a:p>
            <a:pPr marL="171450" indent="-171450" eaLnBrk="1" hangingPunct="1">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Some risk and protective factors</a:t>
            </a:r>
            <a:r>
              <a:rPr lang="en-US" altLang="en-US" sz="1100" b="1" dirty="0">
                <a:solidFill>
                  <a:schemeClr val="tx1"/>
                </a:solidFill>
                <a:latin typeface="Arial" panose="020B0604020202020204" pitchFamily="34" charset="0"/>
                <a:cs typeface="Arial" panose="020B0604020202020204" pitchFamily="34" charset="0"/>
              </a:rPr>
              <a:t> </a:t>
            </a:r>
            <a:r>
              <a:rPr lang="en-US" altLang="en-US" sz="1100" b="1" u="sng" dirty="0">
                <a:solidFill>
                  <a:schemeClr val="tx1"/>
                </a:solidFill>
                <a:latin typeface="Arial" panose="020B0604020202020204" pitchFamily="34" charset="0"/>
                <a:cs typeface="Arial" panose="020B0604020202020204" pitchFamily="34" charset="0"/>
              </a:rPr>
              <a:t>overlap</a:t>
            </a:r>
            <a:r>
              <a:rPr lang="en-US" altLang="en-US" sz="1100" b="1" dirty="0">
                <a:solidFill>
                  <a:schemeClr val="tx1"/>
                </a:solidFill>
                <a:latin typeface="Arial" panose="020B0604020202020204" pitchFamily="34" charset="0"/>
                <a:cs typeface="Arial" panose="020B0604020202020204" pitchFamily="34" charset="0"/>
              </a:rPr>
              <a:t> </a:t>
            </a:r>
            <a:r>
              <a:rPr lang="en-US" altLang="en-US" sz="1100" dirty="0">
                <a:solidFill>
                  <a:schemeClr val="tx1"/>
                </a:solidFill>
                <a:latin typeface="Arial" panose="020B0604020202020204" pitchFamily="34" charset="0"/>
                <a:cs typeface="Arial" panose="020B0604020202020204" pitchFamily="34" charset="0"/>
              </a:rPr>
              <a:t>with multiple behavioral health problems and developmental periods.</a:t>
            </a:r>
          </a:p>
          <a:p>
            <a:pPr marL="171450" indent="-171450" eaLnBrk="1" hangingPunct="1">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Reducing risk factors and enhancing protective factors </a:t>
            </a:r>
            <a:r>
              <a:rPr lang="en-US" altLang="en-US" sz="1100" b="1" u="sng" dirty="0">
                <a:solidFill>
                  <a:schemeClr val="tx1"/>
                </a:solidFill>
                <a:latin typeface="Arial" panose="020B0604020202020204" pitchFamily="34" charset="0"/>
                <a:cs typeface="Arial" panose="020B0604020202020204" pitchFamily="34" charset="0"/>
              </a:rPr>
              <a:t>helps prevent behavioral health problems and promote well-being.</a:t>
            </a:r>
          </a:p>
        </p:txBody>
      </p:sp>
      <p:sp>
        <p:nvSpPr>
          <p:cNvPr id="62467"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361018C-2549-49B4-9B51-8A6BDE9D3316}" type="slidenum">
              <a:rPr lang="en-US" altLang="en-US" sz="1200">
                <a:latin typeface="Calibri" panose="020F0502020204030204" pitchFamily="34" charset="0"/>
              </a:rPr>
              <a:pPr eaLnBrk="1" hangingPunct="1"/>
              <a:t>24</a:t>
            </a:fld>
            <a:endParaRPr lang="en-US" altLang="en-US" sz="1200">
              <a:latin typeface="Calibri" panose="020F0502020204030204" pitchFamily="34" charset="0"/>
            </a:endParaRPr>
          </a:p>
        </p:txBody>
      </p:sp>
    </p:spTree>
    <p:extLst>
      <p:ext uri="{BB962C8B-B14F-4D97-AF65-F5344CB8AC3E}">
        <p14:creationId xmlns:p14="http://schemas.microsoft.com/office/powerpoint/2010/main" val="1185284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xfrm>
            <a:off x="2014538" y="685800"/>
            <a:ext cx="2540000" cy="1905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xfrm>
            <a:off x="685800" y="2662238"/>
            <a:ext cx="5486400" cy="615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solidFill>
                  <a:schemeClr val="tx1"/>
                </a:solidFill>
                <a:latin typeface="Arial" panose="020B0604020202020204" pitchFamily="34" charset="0"/>
                <a:cs typeface="Arial" panose="020B0604020202020204" pitchFamily="34" charset="0"/>
              </a:rPr>
              <a:t>Point out that </a:t>
            </a:r>
            <a:r>
              <a:rPr lang="en-US" altLang="en-US" sz="1100" b="1" u="sng" dirty="0">
                <a:solidFill>
                  <a:schemeClr val="tx1"/>
                </a:solidFill>
                <a:latin typeface="Arial" panose="020B0604020202020204" pitchFamily="34" charset="0"/>
                <a:cs typeface="Arial" panose="020B0604020202020204" pitchFamily="34" charset="0"/>
              </a:rPr>
              <a:t>every problematic behavior will have its</a:t>
            </a:r>
            <a:r>
              <a:rPr lang="en-US" altLang="en-US" sz="1100" b="1" u="sng" baseline="0" dirty="0">
                <a:solidFill>
                  <a:schemeClr val="tx1"/>
                </a:solidFill>
                <a:latin typeface="Arial" panose="020B0604020202020204" pitchFamily="34" charset="0"/>
                <a:cs typeface="Arial" panose="020B0604020202020204" pitchFamily="34" charset="0"/>
              </a:rPr>
              <a:t> own </a:t>
            </a:r>
            <a:r>
              <a:rPr lang="en-US" altLang="en-US" sz="1100" b="1" u="sng" dirty="0">
                <a:solidFill>
                  <a:schemeClr val="tx1"/>
                </a:solidFill>
                <a:latin typeface="Arial" panose="020B0604020202020204" pitchFamily="34" charset="0"/>
                <a:cs typeface="Arial" panose="020B0604020202020204" pitchFamily="34" charset="0"/>
              </a:rPr>
              <a:t>risk and protective factors</a:t>
            </a:r>
            <a:r>
              <a:rPr lang="en-US" altLang="en-US" sz="1100" b="0" u="none" dirty="0">
                <a:solidFill>
                  <a:schemeClr val="tx1"/>
                </a:solidFill>
                <a:latin typeface="Arial" panose="020B0604020202020204" pitchFamily="34" charset="0"/>
                <a:cs typeface="Arial" panose="020B0604020202020204" pitchFamily="34" charset="0"/>
              </a:rPr>
              <a:t>, </a:t>
            </a:r>
            <a:r>
              <a:rPr lang="en-US" sz="11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in addition to the R/P factors identified by the Institute of Medicine referenced in Module 1</a:t>
            </a:r>
            <a:r>
              <a:rPr lang="en-US" altLang="en-US" sz="1100" dirty="0">
                <a:solidFill>
                  <a:schemeClr val="tx1"/>
                </a:solidFill>
                <a:latin typeface="Arial" panose="020B0604020202020204" pitchFamily="34" charset="0"/>
                <a:cs typeface="Arial" panose="020B0604020202020204" pitchFamily="34" charset="0"/>
              </a:rPr>
              <a:t>. Emphasize that we need to use the risk and protective factors that are </a:t>
            </a:r>
            <a:r>
              <a:rPr lang="en-US" altLang="en-US" sz="1100" b="1" u="sng" dirty="0">
                <a:solidFill>
                  <a:schemeClr val="tx1"/>
                </a:solidFill>
                <a:latin typeface="Arial" panose="020B0604020202020204" pitchFamily="34" charset="0"/>
                <a:cs typeface="Arial" panose="020B0604020202020204" pitchFamily="34" charset="0"/>
              </a:rPr>
              <a:t>validated by research</a:t>
            </a:r>
            <a:r>
              <a:rPr lang="en-US" altLang="en-US" sz="1100" dirty="0">
                <a:solidFill>
                  <a:schemeClr val="tx1"/>
                </a:solidFill>
                <a:latin typeface="Arial" panose="020B0604020202020204" pitchFamily="34" charset="0"/>
                <a:cs typeface="Arial" panose="020B0604020202020204" pitchFamily="34" charset="0"/>
              </a:rPr>
              <a:t>, and not just what we think is a risk factor or protective factor. </a:t>
            </a:r>
          </a:p>
          <a:p>
            <a:pPr eaLnBrk="1" hangingPunct="1">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eaLnBrk="1" hangingPunct="1">
              <a:spcBef>
                <a:spcPct val="0"/>
              </a:spcBef>
            </a:pPr>
            <a:r>
              <a:rPr lang="en-US" altLang="en-US" sz="1100" dirty="0">
                <a:solidFill>
                  <a:schemeClr val="tx1"/>
                </a:solidFill>
                <a:latin typeface="Arial" panose="020B0604020202020204" pitchFamily="34" charset="0"/>
                <a:cs typeface="Arial" panose="020B0604020202020204" pitchFamily="34" charset="0"/>
              </a:rPr>
              <a:t>Review the examples of risk factors for underage drinking on the slide. Refer to </a:t>
            </a:r>
            <a:r>
              <a:rPr lang="en-US" altLang="en-US" sz="1100" b="1" i="1" dirty="0">
                <a:solidFill>
                  <a:schemeClr val="tx1"/>
                </a:solidFill>
                <a:latin typeface="Arial" panose="020B0604020202020204" pitchFamily="34" charset="0"/>
                <a:cs typeface="Arial" panose="020B0604020202020204" pitchFamily="34" charset="0"/>
              </a:rPr>
              <a:t>Information Sheet 2.8: Examples of Data to Collect</a:t>
            </a:r>
            <a:r>
              <a:rPr lang="en-US" altLang="en-US" sz="1100" i="1" dirty="0">
                <a:solidFill>
                  <a:schemeClr val="tx1"/>
                </a:solidFill>
                <a:latin typeface="Arial" panose="020B0604020202020204" pitchFamily="34" charset="0"/>
                <a:cs typeface="Arial" panose="020B0604020202020204" pitchFamily="34" charset="0"/>
              </a:rPr>
              <a:t> </a:t>
            </a:r>
            <a:r>
              <a:rPr lang="en-US" altLang="en-US" sz="1100" dirty="0">
                <a:solidFill>
                  <a:schemeClr val="tx1"/>
                </a:solidFill>
                <a:latin typeface="Arial" panose="020B0604020202020204" pitchFamily="34" charset="0"/>
                <a:cs typeface="Arial" panose="020B0604020202020204" pitchFamily="34" charset="0"/>
              </a:rPr>
              <a:t>and review examples of data to collect for each risk factor. Remind participants that </a:t>
            </a:r>
            <a:r>
              <a:rPr lang="ja-JP" altLang="en-US" sz="1100" b="1" dirty="0">
                <a:solidFill>
                  <a:schemeClr val="tx1"/>
                </a:solidFill>
                <a:latin typeface="Arial" panose="020B0604020202020204" pitchFamily="34" charset="0"/>
                <a:cs typeface="Arial" panose="020B0604020202020204" pitchFamily="34" charset="0"/>
              </a:rPr>
              <a:t>“</a:t>
            </a:r>
            <a:r>
              <a:rPr lang="en-US" altLang="ja-JP" sz="1100" b="1" u="sng" dirty="0">
                <a:solidFill>
                  <a:schemeClr val="tx1"/>
                </a:solidFill>
                <a:latin typeface="Arial" panose="020B0604020202020204" pitchFamily="34" charset="0"/>
                <a:cs typeface="Arial" panose="020B0604020202020204" pitchFamily="34" charset="0"/>
              </a:rPr>
              <a:t>data indicators</a:t>
            </a:r>
            <a:r>
              <a:rPr lang="ja-JP" altLang="en-US" sz="1100" b="1" dirty="0">
                <a:solidFill>
                  <a:schemeClr val="tx1"/>
                </a:solidFill>
                <a:latin typeface="Arial" panose="020B0604020202020204" pitchFamily="34" charset="0"/>
                <a:cs typeface="Arial" panose="020B0604020202020204" pitchFamily="34" charset="0"/>
              </a:rPr>
              <a:t>”</a:t>
            </a:r>
            <a:r>
              <a:rPr lang="en-US" altLang="ja-JP" sz="1100" b="1" dirty="0">
                <a:solidFill>
                  <a:schemeClr val="tx1"/>
                </a:solidFill>
                <a:latin typeface="Arial" panose="020B0604020202020204" pitchFamily="34" charset="0"/>
                <a:cs typeface="Arial" panose="020B0604020202020204" pitchFamily="34" charset="0"/>
              </a:rPr>
              <a:t> </a:t>
            </a:r>
            <a:r>
              <a:rPr lang="en-US" altLang="ja-JP" sz="1100" dirty="0">
                <a:solidFill>
                  <a:schemeClr val="tx1"/>
                </a:solidFill>
                <a:latin typeface="Arial" panose="020B0604020202020204" pitchFamily="34" charset="0"/>
                <a:cs typeface="Arial" panose="020B0604020202020204" pitchFamily="34" charset="0"/>
              </a:rPr>
              <a:t>refers to the data that shows  or </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indicates</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 the level of a behavior or problem that exists.</a:t>
            </a:r>
            <a:endParaRPr lang="en-US" altLang="ja-JP" sz="1100" b="1" dirty="0">
              <a:solidFill>
                <a:schemeClr val="tx1"/>
              </a:solidFill>
              <a:latin typeface="Arial" panose="020B0604020202020204" pitchFamily="34" charset="0"/>
              <a:cs typeface="Arial" panose="020B0604020202020204" pitchFamily="34" charset="0"/>
            </a:endParaRPr>
          </a:p>
          <a:p>
            <a:pPr eaLnBrk="1" hangingPunct="1">
              <a:spcBef>
                <a:spcPct val="0"/>
              </a:spcBef>
            </a:pPr>
            <a:endParaRPr lang="en-US" altLang="en-US" sz="1100" b="1" u="sng" dirty="0">
              <a:solidFill>
                <a:schemeClr val="tx1"/>
              </a:solidFill>
              <a:latin typeface="Arial" panose="020B0604020202020204" pitchFamily="34" charset="0"/>
              <a:cs typeface="Arial" panose="020B0604020202020204" pitchFamily="34" charset="0"/>
            </a:endParaRPr>
          </a:p>
          <a:p>
            <a:pPr eaLnBrk="1" hangingPunct="1">
              <a:spcBef>
                <a:spcPct val="0"/>
              </a:spcBef>
            </a:pPr>
            <a:r>
              <a:rPr lang="en-US" altLang="en-US" sz="1100" b="1" u="sng" dirty="0">
                <a:solidFill>
                  <a:schemeClr val="tx1"/>
                </a:solidFill>
                <a:latin typeface="Arial" panose="020B0604020202020204" pitchFamily="34" charset="0"/>
                <a:cs typeface="Arial" panose="020B0604020202020204" pitchFamily="34" charset="0"/>
              </a:rPr>
              <a:t>Discuss what each of these risk factors means</a:t>
            </a:r>
            <a:r>
              <a:rPr lang="en-US" altLang="en-US" sz="1100" dirty="0">
                <a:solidFill>
                  <a:schemeClr val="tx1"/>
                </a:solidFill>
                <a:latin typeface="Arial" panose="020B0604020202020204" pitchFamily="34" charset="0"/>
                <a:cs typeface="Arial" panose="020B0604020202020204" pitchFamily="34" charset="0"/>
              </a:rPr>
              <a:t>: </a:t>
            </a:r>
          </a:p>
          <a:p>
            <a:pPr marL="171450" indent="-171450" eaLnBrk="1" hangingPunct="1">
              <a:spcBef>
                <a:spcPct val="0"/>
              </a:spcBef>
              <a:buFont typeface="Arial" panose="020B0604020202020204" pitchFamily="34" charset="0"/>
              <a:buChar char="•"/>
            </a:pPr>
            <a:r>
              <a:rPr lang="en-US" altLang="en-US" sz="1100" b="1" dirty="0">
                <a:solidFill>
                  <a:schemeClr val="tx1"/>
                </a:solidFill>
                <a:latin typeface="Arial" panose="020B0604020202020204" pitchFamily="34" charset="0"/>
                <a:cs typeface="Arial" panose="020B0604020202020204" pitchFamily="34" charset="0"/>
              </a:rPr>
              <a:t>Low perception of harm from alcohol use </a:t>
            </a:r>
            <a:r>
              <a:rPr lang="en-US" altLang="en-US" sz="1100" dirty="0">
                <a:solidFill>
                  <a:schemeClr val="tx1"/>
                </a:solidFill>
                <a:latin typeface="Arial" panose="020B0604020202020204" pitchFamily="34" charset="0"/>
                <a:cs typeface="Arial" panose="020B0604020202020204" pitchFamily="34" charset="0"/>
              </a:rPr>
              <a:t>– This is about the level of awareness of the harm or risks involved in alcohol use. Sometimes this is also called </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perception of risk of alcohol use.</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 (Refer this to the context of the Individual)</a:t>
            </a:r>
          </a:p>
          <a:p>
            <a:pPr marL="171450" indent="-171450" eaLnBrk="1" hangingPunct="1">
              <a:spcBef>
                <a:spcPct val="0"/>
              </a:spcBef>
              <a:buFont typeface="Arial" panose="020B0604020202020204" pitchFamily="34" charset="0"/>
              <a:buChar char="•"/>
            </a:pPr>
            <a:r>
              <a:rPr lang="en-US" altLang="en-US" sz="1100" b="1" dirty="0">
                <a:solidFill>
                  <a:schemeClr val="tx1"/>
                </a:solidFill>
                <a:latin typeface="Arial" panose="020B0604020202020204" pitchFamily="34" charset="0"/>
                <a:cs typeface="Arial" panose="020B0604020202020204" pitchFamily="34" charset="0"/>
              </a:rPr>
              <a:t>Social norms that accept underage drinking</a:t>
            </a:r>
            <a:r>
              <a:rPr lang="en-US" altLang="en-US" sz="1100" dirty="0">
                <a:solidFill>
                  <a:schemeClr val="tx1"/>
                </a:solidFill>
                <a:latin typeface="Arial" panose="020B0604020202020204" pitchFamily="34" charset="0"/>
                <a:cs typeface="Arial" panose="020B0604020202020204" pitchFamily="34" charset="0"/>
              </a:rPr>
              <a:t>– Social norms are the spoken or unspoken rules that govern people</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s behavior. So in this case, the rules tolerate underage drinking. (Refer this to the context of Community)</a:t>
            </a:r>
          </a:p>
          <a:p>
            <a:pPr marL="171450" indent="-171450" eaLnBrk="1" hangingPunct="1">
              <a:spcBef>
                <a:spcPct val="0"/>
              </a:spcBef>
              <a:buFont typeface="Arial" panose="020B0604020202020204" pitchFamily="34" charset="0"/>
              <a:buChar char="•"/>
            </a:pPr>
            <a:r>
              <a:rPr lang="en-US" altLang="en-US" sz="1100" b="1" dirty="0">
                <a:solidFill>
                  <a:schemeClr val="tx1"/>
                </a:solidFill>
                <a:latin typeface="Arial" panose="020B0604020202020204" pitchFamily="34" charset="0"/>
                <a:cs typeface="Arial" panose="020B0604020202020204" pitchFamily="34" charset="0"/>
              </a:rPr>
              <a:t>Easy retail access</a:t>
            </a:r>
            <a:r>
              <a:rPr lang="en-US" altLang="en-US" sz="1100" dirty="0">
                <a:solidFill>
                  <a:schemeClr val="tx1"/>
                </a:solidFill>
                <a:latin typeface="Arial" panose="020B0604020202020204" pitchFamily="34" charset="0"/>
                <a:cs typeface="Arial" panose="020B0604020202020204" pitchFamily="34" charset="0"/>
              </a:rPr>
              <a:t>– This is when underage youth are able to get alcohol at a retail store, either purchasing it themselves or asking others to buy it for them. (Refer this to the context of Community)</a:t>
            </a:r>
          </a:p>
          <a:p>
            <a:pPr marL="171450" indent="-171450" eaLnBrk="1" hangingPunct="1">
              <a:spcBef>
                <a:spcPct val="0"/>
              </a:spcBef>
              <a:buFont typeface="Arial" panose="020B0604020202020204" pitchFamily="34" charset="0"/>
              <a:buChar char="•"/>
            </a:pPr>
            <a:r>
              <a:rPr lang="en-US" altLang="en-US" sz="1100" b="1" dirty="0">
                <a:solidFill>
                  <a:schemeClr val="tx1"/>
                </a:solidFill>
                <a:latin typeface="Arial" panose="020B0604020202020204" pitchFamily="34" charset="0"/>
                <a:cs typeface="Arial" panose="020B0604020202020204" pitchFamily="34" charset="0"/>
              </a:rPr>
              <a:t>Low enforcement of alcohol laws </a:t>
            </a:r>
            <a:r>
              <a:rPr lang="en-US" altLang="en-US" sz="1100" dirty="0">
                <a:solidFill>
                  <a:schemeClr val="tx1"/>
                </a:solidFill>
                <a:latin typeface="Arial" panose="020B0604020202020204" pitchFamily="34" charset="0"/>
                <a:cs typeface="Arial" panose="020B0604020202020204" pitchFamily="34" charset="0"/>
              </a:rPr>
              <a:t>– In other words, if a liquor store sells alcohol to minors or if an adult gives alcohol to a minor, the likelihood that they will experience any legal repercussions is minimal. (Refer this to the context of Community)</a:t>
            </a:r>
          </a:p>
          <a:p>
            <a:pPr marL="171450" indent="-171450" eaLnBrk="1" hangingPunct="1">
              <a:spcBef>
                <a:spcPct val="0"/>
              </a:spcBef>
              <a:buFont typeface="Arial" panose="020B0604020202020204" pitchFamily="34" charset="0"/>
              <a:buChar char="•"/>
            </a:pPr>
            <a:r>
              <a:rPr lang="en-US" altLang="en-US" sz="1100" b="1" dirty="0">
                <a:solidFill>
                  <a:schemeClr val="tx1"/>
                </a:solidFill>
                <a:latin typeface="Arial" panose="020B0604020202020204" pitchFamily="34" charset="0"/>
                <a:cs typeface="Arial" panose="020B0604020202020204" pitchFamily="34" charset="0"/>
              </a:rPr>
              <a:t>Easy social access – </a:t>
            </a:r>
            <a:r>
              <a:rPr lang="en-US" altLang="en-US" sz="1100" dirty="0">
                <a:solidFill>
                  <a:schemeClr val="tx1"/>
                </a:solidFill>
                <a:latin typeface="Arial" panose="020B0604020202020204" pitchFamily="34" charset="0"/>
                <a:cs typeface="Arial" panose="020B0604020202020204" pitchFamily="34" charset="0"/>
              </a:rPr>
              <a:t>This means that it is relatively easy for youth to obtain alcohol that they drink from someone who gives it to them, such as family members or peers. (Refer this to the context, which can be both Community and Family)</a:t>
            </a:r>
          </a:p>
          <a:p>
            <a:pPr marL="171450" indent="-171450" eaLnBrk="1" hangingPunct="1">
              <a:spcBef>
                <a:spcPct val="0"/>
              </a:spcBef>
              <a:buFont typeface="Arial" panose="020B0604020202020204" pitchFamily="34" charset="0"/>
              <a:buChar char="•"/>
            </a:pPr>
            <a:r>
              <a:rPr lang="en-US" altLang="en-US" sz="1100" b="1" dirty="0">
                <a:solidFill>
                  <a:schemeClr val="tx1"/>
                </a:solidFill>
                <a:latin typeface="Arial" panose="020B0604020202020204" pitchFamily="34" charset="0"/>
                <a:cs typeface="Arial" panose="020B0604020202020204" pitchFamily="34" charset="0"/>
              </a:rPr>
              <a:t>Low or insufficient parental monitoring </a:t>
            </a:r>
            <a:r>
              <a:rPr lang="en-US" altLang="en-US" sz="1100" dirty="0">
                <a:solidFill>
                  <a:schemeClr val="tx1"/>
                </a:solidFill>
                <a:latin typeface="Arial" panose="020B0604020202020204" pitchFamily="34" charset="0"/>
                <a:cs typeface="Arial" panose="020B0604020202020204" pitchFamily="34" charset="0"/>
              </a:rPr>
              <a:t>– Parental monitoring involves things like rules and regulations parents set for their children, targeted communication about the risks and consequences of alcohol use, and appropriate behavioral modeling. (Refer this to the context of Family)</a:t>
            </a:r>
          </a:p>
          <a:p>
            <a:pPr eaLnBrk="1" hangingPunct="1">
              <a:spcBef>
                <a:spcPct val="0"/>
              </a:spcBef>
              <a:buFontTx/>
              <a:buChar char="•"/>
            </a:pPr>
            <a:endParaRPr lang="en-US" altLang="en-US" sz="1100" dirty="0">
              <a:solidFill>
                <a:schemeClr val="tx1"/>
              </a:solidFill>
              <a:latin typeface="Arial" panose="020B0604020202020204" pitchFamily="34" charset="0"/>
              <a:cs typeface="Arial" panose="020B0604020202020204" pitchFamily="34" charset="0"/>
            </a:endParaRPr>
          </a:p>
          <a:p>
            <a:pPr eaLnBrk="1" hangingPunct="1">
              <a:spcBef>
                <a:spcPct val="0"/>
              </a:spcBef>
            </a:pPr>
            <a:r>
              <a:rPr lang="en-US" altLang="en-US" sz="1100" dirty="0">
                <a:solidFill>
                  <a:schemeClr val="tx1"/>
                </a:solidFill>
                <a:latin typeface="Arial" panose="020B0604020202020204" pitchFamily="34" charset="0"/>
                <a:cs typeface="Arial" panose="020B0604020202020204" pitchFamily="34" charset="0"/>
              </a:rPr>
              <a:t>Make the point that there is a connection between all of these risk factors. For instance, increased parental monitoring should, theoretically, reduce social access (i.e., availability of alcohol). </a:t>
            </a:r>
          </a:p>
        </p:txBody>
      </p:sp>
      <p:sp>
        <p:nvSpPr>
          <p:cNvPr id="64515"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9DA4F6B-1F35-4647-B7BD-A50C90126EBD}" type="slidenum">
              <a:rPr lang="en-US" altLang="en-US" sz="1200">
                <a:latin typeface="Calibri" panose="020F0502020204030204" pitchFamily="34" charset="0"/>
              </a:rPr>
              <a:pPr eaLnBrk="1" hangingPunct="1"/>
              <a:t>25</a:t>
            </a:fld>
            <a:endParaRPr lang="en-US" altLang="en-US" sz="1200">
              <a:latin typeface="Calibri" panose="020F0502020204030204" pitchFamily="34" charset="0"/>
            </a:endParaRPr>
          </a:p>
        </p:txBody>
      </p:sp>
    </p:spTree>
    <p:extLst>
      <p:ext uri="{BB962C8B-B14F-4D97-AF65-F5344CB8AC3E}">
        <p14:creationId xmlns:p14="http://schemas.microsoft.com/office/powerpoint/2010/main" val="2687762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xmlns="" id="{59F8AC7A-C81C-46B2-9B6E-C8DCAF9D0C5F}"/>
              </a:ext>
            </a:extLst>
          </p:cNvPr>
          <p:cNvSpPr>
            <a:spLocks noGrp="1" noRot="1" noChangeAspect="1" noTextEdit="1"/>
          </p:cNvSpPr>
          <p:nvPr>
            <p:ph type="sldImg"/>
          </p:nvPr>
        </p:nvSpPr>
        <p:spPr bwMode="auto">
          <a:xfrm>
            <a:off x="2014538" y="685800"/>
            <a:ext cx="2540000" cy="1905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xmlns="" id="{CBEE1B71-79A0-4F18-A83F-3F8A503F3C14}"/>
              </a:ext>
            </a:extLst>
          </p:cNvPr>
          <p:cNvSpPr>
            <a:spLocks noGrp="1"/>
          </p:cNvSpPr>
          <p:nvPr>
            <p:ph type="body" idx="1"/>
          </p:nvPr>
        </p:nvSpPr>
        <p:spPr bwMode="auto">
          <a:xfrm>
            <a:off x="685800" y="2662238"/>
            <a:ext cx="5486400" cy="615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eaLnBrk="1" hangingPunct="1">
              <a:spcBef>
                <a:spcPct val="0"/>
              </a:spcBef>
            </a:pPr>
            <a:r>
              <a:rPr lang="en-US"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Point out that </a:t>
            </a:r>
            <a:r>
              <a:rPr lang="en-US" altLang="en-US" sz="1100" b="1" u="sng"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every problematic behavior will have risk and protective factors</a:t>
            </a:r>
            <a:r>
              <a:rPr lang="en-US"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Emphasize that we need to use the risk and protective factors that are </a:t>
            </a:r>
            <a:r>
              <a:rPr lang="en-US" altLang="en-US" sz="1100" b="1" u="sng"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validated by research</a:t>
            </a:r>
            <a:r>
              <a:rPr lang="en-US"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and not just what we think is a risk factor or protective factor. </a:t>
            </a:r>
          </a:p>
          <a:p>
            <a:pPr eaLnBrk="1" hangingPunct="1">
              <a:spcBef>
                <a:spcPct val="0"/>
              </a:spcBef>
            </a:pPr>
            <a:endParaRPr lang="en-US"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Review the examples of protective factors for underage drinking on the slide. Refer to </a:t>
            </a:r>
            <a:r>
              <a:rPr lang="en-US" altLang="en-US" sz="1100" b="1" i="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Information Sheet 2.8: Examples of Data to Collect</a:t>
            </a:r>
            <a:r>
              <a:rPr lang="en-US" altLang="en-US" sz="1100" i="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and review examples of data to collect for each protective factor. Remind participants that </a:t>
            </a:r>
            <a:r>
              <a:rPr lang="ja-JP" altLang="en-US" sz="11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1100" b="1" u="sng"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data indicators</a:t>
            </a:r>
            <a:r>
              <a:rPr lang="ja-JP" altLang="en-US" sz="11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11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a:t>
            </a:r>
            <a:r>
              <a:rPr lang="en-US" altLang="ja-JP"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refers to the data that shows  or </a:t>
            </a:r>
            <a:r>
              <a:rPr lang="ja-JP"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indicates</a:t>
            </a:r>
            <a:r>
              <a:rPr lang="ja-JP"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the level of a behavior or problem that exists.</a:t>
            </a:r>
            <a:endParaRPr lang="en-US" altLang="ja-JP" sz="11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sz="1100" b="1" u="sng"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1100" b="1" u="sng"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Discuss what each of these protective factors means</a:t>
            </a:r>
            <a:r>
              <a:rPr lang="en-US"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t>
            </a:r>
          </a:p>
          <a:p>
            <a:pPr marL="457200" indent="-457200" eaLnBrk="1" hangingPunct="1">
              <a:spcAft>
                <a:spcPts val="600"/>
              </a:spcAft>
              <a:buFont typeface="Wingdings" panose="05000000000000000000" pitchFamily="2" charset="2"/>
              <a:buChar char="v"/>
            </a:pPr>
            <a:r>
              <a:rPr lang="en-US" altLang="en-US" sz="11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Low sensation seeking personality characteristic</a:t>
            </a:r>
            <a:r>
              <a:rPr lang="en-US" altLang="en-US" sz="1100" b="1" baseline="30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1100" b="1" baseline="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1100" b="0" baseline="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This is related to an individual personality characteristic that isn’t looking to participate in risky behaviors for the sensation of it. </a:t>
            </a:r>
          </a:p>
          <a:p>
            <a:pPr marL="457200" indent="-457200" eaLnBrk="1" hangingPunct="1">
              <a:spcAft>
                <a:spcPts val="600"/>
              </a:spcAft>
              <a:buFont typeface="Wingdings" panose="05000000000000000000" pitchFamily="2" charset="2"/>
              <a:buChar char="v"/>
            </a:pPr>
            <a:r>
              <a:rPr lang="en-US" altLang="en-US" sz="11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Fewer positive expectations of alcohol</a:t>
            </a:r>
            <a:r>
              <a:rPr lang="en-US" altLang="en-US" sz="1100" b="1" baseline="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1100" b="0" baseline="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Another individual-level factor of someone who sees little to no positive outcomes from using alcohol. </a:t>
            </a:r>
          </a:p>
          <a:p>
            <a:pPr marL="457200" indent="-457200" eaLnBrk="1" hangingPunct="1">
              <a:spcAft>
                <a:spcPts val="600"/>
              </a:spcAft>
              <a:buFont typeface="Wingdings" panose="05000000000000000000" pitchFamily="2" charset="2"/>
              <a:buChar char="v"/>
            </a:pPr>
            <a:r>
              <a:rPr lang="en-US" altLang="en-US" sz="11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Prosocial actives including volunteering</a:t>
            </a:r>
            <a:r>
              <a:rPr lang="en-US" altLang="en-US" sz="1100" b="1" baseline="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1100" b="0" baseline="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If an individual or group is engaged in other social activities that do not include the use of alcohol (the cited study particularly refers to volunteering as one of those prosocial activities), they are less likely to engage in the risky behavior of using alcohol. </a:t>
            </a:r>
          </a:p>
          <a:p>
            <a:pPr marL="457200" indent="-457200" eaLnBrk="1" hangingPunct="1">
              <a:spcAft>
                <a:spcPts val="600"/>
              </a:spcAft>
              <a:buFont typeface="Wingdings" panose="05000000000000000000" pitchFamily="2" charset="2"/>
              <a:buChar char="v"/>
            </a:pPr>
            <a:r>
              <a:rPr lang="en-US" altLang="en-US" sz="11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Fewer friends who use substances</a:t>
            </a:r>
            <a:r>
              <a:rPr lang="en-US" altLang="en-US" sz="1100" b="1" baseline="30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1100" b="1" baseline="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1100" b="0" baseline="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Being around fewer friends who use alcohol and other drugs make someone less likely to use alcohol or other drugs themselves</a:t>
            </a:r>
          </a:p>
          <a:p>
            <a:pPr marL="457200" indent="-457200" eaLnBrk="1" hangingPunct="1">
              <a:spcAft>
                <a:spcPts val="600"/>
              </a:spcAft>
              <a:buFont typeface="Wingdings" panose="05000000000000000000" pitchFamily="2" charset="2"/>
              <a:buChar char="v"/>
            </a:pPr>
            <a:r>
              <a:rPr lang="en-US" altLang="en-US" sz="11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Parents’ disapproval of substance abuse and other deviant behavior</a:t>
            </a:r>
            <a:r>
              <a:rPr lang="en-US" altLang="en-US" sz="1100" b="1" baseline="30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1100" b="1" baseline="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1100" b="0" baseline="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Perceived messages of parental disapproval of using alcohol, and consistent parental messaging promoting non-use, help to promote non-use behavior </a:t>
            </a:r>
          </a:p>
          <a:p>
            <a:pPr marL="457200" indent="-457200" eaLnBrk="1" hangingPunct="1">
              <a:spcAft>
                <a:spcPts val="600"/>
              </a:spcAft>
              <a:buFont typeface="Wingdings" panose="05000000000000000000" pitchFamily="2" charset="2"/>
              <a:buChar char="v"/>
            </a:pPr>
            <a:r>
              <a:rPr lang="en-US" altLang="en-US" sz="11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Positive opportunities to belong</a:t>
            </a:r>
            <a:r>
              <a:rPr lang="en-US" altLang="en-US" sz="1100" b="1" baseline="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 </a:t>
            </a:r>
            <a:r>
              <a:rPr lang="en-US" altLang="en-US" sz="11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Experiencing what</a:t>
            </a:r>
            <a:r>
              <a:rPr lang="en-US" altLang="en-US" sz="1100" b="0" baseline="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it means to be a valued part of a community, having the feeling of being included in a group, having meaningful options to do this</a:t>
            </a:r>
            <a:endParaRPr lang="en-US" altLang="en-US" sz="11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marL="457200" indent="-457200" eaLnBrk="1" hangingPunct="1">
              <a:spcAft>
                <a:spcPts val="600"/>
              </a:spcAft>
              <a:buFont typeface="Wingdings" panose="05000000000000000000" pitchFamily="2" charset="2"/>
              <a:buChar char="v"/>
            </a:pPr>
            <a:r>
              <a:rPr lang="en-US" altLang="en-US" sz="11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Personal importance of religion</a:t>
            </a:r>
            <a:r>
              <a:rPr lang="en-US" altLang="en-US" sz="1100" b="0" baseline="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11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11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Having a personal importance of religion, and most likely belongingness</a:t>
            </a:r>
            <a:r>
              <a:rPr lang="en-US" altLang="en-US" sz="1100" b="0" baseline="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to a community within that religion, contribute to that similar sense of belongingness as captured above</a:t>
            </a:r>
            <a:endParaRPr lang="en-US" altLang="en-US" sz="11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lvl="1" eaLnBrk="1" hangingPunct="1">
              <a:spcBef>
                <a:spcPct val="0"/>
              </a:spcBef>
              <a:buFontTx/>
              <a:buNone/>
            </a:pPr>
            <a:endParaRPr lang="en-US" altLang="en-US" sz="1100" b="1" baseline="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lvl="0" eaLnBrk="1" hangingPunct="1">
              <a:spcBef>
                <a:spcPct val="0"/>
              </a:spcBef>
              <a:buFontTx/>
              <a:buNone/>
            </a:pPr>
            <a:r>
              <a:rPr lang="en-US" altLang="en-US" sz="1100" b="0" baseline="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Make this point: As with risk factors, there’s a</a:t>
            </a:r>
            <a:r>
              <a:rPr lang="en-US"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connection between all of these protective factors. E.g., prosocial activities provide more</a:t>
            </a:r>
            <a:r>
              <a:rPr lang="en-US" altLang="en-US" sz="1100" baseline="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positive</a:t>
            </a:r>
            <a:r>
              <a:rPr lang="en-US"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opportunities to belong while parental disapproval should, theoretically, encourage</a:t>
            </a:r>
            <a:r>
              <a:rPr lang="en-US" altLang="en-US" sz="1100" baseline="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youth to seek friends who don’t use substances.</a:t>
            </a:r>
            <a:endParaRPr lang="en-US" altLang="en-US"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4756" name="Slide Number Placeholder 1">
            <a:extLst>
              <a:ext uri="{FF2B5EF4-FFF2-40B4-BE49-F238E27FC236}">
                <a16:creationId xmlns:a16="http://schemas.microsoft.com/office/drawing/2014/main" xmlns="" id="{B7316555-26A5-4E59-825C-0E98510E1A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5063C75-A801-482C-90A4-41D451C4A4DF}" type="slidenum">
              <a:rPr lang="en-US" altLang="en-US"/>
              <a:pPr>
                <a:spcBef>
                  <a:spcPct val="0"/>
                </a:spcBef>
              </a:pPr>
              <a:t>26</a:t>
            </a:fld>
            <a:endParaRPr lang="en-US" altLang="en-US"/>
          </a:p>
        </p:txBody>
      </p:sp>
    </p:spTree>
    <p:extLst>
      <p:ext uri="{BB962C8B-B14F-4D97-AF65-F5344CB8AC3E}">
        <p14:creationId xmlns:p14="http://schemas.microsoft.com/office/powerpoint/2010/main" val="4108246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xfrm>
            <a:off x="2024063" y="520700"/>
            <a:ext cx="2776537" cy="208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xfrm>
            <a:off x="685800" y="2735263"/>
            <a:ext cx="54864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lnSpc>
                <a:spcPct val="90000"/>
              </a:lnSpc>
              <a:spcBef>
                <a:spcPct val="0"/>
              </a:spcBef>
            </a:pPr>
            <a:r>
              <a:rPr lang="en-US" altLang="en-US" sz="11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ACTIVITY – Match Up</a:t>
            </a:r>
          </a:p>
          <a:p>
            <a:pPr>
              <a:lnSpc>
                <a:spcPct val="90000"/>
              </a:lnSpc>
              <a:spcBef>
                <a:spcPct val="0"/>
              </a:spcBef>
            </a:pPr>
            <a:r>
              <a:rPr lang="en-US" altLang="en-US" sz="11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Purpose – </a:t>
            </a:r>
            <a:r>
              <a:rPr lang="en-US"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Connect risk</a:t>
            </a:r>
            <a:r>
              <a:rPr lang="lv-LV"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and/or protective</a:t>
            </a:r>
            <a:r>
              <a:rPr lang="en-US"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factors with their specific data indicators and data sources.</a:t>
            </a:r>
          </a:p>
          <a:p>
            <a:pPr>
              <a:lnSpc>
                <a:spcPct val="90000"/>
              </a:lnSpc>
              <a:spcBef>
                <a:spcPct val="0"/>
              </a:spcBef>
            </a:pPr>
            <a:r>
              <a:rPr lang="en-US" altLang="en-US" sz="11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Time – </a:t>
            </a:r>
            <a:r>
              <a:rPr lang="en-US"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20 minutes</a:t>
            </a:r>
          </a:p>
          <a:p>
            <a:pPr>
              <a:lnSpc>
                <a:spcPct val="90000"/>
              </a:lnSpc>
              <a:spcBef>
                <a:spcPct val="0"/>
              </a:spcBef>
            </a:pPr>
            <a:r>
              <a:rPr lang="en-US" altLang="en-US" sz="11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Instructions – </a:t>
            </a:r>
            <a:endParaRPr lang="en-US"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marL="228600" indent="-228600">
              <a:lnSpc>
                <a:spcPct val="90000"/>
              </a:lnSpc>
              <a:spcBef>
                <a:spcPct val="0"/>
              </a:spcBef>
              <a:buFont typeface="+mj-lt"/>
              <a:buAutoNum type="arabicPeriod"/>
            </a:pPr>
            <a:r>
              <a:rPr lang="en-US"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Have participants form small groups. Refer them to the </a:t>
            </a:r>
            <a:r>
              <a:rPr lang="en-US" altLang="en-US" sz="1100" b="1" i="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Worksheet 2.9: Activity – Match Up</a:t>
            </a:r>
          </a:p>
          <a:p>
            <a:pPr marL="392113" lvl="1" indent="-171450">
              <a:lnSpc>
                <a:spcPct val="9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Select three risk or protective factors for underage drinking from the first list. Write them on the accompanying chart.</a:t>
            </a:r>
          </a:p>
          <a:p>
            <a:pPr marL="392113" lvl="1" indent="-171450">
              <a:lnSpc>
                <a:spcPct val="9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Determine which data indicators from the list below would fit with each of the risk</a:t>
            </a:r>
            <a:r>
              <a:rPr lang="lv-LV"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/protective</a:t>
            </a:r>
            <a:r>
              <a:rPr lang="en-US"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factors you selected. Write this information in the chart. Again, if necessary, explain what data indicators means</a:t>
            </a:r>
            <a:r>
              <a:rPr lang="lv-LV"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t>
            </a:r>
            <a:endParaRPr lang="en-US"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marL="392113" lvl="1" indent="-171450">
              <a:lnSpc>
                <a:spcPct val="9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Identify the source for the data, and write it in the chart</a:t>
            </a:r>
            <a:r>
              <a:rPr lang="lv-LV"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t>
            </a:r>
            <a:endParaRPr lang="en-US"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marL="228600" indent="-228600">
              <a:lnSpc>
                <a:spcPct val="90000"/>
              </a:lnSpc>
              <a:spcBef>
                <a:spcPct val="0"/>
              </a:spcBef>
              <a:buFont typeface="+mj-lt"/>
              <a:buAutoNum type="arabicPeriod"/>
            </a:pPr>
            <a:r>
              <a:rPr lang="en-US" altLang="en-US" sz="11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When participants are done, have the groups take turns sharing.</a:t>
            </a:r>
            <a:endParaRPr lang="en-US" altLang="en-US" sz="7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TextBox 4"/>
          <p:cNvSpPr txBox="1"/>
          <p:nvPr/>
        </p:nvSpPr>
        <p:spPr>
          <a:xfrm>
            <a:off x="685800" y="5084227"/>
            <a:ext cx="5581650" cy="3600986"/>
          </a:xfrm>
          <a:prstGeom prst="rect">
            <a:avLst/>
          </a:prstGeom>
          <a:noFill/>
          <a:ln>
            <a:solidFill>
              <a:schemeClr val="tx1"/>
            </a:solidFill>
          </a:ln>
        </p:spPr>
        <p:txBody>
          <a:bodyPr wrap="square" numCol="3">
            <a:spAutoFit/>
          </a:bodyPr>
          <a:lstStyle/>
          <a:p>
            <a:pPr marL="114300" indent="-114300">
              <a:defRPr/>
            </a:pPr>
            <a:r>
              <a:rPr lang="en-US" sz="1000" b="1" dirty="0">
                <a:latin typeface="Arial" charset="0"/>
                <a:ea typeface="Arial" charset="0"/>
                <a:cs typeface="Arial" charset="0"/>
              </a:rPr>
              <a:t>MATCH UP LISTS:</a:t>
            </a:r>
          </a:p>
          <a:p>
            <a:pPr marL="114300" indent="-114300">
              <a:defRPr/>
            </a:pPr>
            <a:r>
              <a:rPr lang="en-US" sz="1000" dirty="0">
                <a:latin typeface="Arial" charset="0"/>
                <a:ea typeface="Arial" charset="0"/>
                <a:cs typeface="Arial" charset="0"/>
              </a:rPr>
              <a:t> </a:t>
            </a:r>
          </a:p>
          <a:p>
            <a:pPr>
              <a:defRPr/>
            </a:pPr>
            <a:r>
              <a:rPr lang="en-US" sz="1000" b="1" u="sng" dirty="0">
                <a:latin typeface="Arial" charset="0"/>
                <a:ea typeface="Arial" charset="0"/>
                <a:cs typeface="Arial" charset="0"/>
              </a:rPr>
              <a:t>Risk Factors for Underage Drinking</a:t>
            </a:r>
            <a:endParaRPr lang="en-US" sz="1000" dirty="0">
              <a:latin typeface="Arial" charset="0"/>
              <a:ea typeface="Arial" charset="0"/>
              <a:cs typeface="Arial" charset="0"/>
            </a:endParaRPr>
          </a:p>
          <a:p>
            <a:pPr marL="114300" indent="-114300">
              <a:defRPr/>
            </a:pPr>
            <a:r>
              <a:rPr lang="en-US" sz="1000" dirty="0">
                <a:latin typeface="Arial" charset="0"/>
                <a:ea typeface="Arial" charset="0"/>
                <a:cs typeface="Arial" charset="0"/>
              </a:rPr>
              <a:t>Easy retail availability</a:t>
            </a:r>
          </a:p>
          <a:p>
            <a:pPr marL="114300" indent="-114300">
              <a:defRPr/>
            </a:pPr>
            <a:r>
              <a:rPr lang="en-US" sz="1000" dirty="0">
                <a:latin typeface="Arial" charset="0"/>
                <a:ea typeface="Arial" charset="0"/>
                <a:cs typeface="Arial" charset="0"/>
              </a:rPr>
              <a:t>Easy social access</a:t>
            </a:r>
          </a:p>
          <a:p>
            <a:pPr marL="114300" indent="-114300">
              <a:defRPr/>
            </a:pPr>
            <a:r>
              <a:rPr lang="en-US" sz="1000" dirty="0">
                <a:latin typeface="Arial" charset="0"/>
                <a:ea typeface="Arial" charset="0"/>
                <a:cs typeface="Arial" charset="0"/>
              </a:rPr>
              <a:t>Low perception of harm  </a:t>
            </a:r>
          </a:p>
          <a:p>
            <a:pPr marL="114300" indent="-114300">
              <a:defRPr/>
            </a:pPr>
            <a:r>
              <a:rPr lang="en-US" sz="1000" dirty="0">
                <a:latin typeface="Arial" charset="0"/>
                <a:ea typeface="Arial" charset="0"/>
                <a:cs typeface="Arial" charset="0"/>
              </a:rPr>
              <a:t>Low enforcement of alcohol laws and policies</a:t>
            </a:r>
          </a:p>
          <a:p>
            <a:pPr marL="114300" indent="-114300">
              <a:defRPr/>
            </a:pPr>
            <a:r>
              <a:rPr lang="en-US" sz="1000" dirty="0">
                <a:latin typeface="Arial" charset="0"/>
                <a:ea typeface="Arial" charset="0"/>
                <a:cs typeface="Arial" charset="0"/>
              </a:rPr>
              <a:t>Alcohol promotion </a:t>
            </a:r>
          </a:p>
          <a:p>
            <a:pPr marL="114300" indent="-114300">
              <a:defRPr/>
            </a:pPr>
            <a:r>
              <a:rPr lang="en-US" sz="1000" dirty="0">
                <a:latin typeface="Arial" charset="0"/>
                <a:ea typeface="Arial" charset="0"/>
                <a:cs typeface="Arial" charset="0"/>
              </a:rPr>
              <a:t>Low commitment to school</a:t>
            </a:r>
          </a:p>
          <a:p>
            <a:pPr marL="114300" indent="-114300">
              <a:defRPr/>
            </a:pPr>
            <a:r>
              <a:rPr lang="en-US" sz="1000" dirty="0">
                <a:latin typeface="Arial" charset="0"/>
                <a:ea typeface="Arial" charset="0"/>
                <a:cs typeface="Arial" charset="0"/>
              </a:rPr>
              <a:t>Social norms that accept and/ or encourage underage drinking</a:t>
            </a:r>
          </a:p>
          <a:p>
            <a:pPr marL="114300" indent="-114300">
              <a:defRPr/>
            </a:pPr>
            <a:r>
              <a:rPr lang="en-US" sz="1000" dirty="0">
                <a:latin typeface="Arial" charset="0"/>
                <a:ea typeface="Arial" charset="0"/>
                <a:cs typeface="Arial" charset="0"/>
              </a:rPr>
              <a:t>Parent or sibling alcohol use (or perception of use)</a:t>
            </a:r>
          </a:p>
          <a:p>
            <a:pPr marL="114300" indent="-114300">
              <a:defRPr/>
            </a:pPr>
            <a:r>
              <a:rPr lang="en-US" sz="1000" dirty="0">
                <a:latin typeface="Arial" charset="0"/>
                <a:ea typeface="Arial" charset="0"/>
                <a:cs typeface="Arial" charset="0"/>
              </a:rPr>
              <a:t>Limited or no parental monitoring (or perception of monitoring)</a:t>
            </a:r>
          </a:p>
          <a:p>
            <a:pPr marL="114300" indent="-114300">
              <a:defRPr/>
            </a:pPr>
            <a:r>
              <a:rPr lang="en-US" sz="1000" dirty="0">
                <a:latin typeface="Arial" charset="0"/>
                <a:ea typeface="Arial" charset="0"/>
                <a:cs typeface="Arial" charset="0"/>
              </a:rPr>
              <a:t>Low parental care or involvement</a:t>
            </a:r>
          </a:p>
          <a:p>
            <a:pPr marL="114300" indent="-114300">
              <a:defRPr/>
            </a:pPr>
            <a:r>
              <a:rPr lang="en-US" sz="1000" dirty="0">
                <a:latin typeface="Arial" charset="0"/>
                <a:ea typeface="Arial" charset="0"/>
                <a:cs typeface="Arial" charset="0"/>
              </a:rPr>
              <a:t> </a:t>
            </a:r>
          </a:p>
          <a:p>
            <a:pPr marL="114300" indent="-114300">
              <a:defRPr/>
            </a:pPr>
            <a:endParaRPr lang="en-US" sz="1000" b="1" u="sng" dirty="0">
              <a:latin typeface="Arial" charset="0"/>
              <a:ea typeface="Arial" charset="0"/>
              <a:cs typeface="Arial" charset="0"/>
            </a:endParaRPr>
          </a:p>
          <a:p>
            <a:pPr marL="114300" indent="-114300">
              <a:defRPr/>
            </a:pPr>
            <a:r>
              <a:rPr lang="en-US" sz="1000" b="1" u="sng" dirty="0">
                <a:latin typeface="Arial" charset="0"/>
                <a:ea typeface="Arial" charset="0"/>
                <a:cs typeface="Arial" charset="0"/>
              </a:rPr>
              <a:t>Data Indicators</a:t>
            </a:r>
            <a:endParaRPr lang="en-US" sz="1000" dirty="0">
              <a:latin typeface="Arial" charset="0"/>
              <a:ea typeface="Arial" charset="0"/>
              <a:cs typeface="Arial" charset="0"/>
            </a:endParaRPr>
          </a:p>
          <a:p>
            <a:pPr marL="114300" indent="-114300">
              <a:defRPr/>
            </a:pPr>
            <a:r>
              <a:rPr lang="en-US" sz="1000" dirty="0">
                <a:latin typeface="Arial" charset="0"/>
                <a:ea typeface="Arial" charset="0"/>
                <a:cs typeface="Arial" charset="0"/>
              </a:rPr>
              <a:t>Number of liquor outlets</a:t>
            </a:r>
          </a:p>
          <a:p>
            <a:pPr marL="114300" indent="-114300">
              <a:defRPr/>
            </a:pPr>
            <a:r>
              <a:rPr lang="en-US" sz="1000" dirty="0">
                <a:latin typeface="Arial" charset="0"/>
                <a:ea typeface="Arial" charset="0"/>
                <a:cs typeface="Arial" charset="0"/>
              </a:rPr>
              <a:t>Students’ or parents’ self-reported perception of availability</a:t>
            </a:r>
          </a:p>
          <a:p>
            <a:pPr marL="177800" indent="-114300">
              <a:defRPr/>
            </a:pPr>
            <a:r>
              <a:rPr lang="en-US" sz="1000" dirty="0">
                <a:latin typeface="Arial" charset="0"/>
                <a:ea typeface="Arial" charset="0"/>
                <a:cs typeface="Arial" charset="0"/>
              </a:rPr>
              <a:t>Number of successful alcohol buys</a:t>
            </a:r>
          </a:p>
          <a:p>
            <a:pPr marL="177800" indent="-114300">
              <a:defRPr/>
            </a:pPr>
            <a:r>
              <a:rPr lang="en-US" sz="1000" dirty="0">
                <a:latin typeface="Arial" charset="0"/>
                <a:ea typeface="Arial" charset="0"/>
                <a:cs typeface="Arial" charset="0"/>
              </a:rPr>
              <a:t>Number of house parties</a:t>
            </a:r>
          </a:p>
          <a:p>
            <a:pPr marL="177800" indent="-114300">
              <a:defRPr/>
            </a:pPr>
            <a:r>
              <a:rPr lang="en-US" sz="1000" dirty="0">
                <a:latin typeface="Arial" charset="0"/>
                <a:ea typeface="Arial" charset="0"/>
                <a:cs typeface="Arial" charset="0"/>
              </a:rPr>
              <a:t>Number of public events where alcohol is served</a:t>
            </a:r>
          </a:p>
          <a:p>
            <a:pPr marL="177800" indent="-114300">
              <a:defRPr/>
            </a:pPr>
            <a:r>
              <a:rPr lang="en-US" sz="1000" dirty="0">
                <a:latin typeface="Arial" charset="0"/>
                <a:ea typeface="Arial" charset="0"/>
                <a:cs typeface="Arial" charset="0"/>
              </a:rPr>
              <a:t>Number of ads on public transportation (print media)</a:t>
            </a:r>
          </a:p>
          <a:p>
            <a:pPr marL="177800" indent="-114300">
              <a:defRPr/>
            </a:pPr>
            <a:r>
              <a:rPr lang="en-US" sz="1000" dirty="0">
                <a:latin typeface="Arial" charset="0"/>
                <a:ea typeface="Arial" charset="0"/>
                <a:cs typeface="Arial" charset="0"/>
              </a:rPr>
              <a:t>Liquor law violations and citations</a:t>
            </a:r>
          </a:p>
          <a:p>
            <a:pPr marL="177800" indent="-114300">
              <a:defRPr/>
            </a:pPr>
            <a:r>
              <a:rPr lang="en-US" sz="1000" dirty="0">
                <a:latin typeface="Arial" charset="0"/>
                <a:ea typeface="Arial" charset="0"/>
                <a:cs typeface="Arial" charset="0"/>
              </a:rPr>
              <a:t>Self-reported attitudes towards enforcement  </a:t>
            </a:r>
          </a:p>
          <a:p>
            <a:pPr marL="177800" indent="-114300">
              <a:defRPr/>
            </a:pPr>
            <a:r>
              <a:rPr lang="en-US" sz="1000" dirty="0">
                <a:latin typeface="Arial" charset="0"/>
                <a:ea typeface="Arial" charset="0"/>
                <a:cs typeface="Arial" charset="0"/>
              </a:rPr>
              <a:t>Rates of absenteeism, tardiness, expulsions, detentions and dropout rates</a:t>
            </a:r>
          </a:p>
          <a:p>
            <a:pPr marL="177800" indent="-114300">
              <a:defRPr/>
            </a:pPr>
            <a:r>
              <a:rPr lang="en-US" sz="1000" dirty="0">
                <a:latin typeface="Arial" charset="0"/>
                <a:ea typeface="Arial" charset="0"/>
                <a:cs typeface="Arial" charset="0"/>
              </a:rPr>
              <a:t>Student reports of peer norms</a:t>
            </a:r>
          </a:p>
          <a:p>
            <a:pPr marL="177800" indent="-114300">
              <a:defRPr/>
            </a:pPr>
            <a:r>
              <a:rPr lang="en-US" sz="1000" dirty="0">
                <a:latin typeface="Arial" charset="0"/>
                <a:ea typeface="Arial" charset="0"/>
                <a:cs typeface="Arial" charset="0"/>
              </a:rPr>
              <a:t>Student reports of </a:t>
            </a:r>
            <a:r>
              <a:rPr lang="en-US" sz="1000" dirty="0" smtClean="0">
                <a:latin typeface="Arial" charset="0"/>
                <a:ea typeface="Arial" charset="0"/>
                <a:cs typeface="Arial" charset="0"/>
              </a:rPr>
              <a:t>parental attitudes </a:t>
            </a:r>
            <a:r>
              <a:rPr lang="en-US" sz="1000" dirty="0">
                <a:latin typeface="Arial" charset="0"/>
                <a:ea typeface="Arial" charset="0"/>
                <a:cs typeface="Arial" charset="0"/>
              </a:rPr>
              <a:t>about underage drinking</a:t>
            </a:r>
          </a:p>
          <a:p>
            <a:pPr marL="228600" indent="-114300">
              <a:defRPr/>
            </a:pPr>
            <a:r>
              <a:rPr lang="en-US" sz="1000" dirty="0">
                <a:latin typeface="Arial" charset="0"/>
                <a:ea typeface="Arial" charset="0"/>
                <a:cs typeface="Arial" charset="0"/>
              </a:rPr>
              <a:t>Student reports of parental or sibling abuse</a:t>
            </a:r>
          </a:p>
          <a:p>
            <a:pPr marL="228600" indent="-114300">
              <a:defRPr/>
            </a:pPr>
            <a:r>
              <a:rPr lang="en-US" sz="1000" dirty="0">
                <a:latin typeface="Arial" charset="0"/>
                <a:ea typeface="Arial" charset="0"/>
                <a:cs typeface="Arial" charset="0"/>
              </a:rPr>
              <a:t>Parents’ reports of monitoring </a:t>
            </a:r>
          </a:p>
          <a:p>
            <a:pPr marL="228600" indent="-114300">
              <a:defRPr/>
            </a:pPr>
            <a:r>
              <a:rPr lang="en-US" sz="1000" dirty="0">
                <a:latin typeface="Arial" charset="0"/>
                <a:ea typeface="Arial" charset="0"/>
                <a:cs typeface="Arial" charset="0"/>
              </a:rPr>
              <a:t>Family involvement with social services</a:t>
            </a:r>
          </a:p>
          <a:p>
            <a:pPr marL="228600" indent="-114300">
              <a:defRPr/>
            </a:pPr>
            <a:r>
              <a:rPr lang="en-US" sz="1000" dirty="0">
                <a:latin typeface="Arial" charset="0"/>
                <a:ea typeface="Arial" charset="0"/>
                <a:cs typeface="Arial" charset="0"/>
              </a:rPr>
              <a:t> </a:t>
            </a:r>
          </a:p>
          <a:p>
            <a:pPr marL="228600" indent="-114300">
              <a:defRPr/>
            </a:pPr>
            <a:r>
              <a:rPr lang="en-US" sz="1000" b="1" u="sng" dirty="0">
                <a:latin typeface="Arial" charset="0"/>
                <a:ea typeface="Arial" charset="0"/>
                <a:cs typeface="Arial" charset="0"/>
              </a:rPr>
              <a:t>Sources of Data</a:t>
            </a:r>
            <a:endParaRPr lang="en-US" sz="1000" dirty="0">
              <a:latin typeface="Arial" charset="0"/>
              <a:ea typeface="Arial" charset="0"/>
              <a:cs typeface="Arial" charset="0"/>
            </a:endParaRPr>
          </a:p>
          <a:p>
            <a:pPr marL="228600" indent="-114300">
              <a:defRPr/>
            </a:pPr>
            <a:r>
              <a:rPr lang="en-US" sz="1000" dirty="0">
                <a:latin typeface="Arial" charset="0"/>
                <a:ea typeface="Arial" charset="0"/>
                <a:cs typeface="Arial" charset="0"/>
              </a:rPr>
              <a:t>Health departments</a:t>
            </a:r>
          </a:p>
          <a:p>
            <a:pPr marL="228600" indent="-114300">
              <a:defRPr/>
            </a:pPr>
            <a:r>
              <a:rPr lang="en-US" sz="1000" dirty="0">
                <a:latin typeface="Arial" charset="0"/>
                <a:ea typeface="Arial" charset="0"/>
                <a:cs typeface="Arial" charset="0"/>
              </a:rPr>
              <a:t>Police departments or courts</a:t>
            </a:r>
          </a:p>
          <a:p>
            <a:pPr marL="228600" indent="-114300">
              <a:defRPr/>
            </a:pPr>
            <a:r>
              <a:rPr lang="en-US" sz="1000" dirty="0">
                <a:latin typeface="Arial" charset="0"/>
                <a:ea typeface="Arial" charset="0"/>
                <a:cs typeface="Arial" charset="0"/>
              </a:rPr>
              <a:t>Department of Social Services </a:t>
            </a:r>
          </a:p>
          <a:p>
            <a:pPr marL="228600" indent="-114300">
              <a:defRPr/>
            </a:pPr>
            <a:r>
              <a:rPr lang="en-US" sz="1000" dirty="0">
                <a:latin typeface="Arial" charset="0"/>
                <a:ea typeface="Arial" charset="0"/>
                <a:cs typeface="Arial" charset="0"/>
              </a:rPr>
              <a:t>Social service agencies</a:t>
            </a:r>
          </a:p>
          <a:p>
            <a:pPr marL="228600" indent="-114300">
              <a:defRPr/>
            </a:pPr>
            <a:r>
              <a:rPr lang="en-US" sz="1000" dirty="0">
                <a:latin typeface="Arial" charset="0"/>
                <a:ea typeface="Arial" charset="0"/>
                <a:cs typeface="Arial" charset="0"/>
              </a:rPr>
              <a:t>Schools, districts, or State departments of education </a:t>
            </a:r>
          </a:p>
          <a:p>
            <a:pPr marL="228600" indent="-114300">
              <a:defRPr/>
            </a:pPr>
            <a:r>
              <a:rPr lang="en-US" sz="1000" dirty="0">
                <a:latin typeface="Arial" charset="0"/>
                <a:ea typeface="Arial" charset="0"/>
                <a:cs typeface="Arial" charset="0"/>
              </a:rPr>
              <a:t>Municipal government</a:t>
            </a:r>
          </a:p>
          <a:p>
            <a:pPr marL="228600" indent="-114300">
              <a:defRPr/>
            </a:pPr>
            <a:r>
              <a:rPr lang="en-US" sz="1000" dirty="0">
                <a:latin typeface="Arial" charset="0"/>
                <a:ea typeface="Arial" charset="0"/>
                <a:cs typeface="Arial" charset="0"/>
              </a:rPr>
              <a:t>Other: ____________________</a:t>
            </a:r>
          </a:p>
          <a:p>
            <a:pPr>
              <a:defRPr/>
            </a:pPr>
            <a:endParaRPr lang="en-US" dirty="0">
              <a:latin typeface="Arial" charset="0"/>
              <a:ea typeface="Arial" charset="0"/>
              <a:cs typeface="Arial" charset="0"/>
            </a:endParaRPr>
          </a:p>
        </p:txBody>
      </p:sp>
      <p:sp>
        <p:nvSpPr>
          <p:cNvPr id="66564"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0B0AAF8-470F-43BD-B2F6-8A8CD20DDE37}" type="slidenum">
              <a:rPr lang="en-US" altLang="en-US" sz="1200">
                <a:latin typeface="Calibri" panose="020F0502020204030204" pitchFamily="34" charset="0"/>
              </a:rPr>
              <a:pPr eaLnBrk="1" hangingPunct="1"/>
              <a:t>27</a:t>
            </a:fld>
            <a:endParaRPr lang="en-US" altLang="en-US" sz="1200">
              <a:latin typeface="Calibri" panose="020F0502020204030204" pitchFamily="34" charset="0"/>
            </a:endParaRPr>
          </a:p>
        </p:txBody>
      </p:sp>
    </p:spTree>
    <p:extLst>
      <p:ext uri="{BB962C8B-B14F-4D97-AF65-F5344CB8AC3E}">
        <p14:creationId xmlns:p14="http://schemas.microsoft.com/office/powerpoint/2010/main" val="497917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xfrm>
            <a:off x="1973263" y="584200"/>
            <a:ext cx="2827337" cy="2120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Rectangle 3"/>
          <p:cNvSpPr>
            <a:spLocks noGrp="1" noChangeArrowheads="1"/>
          </p:cNvSpPr>
          <p:nvPr>
            <p:ph type="body" idx="1"/>
          </p:nvPr>
        </p:nvSpPr>
        <p:spPr bwMode="auto">
          <a:xfrm>
            <a:off x="685800" y="307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solidFill>
                  <a:schemeClr val="tx1"/>
                </a:solidFill>
                <a:latin typeface="Arial" panose="020B0604020202020204" pitchFamily="34" charset="0"/>
                <a:cs typeface="Arial" panose="020B0604020202020204" pitchFamily="34" charset="0"/>
              </a:rPr>
              <a:t>Return to the logic model to show were we are now in the process.</a:t>
            </a:r>
          </a:p>
          <a:p>
            <a:pPr eaLnBrk="1" hangingPunct="1">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eaLnBrk="1" hangingPunct="1">
              <a:spcBef>
                <a:spcPct val="0"/>
              </a:spcBef>
            </a:pPr>
            <a:r>
              <a:rPr lang="en-US" altLang="en-US" sz="1100" dirty="0">
                <a:solidFill>
                  <a:schemeClr val="tx1"/>
                </a:solidFill>
                <a:latin typeface="Arial" panose="020B0604020202020204" pitchFamily="34" charset="0"/>
                <a:cs typeface="Arial" panose="020B0604020202020204" pitchFamily="34" charset="0"/>
              </a:rPr>
              <a:t>Explain that this slide shows one example of </a:t>
            </a:r>
            <a:r>
              <a:rPr lang="en-US" altLang="en-US" sz="1100" b="1" u="sng" dirty="0">
                <a:solidFill>
                  <a:schemeClr val="tx1"/>
                </a:solidFill>
                <a:latin typeface="Arial" panose="020B0604020202020204" pitchFamily="34" charset="0"/>
                <a:cs typeface="Arial" panose="020B0604020202020204" pitchFamily="34" charset="0"/>
              </a:rPr>
              <a:t>what a logic model might look like after the assessment has been done</a:t>
            </a:r>
            <a:r>
              <a:rPr lang="en-US" altLang="en-US" sz="1100" dirty="0">
                <a:solidFill>
                  <a:schemeClr val="tx1"/>
                </a:solidFill>
                <a:latin typeface="Arial" panose="020B0604020202020204" pitchFamily="34" charset="0"/>
                <a:cs typeface="Arial" panose="020B0604020202020204" pitchFamily="34" charset="0"/>
              </a:rPr>
              <a:t>, identifying underage drinking as the problem and several of the risk and protective factors in that community.</a:t>
            </a:r>
          </a:p>
          <a:p>
            <a:pPr eaLnBrk="1" hangingPunct="1">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eaLnBrk="1" hangingPunct="1">
              <a:spcBef>
                <a:spcPct val="0"/>
              </a:spcBef>
            </a:pPr>
            <a:r>
              <a:rPr lang="en-US" altLang="en-US" sz="1100" dirty="0">
                <a:solidFill>
                  <a:schemeClr val="tx1"/>
                </a:solidFill>
                <a:latin typeface="Arial" panose="020B0604020202020204" pitchFamily="34" charset="0"/>
                <a:cs typeface="Arial" panose="020B0604020202020204" pitchFamily="34" charset="0"/>
              </a:rPr>
              <a:t>Make the point that communities will need to have</a:t>
            </a:r>
            <a:r>
              <a:rPr lang="en-US" altLang="en-US" sz="1100" b="1" dirty="0">
                <a:solidFill>
                  <a:schemeClr val="tx1"/>
                </a:solidFill>
                <a:latin typeface="Arial" panose="020B0604020202020204" pitchFamily="34" charset="0"/>
                <a:cs typeface="Arial" panose="020B0604020202020204" pitchFamily="34" charset="0"/>
              </a:rPr>
              <a:t> </a:t>
            </a:r>
            <a:r>
              <a:rPr lang="en-US" altLang="en-US" sz="1100" b="1" u="sng" dirty="0">
                <a:solidFill>
                  <a:schemeClr val="tx1"/>
                </a:solidFill>
                <a:latin typeface="Arial" panose="020B0604020202020204" pitchFamily="34" charset="0"/>
                <a:cs typeface="Arial" panose="020B0604020202020204" pitchFamily="34" charset="0"/>
              </a:rPr>
              <a:t>separate logic models for each problem</a:t>
            </a:r>
            <a:r>
              <a:rPr lang="en-US" altLang="en-US" sz="1100" b="1" dirty="0">
                <a:solidFill>
                  <a:schemeClr val="tx1"/>
                </a:solidFill>
                <a:latin typeface="Arial" panose="020B0604020202020204" pitchFamily="34" charset="0"/>
                <a:cs typeface="Arial" panose="020B0604020202020204" pitchFamily="34" charset="0"/>
              </a:rPr>
              <a:t> </a:t>
            </a:r>
            <a:r>
              <a:rPr lang="en-US" altLang="en-US" sz="1100" dirty="0">
                <a:solidFill>
                  <a:schemeClr val="tx1"/>
                </a:solidFill>
                <a:latin typeface="Arial" panose="020B0604020202020204" pitchFamily="34" charset="0"/>
                <a:cs typeface="Arial" panose="020B0604020202020204" pitchFamily="34" charset="0"/>
              </a:rPr>
              <a:t>they want to address (e.g., adult drinking, binge drinking by young adults). </a:t>
            </a:r>
          </a:p>
          <a:p>
            <a:pPr eaLnBrk="1" hangingPunct="1">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eaLnBrk="1" hangingPunct="1">
              <a:spcBef>
                <a:spcPct val="0"/>
              </a:spcBef>
            </a:pPr>
            <a:r>
              <a:rPr lang="en-US" altLang="en-US" sz="1100" dirty="0">
                <a:solidFill>
                  <a:schemeClr val="tx1"/>
                </a:solidFill>
                <a:latin typeface="Arial" panose="020B0604020202020204" pitchFamily="34" charset="0"/>
                <a:cs typeface="Arial" panose="020B0604020202020204" pitchFamily="34" charset="0"/>
              </a:rPr>
              <a:t>Be sure to let participants know that in this training the activities that follow will focus on risk factors because there </a:t>
            </a:r>
            <a:r>
              <a:rPr lang="en-US" altLang="en-US" sz="1100" dirty="0" err="1">
                <a:solidFill>
                  <a:schemeClr val="tx1"/>
                </a:solidFill>
                <a:latin typeface="Arial" panose="020B0604020202020204" pitchFamily="34" charset="0"/>
                <a:cs typeface="Arial" panose="020B0604020202020204" pitchFamily="34" charset="0"/>
              </a:rPr>
              <a:t>isn</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t enough time to do activities on BOTH the risk factors and the protective factors.  However, </a:t>
            </a:r>
            <a:r>
              <a:rPr lang="en-US" altLang="ja-JP" sz="1100" b="1" u="sng" dirty="0">
                <a:solidFill>
                  <a:schemeClr val="tx1"/>
                </a:solidFill>
                <a:latin typeface="Arial" panose="020B0604020202020204" pitchFamily="34" charset="0"/>
                <a:cs typeface="Arial" panose="020B0604020202020204" pitchFamily="34" charset="0"/>
              </a:rPr>
              <a:t>in the communities where you work, you will want to focus on risk AND protective factors</a:t>
            </a:r>
            <a:r>
              <a:rPr lang="en-US" altLang="ja-JP" sz="1100" dirty="0">
                <a:solidFill>
                  <a:schemeClr val="tx1"/>
                </a:solidFill>
                <a:latin typeface="Arial" panose="020B0604020202020204" pitchFamily="34" charset="0"/>
                <a:cs typeface="Arial" panose="020B0604020202020204" pitchFamily="34" charset="0"/>
              </a:rPr>
              <a:t>.</a:t>
            </a:r>
          </a:p>
          <a:p>
            <a:pPr eaLnBrk="1" hangingPunct="1">
              <a:spcBef>
                <a:spcPct val="0"/>
              </a:spcBef>
            </a:pPr>
            <a:endParaRPr lang="en-US" altLang="en-US" sz="1100" dirty="0">
              <a:solidFill>
                <a:schemeClr val="tx1"/>
              </a:solidFill>
              <a:latin typeface="Arial" panose="020B0604020202020204" pitchFamily="34" charset="0"/>
              <a:cs typeface="Arial" panose="020B0604020202020204" pitchFamily="34" charset="0"/>
            </a:endParaRPr>
          </a:p>
        </p:txBody>
      </p:sp>
      <p:sp>
        <p:nvSpPr>
          <p:cNvPr id="68611"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815AEAC-2E59-4BA2-A581-B093B07F5249}" type="slidenum">
              <a:rPr lang="en-US" altLang="en-US" sz="1200">
                <a:latin typeface="Calibri" panose="020F0502020204030204" pitchFamily="34" charset="0"/>
              </a:rPr>
              <a:pPr eaLnBrk="1" hangingPunct="1"/>
              <a:t>28</a:t>
            </a:fld>
            <a:endParaRPr lang="en-US" altLang="en-US" sz="1200">
              <a:latin typeface="Calibri" panose="020F0502020204030204" pitchFamily="34" charset="0"/>
            </a:endParaRPr>
          </a:p>
        </p:txBody>
      </p:sp>
    </p:spTree>
    <p:extLst>
      <p:ext uri="{BB962C8B-B14F-4D97-AF65-F5344CB8AC3E}">
        <p14:creationId xmlns:p14="http://schemas.microsoft.com/office/powerpoint/2010/main" val="3835929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xfrm>
            <a:off x="2070100" y="685800"/>
            <a:ext cx="2743200" cy="2057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xfrm>
            <a:off x="685800" y="29591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latin typeface="Arial" panose="020B0604020202020204" pitchFamily="34" charset="0"/>
                <a:cs typeface="Arial" panose="020B0604020202020204" pitchFamily="34" charset="0"/>
              </a:rPr>
              <a:t>Let participants know that Step 2 focuses on capacity—assessing capacity and building capacity. Point out that sometimes assessing capacity comes under Step 1 since it involves assessment.</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Capacity refers to </a:t>
            </a:r>
            <a:r>
              <a:rPr lang="en-US" altLang="en-US" sz="1100" b="1" u="sng" dirty="0">
                <a:latin typeface="Arial" panose="020B0604020202020204" pitchFamily="34" charset="0"/>
                <a:cs typeface="Arial" panose="020B0604020202020204" pitchFamily="34" charset="0"/>
              </a:rPr>
              <a:t>resources and readiness.</a:t>
            </a:r>
            <a:endParaRPr lang="en-US" altLang="en-US" sz="110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Step 2 is about </a:t>
            </a:r>
            <a:r>
              <a:rPr lang="en-US" altLang="en-US" sz="1100" b="1" u="sng" dirty="0">
                <a:latin typeface="Arial" panose="020B0604020202020204" pitchFamily="34" charset="0"/>
                <a:cs typeface="Arial" panose="020B0604020202020204" pitchFamily="34" charset="0"/>
              </a:rPr>
              <a:t>assessing and building a community</a:t>
            </a:r>
            <a:r>
              <a:rPr lang="ja-JP" altLang="en-US" sz="1100" b="1" u="sng" dirty="0">
                <a:latin typeface="Arial" panose="020B0604020202020204" pitchFamily="34" charset="0"/>
                <a:cs typeface="Arial" panose="020B0604020202020204" pitchFamily="34" charset="0"/>
              </a:rPr>
              <a:t>’</a:t>
            </a:r>
            <a:r>
              <a:rPr lang="en-US" altLang="ja-JP" sz="1100" b="1" u="sng" dirty="0">
                <a:latin typeface="Arial" panose="020B0604020202020204" pitchFamily="34" charset="0"/>
                <a:cs typeface="Arial" panose="020B0604020202020204" pitchFamily="34" charset="0"/>
              </a:rPr>
              <a:t>s readiness </a:t>
            </a:r>
            <a:r>
              <a:rPr lang="en-US" altLang="ja-JP" sz="1100" dirty="0">
                <a:latin typeface="Arial" panose="020B0604020202020204" pitchFamily="34" charset="0"/>
                <a:cs typeface="Arial" panose="020B0604020202020204" pitchFamily="34" charset="0"/>
              </a:rPr>
              <a:t>to address the issues identified in the assessment, </a:t>
            </a:r>
            <a:r>
              <a:rPr lang="en-US" altLang="ja-JP" sz="1100" b="1" u="sng" dirty="0">
                <a:latin typeface="Arial" panose="020B0604020202020204" pitchFamily="34" charset="0"/>
                <a:cs typeface="Arial" panose="020B0604020202020204" pitchFamily="34" charset="0"/>
              </a:rPr>
              <a:t>and the resources it already has and needs </a:t>
            </a:r>
            <a:r>
              <a:rPr lang="en-US" altLang="ja-JP" sz="1100" dirty="0">
                <a:latin typeface="Arial" panose="020B0604020202020204" pitchFamily="34" charset="0"/>
                <a:cs typeface="Arial" panose="020B0604020202020204" pitchFamily="34" charset="0"/>
              </a:rPr>
              <a:t>to address the problem and its risk and protective factors. </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Today the focus is on assessing a community</a:t>
            </a:r>
            <a:r>
              <a:rPr lang="ja-JP" altLang="en-US" sz="1100" dirty="0">
                <a:latin typeface="Arial" panose="020B0604020202020204" pitchFamily="34" charset="0"/>
                <a:cs typeface="Arial" panose="020B0604020202020204" pitchFamily="34" charset="0"/>
              </a:rPr>
              <a:t>’</a:t>
            </a:r>
            <a:r>
              <a:rPr lang="en-US" altLang="ja-JP" sz="1100" dirty="0">
                <a:latin typeface="Arial" panose="020B0604020202020204" pitchFamily="34" charset="0"/>
                <a:cs typeface="Arial" panose="020B0604020202020204" pitchFamily="34" charset="0"/>
              </a:rPr>
              <a:t>s capacity and the next section will focus on building a community</a:t>
            </a:r>
            <a:r>
              <a:rPr lang="ja-JP" altLang="en-US" sz="1100" dirty="0">
                <a:latin typeface="Arial" panose="020B0604020202020204" pitchFamily="34" charset="0"/>
                <a:cs typeface="Arial" panose="020B0604020202020204" pitchFamily="34" charset="0"/>
              </a:rPr>
              <a:t>’</a:t>
            </a:r>
            <a:r>
              <a:rPr lang="en-US" altLang="ja-JP" sz="1100" dirty="0">
                <a:latin typeface="Arial" panose="020B0604020202020204" pitchFamily="34" charset="0"/>
                <a:cs typeface="Arial" panose="020B0604020202020204" pitchFamily="34" charset="0"/>
              </a:rPr>
              <a:t>s capacity.</a:t>
            </a:r>
          </a:p>
        </p:txBody>
      </p:sp>
      <p:sp>
        <p:nvSpPr>
          <p:cNvPr id="70659"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172DB2D-A718-45C8-9C9B-88C55F98F09E}" type="slidenum">
              <a:rPr lang="en-US" altLang="en-US" sz="1200">
                <a:latin typeface="Calibri" panose="020F0502020204030204" pitchFamily="34" charset="0"/>
              </a:rPr>
              <a:pPr eaLnBrk="1" hangingPunct="1"/>
              <a:t>29</a:t>
            </a:fld>
            <a:endParaRPr lang="en-US" altLang="en-US" sz="1200">
              <a:latin typeface="Calibri" panose="020F0502020204030204" pitchFamily="34" charset="0"/>
            </a:endParaRPr>
          </a:p>
        </p:txBody>
      </p:sp>
    </p:spTree>
    <p:extLst>
      <p:ext uri="{BB962C8B-B14F-4D97-AF65-F5344CB8AC3E}">
        <p14:creationId xmlns:p14="http://schemas.microsoft.com/office/powerpoint/2010/main" val="3898422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2146300" y="685800"/>
            <a:ext cx="2654300" cy="1990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xfrm>
            <a:off x="685800" y="2882900"/>
            <a:ext cx="5486400" cy="499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solidFill>
                  <a:srgbClr val="000000"/>
                </a:solidFill>
                <a:latin typeface="Arial" panose="020B0604020202020204" pitchFamily="34" charset="0"/>
                <a:cs typeface="Arial" panose="020B0604020202020204" pitchFamily="34" charset="0"/>
              </a:rPr>
              <a:t>Acknowledge anything that came up the day before in terms of needs, changes or difficult content. </a:t>
            </a:r>
          </a:p>
          <a:p>
            <a:pPr eaLnBrk="1" hangingPunct="1">
              <a:spcBef>
                <a:spcPct val="0"/>
              </a:spcBef>
            </a:pPr>
            <a:endParaRPr lang="en-US" altLang="en-US" sz="1100" dirty="0">
              <a:solidFill>
                <a:srgbClr val="000000"/>
              </a:solidFill>
              <a:latin typeface="Arial" panose="020B0604020202020204" pitchFamily="34" charset="0"/>
              <a:cs typeface="Arial" panose="020B0604020202020204" pitchFamily="34" charset="0"/>
            </a:endParaRPr>
          </a:p>
          <a:p>
            <a:pPr eaLnBrk="1" hangingPunct="1">
              <a:spcBef>
                <a:spcPct val="0"/>
              </a:spcBef>
            </a:pPr>
            <a:r>
              <a:rPr lang="en-US" altLang="en-US" sz="1100" dirty="0">
                <a:solidFill>
                  <a:srgbClr val="000000"/>
                </a:solidFill>
                <a:latin typeface="Arial" panose="020B0604020202020204" pitchFamily="34" charset="0"/>
                <a:cs typeface="Arial" panose="020B0604020202020204" pitchFamily="34" charset="0"/>
              </a:rPr>
              <a:t>If you feel that it</a:t>
            </a:r>
            <a:r>
              <a:rPr lang="ja-JP" altLang="en-US" sz="1100" dirty="0">
                <a:solidFill>
                  <a:srgbClr val="000000"/>
                </a:solidFill>
                <a:latin typeface="Arial" panose="020B0604020202020204" pitchFamily="34" charset="0"/>
                <a:cs typeface="Arial" panose="020B0604020202020204" pitchFamily="34" charset="0"/>
              </a:rPr>
              <a:t>’</a:t>
            </a:r>
            <a:r>
              <a:rPr lang="en-US" altLang="ja-JP" sz="1100" dirty="0">
                <a:solidFill>
                  <a:srgbClr val="000000"/>
                </a:solidFill>
                <a:latin typeface="Arial" panose="020B0604020202020204" pitchFamily="34" charset="0"/>
                <a:cs typeface="Arial" panose="020B0604020202020204" pitchFamily="34" charset="0"/>
              </a:rPr>
              <a:t>s necessary, </a:t>
            </a:r>
            <a:r>
              <a:rPr lang="en-US" altLang="ja-JP" sz="1100" b="1" u="sng" dirty="0">
                <a:solidFill>
                  <a:srgbClr val="000000"/>
                </a:solidFill>
                <a:latin typeface="Arial" panose="020B0604020202020204" pitchFamily="34" charset="0"/>
                <a:cs typeface="Arial" panose="020B0604020202020204" pitchFamily="34" charset="0"/>
              </a:rPr>
              <a:t>revisit the ground rules</a:t>
            </a:r>
            <a:r>
              <a:rPr lang="en-US" altLang="ja-JP" sz="1100" dirty="0">
                <a:solidFill>
                  <a:srgbClr val="000000"/>
                </a:solidFill>
                <a:latin typeface="Arial" panose="020B0604020202020204" pitchFamily="34" charset="0"/>
                <a:cs typeface="Arial" panose="020B0604020202020204" pitchFamily="34" charset="0"/>
              </a:rPr>
              <a:t>. </a:t>
            </a:r>
          </a:p>
          <a:p>
            <a:pPr eaLnBrk="1" hangingPunct="1">
              <a:spcBef>
                <a:spcPct val="0"/>
              </a:spcBef>
            </a:pPr>
            <a:endParaRPr lang="en-US" altLang="en-US" sz="1100" dirty="0">
              <a:solidFill>
                <a:srgbClr val="000000"/>
              </a:solidFill>
              <a:latin typeface="Arial" panose="020B0604020202020204" pitchFamily="34" charset="0"/>
              <a:cs typeface="Arial" panose="020B0604020202020204" pitchFamily="34" charset="0"/>
            </a:endParaRPr>
          </a:p>
          <a:p>
            <a:pPr eaLnBrk="1" hangingPunct="1">
              <a:spcBef>
                <a:spcPct val="0"/>
              </a:spcBef>
            </a:pPr>
            <a:r>
              <a:rPr lang="en-US" altLang="en-US" sz="1100" dirty="0">
                <a:solidFill>
                  <a:srgbClr val="000000"/>
                </a:solidFill>
                <a:latin typeface="Arial" panose="020B0604020202020204" pitchFamily="34" charset="0"/>
                <a:cs typeface="Arial" panose="020B0604020202020204" pitchFamily="34" charset="0"/>
              </a:rPr>
              <a:t>Talk about the </a:t>
            </a:r>
            <a:r>
              <a:rPr lang="ja-JP" altLang="en-US" sz="1100" b="1" u="sng" dirty="0">
                <a:solidFill>
                  <a:srgbClr val="000000"/>
                </a:solidFill>
                <a:latin typeface="Arial" panose="020B0604020202020204" pitchFamily="34" charset="0"/>
                <a:cs typeface="Arial" panose="020B0604020202020204" pitchFamily="34" charset="0"/>
              </a:rPr>
              <a:t>“</a:t>
            </a:r>
            <a:r>
              <a:rPr lang="en-US" altLang="ja-JP" sz="1100" b="1" u="sng" dirty="0">
                <a:solidFill>
                  <a:srgbClr val="000000"/>
                </a:solidFill>
                <a:latin typeface="Arial" panose="020B0604020202020204" pitchFamily="34" charset="0"/>
                <a:cs typeface="Arial" panose="020B0604020202020204" pitchFamily="34" charset="0"/>
              </a:rPr>
              <a:t>parking lot,</a:t>
            </a:r>
            <a:r>
              <a:rPr lang="ja-JP" altLang="en-US" sz="1100" dirty="0">
                <a:solidFill>
                  <a:srgbClr val="000000"/>
                </a:solidFill>
                <a:latin typeface="Arial" panose="020B0604020202020204" pitchFamily="34" charset="0"/>
                <a:cs typeface="Arial" panose="020B0604020202020204" pitchFamily="34" charset="0"/>
              </a:rPr>
              <a:t>”</a:t>
            </a:r>
            <a:r>
              <a:rPr lang="en-US" altLang="ja-JP" sz="1100" dirty="0">
                <a:solidFill>
                  <a:srgbClr val="000000"/>
                </a:solidFill>
                <a:latin typeface="Arial" panose="020B0604020202020204" pitchFamily="34" charset="0"/>
                <a:cs typeface="Arial" panose="020B0604020202020204" pitchFamily="34" charset="0"/>
              </a:rPr>
              <a:t> acknowledging that some issues are complex so it may not be possible to answer every question. (It</a:t>
            </a:r>
            <a:r>
              <a:rPr lang="ja-JP" altLang="en-US" sz="1100" dirty="0">
                <a:solidFill>
                  <a:srgbClr val="000000"/>
                </a:solidFill>
                <a:latin typeface="Arial" panose="020B0604020202020204" pitchFamily="34" charset="0"/>
                <a:cs typeface="Arial" panose="020B0604020202020204" pitchFamily="34" charset="0"/>
              </a:rPr>
              <a:t>’</a:t>
            </a:r>
            <a:r>
              <a:rPr lang="en-US" altLang="ja-JP" sz="1100" dirty="0">
                <a:solidFill>
                  <a:srgbClr val="000000"/>
                </a:solidFill>
                <a:latin typeface="Arial" panose="020B0604020202020204" pitchFamily="34" charset="0"/>
                <a:cs typeface="Arial" panose="020B0604020202020204" pitchFamily="34" charset="0"/>
              </a:rPr>
              <a:t>s also okay to say: </a:t>
            </a:r>
            <a:r>
              <a:rPr lang="ja-JP" altLang="en-US" sz="1100" i="1" dirty="0">
                <a:solidFill>
                  <a:srgbClr val="000000"/>
                </a:solidFill>
                <a:latin typeface="Arial" panose="020B0604020202020204" pitchFamily="34" charset="0"/>
                <a:cs typeface="Arial" panose="020B0604020202020204" pitchFamily="34" charset="0"/>
              </a:rPr>
              <a:t>“</a:t>
            </a:r>
            <a:r>
              <a:rPr lang="en-US" altLang="ja-JP" sz="1100" i="1" dirty="0">
                <a:solidFill>
                  <a:srgbClr val="000000"/>
                </a:solidFill>
                <a:latin typeface="Arial" panose="020B0604020202020204" pitchFamily="34" charset="0"/>
                <a:cs typeface="Arial" panose="020B0604020202020204" pitchFamily="34" charset="0"/>
              </a:rPr>
              <a:t>I don</a:t>
            </a:r>
            <a:r>
              <a:rPr lang="ja-JP" altLang="en-US" sz="1100" i="1" dirty="0">
                <a:solidFill>
                  <a:srgbClr val="000000"/>
                </a:solidFill>
                <a:latin typeface="Arial" panose="020B0604020202020204" pitchFamily="34" charset="0"/>
                <a:cs typeface="Arial" panose="020B0604020202020204" pitchFamily="34" charset="0"/>
              </a:rPr>
              <a:t>’</a:t>
            </a:r>
            <a:r>
              <a:rPr lang="en-US" altLang="ja-JP" sz="1100" i="1" dirty="0">
                <a:solidFill>
                  <a:srgbClr val="000000"/>
                </a:solidFill>
                <a:latin typeface="Arial" panose="020B0604020202020204" pitchFamily="34" charset="0"/>
                <a:cs typeface="Arial" panose="020B0604020202020204" pitchFamily="34" charset="0"/>
              </a:rPr>
              <a:t>t know, but I will try to find out for you.</a:t>
            </a:r>
            <a:r>
              <a:rPr lang="ja-JP" altLang="en-US" sz="1100" i="1" dirty="0">
                <a:solidFill>
                  <a:srgbClr val="000000"/>
                </a:solidFill>
                <a:latin typeface="Arial" panose="020B0604020202020204" pitchFamily="34" charset="0"/>
                <a:cs typeface="Arial" panose="020B0604020202020204" pitchFamily="34" charset="0"/>
              </a:rPr>
              <a:t>”</a:t>
            </a:r>
            <a:r>
              <a:rPr lang="en-US" altLang="ja-JP" sz="1100" dirty="0">
                <a:solidFill>
                  <a:srgbClr val="000000"/>
                </a:solidFill>
                <a:latin typeface="Arial" panose="020B0604020202020204" pitchFamily="34" charset="0"/>
                <a:cs typeface="Arial" panose="020B0604020202020204" pitchFamily="34" charset="0"/>
              </a:rPr>
              <a:t>)</a:t>
            </a:r>
          </a:p>
          <a:p>
            <a:pPr eaLnBrk="1" hangingPunct="1">
              <a:spcBef>
                <a:spcPct val="0"/>
              </a:spcBef>
            </a:pPr>
            <a:endParaRPr lang="en-US" altLang="en-US" sz="1100" dirty="0">
              <a:solidFill>
                <a:srgbClr val="000000"/>
              </a:solidFill>
              <a:latin typeface="Arial" panose="020B0604020202020204" pitchFamily="34" charset="0"/>
              <a:cs typeface="Arial" panose="020B0604020202020204" pitchFamily="34" charset="0"/>
            </a:endParaRPr>
          </a:p>
          <a:p>
            <a:pPr eaLnBrk="1" hangingPunct="1">
              <a:spcBef>
                <a:spcPct val="0"/>
              </a:spcBef>
            </a:pPr>
            <a:r>
              <a:rPr lang="en-US" altLang="en-US" sz="1100" dirty="0">
                <a:solidFill>
                  <a:srgbClr val="000000"/>
                </a:solidFill>
                <a:latin typeface="Arial" panose="020B0604020202020204" pitchFamily="34" charset="0"/>
                <a:cs typeface="Arial" panose="020B0604020202020204" pitchFamily="34" charset="0"/>
              </a:rPr>
              <a:t>Go over the agenda and explain to participants that after reviewing key concepts from yesterday, today will cover the first two steps of the Strategic Prevention Framework. Explain the following about these two steps:</a:t>
            </a:r>
          </a:p>
          <a:p>
            <a:pPr marL="171450" indent="-171450" eaLnBrk="1" hangingPunct="1">
              <a:spcBef>
                <a:spcPct val="0"/>
              </a:spcBef>
              <a:buFont typeface="Arial" panose="020B0604020202020204" pitchFamily="34" charset="0"/>
              <a:buChar char="•"/>
            </a:pPr>
            <a:r>
              <a:rPr lang="en-US" altLang="en-US" sz="1100" b="1" u="sng" dirty="0">
                <a:solidFill>
                  <a:srgbClr val="000000"/>
                </a:solidFill>
                <a:latin typeface="Arial" panose="020B0604020202020204" pitchFamily="34" charset="0"/>
                <a:cs typeface="Arial" panose="020B0604020202020204" pitchFamily="34" charset="0"/>
              </a:rPr>
              <a:t>Step 1: Assessment</a:t>
            </a:r>
            <a:r>
              <a:rPr lang="en-US" altLang="en-US" sz="1100" b="1" dirty="0">
                <a:solidFill>
                  <a:srgbClr val="000000"/>
                </a:solidFill>
                <a:latin typeface="Arial" panose="020B0604020202020204" pitchFamily="34" charset="0"/>
                <a:cs typeface="Arial" panose="020B0604020202020204" pitchFamily="34" charset="0"/>
              </a:rPr>
              <a:t> </a:t>
            </a:r>
            <a:r>
              <a:rPr lang="en-US" altLang="en-US" sz="1100" dirty="0">
                <a:solidFill>
                  <a:srgbClr val="000000"/>
                </a:solidFill>
                <a:latin typeface="Arial" panose="020B0604020202020204" pitchFamily="34" charset="0"/>
                <a:cs typeface="Arial" panose="020B0604020202020204" pitchFamily="34" charset="0"/>
              </a:rPr>
              <a:t>will help us understand substance use and related problems in a community, as well as how to determine the resources and the readiness of the community to address these problems.</a:t>
            </a:r>
          </a:p>
          <a:p>
            <a:pPr marL="171450" indent="-171450" eaLnBrk="1" hangingPunct="1">
              <a:spcBef>
                <a:spcPct val="0"/>
              </a:spcBef>
              <a:buFont typeface="Arial" panose="020B0604020202020204" pitchFamily="34" charset="0"/>
              <a:buChar char="•"/>
            </a:pPr>
            <a:r>
              <a:rPr lang="en-US" altLang="en-US" sz="1100" b="1" u="sng" dirty="0">
                <a:solidFill>
                  <a:srgbClr val="000000"/>
                </a:solidFill>
                <a:latin typeface="Arial" panose="020B0604020202020204" pitchFamily="34" charset="0"/>
                <a:cs typeface="Arial" panose="020B0604020202020204" pitchFamily="34" charset="0"/>
              </a:rPr>
              <a:t>Step 2: Capacity</a:t>
            </a:r>
            <a:r>
              <a:rPr lang="en-US" altLang="en-US" sz="1100" dirty="0">
                <a:solidFill>
                  <a:srgbClr val="000000"/>
                </a:solidFill>
                <a:latin typeface="Arial" panose="020B0604020202020204" pitchFamily="34" charset="0"/>
                <a:cs typeface="Arial" panose="020B0604020202020204" pitchFamily="34" charset="0"/>
              </a:rPr>
              <a:t> helps us build a community</a:t>
            </a:r>
            <a:r>
              <a:rPr lang="ja-JP" altLang="en-US" sz="1100" dirty="0">
                <a:solidFill>
                  <a:srgbClr val="000000"/>
                </a:solidFill>
                <a:latin typeface="Arial" panose="020B0604020202020204" pitchFamily="34" charset="0"/>
                <a:cs typeface="Arial" panose="020B0604020202020204" pitchFamily="34" charset="0"/>
              </a:rPr>
              <a:t>’</a:t>
            </a:r>
            <a:r>
              <a:rPr lang="en-US" altLang="ja-JP" sz="1100" dirty="0">
                <a:solidFill>
                  <a:srgbClr val="000000"/>
                </a:solidFill>
                <a:latin typeface="Arial" panose="020B0604020202020204" pitchFamily="34" charset="0"/>
                <a:cs typeface="Arial" panose="020B0604020202020204" pitchFamily="34" charset="0"/>
              </a:rPr>
              <a:t>s readiness and resources to address its substance use problems.</a:t>
            </a:r>
          </a:p>
          <a:p>
            <a:pPr eaLnBrk="1" hangingPunct="1">
              <a:spcBef>
                <a:spcPct val="0"/>
              </a:spcBef>
            </a:pPr>
            <a:endParaRPr lang="en-US" altLang="en-US" sz="1100" dirty="0">
              <a:solidFill>
                <a:srgbClr val="000000"/>
              </a:solidFill>
              <a:latin typeface="Arial" panose="020B0604020202020204" pitchFamily="34" charset="0"/>
              <a:cs typeface="Arial" panose="020B0604020202020204" pitchFamily="34" charset="0"/>
            </a:endParaRPr>
          </a:p>
          <a:p>
            <a:pPr eaLnBrk="1" hangingPunct="1">
              <a:spcBef>
                <a:spcPct val="0"/>
              </a:spcBef>
            </a:pPr>
            <a:r>
              <a:rPr lang="en-US" altLang="en-US" sz="1100" dirty="0">
                <a:solidFill>
                  <a:srgbClr val="000000"/>
                </a:solidFill>
                <a:latin typeface="Arial" panose="020B0604020202020204" pitchFamily="34" charset="0"/>
                <a:cs typeface="Arial" panose="020B0604020202020204" pitchFamily="34" charset="0"/>
              </a:rPr>
              <a:t>Let participants know that the other three steps of the SPF will be covered later in the training.</a:t>
            </a:r>
          </a:p>
        </p:txBody>
      </p:sp>
      <p:sp>
        <p:nvSpPr>
          <p:cNvPr id="21507"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52A3606-A87B-4F68-9988-739911F449A3}" type="slidenum">
              <a:rPr lang="en-US" altLang="en-US" sz="1200">
                <a:latin typeface="Calibri" panose="020F0502020204030204" pitchFamily="34" charset="0"/>
              </a:rPr>
              <a:pPr eaLnBrk="1" hangingPunct="1"/>
              <a:t>3</a:t>
            </a:fld>
            <a:endParaRPr lang="en-US" altLang="en-US" sz="1200">
              <a:latin typeface="Calibri" panose="020F0502020204030204" pitchFamily="34" charset="0"/>
            </a:endParaRPr>
          </a:p>
        </p:txBody>
      </p:sp>
    </p:spTree>
    <p:extLst>
      <p:ext uri="{BB962C8B-B14F-4D97-AF65-F5344CB8AC3E}">
        <p14:creationId xmlns:p14="http://schemas.microsoft.com/office/powerpoint/2010/main" val="2927528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xfrm>
            <a:off x="2070100" y="685800"/>
            <a:ext cx="2743200" cy="2057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xfrm>
            <a:off x="685800" y="29845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solidFill>
                  <a:schemeClr val="tx1"/>
                </a:solidFill>
                <a:latin typeface="Arial" panose="020B0604020202020204" pitchFamily="34" charset="0"/>
                <a:cs typeface="Arial" panose="020B0604020202020204" pitchFamily="34" charset="0"/>
              </a:rPr>
              <a:t>Explain that once the problems and risk factors have been assessed and identified, the next thing to do is to assess a community</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s capacity. (Remember that sometimes this comes under Step 1 since it involves assessment.)</a:t>
            </a:r>
          </a:p>
          <a:p>
            <a:pPr eaLnBrk="1" hangingPunct="1">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eaLnBrk="1" hangingPunct="1">
              <a:spcBef>
                <a:spcPct val="0"/>
              </a:spcBef>
            </a:pPr>
            <a:r>
              <a:rPr lang="en-US" altLang="en-US" sz="1100" dirty="0">
                <a:solidFill>
                  <a:schemeClr val="tx1"/>
                </a:solidFill>
                <a:latin typeface="Arial" panose="020B0604020202020204" pitchFamily="34" charset="0"/>
                <a:cs typeface="Arial" panose="020B0604020202020204" pitchFamily="34" charset="0"/>
              </a:rPr>
              <a:t>Reiterate that capacity includes both of the following:</a:t>
            </a:r>
            <a:endParaRPr lang="en-US" altLang="en-US" sz="1100" u="sng" dirty="0">
              <a:solidFill>
                <a:schemeClr val="tx1"/>
              </a:solidFill>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The </a:t>
            </a:r>
            <a:r>
              <a:rPr lang="en-US" altLang="en-US" sz="1100" b="1" u="sng" dirty="0">
                <a:solidFill>
                  <a:schemeClr val="tx1"/>
                </a:solidFill>
                <a:latin typeface="Arial" panose="020B0604020202020204" pitchFamily="34" charset="0"/>
                <a:cs typeface="Arial" panose="020B0604020202020204" pitchFamily="34" charset="0"/>
              </a:rPr>
              <a:t>resources a community has to address its problems </a:t>
            </a:r>
            <a:r>
              <a:rPr lang="en-US" altLang="en-US" sz="1100" dirty="0">
                <a:solidFill>
                  <a:schemeClr val="tx1"/>
                </a:solidFill>
                <a:latin typeface="Arial" panose="020B0604020202020204" pitchFamily="34" charset="0"/>
                <a:cs typeface="Arial" panose="020B0604020202020204" pitchFamily="34" charset="0"/>
              </a:rPr>
              <a:t>(e.g., programs, organizations, people, money, expertise) </a:t>
            </a:r>
          </a:p>
          <a:p>
            <a:pPr marL="171450" indent="-171450" eaLnBrk="1" hangingPunct="1">
              <a:spcBef>
                <a:spcPct val="0"/>
              </a:spcBef>
              <a:buFont typeface="Arial" panose="020B0604020202020204" pitchFamily="34" charset="0"/>
              <a:buChar char="•"/>
            </a:pPr>
            <a:r>
              <a:rPr lang="en-US" altLang="en-US" sz="1100" b="1" u="sng" dirty="0">
                <a:solidFill>
                  <a:schemeClr val="tx1"/>
                </a:solidFill>
                <a:latin typeface="Arial" panose="020B0604020202020204" pitchFamily="34" charset="0"/>
                <a:cs typeface="Arial" panose="020B0604020202020204" pitchFamily="34" charset="0"/>
              </a:rPr>
              <a:t>How ready the community is to take action </a:t>
            </a:r>
            <a:r>
              <a:rPr lang="en-US" altLang="en-US" sz="1100" dirty="0">
                <a:solidFill>
                  <a:schemeClr val="tx1"/>
                </a:solidFill>
                <a:latin typeface="Arial" panose="020B0604020202020204" pitchFamily="34" charset="0"/>
                <a:cs typeface="Arial" panose="020B0604020202020204" pitchFamily="34" charset="0"/>
              </a:rPr>
              <a:t>and address its problems </a:t>
            </a:r>
          </a:p>
          <a:p>
            <a:pPr eaLnBrk="1" hangingPunct="1">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eaLnBrk="1" hangingPunct="1">
              <a:spcBef>
                <a:spcPct val="0"/>
              </a:spcBef>
            </a:pPr>
            <a:r>
              <a:rPr lang="en-US" altLang="en-US" sz="1100" dirty="0">
                <a:solidFill>
                  <a:schemeClr val="tx1"/>
                </a:solidFill>
                <a:latin typeface="Arial" panose="020B0604020202020204" pitchFamily="34" charset="0"/>
                <a:cs typeface="Arial" panose="020B0604020202020204" pitchFamily="34" charset="0"/>
              </a:rPr>
              <a:t>Ask participants why communities would assess their capacity (resources and readiness) </a:t>
            </a:r>
            <a:r>
              <a:rPr lang="en-US" altLang="en-US" sz="1100" i="1" dirty="0">
                <a:solidFill>
                  <a:schemeClr val="tx1"/>
                </a:solidFill>
                <a:latin typeface="Arial" panose="020B0604020202020204" pitchFamily="34" charset="0"/>
                <a:cs typeface="Arial" panose="020B0604020202020204" pitchFamily="34" charset="0"/>
              </a:rPr>
              <a:t>before</a:t>
            </a:r>
            <a:r>
              <a:rPr lang="en-US" altLang="en-US" sz="1100" dirty="0">
                <a:solidFill>
                  <a:schemeClr val="tx1"/>
                </a:solidFill>
                <a:latin typeface="Arial" panose="020B0604020202020204" pitchFamily="34" charset="0"/>
                <a:cs typeface="Arial" panose="020B0604020202020204" pitchFamily="34" charset="0"/>
              </a:rPr>
              <a:t> they begin to plan what interventions to use. </a:t>
            </a:r>
          </a:p>
          <a:p>
            <a:pPr eaLnBrk="1" hangingPunct="1">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eaLnBrk="1" hangingPunct="1">
              <a:spcBef>
                <a:spcPct val="0"/>
              </a:spcBef>
            </a:pPr>
            <a:r>
              <a:rPr lang="en-US" altLang="en-US" sz="1100" dirty="0">
                <a:solidFill>
                  <a:schemeClr val="tx1"/>
                </a:solidFill>
                <a:latin typeface="Arial" panose="020B0604020202020204" pitchFamily="34" charset="0"/>
                <a:cs typeface="Arial" panose="020B0604020202020204" pitchFamily="34" charset="0"/>
              </a:rPr>
              <a:t>Be sure to mention the following key points about why assessing capacity comes before planning:</a:t>
            </a:r>
          </a:p>
          <a:p>
            <a:pPr marL="171450" indent="-171450" eaLnBrk="1" hangingPunct="1">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To make a </a:t>
            </a:r>
            <a:r>
              <a:rPr lang="en-US" altLang="en-US" sz="1100" b="1" u="sng" dirty="0">
                <a:solidFill>
                  <a:schemeClr val="tx1"/>
                </a:solidFill>
                <a:latin typeface="Arial" panose="020B0604020202020204" pitchFamily="34" charset="0"/>
                <a:cs typeface="Arial" panose="020B0604020202020204" pitchFamily="34" charset="0"/>
              </a:rPr>
              <a:t>realistic match </a:t>
            </a:r>
            <a:r>
              <a:rPr lang="en-US" altLang="en-US" sz="1100" dirty="0">
                <a:solidFill>
                  <a:schemeClr val="tx1"/>
                </a:solidFill>
                <a:latin typeface="Arial" panose="020B0604020202020204" pitchFamily="34" charset="0"/>
                <a:cs typeface="Arial" panose="020B0604020202020204" pitchFamily="34" charset="0"/>
              </a:rPr>
              <a:t>between the problems identified and the resources available and/or needed to address the problems and their risk factors</a:t>
            </a:r>
          </a:p>
          <a:p>
            <a:pPr marL="171450" indent="-171450" eaLnBrk="1" hangingPunct="1">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To discover </a:t>
            </a:r>
            <a:r>
              <a:rPr lang="en-US" altLang="en-US" sz="1100" b="1" u="sng" dirty="0">
                <a:solidFill>
                  <a:schemeClr val="tx1"/>
                </a:solidFill>
                <a:latin typeface="Arial" panose="020B0604020202020204" pitchFamily="34" charset="0"/>
                <a:cs typeface="Arial" panose="020B0604020202020204" pitchFamily="34" charset="0"/>
              </a:rPr>
              <a:t>strengths and shortfalls in key resources</a:t>
            </a:r>
            <a:r>
              <a:rPr lang="en-US" altLang="en-US" sz="1100" dirty="0">
                <a:solidFill>
                  <a:schemeClr val="tx1"/>
                </a:solidFill>
                <a:latin typeface="Arial" panose="020B0604020202020204" pitchFamily="34" charset="0"/>
                <a:cs typeface="Arial" panose="020B0604020202020204" pitchFamily="34" charset="0"/>
              </a:rPr>
              <a:t>, such as funding, people</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s skills, people</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s ability to work collaboratively</a:t>
            </a:r>
          </a:p>
          <a:p>
            <a:pPr marL="171450" indent="-171450" eaLnBrk="1" hangingPunct="1">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To provide an opportunity to </a:t>
            </a:r>
            <a:r>
              <a:rPr lang="en-US" altLang="en-US" sz="1100" b="1" u="sng" dirty="0">
                <a:solidFill>
                  <a:schemeClr val="tx1"/>
                </a:solidFill>
                <a:latin typeface="Arial" panose="020B0604020202020204" pitchFamily="34" charset="0"/>
                <a:cs typeface="Arial" panose="020B0604020202020204" pitchFamily="34" charset="0"/>
              </a:rPr>
              <a:t>address any shortfalls or gaps in resources</a:t>
            </a:r>
            <a:r>
              <a:rPr lang="en-US" altLang="en-US" sz="1100" dirty="0">
                <a:solidFill>
                  <a:schemeClr val="tx1"/>
                </a:solidFill>
                <a:latin typeface="Arial" panose="020B0604020202020204" pitchFamily="34" charset="0"/>
                <a:cs typeface="Arial" panose="020B0604020202020204" pitchFamily="34" charset="0"/>
              </a:rPr>
              <a:t> in advance</a:t>
            </a:r>
          </a:p>
          <a:p>
            <a:pPr marL="171450" indent="-171450" eaLnBrk="1" hangingPunct="1">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To provide an understanding of how resources and readiness may influence the planning, selection, and adaptation of an intervention </a:t>
            </a:r>
          </a:p>
        </p:txBody>
      </p:sp>
      <p:sp>
        <p:nvSpPr>
          <p:cNvPr id="72707"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A37751F-A92C-483C-B8CA-B26D8604B750}" type="slidenum">
              <a:rPr lang="en-US" altLang="en-US" sz="1200">
                <a:latin typeface="Calibri" panose="020F0502020204030204" pitchFamily="34" charset="0"/>
              </a:rPr>
              <a:pPr eaLnBrk="1" hangingPunct="1"/>
              <a:t>30</a:t>
            </a:fld>
            <a:endParaRPr lang="en-US" altLang="en-US" sz="1200">
              <a:latin typeface="Calibri" panose="020F0502020204030204" pitchFamily="34" charset="0"/>
            </a:endParaRPr>
          </a:p>
        </p:txBody>
      </p:sp>
    </p:spTree>
    <p:extLst>
      <p:ext uri="{BB962C8B-B14F-4D97-AF65-F5344CB8AC3E}">
        <p14:creationId xmlns:p14="http://schemas.microsoft.com/office/powerpoint/2010/main" val="3661352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xfrm>
            <a:off x="2070100" y="457200"/>
            <a:ext cx="2743200" cy="2057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xfrm>
            <a:off x="685800" y="2590800"/>
            <a:ext cx="5486400" cy="6551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lnSpc>
                <a:spcPct val="80000"/>
              </a:lnSpc>
              <a:spcBef>
                <a:spcPct val="0"/>
              </a:spcBef>
            </a:pPr>
            <a:r>
              <a:rPr lang="en-US" altLang="en-US" sz="1100" i="1" dirty="0">
                <a:solidFill>
                  <a:schemeClr val="tx1"/>
                </a:solidFill>
                <a:latin typeface="Arial" panose="020B0604020202020204" pitchFamily="34" charset="0"/>
                <a:cs typeface="Arial" panose="020B0604020202020204" pitchFamily="34" charset="0"/>
              </a:rPr>
              <a:t>[In slideshow, the speech bubbles will automatically appear in sequence when you come to this slide] </a:t>
            </a:r>
            <a:endParaRPr lang="en-US" altLang="en-US" sz="1100" dirty="0">
              <a:solidFill>
                <a:schemeClr val="tx1"/>
              </a:solidFill>
              <a:latin typeface="Arial" panose="020B0604020202020204" pitchFamily="34" charset="0"/>
              <a:cs typeface="Arial" panose="020B0604020202020204" pitchFamily="34" charset="0"/>
            </a:endParaRPr>
          </a:p>
          <a:p>
            <a:pPr eaLnBrk="1" hangingPunct="1">
              <a:lnSpc>
                <a:spcPct val="80000"/>
              </a:lnSpc>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dirty="0">
                <a:solidFill>
                  <a:schemeClr val="tx1"/>
                </a:solidFill>
                <a:latin typeface="Arial" panose="020B0604020202020204" pitchFamily="34" charset="0"/>
                <a:cs typeface="Arial" panose="020B0604020202020204" pitchFamily="34" charset="0"/>
              </a:rPr>
              <a:t>Explain that there are various types and levels of resources that a community has at its disposal to address identified substance use problems. Looking at </a:t>
            </a:r>
            <a:r>
              <a:rPr lang="en-US" altLang="en-US" sz="1100" b="1" u="sng" dirty="0">
                <a:solidFill>
                  <a:schemeClr val="tx1"/>
                </a:solidFill>
                <a:latin typeface="Arial" panose="020B0604020202020204" pitchFamily="34" charset="0"/>
                <a:cs typeface="Arial" panose="020B0604020202020204" pitchFamily="34" charset="0"/>
              </a:rPr>
              <a:t>existing community resources utilizes an asset-based approach </a:t>
            </a:r>
            <a:r>
              <a:rPr lang="en-US" altLang="en-US" sz="1100" dirty="0">
                <a:solidFill>
                  <a:schemeClr val="tx1"/>
                </a:solidFill>
                <a:latin typeface="Arial" panose="020B0604020202020204" pitchFamily="34" charset="0"/>
                <a:cs typeface="Arial" panose="020B0604020202020204" pitchFamily="34" charset="0"/>
              </a:rPr>
              <a:t>to prevention planning, rather than focusing on deficits and gaps. </a:t>
            </a:r>
          </a:p>
          <a:p>
            <a:pPr eaLnBrk="1" hangingPunct="1">
              <a:lnSpc>
                <a:spcPct val="80000"/>
              </a:lnSpc>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r>
              <a:rPr lang="en-US" sz="11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Explain each of these bubbles. For example, resources include:</a:t>
            </a:r>
          </a:p>
          <a:p>
            <a:pPr marL="171450" lvl="0" indent="-171450">
              <a:buFont typeface="Arial" panose="020B0604020202020204" pitchFamily="34" charset="0"/>
              <a:buChar char="•"/>
            </a:pPr>
            <a:r>
              <a:rPr lang="en-US" sz="11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Potential partners who have a mission related to the mission of your organization.</a:t>
            </a:r>
          </a:p>
          <a:p>
            <a:pPr marL="171450" lvl="0" indent="-171450">
              <a:buFont typeface="Arial" panose="020B0604020202020204" pitchFamily="34" charset="0"/>
              <a:buChar char="•"/>
            </a:pPr>
            <a:r>
              <a:rPr lang="en-US" sz="11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People who know your focus community well are important resources. They may be known as “gate keepers” or local champions, including formal and informal leaders who hold influence and knowledge with the community.</a:t>
            </a:r>
          </a:p>
          <a:p>
            <a:pPr marL="171450" lvl="0" indent="-171450">
              <a:buFont typeface="Arial" panose="020B0604020202020204" pitchFamily="34" charset="0"/>
              <a:buChar char="•"/>
            </a:pPr>
            <a:r>
              <a:rPr lang="en-US" sz="11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Organizations that can provide funding/in-kind contributions, e.g. space, materials, food, services.</a:t>
            </a:r>
          </a:p>
          <a:p>
            <a:pPr marL="171450" lvl="0" indent="-171450">
              <a:buFont typeface="Arial" panose="020B0604020202020204" pitchFamily="34" charset="0"/>
              <a:buChar char="•"/>
            </a:pPr>
            <a:r>
              <a:rPr lang="en-US" sz="11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People in the community who have skills or expertise you may need in planning, e.g. assessment, evaluation.</a:t>
            </a:r>
          </a:p>
          <a:p>
            <a:pPr marL="171450" lvl="0" indent="-171450">
              <a:buFont typeface="Arial" panose="020B0604020202020204" pitchFamily="34" charset="0"/>
              <a:buChar char="•"/>
            </a:pPr>
            <a:r>
              <a:rPr lang="en-US" sz="11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People who know the community well and can assist in networking and identifying those with expertise or the community gatekeepers/local champions.</a:t>
            </a:r>
            <a:endParaRPr lang="en-US" altLang="en-US" sz="1100" dirty="0">
              <a:solidFill>
                <a:schemeClr val="tx1"/>
              </a:solidFill>
              <a:latin typeface="Arial" panose="020B0604020202020204" pitchFamily="34" charset="0"/>
              <a:cs typeface="Arial" panose="020B0604020202020204" pitchFamily="34" charset="0"/>
            </a:endParaRPr>
          </a:p>
          <a:p>
            <a:pPr eaLnBrk="1" hangingPunct="1">
              <a:lnSpc>
                <a:spcPct val="80000"/>
              </a:lnSpc>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dirty="0">
                <a:solidFill>
                  <a:schemeClr val="tx1"/>
                </a:solidFill>
                <a:latin typeface="Arial" panose="020B0604020202020204" pitchFamily="34" charset="0"/>
                <a:cs typeface="Arial" panose="020B0604020202020204" pitchFamily="34" charset="0"/>
              </a:rPr>
              <a:t>Then ask participants to identify other resources that are useful but frequently overlooked. Make sure the following resources are identified:</a:t>
            </a:r>
          </a:p>
          <a:p>
            <a:pPr marL="171450" lvl="0" indent="-171450" eaLnBrk="1" hangingPunct="1">
              <a:lnSpc>
                <a:spcPct val="8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Community efforts to address prevention issues</a:t>
            </a:r>
          </a:p>
          <a:p>
            <a:pPr marL="171450" lvl="0" indent="-171450" eaLnBrk="1" hangingPunct="1">
              <a:lnSpc>
                <a:spcPct val="8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Community awareness of those efforts</a:t>
            </a:r>
          </a:p>
          <a:p>
            <a:pPr marL="171450" lvl="0" indent="-171450" eaLnBrk="1" hangingPunct="1">
              <a:lnSpc>
                <a:spcPct val="8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Specialized knowledge about prevention research, theory, and practice</a:t>
            </a:r>
          </a:p>
          <a:p>
            <a:pPr marL="171450" lvl="0" indent="-171450" eaLnBrk="1" hangingPunct="1">
              <a:lnSpc>
                <a:spcPct val="8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Practical experience working with particular populations</a:t>
            </a:r>
          </a:p>
          <a:p>
            <a:pPr marL="171450" lvl="0" indent="-171450" eaLnBrk="1" hangingPunct="1">
              <a:lnSpc>
                <a:spcPct val="8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Knowledge of how local politics and policies may help or hinder prevention efforts</a:t>
            </a:r>
          </a:p>
          <a:p>
            <a:pPr eaLnBrk="1" hangingPunct="1">
              <a:lnSpc>
                <a:spcPct val="80000"/>
              </a:lnSpc>
              <a:spcBef>
                <a:spcPct val="0"/>
              </a:spcBef>
            </a:pPr>
            <a:r>
              <a:rPr lang="en-US" altLang="en-US" sz="1100" i="1" dirty="0">
                <a:solidFill>
                  <a:schemeClr val="tx1"/>
                </a:solidFill>
                <a:latin typeface="Arial" panose="020B0604020202020204" pitchFamily="34" charset="0"/>
                <a:cs typeface="Arial" panose="020B0604020202020204" pitchFamily="34" charset="0"/>
              </a:rPr>
              <a:t> </a:t>
            </a:r>
            <a:endParaRPr lang="en-US" altLang="en-US" sz="1100" dirty="0">
              <a:solidFill>
                <a:schemeClr val="tx1"/>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dirty="0">
                <a:solidFill>
                  <a:schemeClr val="tx1"/>
                </a:solidFill>
                <a:latin typeface="Arial" panose="020B0604020202020204" pitchFamily="34" charset="0"/>
                <a:cs typeface="Arial" panose="020B0604020202020204" pitchFamily="34" charset="0"/>
              </a:rPr>
              <a:t>Point out that it</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s not possible to assess every resource in the community so it is important to just </a:t>
            </a:r>
            <a:r>
              <a:rPr lang="en-US" altLang="ja-JP" sz="1100" b="1" u="sng" dirty="0">
                <a:solidFill>
                  <a:schemeClr val="tx1"/>
                </a:solidFill>
                <a:latin typeface="Arial" panose="020B0604020202020204" pitchFamily="34" charset="0"/>
                <a:cs typeface="Arial" panose="020B0604020202020204" pitchFamily="34" charset="0"/>
              </a:rPr>
              <a:t>focus on the resources that are related to problem</a:t>
            </a:r>
            <a:r>
              <a:rPr lang="en-US" altLang="ja-JP" sz="1100" dirty="0">
                <a:solidFill>
                  <a:schemeClr val="tx1"/>
                </a:solidFill>
                <a:latin typeface="Arial" panose="020B0604020202020204" pitchFamily="34" charset="0"/>
                <a:cs typeface="Arial" panose="020B0604020202020204" pitchFamily="34" charset="0"/>
              </a:rPr>
              <a:t> that is a priority in the community. </a:t>
            </a:r>
            <a:endParaRPr lang="en-US" altLang="en-US" sz="1100" dirty="0">
              <a:solidFill>
                <a:schemeClr val="tx1"/>
              </a:solidFill>
              <a:latin typeface="Arial" panose="020B0604020202020204" pitchFamily="34" charset="0"/>
              <a:cs typeface="Arial" panose="020B0604020202020204" pitchFamily="34" charset="0"/>
            </a:endParaRPr>
          </a:p>
        </p:txBody>
      </p:sp>
      <p:sp>
        <p:nvSpPr>
          <p:cNvPr id="74755"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E18313B-8F49-4E27-830C-B50BA53D0C47}" type="slidenum">
              <a:rPr lang="en-US" altLang="en-US" sz="1200">
                <a:latin typeface="Calibri" panose="020F0502020204030204" pitchFamily="34" charset="0"/>
              </a:rPr>
              <a:pPr eaLnBrk="1" hangingPunct="1"/>
              <a:t>31</a:t>
            </a:fld>
            <a:endParaRPr lang="en-US" altLang="en-US" sz="1200">
              <a:latin typeface="Calibri" panose="020F0502020204030204" pitchFamily="34" charset="0"/>
            </a:endParaRPr>
          </a:p>
        </p:txBody>
      </p:sp>
    </p:spTree>
    <p:extLst>
      <p:ext uri="{BB962C8B-B14F-4D97-AF65-F5344CB8AC3E}">
        <p14:creationId xmlns:p14="http://schemas.microsoft.com/office/powerpoint/2010/main" val="34576806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xfrm>
            <a:off x="2082800" y="533400"/>
            <a:ext cx="2743200" cy="2057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xfrm>
            <a:off x="685800" y="2824163"/>
            <a:ext cx="5486400" cy="467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eaLnBrk="1" hangingPunct="1">
              <a:lnSpc>
                <a:spcPct val="90000"/>
              </a:lnSpc>
              <a:spcBef>
                <a:spcPct val="0"/>
              </a:spcBef>
            </a:pPr>
            <a:r>
              <a:rPr lang="en-US" altLang="en-US" sz="1100" b="1" dirty="0">
                <a:solidFill>
                  <a:schemeClr val="tx1"/>
                </a:solidFill>
                <a:latin typeface="Arial" panose="020B0604020202020204" pitchFamily="34" charset="0"/>
                <a:cs typeface="Arial" panose="020B0604020202020204" pitchFamily="34" charset="0"/>
              </a:rPr>
              <a:t>ACTIVITY – Identifying Resources</a:t>
            </a:r>
          </a:p>
          <a:p>
            <a:pPr eaLnBrk="1" hangingPunct="1">
              <a:lnSpc>
                <a:spcPct val="90000"/>
              </a:lnSpc>
              <a:spcBef>
                <a:spcPct val="0"/>
              </a:spcBef>
            </a:pPr>
            <a:r>
              <a:rPr lang="en-US" altLang="en-US" sz="1100" b="1" dirty="0">
                <a:solidFill>
                  <a:schemeClr val="tx1"/>
                </a:solidFill>
                <a:latin typeface="Arial" panose="020B0604020202020204" pitchFamily="34" charset="0"/>
                <a:cs typeface="Arial" panose="020B0604020202020204" pitchFamily="34" charset="0"/>
              </a:rPr>
              <a:t>Purpose – </a:t>
            </a:r>
            <a:r>
              <a:rPr lang="en-US" altLang="en-US" sz="1100" dirty="0">
                <a:solidFill>
                  <a:schemeClr val="tx1"/>
                </a:solidFill>
                <a:latin typeface="Arial" panose="020B0604020202020204" pitchFamily="34" charset="0"/>
                <a:cs typeface="Arial" panose="020B0604020202020204" pitchFamily="34" charset="0"/>
              </a:rPr>
              <a:t>To give participants a chance to become familiar with what is meant by </a:t>
            </a:r>
            <a:r>
              <a:rPr lang="en-US" altLang="en-US" sz="1100" i="1" dirty="0">
                <a:solidFill>
                  <a:schemeClr val="tx1"/>
                </a:solidFill>
                <a:latin typeface="Arial" panose="020B0604020202020204" pitchFamily="34" charset="0"/>
                <a:cs typeface="Arial" panose="020B0604020202020204" pitchFamily="34" charset="0"/>
              </a:rPr>
              <a:t>resources,</a:t>
            </a:r>
            <a:r>
              <a:rPr lang="en-US" altLang="en-US" sz="1100" dirty="0">
                <a:solidFill>
                  <a:schemeClr val="tx1"/>
                </a:solidFill>
                <a:latin typeface="Arial" panose="020B0604020202020204" pitchFamily="34" charset="0"/>
                <a:cs typeface="Arial" panose="020B0604020202020204" pitchFamily="34" charset="0"/>
              </a:rPr>
              <a:t> and how resources connect to the interventions that are selected.</a:t>
            </a:r>
          </a:p>
          <a:p>
            <a:pPr eaLnBrk="1" hangingPunct="1">
              <a:lnSpc>
                <a:spcPct val="90000"/>
              </a:lnSpc>
              <a:spcBef>
                <a:spcPct val="0"/>
              </a:spcBef>
            </a:pPr>
            <a:r>
              <a:rPr lang="en-US" altLang="en-US" sz="1100" b="1" dirty="0">
                <a:solidFill>
                  <a:schemeClr val="tx1"/>
                </a:solidFill>
                <a:latin typeface="Arial" panose="020B0604020202020204" pitchFamily="34" charset="0"/>
                <a:cs typeface="Arial" panose="020B0604020202020204" pitchFamily="34" charset="0"/>
              </a:rPr>
              <a:t>Time – </a:t>
            </a:r>
            <a:r>
              <a:rPr lang="en-US" altLang="en-US" sz="1100" dirty="0">
                <a:solidFill>
                  <a:schemeClr val="tx1"/>
                </a:solidFill>
                <a:latin typeface="Arial" panose="020B0604020202020204" pitchFamily="34" charset="0"/>
                <a:cs typeface="Arial" panose="020B0604020202020204" pitchFamily="34" charset="0"/>
              </a:rPr>
              <a:t>20 minutes</a:t>
            </a:r>
          </a:p>
          <a:p>
            <a:pPr eaLnBrk="1" hangingPunct="1">
              <a:lnSpc>
                <a:spcPct val="90000"/>
              </a:lnSpc>
              <a:spcBef>
                <a:spcPct val="0"/>
              </a:spcBef>
            </a:pPr>
            <a:r>
              <a:rPr lang="en-US" altLang="en-US" sz="1100" b="1" dirty="0">
                <a:solidFill>
                  <a:schemeClr val="tx1"/>
                </a:solidFill>
                <a:latin typeface="Arial" panose="020B0604020202020204" pitchFamily="34" charset="0"/>
                <a:cs typeface="Arial" panose="020B0604020202020204" pitchFamily="34" charset="0"/>
              </a:rPr>
              <a:t>Instructions – </a:t>
            </a:r>
          </a:p>
          <a:p>
            <a:pPr marL="228600" indent="-228600" eaLnBrk="1" hangingPunct="1">
              <a:lnSpc>
                <a:spcPct val="90000"/>
              </a:lnSpc>
              <a:spcBef>
                <a:spcPct val="0"/>
              </a:spcBef>
              <a:buFont typeface="+mj-lt"/>
              <a:buAutoNum type="arabicPeriod"/>
            </a:pPr>
            <a:r>
              <a:rPr lang="en-US" altLang="en-US" sz="1100" dirty="0">
                <a:solidFill>
                  <a:schemeClr val="tx1"/>
                </a:solidFill>
                <a:latin typeface="Arial" panose="020B0604020202020204" pitchFamily="34" charset="0"/>
                <a:cs typeface="Arial" panose="020B0604020202020204" pitchFamily="34" charset="0"/>
              </a:rPr>
              <a:t>Put up three sheets of paper on the wall. Label one “</a:t>
            </a:r>
            <a:r>
              <a:rPr lang="en-US" altLang="ja-JP" sz="1100" dirty="0">
                <a:solidFill>
                  <a:schemeClr val="tx1"/>
                </a:solidFill>
                <a:latin typeface="Arial" panose="020B0604020202020204" pitchFamily="34" charset="0"/>
                <a:cs typeface="Arial" panose="020B0604020202020204" pitchFamily="34" charset="0"/>
              </a:rPr>
              <a:t>Human Resource,</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 label another </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Fiscal Resources,</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 and label the third </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Organizational Resources.</a:t>
            </a:r>
            <a:r>
              <a:rPr lang="ja-JP" altLang="en-US" sz="1100" dirty="0">
                <a:solidFill>
                  <a:schemeClr val="tx1"/>
                </a:solidFill>
                <a:latin typeface="Arial" panose="020B0604020202020204" pitchFamily="34" charset="0"/>
                <a:cs typeface="Arial" panose="020B0604020202020204" pitchFamily="34" charset="0"/>
              </a:rPr>
              <a:t>”</a:t>
            </a:r>
            <a:endParaRPr lang="en-US" altLang="ja-JP" sz="1100" dirty="0">
              <a:solidFill>
                <a:schemeClr val="tx1"/>
              </a:solidFill>
              <a:latin typeface="Arial" panose="020B0604020202020204" pitchFamily="34" charset="0"/>
              <a:cs typeface="Arial" panose="020B0604020202020204" pitchFamily="34" charset="0"/>
            </a:endParaRPr>
          </a:p>
          <a:p>
            <a:pPr marL="228600" indent="-228600" eaLnBrk="1" hangingPunct="1">
              <a:lnSpc>
                <a:spcPct val="90000"/>
              </a:lnSpc>
              <a:spcBef>
                <a:spcPct val="0"/>
              </a:spcBef>
              <a:buFont typeface="+mj-lt"/>
              <a:buAutoNum type="arabicPeriod"/>
            </a:pPr>
            <a:r>
              <a:rPr lang="en-US" altLang="en-US" sz="1100" dirty="0">
                <a:solidFill>
                  <a:schemeClr val="tx1"/>
                </a:solidFill>
                <a:latin typeface="Arial" panose="020B0604020202020204" pitchFamily="34" charset="0"/>
                <a:cs typeface="Arial" panose="020B0604020202020204" pitchFamily="34" charset="0"/>
              </a:rPr>
              <a:t>Ask participants to individually identify a community where they live or work. (In addition to a geographic area, this could also refer to a specific population group, such as LBGT or teenagers).</a:t>
            </a:r>
          </a:p>
          <a:p>
            <a:pPr marL="228600" indent="-228600" eaLnBrk="1" hangingPunct="1">
              <a:lnSpc>
                <a:spcPct val="90000"/>
              </a:lnSpc>
              <a:spcBef>
                <a:spcPct val="0"/>
              </a:spcBef>
              <a:buFont typeface="+mj-lt"/>
              <a:buAutoNum type="arabicPeriod"/>
            </a:pPr>
            <a:r>
              <a:rPr lang="en-US" altLang="en-US" sz="1100" dirty="0">
                <a:solidFill>
                  <a:schemeClr val="tx1"/>
                </a:solidFill>
                <a:latin typeface="Arial" panose="020B0604020202020204" pitchFamily="34" charset="0"/>
                <a:cs typeface="Arial" panose="020B0604020202020204" pitchFamily="34" charset="0"/>
              </a:rPr>
              <a:t>Have participants identify the resources—human, fiscal, and organizational—that are connected to underage drinking in that community. Ask them to write each resources on a separate sticky note. (Use large size sticky notes and a marker-type pen for readability.)</a:t>
            </a:r>
          </a:p>
          <a:p>
            <a:pPr marL="228600" indent="-228600" eaLnBrk="1" hangingPunct="1">
              <a:lnSpc>
                <a:spcPct val="90000"/>
              </a:lnSpc>
              <a:spcBef>
                <a:spcPct val="0"/>
              </a:spcBef>
              <a:buFont typeface="+mj-lt"/>
              <a:buAutoNum type="arabicPeriod"/>
            </a:pPr>
            <a:r>
              <a:rPr lang="en-US" altLang="en-US" sz="1100" dirty="0">
                <a:solidFill>
                  <a:schemeClr val="tx1"/>
                </a:solidFill>
                <a:latin typeface="Arial" panose="020B0604020202020204" pitchFamily="34" charset="0"/>
                <a:cs typeface="Arial" panose="020B0604020202020204" pitchFamily="34" charset="0"/>
              </a:rPr>
              <a:t>Ask participants to put their sticky notes on the paper with the appropriate category. </a:t>
            </a:r>
          </a:p>
          <a:p>
            <a:pPr marL="228600" indent="-228600" eaLnBrk="1" hangingPunct="1">
              <a:lnSpc>
                <a:spcPct val="90000"/>
              </a:lnSpc>
              <a:spcBef>
                <a:spcPct val="0"/>
              </a:spcBef>
              <a:buFont typeface="+mj-lt"/>
              <a:buAutoNum type="arabicPeriod"/>
            </a:pPr>
            <a:r>
              <a:rPr lang="en-US" sz="11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In a gallery walk, have the participants look at the lists and ask if they have questions or observations about what they read on the sticky notes. </a:t>
            </a:r>
            <a:r>
              <a:rPr lang="en-US" altLang="en-US" sz="1100" dirty="0">
                <a:solidFill>
                  <a:schemeClr val="tx1"/>
                </a:solidFill>
                <a:latin typeface="Arial" panose="020B0604020202020204" pitchFamily="34" charset="0"/>
                <a:cs typeface="Arial" panose="020B0604020202020204" pitchFamily="34" charset="0"/>
              </a:rPr>
              <a:t>Examples are:</a:t>
            </a:r>
          </a:p>
          <a:p>
            <a:pPr eaLnBrk="1" hangingPunct="1">
              <a:lnSpc>
                <a:spcPct val="80000"/>
              </a:lnSpc>
              <a:spcBef>
                <a:spcPct val="0"/>
              </a:spcBef>
            </a:pPr>
            <a:endParaRPr lang="en-US" altLang="en-US" sz="1100" b="1" u="sng" dirty="0" smtClean="0">
              <a:solidFill>
                <a:schemeClr val="tx1"/>
              </a:solidFill>
              <a:latin typeface="Arial" panose="020B0604020202020204" pitchFamily="34" charset="0"/>
              <a:cs typeface="Arial" panose="020B0604020202020204" pitchFamily="34" charset="0"/>
            </a:endParaRPr>
          </a:p>
          <a:p>
            <a:pPr marL="0" indent="0" eaLnBrk="1" hangingPunct="1">
              <a:lnSpc>
                <a:spcPct val="80000"/>
              </a:lnSpc>
              <a:spcBef>
                <a:spcPct val="0"/>
              </a:spcBef>
              <a:buFont typeface="Arial" panose="020B0604020202020204" pitchFamily="34" charset="0"/>
              <a:buNone/>
            </a:pPr>
            <a:r>
              <a:rPr lang="en-US" altLang="en-US" sz="1100" b="1" u="sng" dirty="0" smtClean="0">
                <a:solidFill>
                  <a:schemeClr val="tx1"/>
                </a:solidFill>
                <a:latin typeface="Arial" panose="020B0604020202020204" pitchFamily="34" charset="0"/>
                <a:cs typeface="Arial" panose="020B0604020202020204" pitchFamily="34" charset="0"/>
              </a:rPr>
              <a:t>Fiscal </a:t>
            </a:r>
            <a:r>
              <a:rPr lang="en-US" altLang="en-US" sz="1100" b="1" u="sng" dirty="0">
                <a:solidFill>
                  <a:schemeClr val="tx1"/>
                </a:solidFill>
                <a:latin typeface="Arial" panose="020B0604020202020204" pitchFamily="34" charset="0"/>
                <a:cs typeface="Arial" panose="020B0604020202020204" pitchFamily="34" charset="0"/>
              </a:rPr>
              <a:t>resources </a:t>
            </a:r>
            <a:r>
              <a:rPr lang="en-US" altLang="en-US" sz="1100" dirty="0">
                <a:solidFill>
                  <a:schemeClr val="tx1"/>
                </a:solidFill>
                <a:latin typeface="Arial" panose="020B0604020202020204" pitchFamily="34" charset="0"/>
                <a:cs typeface="Arial" panose="020B0604020202020204" pitchFamily="34" charset="0"/>
              </a:rPr>
              <a:t>– Refers to the money that communities can bring to prevention efforts, as well as other things that cost money but can often be obtained for free:</a:t>
            </a:r>
          </a:p>
          <a:p>
            <a:pPr marL="628650" lvl="1" indent="-171450" eaLnBrk="1" hangingPunct="1">
              <a:lnSpc>
                <a:spcPct val="8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Grants/donations</a:t>
            </a:r>
          </a:p>
          <a:p>
            <a:pPr marL="628650" lvl="1" indent="-171450">
              <a:lnSpc>
                <a:spcPct val="8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Hardware, software and other technology tools</a:t>
            </a:r>
          </a:p>
          <a:p>
            <a:pPr marL="628650" lvl="1" indent="-171450" eaLnBrk="1" hangingPunct="1">
              <a:lnSpc>
                <a:spcPct val="8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Meeting space, food, photocopying</a:t>
            </a:r>
          </a:p>
          <a:p>
            <a:pPr marL="628650" lvl="1" indent="-171450" eaLnBrk="1" hangingPunct="1">
              <a:lnSpc>
                <a:spcPct val="8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Promotion/advertising</a:t>
            </a:r>
          </a:p>
          <a:p>
            <a:pPr eaLnBrk="1" hangingPunct="1">
              <a:lnSpc>
                <a:spcPct val="80000"/>
              </a:lnSpc>
              <a:spcBef>
                <a:spcPct val="0"/>
              </a:spcBef>
            </a:pPr>
            <a:endParaRPr lang="en-US" altLang="en-US" sz="1100" b="1" u="sng" dirty="0" smtClean="0">
              <a:solidFill>
                <a:schemeClr val="tx1"/>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b="1" u="sng" dirty="0" smtClean="0">
                <a:solidFill>
                  <a:schemeClr val="tx1"/>
                </a:solidFill>
                <a:latin typeface="Arial" panose="020B0604020202020204" pitchFamily="34" charset="0"/>
                <a:cs typeface="Arial" panose="020B0604020202020204" pitchFamily="34" charset="0"/>
              </a:rPr>
              <a:t>Human </a:t>
            </a:r>
            <a:r>
              <a:rPr lang="en-US" altLang="en-US" sz="1100" b="1" u="sng" dirty="0">
                <a:solidFill>
                  <a:schemeClr val="tx1"/>
                </a:solidFill>
                <a:latin typeface="Arial" panose="020B0604020202020204" pitchFamily="34" charset="0"/>
                <a:cs typeface="Arial" panose="020B0604020202020204" pitchFamily="34" charset="0"/>
              </a:rPr>
              <a:t>resources </a:t>
            </a:r>
            <a:r>
              <a:rPr lang="en-US" altLang="en-US" sz="1100" dirty="0">
                <a:solidFill>
                  <a:schemeClr val="tx1"/>
                </a:solidFill>
                <a:latin typeface="Arial" panose="020B0604020202020204" pitchFamily="34" charset="0"/>
                <a:cs typeface="Arial" panose="020B0604020202020204" pitchFamily="34" charset="0"/>
              </a:rPr>
              <a:t>– Refers to the people who could assist with prevention in some way:</a:t>
            </a:r>
          </a:p>
          <a:p>
            <a:pPr marL="628650" lvl="1" indent="-171450">
              <a:lnSpc>
                <a:spcPct val="8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Staff with the right credentials, training, experience and expertise to address all aspects of prevention. Leaders and staff may need to be hired or may require additional training and technical assistance in certain areas.</a:t>
            </a:r>
          </a:p>
          <a:p>
            <a:pPr marL="628650" lvl="1" indent="-171450">
              <a:lnSpc>
                <a:spcPct val="8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Consultants and/or volunteers who can extend staff expertise. They may also need to be recruited to take on some of the tasks involved with developing and implementing a comprehensive prevention plan.</a:t>
            </a:r>
          </a:p>
          <a:p>
            <a:pPr marL="628650" lvl="1" indent="-171450">
              <a:lnSpc>
                <a:spcPct val="8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Stakeholders, including those that are from the population the intervention will focus on.</a:t>
            </a:r>
          </a:p>
          <a:p>
            <a:pPr marL="628650" lvl="1" indent="-171450">
              <a:lnSpc>
                <a:spcPct val="8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Other partners who can provide additional expertise, necessary services and/or connections to your target population.</a:t>
            </a:r>
          </a:p>
          <a:p>
            <a:pPr marL="628650" lvl="1" indent="-171450">
              <a:lnSpc>
                <a:spcPct val="8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Local champions who will back the prevention efforts.</a:t>
            </a:r>
          </a:p>
          <a:p>
            <a:pPr eaLnBrk="1" hangingPunct="1">
              <a:lnSpc>
                <a:spcPct val="80000"/>
              </a:lnSpc>
              <a:spcBef>
                <a:spcPct val="0"/>
              </a:spcBef>
            </a:pPr>
            <a:endParaRPr lang="en-US" altLang="en-US" sz="1100" b="1" u="sng" dirty="0" smtClean="0">
              <a:solidFill>
                <a:schemeClr val="tx1"/>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b="1" u="sng" dirty="0" smtClean="0">
                <a:solidFill>
                  <a:schemeClr val="tx1"/>
                </a:solidFill>
                <a:latin typeface="Arial" panose="020B0604020202020204" pitchFamily="34" charset="0"/>
                <a:cs typeface="Arial" panose="020B0604020202020204" pitchFamily="34" charset="0"/>
              </a:rPr>
              <a:t>Organizational </a:t>
            </a:r>
            <a:r>
              <a:rPr lang="en-US" altLang="en-US" sz="1100" b="1" u="sng" dirty="0">
                <a:solidFill>
                  <a:schemeClr val="tx1"/>
                </a:solidFill>
                <a:latin typeface="Arial" panose="020B0604020202020204" pitchFamily="34" charset="0"/>
                <a:cs typeface="Arial" panose="020B0604020202020204" pitchFamily="34" charset="0"/>
              </a:rPr>
              <a:t>resources </a:t>
            </a:r>
            <a:r>
              <a:rPr lang="en-US" altLang="en-US" sz="1100" dirty="0">
                <a:solidFill>
                  <a:schemeClr val="tx1"/>
                </a:solidFill>
                <a:latin typeface="Arial" panose="020B0604020202020204" pitchFamily="34" charset="0"/>
                <a:cs typeface="Arial" panose="020B0604020202020204" pitchFamily="34" charset="0"/>
              </a:rPr>
              <a:t>– Refers, broadly, to the structures within an organization and can include policies, resources, and missions that are deeply connected to a community</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s substance abuse prevention goals:</a:t>
            </a:r>
          </a:p>
          <a:p>
            <a:pPr marL="628650" lvl="1" indent="-171450">
              <a:lnSpc>
                <a:spcPct val="8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Vision and mission statements, as well as guidelines for decision making</a:t>
            </a:r>
          </a:p>
          <a:p>
            <a:pPr marL="628650" lvl="1" indent="-171450">
              <a:lnSpc>
                <a:spcPct val="8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Clear and consistent organizational patterns and policies</a:t>
            </a:r>
          </a:p>
          <a:p>
            <a:pPr marL="628650" lvl="1" indent="-171450">
              <a:lnSpc>
                <a:spcPct val="8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Adequate fiscal resources to implement a prevention program as it</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s planned</a:t>
            </a:r>
          </a:p>
          <a:p>
            <a:pPr lvl="1">
              <a:lnSpc>
                <a:spcPct val="80000"/>
              </a:lnSpc>
              <a:spcBef>
                <a:spcPct val="0"/>
              </a:spcBef>
              <a:buFontTx/>
              <a:buChar char="•"/>
            </a:pPr>
            <a:endParaRPr lang="en-US" altLang="en-US" sz="1100" dirty="0">
              <a:solidFill>
                <a:schemeClr val="tx1"/>
              </a:solidFill>
              <a:latin typeface="Arial" panose="020B0604020202020204" pitchFamily="34" charset="0"/>
              <a:cs typeface="Arial" panose="020B0604020202020204" pitchFamily="34" charset="0"/>
            </a:endParaRPr>
          </a:p>
          <a:p>
            <a:pPr eaLnBrk="1" hangingPunct="1">
              <a:lnSpc>
                <a:spcPct val="90000"/>
              </a:lnSpc>
              <a:spcBef>
                <a:spcPct val="0"/>
              </a:spcBef>
            </a:pPr>
            <a:r>
              <a:rPr lang="en-US" altLang="en-US" sz="1100" dirty="0">
                <a:solidFill>
                  <a:schemeClr val="tx1"/>
                </a:solidFill>
                <a:latin typeface="Arial" panose="020B0604020202020204" pitchFamily="34" charset="0"/>
                <a:cs typeface="Arial" panose="020B0604020202020204" pitchFamily="34" charset="0"/>
              </a:rPr>
              <a:t>If needed, review the following points about resource assessment:</a:t>
            </a:r>
          </a:p>
          <a:p>
            <a:pPr marL="628650" lvl="1" indent="-171450" eaLnBrk="1" hangingPunct="1">
              <a:lnSpc>
                <a:spcPct val="9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The resource assessment should reveal what resources are available, and where there are gaps in the resources that a community needs to address their problems. </a:t>
            </a:r>
          </a:p>
          <a:p>
            <a:pPr marL="628650" lvl="1" indent="-171450" eaLnBrk="1" hangingPunct="1">
              <a:lnSpc>
                <a:spcPct val="9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Communities take a big step toward effective prevention when they conduct a systematic resource assessment for the following reasons:</a:t>
            </a:r>
          </a:p>
          <a:p>
            <a:pPr lvl="2" eaLnBrk="1" hangingPunct="1">
              <a:lnSpc>
                <a:spcPct val="90000"/>
              </a:lnSpc>
              <a:spcBef>
                <a:spcPct val="0"/>
              </a:spcBef>
              <a:buFont typeface="Lucida Grande" charset="0"/>
              <a:buChar char="-"/>
            </a:pPr>
            <a:r>
              <a:rPr lang="en-US" altLang="en-US" sz="1100" dirty="0">
                <a:solidFill>
                  <a:schemeClr val="tx1"/>
                </a:solidFill>
                <a:latin typeface="Arial" panose="020B0604020202020204" pitchFamily="34" charset="0"/>
                <a:cs typeface="Arial" panose="020B0604020202020204" pitchFamily="34" charset="0"/>
              </a:rPr>
              <a:t>It allows them to address any gaps in advance.</a:t>
            </a:r>
          </a:p>
          <a:p>
            <a:pPr lvl="2" eaLnBrk="1" hangingPunct="1">
              <a:lnSpc>
                <a:spcPct val="90000"/>
              </a:lnSpc>
              <a:spcBef>
                <a:spcPct val="0"/>
              </a:spcBef>
              <a:buFont typeface="Lucida Grande" charset="0"/>
              <a:buChar char="-"/>
            </a:pPr>
            <a:r>
              <a:rPr lang="en-US" altLang="en-US" sz="1100" dirty="0">
                <a:solidFill>
                  <a:schemeClr val="tx1"/>
                </a:solidFill>
                <a:latin typeface="Arial" panose="020B0604020202020204" pitchFamily="34" charset="0"/>
                <a:cs typeface="Arial" panose="020B0604020202020204" pitchFamily="34" charset="0"/>
              </a:rPr>
              <a:t>It also may alert them to cultural resources—such as clubs, faith-based organizations, and task forces—that they will certainly want involved in future planning.</a:t>
            </a:r>
          </a:p>
          <a:p>
            <a:pPr lvl="2" eaLnBrk="1" hangingPunct="1">
              <a:lnSpc>
                <a:spcPct val="90000"/>
              </a:lnSpc>
              <a:spcBef>
                <a:spcPct val="0"/>
              </a:spcBef>
              <a:buFont typeface="Lucida Grande" charset="0"/>
              <a:buChar char="-"/>
            </a:pPr>
            <a:r>
              <a:rPr lang="en-US" altLang="en-US" sz="1100" dirty="0">
                <a:solidFill>
                  <a:schemeClr val="tx1"/>
                </a:solidFill>
                <a:latin typeface="Arial" panose="020B0604020202020204" pitchFamily="34" charset="0"/>
                <a:cs typeface="Arial" panose="020B0604020202020204" pitchFamily="34" charset="0"/>
              </a:rPr>
              <a:t>It is key to making a realistic match between identified prevention needs and available resources.</a:t>
            </a:r>
          </a:p>
        </p:txBody>
      </p:sp>
      <p:sp>
        <p:nvSpPr>
          <p:cNvPr id="76803"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07DA362-9533-44B2-B771-05E41756F171}" type="slidenum">
              <a:rPr lang="en-US" altLang="en-US" sz="1200">
                <a:latin typeface="Calibri" panose="020F0502020204030204" pitchFamily="34" charset="0"/>
              </a:rPr>
              <a:pPr eaLnBrk="1" hangingPunct="1"/>
              <a:t>32</a:t>
            </a:fld>
            <a:endParaRPr lang="en-US" altLang="en-US" sz="1200">
              <a:latin typeface="Calibri" panose="020F0502020204030204" pitchFamily="34" charset="0"/>
            </a:endParaRPr>
          </a:p>
        </p:txBody>
      </p:sp>
    </p:spTree>
    <p:extLst>
      <p:ext uri="{BB962C8B-B14F-4D97-AF65-F5344CB8AC3E}">
        <p14:creationId xmlns:p14="http://schemas.microsoft.com/office/powerpoint/2010/main" val="2802286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bwMode="auto">
          <a:xfrm>
            <a:off x="2151063" y="465138"/>
            <a:ext cx="2557462" cy="1917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Rectangle 3"/>
          <p:cNvSpPr>
            <a:spLocks noGrp="1" noChangeArrowheads="1"/>
          </p:cNvSpPr>
          <p:nvPr>
            <p:ph type="body" idx="1"/>
          </p:nvPr>
        </p:nvSpPr>
        <p:spPr bwMode="auto">
          <a:xfrm>
            <a:off x="685800" y="2365375"/>
            <a:ext cx="5486400" cy="677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lnSpc>
                <a:spcPct val="80000"/>
              </a:lnSpc>
              <a:spcBef>
                <a:spcPct val="0"/>
              </a:spcBef>
            </a:pPr>
            <a:r>
              <a:rPr lang="en-US" altLang="en-US" sz="1100" dirty="0">
                <a:solidFill>
                  <a:schemeClr val="tx1"/>
                </a:solidFill>
                <a:latin typeface="Arial" panose="020B0604020202020204" pitchFamily="34" charset="0"/>
                <a:cs typeface="Arial" panose="020B0604020202020204" pitchFamily="34" charset="0"/>
              </a:rPr>
              <a:t>Provide an anchor by discussing the challenges a person experiences when trying to change their behavior. Give an example, such as dieting or starting a new exercise program, and identify common challenges such as reluctance to make the change, uncertainty about what dieting or exercise program to do, and difficulty sticking with it. </a:t>
            </a:r>
            <a:r>
              <a:rPr lang="en-US" altLang="ja-JP" sz="1100" dirty="0">
                <a:solidFill>
                  <a:schemeClr val="tx1"/>
                </a:solidFill>
                <a:latin typeface="Arial" panose="020B0604020202020204" pitchFamily="34" charset="0"/>
                <a:cs typeface="Arial" panose="020B0604020202020204" pitchFamily="34" charset="0"/>
              </a:rPr>
              <a:t>Explain that communities experience the same challenges with change and readiness to change.</a:t>
            </a:r>
          </a:p>
          <a:p>
            <a:pPr eaLnBrk="1" hangingPunct="1">
              <a:lnSpc>
                <a:spcPct val="80000"/>
              </a:lnSpc>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dirty="0">
                <a:solidFill>
                  <a:schemeClr val="tx1"/>
                </a:solidFill>
                <a:latin typeface="Arial" panose="020B0604020202020204" pitchFamily="34" charset="0"/>
                <a:cs typeface="Arial" panose="020B0604020202020204" pitchFamily="34" charset="0"/>
              </a:rPr>
              <a:t>Review the questions on the slide:</a:t>
            </a:r>
          </a:p>
          <a:p>
            <a:pPr eaLnBrk="1" hangingPunct="1">
              <a:lnSpc>
                <a:spcPct val="80000"/>
              </a:lnSpc>
              <a:spcBef>
                <a:spcPct val="0"/>
              </a:spcBef>
            </a:pPr>
            <a:r>
              <a:rPr lang="en-US" altLang="en-US" sz="1100" dirty="0">
                <a:solidFill>
                  <a:schemeClr val="tx1"/>
                </a:solidFill>
                <a:latin typeface="Arial" panose="020B0604020202020204" pitchFamily="34" charset="0"/>
                <a:cs typeface="Arial" panose="020B0604020202020204" pitchFamily="34" charset="0"/>
              </a:rPr>
              <a:t>A </a:t>
            </a:r>
            <a:r>
              <a:rPr lang="en-US" altLang="ja-JP" sz="1100" dirty="0">
                <a:solidFill>
                  <a:schemeClr val="tx1"/>
                </a:solidFill>
                <a:latin typeface="Arial" panose="020B0604020202020204" pitchFamily="34" charset="0"/>
                <a:cs typeface="Arial" panose="020B0604020202020204" pitchFamily="34" charset="0"/>
              </a:rPr>
              <a:t>community readiness assessment looks at how ready a community is… </a:t>
            </a:r>
          </a:p>
          <a:p>
            <a:pPr marL="171450" indent="-171450" eaLnBrk="1" hangingPunct="1">
              <a:lnSpc>
                <a:spcPct val="80000"/>
              </a:lnSpc>
              <a:spcBef>
                <a:spcPct val="0"/>
              </a:spcBef>
              <a:buFont typeface="Arial" panose="020B0604020202020204" pitchFamily="34" charset="0"/>
              <a:buChar char="•"/>
            </a:pPr>
            <a:r>
              <a:rPr lang="en-US" altLang="en-US" sz="1100" b="1" u="sng" dirty="0">
                <a:solidFill>
                  <a:schemeClr val="tx1"/>
                </a:solidFill>
                <a:latin typeface="Arial" panose="020B0604020202020204" pitchFamily="34" charset="0"/>
                <a:cs typeface="Arial" panose="020B0604020202020204" pitchFamily="34" charset="0"/>
              </a:rPr>
              <a:t>To accept that a substance use problem</a:t>
            </a:r>
            <a:r>
              <a:rPr lang="en-US" altLang="en-US" sz="1100" b="1" dirty="0">
                <a:solidFill>
                  <a:schemeClr val="tx1"/>
                </a:solidFill>
                <a:latin typeface="Arial" panose="020B0604020202020204" pitchFamily="34" charset="0"/>
                <a:cs typeface="Arial" panose="020B0604020202020204" pitchFamily="34" charset="0"/>
              </a:rPr>
              <a:t> </a:t>
            </a:r>
            <a:r>
              <a:rPr lang="en-US" altLang="en-US" sz="1100" dirty="0">
                <a:solidFill>
                  <a:schemeClr val="tx1"/>
                </a:solidFill>
                <a:latin typeface="Arial" panose="020B0604020202020204" pitchFamily="34" charset="0"/>
                <a:cs typeface="Arial" panose="020B0604020202020204" pitchFamily="34" charset="0"/>
              </a:rPr>
              <a:t>needs to change</a:t>
            </a:r>
          </a:p>
          <a:p>
            <a:pPr marL="171450" indent="-171450" eaLnBrk="1" hangingPunct="1">
              <a:lnSpc>
                <a:spcPct val="80000"/>
              </a:lnSpc>
              <a:spcBef>
                <a:spcPct val="0"/>
              </a:spcBef>
              <a:buFont typeface="Arial" panose="020B0604020202020204" pitchFamily="34" charset="0"/>
              <a:buChar char="•"/>
            </a:pPr>
            <a:r>
              <a:rPr lang="en-US" altLang="en-US" sz="1100" b="1" u="sng" dirty="0">
                <a:solidFill>
                  <a:schemeClr val="tx1"/>
                </a:solidFill>
                <a:latin typeface="Arial" panose="020B0604020202020204" pitchFamily="34" charset="0"/>
                <a:cs typeface="Arial" panose="020B0604020202020204" pitchFamily="34" charset="0"/>
              </a:rPr>
              <a:t>To take action</a:t>
            </a:r>
            <a:r>
              <a:rPr lang="en-US" altLang="en-US" sz="1100" b="1" dirty="0">
                <a:solidFill>
                  <a:schemeClr val="tx1"/>
                </a:solidFill>
                <a:latin typeface="Arial" panose="020B0604020202020204" pitchFamily="34" charset="0"/>
                <a:cs typeface="Arial" panose="020B0604020202020204" pitchFamily="34" charset="0"/>
              </a:rPr>
              <a:t> </a:t>
            </a:r>
            <a:r>
              <a:rPr lang="en-US" altLang="en-US" sz="1100" dirty="0">
                <a:solidFill>
                  <a:schemeClr val="tx1"/>
                </a:solidFill>
                <a:latin typeface="Arial" panose="020B0604020202020204" pitchFamily="34" charset="0"/>
                <a:cs typeface="Arial" panose="020B0604020202020204" pitchFamily="34" charset="0"/>
              </a:rPr>
              <a:t>to change the problem</a:t>
            </a:r>
          </a:p>
          <a:p>
            <a:pPr eaLnBrk="1" hangingPunct="1">
              <a:lnSpc>
                <a:spcPct val="80000"/>
              </a:lnSpc>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dirty="0">
                <a:solidFill>
                  <a:schemeClr val="tx1"/>
                </a:solidFill>
                <a:latin typeface="Arial" panose="020B0604020202020204" pitchFamily="34" charset="0"/>
                <a:cs typeface="Arial" panose="020B0604020202020204" pitchFamily="34" charset="0"/>
              </a:rPr>
              <a:t>Ask participants </a:t>
            </a:r>
            <a:r>
              <a:rPr lang="en-US" altLang="en-US" sz="1100" b="1" u="sng" dirty="0">
                <a:solidFill>
                  <a:schemeClr val="tx1"/>
                </a:solidFill>
                <a:latin typeface="Arial" panose="020B0604020202020204" pitchFamily="34" charset="0"/>
                <a:cs typeface="Arial" panose="020B0604020202020204" pitchFamily="34" charset="0"/>
              </a:rPr>
              <a:t>why the level of community readiness is important</a:t>
            </a:r>
            <a:r>
              <a:rPr lang="en-US" altLang="en-US" sz="1100" dirty="0">
                <a:solidFill>
                  <a:schemeClr val="tx1"/>
                </a:solidFill>
                <a:latin typeface="Arial" panose="020B0604020202020204" pitchFamily="34" charset="0"/>
                <a:cs typeface="Arial" panose="020B0604020202020204" pitchFamily="34" charset="0"/>
              </a:rPr>
              <a:t>. Emphasize this point:</a:t>
            </a:r>
          </a:p>
          <a:p>
            <a:pPr eaLnBrk="1" hangingPunct="1">
              <a:lnSpc>
                <a:spcPct val="80000"/>
              </a:lnSpc>
              <a:spcBef>
                <a:spcPct val="0"/>
              </a:spcBef>
            </a:pPr>
            <a:r>
              <a:rPr lang="en-US" altLang="en-US" sz="1100" dirty="0">
                <a:solidFill>
                  <a:schemeClr val="tx1"/>
                </a:solidFill>
                <a:latin typeface="Arial" panose="020B0604020202020204" pitchFamily="34" charset="0"/>
                <a:cs typeface="Arial" panose="020B0604020202020204" pitchFamily="34" charset="0"/>
              </a:rPr>
              <a:t>If the community is not very ready, then focus on building readiness. If it is very ready, then it’s possible to begin to take action and implement interventions to prevent substance abuse. </a:t>
            </a:r>
          </a:p>
          <a:p>
            <a:pPr eaLnBrk="1" hangingPunct="1">
              <a:lnSpc>
                <a:spcPct val="80000"/>
              </a:lnSpc>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dirty="0">
                <a:solidFill>
                  <a:schemeClr val="tx1"/>
                </a:solidFill>
                <a:latin typeface="Arial" panose="020B0604020202020204" pitchFamily="34" charset="0"/>
                <a:cs typeface="Arial" panose="020B0604020202020204" pitchFamily="34" charset="0"/>
              </a:rPr>
              <a:t>Discuss </a:t>
            </a:r>
            <a:r>
              <a:rPr lang="en-US" altLang="en-US" sz="1100" b="1" i="1" u="sng" dirty="0">
                <a:solidFill>
                  <a:schemeClr val="tx1"/>
                </a:solidFill>
                <a:latin typeface="Arial" panose="020B0604020202020204" pitchFamily="34" charset="0"/>
                <a:cs typeface="Arial" panose="020B0604020202020204" pitchFamily="34" charset="0"/>
              </a:rPr>
              <a:t>who</a:t>
            </a:r>
            <a:r>
              <a:rPr lang="en-US" altLang="en-US" sz="1100" b="1" u="sng" dirty="0">
                <a:solidFill>
                  <a:schemeClr val="tx1"/>
                </a:solidFill>
                <a:latin typeface="Arial" panose="020B0604020202020204" pitchFamily="34" charset="0"/>
                <a:cs typeface="Arial" panose="020B0604020202020204" pitchFamily="34" charset="0"/>
              </a:rPr>
              <a:t> in the community needs to be at a high level of readiness for the prevention initiative to be effective </a:t>
            </a:r>
            <a:r>
              <a:rPr lang="en-US" altLang="en-US" sz="1100" dirty="0">
                <a:solidFill>
                  <a:schemeClr val="tx1"/>
                </a:solidFill>
                <a:latin typeface="Arial" panose="020B0604020202020204" pitchFamily="34" charset="0"/>
                <a:cs typeface="Arial" panose="020B0604020202020204" pitchFamily="34" charset="0"/>
              </a:rPr>
              <a:t>(e.g., prevention task force members, influential community leaders, vocal community groups, motivated community members.)</a:t>
            </a:r>
          </a:p>
          <a:p>
            <a:pPr eaLnBrk="1" hangingPunct="1">
              <a:lnSpc>
                <a:spcPct val="80000"/>
              </a:lnSpc>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dirty="0">
                <a:solidFill>
                  <a:schemeClr val="tx1"/>
                </a:solidFill>
                <a:latin typeface="Arial" panose="020B0604020202020204" pitchFamily="34" charset="0"/>
                <a:cs typeface="Arial" panose="020B0604020202020204" pitchFamily="34" charset="0"/>
              </a:rPr>
              <a:t>Introduce the Tri-Ethnic Center Community Readiness model:</a:t>
            </a:r>
            <a:endParaRPr lang="en-US" altLang="en-US" sz="1100" baseline="30000" dirty="0">
              <a:solidFill>
                <a:schemeClr val="tx1"/>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dirty="0">
                <a:solidFill>
                  <a:schemeClr val="tx1"/>
                </a:solidFill>
                <a:latin typeface="Arial" panose="020B0604020202020204" pitchFamily="34" charset="0"/>
                <a:cs typeface="Arial" panose="020B0604020202020204" pitchFamily="34" charset="0"/>
              </a:rPr>
              <a:t>There is a </a:t>
            </a:r>
            <a:r>
              <a:rPr lang="en-US" altLang="en-US" sz="1100" b="1" u="sng" dirty="0">
                <a:solidFill>
                  <a:schemeClr val="tx1"/>
                </a:solidFill>
                <a:latin typeface="Arial" panose="020B0604020202020204" pitchFamily="34" charset="0"/>
                <a:cs typeface="Arial" panose="020B0604020202020204" pitchFamily="34" charset="0"/>
              </a:rPr>
              <a:t>continuum</a:t>
            </a:r>
            <a:r>
              <a:rPr lang="en-US" altLang="en-US" sz="1100" dirty="0">
                <a:solidFill>
                  <a:schemeClr val="tx1"/>
                </a:solidFill>
                <a:latin typeface="Arial" panose="020B0604020202020204" pitchFamily="34" charset="0"/>
                <a:cs typeface="Arial" panose="020B0604020202020204" pitchFamily="34" charset="0"/>
              </a:rPr>
              <a:t> from </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not very ready</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 to </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ready to take action.</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 Individuals and the community as a whole may be somewhere along that continuum. There are </a:t>
            </a:r>
            <a:r>
              <a:rPr lang="en-US" altLang="ja-JP" sz="1100" b="1" u="sng" dirty="0">
                <a:solidFill>
                  <a:schemeClr val="tx1"/>
                </a:solidFill>
                <a:latin typeface="Arial" panose="020B0604020202020204" pitchFamily="34" charset="0"/>
                <a:cs typeface="Arial" panose="020B0604020202020204" pitchFamily="34" charset="0"/>
              </a:rPr>
              <a:t>different models of readiness </a:t>
            </a:r>
            <a:r>
              <a:rPr lang="en-US" altLang="ja-JP" sz="1100" dirty="0">
                <a:solidFill>
                  <a:schemeClr val="tx1"/>
                </a:solidFill>
                <a:latin typeface="Arial" panose="020B0604020202020204" pitchFamily="34" charset="0"/>
                <a:cs typeface="Arial" panose="020B0604020202020204" pitchFamily="34" charset="0"/>
              </a:rPr>
              <a:t>which can be used as a tool for determining where a community is along this continuum. The Tri-ethnic Center Community Readiness model is the one we will be using and it shows the various stages of readiness, as well as strategies to improve readiness (which will be discussed next).</a:t>
            </a:r>
          </a:p>
          <a:p>
            <a:pPr eaLnBrk="1" hangingPunct="1">
              <a:lnSpc>
                <a:spcPct val="80000"/>
              </a:lnSpc>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dirty="0">
                <a:solidFill>
                  <a:schemeClr val="tx1"/>
                </a:solidFill>
                <a:latin typeface="Arial" panose="020B0604020202020204" pitchFamily="34" charset="0"/>
                <a:cs typeface="Arial" panose="020B0604020202020204" pitchFamily="34" charset="0"/>
              </a:rPr>
              <a:t>Provide examples of the low and high ends of readiness:</a:t>
            </a:r>
            <a:endParaRPr lang="en-US" altLang="en-US" sz="1100" baseline="30000" dirty="0">
              <a:solidFill>
                <a:schemeClr val="tx1"/>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b="1" dirty="0">
                <a:solidFill>
                  <a:schemeClr val="tx1"/>
                </a:solidFill>
                <a:latin typeface="Arial" panose="020B0604020202020204" pitchFamily="34" charset="0"/>
                <a:cs typeface="Arial" panose="020B0604020202020204" pitchFamily="34" charset="0"/>
              </a:rPr>
              <a:t>Stage 1: No Knowledge/Community Tolerance </a:t>
            </a:r>
            <a:r>
              <a:rPr lang="en-US" altLang="en-US" sz="1100" dirty="0">
                <a:solidFill>
                  <a:schemeClr val="tx1"/>
                </a:solidFill>
                <a:latin typeface="Arial" panose="020B0604020202020204" pitchFamily="34" charset="0"/>
                <a:cs typeface="Arial" panose="020B0604020202020204" pitchFamily="34" charset="0"/>
              </a:rPr>
              <a:t>– Underage drinking parties associated with high school graduation may be seen by a community as a rite of passage, and youth who do not take part may be seen as </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goody two-shoes.</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 </a:t>
            </a:r>
          </a:p>
          <a:p>
            <a:pPr eaLnBrk="1" hangingPunct="1">
              <a:lnSpc>
                <a:spcPct val="80000"/>
              </a:lnSpc>
              <a:spcBef>
                <a:spcPct val="0"/>
              </a:spcBef>
            </a:pPr>
            <a:r>
              <a:rPr lang="en-US" altLang="en-US" sz="1100" b="1" dirty="0">
                <a:solidFill>
                  <a:schemeClr val="tx1"/>
                </a:solidFill>
                <a:latin typeface="Arial" panose="020B0604020202020204" pitchFamily="34" charset="0"/>
                <a:cs typeface="Arial" panose="020B0604020202020204" pitchFamily="34" charset="0"/>
              </a:rPr>
              <a:t>Stage 9:</a:t>
            </a:r>
            <a:r>
              <a:rPr lang="en-US" altLang="en-US" sz="1100" dirty="0">
                <a:solidFill>
                  <a:schemeClr val="tx1"/>
                </a:solidFill>
                <a:latin typeface="Arial" panose="020B0604020202020204" pitchFamily="34" charset="0"/>
                <a:cs typeface="Arial" panose="020B0604020202020204" pitchFamily="34" charset="0"/>
              </a:rPr>
              <a:t> </a:t>
            </a:r>
            <a:r>
              <a:rPr lang="en-US" altLang="en-US" sz="1100" b="1" dirty="0">
                <a:solidFill>
                  <a:schemeClr val="tx1"/>
                </a:solidFill>
                <a:latin typeface="Arial" panose="020B0604020202020204" pitchFamily="34" charset="0"/>
                <a:cs typeface="Arial" panose="020B0604020202020204" pitchFamily="34" charset="0"/>
              </a:rPr>
              <a:t>Professionalization – </a:t>
            </a:r>
            <a:r>
              <a:rPr lang="en-US" altLang="en-US" sz="1100" dirty="0">
                <a:solidFill>
                  <a:schemeClr val="tx1"/>
                </a:solidFill>
                <a:latin typeface="Arial" panose="020B0604020202020204" pitchFamily="34" charset="0"/>
                <a:cs typeface="Arial" panose="020B0604020202020204" pitchFamily="34" charset="0"/>
              </a:rPr>
              <a:t>A community wellness committee with representation from a wide variety of community groups is responsible for identifying community health and wellness issues and developing promotion and prevention strategies for the community. A number of sub-committees address specific issues, including substance abuse prevention, mental health promotion, health promotion, obesity, and suicide prevention. Additional sub-committees focus on assessment and evaluation, funding, and sustainability. They use a common assessment process and develop a comprehensive plan of evidence-based strategies and programs to address issues of concern. The group is known in the community as the </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go-to</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 group for action on issues of concern to citizens.</a:t>
            </a:r>
          </a:p>
          <a:p>
            <a:pPr eaLnBrk="1" hangingPunct="1">
              <a:lnSpc>
                <a:spcPct val="80000"/>
              </a:lnSpc>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dirty="0">
                <a:solidFill>
                  <a:schemeClr val="tx1"/>
                </a:solidFill>
                <a:latin typeface="Arial" panose="020B0604020202020204" pitchFamily="34" charset="0"/>
                <a:cs typeface="Arial" panose="020B0604020202020204" pitchFamily="34" charset="0"/>
              </a:rPr>
              <a:t>Refer participants to </a:t>
            </a:r>
            <a:r>
              <a:rPr lang="en-US" altLang="en-US" sz="1100" b="1" i="1" dirty="0">
                <a:solidFill>
                  <a:schemeClr val="tx1"/>
                </a:solidFill>
                <a:latin typeface="Arial" panose="020B0604020202020204" pitchFamily="34" charset="0"/>
                <a:cs typeface="Arial" panose="020B0604020202020204" pitchFamily="34" charset="0"/>
              </a:rPr>
              <a:t>Information Sheet 2.10: Assessing Capacity </a:t>
            </a:r>
            <a:r>
              <a:rPr lang="en-US" altLang="en-US" sz="1100" dirty="0">
                <a:solidFill>
                  <a:schemeClr val="tx1"/>
                </a:solidFill>
                <a:latin typeface="Arial" panose="020B0604020202020204" pitchFamily="34" charset="0"/>
                <a:cs typeface="Arial" panose="020B0604020202020204" pitchFamily="34" charset="0"/>
              </a:rPr>
              <a:t>and review the Tri-Ethnic Center stages of readiness (page 2 of the handout).</a:t>
            </a:r>
          </a:p>
          <a:p>
            <a:pPr eaLnBrk="1" hangingPunct="1">
              <a:lnSpc>
                <a:spcPct val="80000"/>
              </a:lnSpc>
              <a:spcBef>
                <a:spcPct val="0"/>
              </a:spcBef>
            </a:pPr>
            <a:endParaRPr lang="en-US" altLang="en-US" sz="1100" i="1" dirty="0">
              <a:solidFill>
                <a:schemeClr val="tx1"/>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dirty="0">
                <a:solidFill>
                  <a:schemeClr val="tx1"/>
                </a:solidFill>
                <a:latin typeface="Arial" panose="020B0604020202020204" pitchFamily="34" charset="0"/>
                <a:cs typeface="Arial" panose="020B0604020202020204" pitchFamily="34" charset="0"/>
              </a:rPr>
              <a:t>Ask participants to think about a community in which they work (or live) and to consider the level of readiness in relation to underage drinking. </a:t>
            </a:r>
          </a:p>
          <a:p>
            <a:pPr eaLnBrk="1" hangingPunct="1">
              <a:lnSpc>
                <a:spcPct val="80000"/>
              </a:lnSpc>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eaLnBrk="1" hangingPunct="1">
              <a:lnSpc>
                <a:spcPct val="80000"/>
              </a:lnSpc>
              <a:spcBef>
                <a:spcPct val="0"/>
              </a:spcBef>
            </a:pPr>
            <a:r>
              <a:rPr lang="en-US" altLang="en-US" sz="1100" dirty="0">
                <a:solidFill>
                  <a:schemeClr val="tx1"/>
                </a:solidFill>
                <a:latin typeface="Arial" panose="020B0604020202020204" pitchFamily="34" charset="0"/>
                <a:cs typeface="Arial" panose="020B0604020202020204" pitchFamily="34" charset="0"/>
              </a:rPr>
              <a:t>Make the following points:</a:t>
            </a:r>
          </a:p>
          <a:p>
            <a:pPr marL="171450" indent="-171450">
              <a:lnSpc>
                <a:spcPct val="8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It</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s </a:t>
            </a:r>
            <a:r>
              <a:rPr lang="en-US" altLang="ja-JP" sz="1100" b="1" u="sng" dirty="0">
                <a:solidFill>
                  <a:schemeClr val="tx1"/>
                </a:solidFill>
                <a:latin typeface="Arial" panose="020B0604020202020204" pitchFamily="34" charset="0"/>
                <a:cs typeface="Arial" panose="020B0604020202020204" pitchFamily="34" charset="0"/>
              </a:rPr>
              <a:t>not essential to pick the exact stage </a:t>
            </a:r>
            <a:r>
              <a:rPr lang="en-US" altLang="ja-JP" sz="1100" dirty="0">
                <a:solidFill>
                  <a:schemeClr val="tx1"/>
                </a:solidFill>
                <a:latin typeface="Arial" panose="020B0604020202020204" pitchFamily="34" charset="0"/>
                <a:cs typeface="Arial" panose="020B0604020202020204" pitchFamily="34" charset="0"/>
              </a:rPr>
              <a:t>as long as you are in the range.</a:t>
            </a:r>
          </a:p>
          <a:p>
            <a:pPr marL="171450" indent="-171450">
              <a:lnSpc>
                <a:spcPct val="8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You will need to identify </a:t>
            </a:r>
            <a:r>
              <a:rPr lang="en-US" altLang="en-US" sz="1100" b="1" u="sng" dirty="0">
                <a:solidFill>
                  <a:schemeClr val="tx1"/>
                </a:solidFill>
                <a:latin typeface="Arial" panose="020B0604020202020204" pitchFamily="34" charset="0"/>
                <a:cs typeface="Arial" panose="020B0604020202020204" pitchFamily="34" charset="0"/>
              </a:rPr>
              <a:t>activities that are at the appropriate level of readiness</a:t>
            </a:r>
            <a:r>
              <a:rPr lang="en-US" altLang="en-US" sz="1100" b="1" dirty="0">
                <a:solidFill>
                  <a:schemeClr val="tx1"/>
                </a:solidFill>
                <a:latin typeface="Arial" panose="020B0604020202020204" pitchFamily="34" charset="0"/>
                <a:cs typeface="Arial" panose="020B0604020202020204" pitchFamily="34" charset="0"/>
              </a:rPr>
              <a:t>.</a:t>
            </a:r>
          </a:p>
          <a:p>
            <a:pPr marL="171450" indent="-171450">
              <a:lnSpc>
                <a:spcPct val="8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Your whole community may </a:t>
            </a:r>
            <a:r>
              <a:rPr lang="en-US" altLang="en-US" sz="1100" b="1" u="sng" dirty="0">
                <a:solidFill>
                  <a:schemeClr val="tx1"/>
                </a:solidFill>
                <a:latin typeface="Arial" panose="020B0604020202020204" pitchFamily="34" charset="0"/>
                <a:cs typeface="Arial" panose="020B0604020202020204" pitchFamily="34" charset="0"/>
              </a:rPr>
              <a:t>not be in the same stage of readiness.</a:t>
            </a:r>
          </a:p>
        </p:txBody>
      </p:sp>
      <p:sp>
        <p:nvSpPr>
          <p:cNvPr id="78851"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A934312-9295-4208-B713-61613908091A}" type="slidenum">
              <a:rPr lang="en-US" altLang="en-US" sz="1200">
                <a:latin typeface="Calibri" panose="020F0502020204030204" pitchFamily="34" charset="0"/>
              </a:rPr>
              <a:pPr eaLnBrk="1" hangingPunct="1"/>
              <a:t>33</a:t>
            </a:fld>
            <a:endParaRPr lang="en-US" altLang="en-US" sz="1200">
              <a:latin typeface="Calibri" panose="020F0502020204030204" pitchFamily="34" charset="0"/>
            </a:endParaRPr>
          </a:p>
        </p:txBody>
      </p:sp>
    </p:spTree>
    <p:extLst>
      <p:ext uri="{BB962C8B-B14F-4D97-AF65-F5344CB8AC3E}">
        <p14:creationId xmlns:p14="http://schemas.microsoft.com/office/powerpoint/2010/main" val="3179544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xfrm>
            <a:off x="1985963" y="685800"/>
            <a:ext cx="2827337" cy="2120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xfrm>
            <a:off x="685800" y="3005138"/>
            <a:ext cx="5486400" cy="463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b="1" dirty="0">
                <a:solidFill>
                  <a:schemeClr val="tx1"/>
                </a:solidFill>
                <a:latin typeface="Arial" panose="020B0604020202020204" pitchFamily="34" charset="0"/>
                <a:cs typeface="Arial" panose="020B0604020202020204" pitchFamily="34" charset="0"/>
              </a:rPr>
              <a:t>ACTIVITY (Optional) – High/Low</a:t>
            </a:r>
          </a:p>
          <a:p>
            <a:pPr eaLnBrk="1" hangingPunct="1">
              <a:spcBef>
                <a:spcPct val="0"/>
              </a:spcBef>
            </a:pPr>
            <a:r>
              <a:rPr lang="en-US" altLang="en-US" sz="1100" b="1" dirty="0">
                <a:solidFill>
                  <a:schemeClr val="tx1"/>
                </a:solidFill>
                <a:latin typeface="Arial" panose="020B0604020202020204" pitchFamily="34" charset="0"/>
                <a:cs typeface="Arial" panose="020B0604020202020204" pitchFamily="34" charset="0"/>
              </a:rPr>
              <a:t>Purpose </a:t>
            </a:r>
            <a:r>
              <a:rPr lang="en-US" altLang="en-US" sz="1100" dirty="0">
                <a:solidFill>
                  <a:schemeClr val="tx1"/>
                </a:solidFill>
                <a:latin typeface="Arial" panose="020B0604020202020204" pitchFamily="34" charset="0"/>
                <a:cs typeface="Arial" panose="020B0604020202020204" pitchFamily="34" charset="0"/>
              </a:rPr>
              <a:t>– Connect the concepts of resources and readiness as they might apply to the communities where participants work</a:t>
            </a:r>
          </a:p>
          <a:p>
            <a:r>
              <a:rPr lang="en-US" altLang="en-US" sz="1100" b="1" dirty="0">
                <a:solidFill>
                  <a:schemeClr val="tx1"/>
                </a:solidFill>
                <a:latin typeface="Arial" panose="020B0604020202020204" pitchFamily="34" charset="0"/>
                <a:cs typeface="Arial" panose="020B0604020202020204" pitchFamily="34" charset="0"/>
              </a:rPr>
              <a:t>Time – </a:t>
            </a:r>
            <a:r>
              <a:rPr lang="en-US" altLang="en-US" sz="1100" dirty="0">
                <a:solidFill>
                  <a:schemeClr val="tx1"/>
                </a:solidFill>
                <a:latin typeface="Arial" panose="020B0604020202020204" pitchFamily="34" charset="0"/>
                <a:cs typeface="Arial" panose="020B0604020202020204" pitchFamily="34" charset="0"/>
              </a:rPr>
              <a:t>20 minutes</a:t>
            </a:r>
          </a:p>
          <a:p>
            <a:r>
              <a:rPr lang="en-US" altLang="en-US" sz="1100" b="1" dirty="0">
                <a:solidFill>
                  <a:schemeClr val="tx1"/>
                </a:solidFill>
                <a:latin typeface="Arial" panose="020B0604020202020204" pitchFamily="34" charset="0"/>
                <a:cs typeface="Arial" panose="020B0604020202020204" pitchFamily="34" charset="0"/>
              </a:rPr>
              <a:t>Instructions </a:t>
            </a:r>
            <a:r>
              <a:rPr lang="en-US" altLang="en-US" sz="1100" dirty="0">
                <a:solidFill>
                  <a:schemeClr val="tx1"/>
                </a:solidFill>
                <a:latin typeface="Arial" panose="020B0604020202020204" pitchFamily="34" charset="0"/>
                <a:cs typeface="Arial" panose="020B0604020202020204" pitchFamily="34" charset="0"/>
              </a:rPr>
              <a:t>– </a:t>
            </a:r>
          </a:p>
          <a:p>
            <a:pPr marL="228600" indent="-228600">
              <a:buFont typeface="+mj-lt"/>
              <a:buAutoNum type="arabicPeriod"/>
            </a:pPr>
            <a:r>
              <a:rPr lang="en-US" sz="11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Trainer should draw the four boxes of high-low resources and readiness to illustrate.</a:t>
            </a:r>
          </a:p>
          <a:p>
            <a:pPr marL="228600" indent="-228600">
              <a:buFont typeface="+mj-lt"/>
              <a:buAutoNum type="arabicPeriod"/>
            </a:pPr>
            <a:r>
              <a:rPr lang="en-US" altLang="en-US" sz="1100" dirty="0">
                <a:solidFill>
                  <a:schemeClr val="tx1"/>
                </a:solidFill>
                <a:latin typeface="Arial" panose="020B0604020202020204" pitchFamily="34" charset="0"/>
                <a:cs typeface="Arial" panose="020B0604020202020204" pitchFamily="34" charset="0"/>
              </a:rPr>
              <a:t>Ask participants to consider the community where they work or live (can use the community identified in the previous activity) and determine it</a:t>
            </a:r>
            <a:r>
              <a:rPr lang="en-US" altLang="ja-JP" sz="1100" dirty="0">
                <a:solidFill>
                  <a:schemeClr val="tx1"/>
                </a:solidFill>
                <a:latin typeface="Arial" panose="020B0604020202020204" pitchFamily="34" charset="0"/>
                <a:cs typeface="Arial" panose="020B0604020202020204" pitchFamily="34" charset="0"/>
              </a:rPr>
              <a:t>s level of resources and readiness in relation to underage drinking </a:t>
            </a:r>
            <a:r>
              <a:rPr lang="en-US" sz="11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or prescription drug misuse</a:t>
            </a:r>
            <a:r>
              <a:rPr lang="en-US" altLang="ja-JP" sz="1100" dirty="0">
                <a:solidFill>
                  <a:schemeClr val="tx1"/>
                </a:solidFill>
                <a:latin typeface="Arial" panose="020B0604020202020204" pitchFamily="34" charset="0"/>
                <a:cs typeface="Arial" panose="020B0604020202020204" pitchFamily="34" charset="0"/>
              </a:rPr>
              <a:t> according to the four possible scenarios on the slide:</a:t>
            </a:r>
          </a:p>
          <a:p>
            <a:pPr marL="449263" lvl="1" indent="-228600" eaLnBrk="1" hangingPunct="1">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High resources, high readiness</a:t>
            </a:r>
          </a:p>
          <a:p>
            <a:pPr marL="449263" lvl="1" indent="-228600" eaLnBrk="1" hangingPunct="1">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High resources, low readiness</a:t>
            </a:r>
          </a:p>
          <a:p>
            <a:pPr marL="449263" lvl="1" indent="-228600" eaLnBrk="1" hangingPunct="1">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Low resources, high readiness</a:t>
            </a:r>
          </a:p>
          <a:p>
            <a:pPr marL="449263" lvl="1" indent="-228600" eaLnBrk="1" hangingPunct="1">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Low resources, low readiness</a:t>
            </a:r>
            <a:endParaRPr lang="en-US" altLang="en-US" sz="1100" b="1" dirty="0">
              <a:solidFill>
                <a:schemeClr val="tx1"/>
              </a:solidFill>
              <a:latin typeface="Arial" panose="020B0604020202020204" pitchFamily="34" charset="0"/>
              <a:cs typeface="Arial" panose="020B0604020202020204" pitchFamily="34" charset="0"/>
            </a:endParaRPr>
          </a:p>
          <a:p>
            <a:pPr marL="228600" indent="-228600">
              <a:buFont typeface="+mj-lt"/>
              <a:buAutoNum type="arabicPeriod"/>
            </a:pPr>
            <a:r>
              <a:rPr lang="en-US" altLang="en-US" sz="1100" dirty="0">
                <a:solidFill>
                  <a:schemeClr val="tx1"/>
                </a:solidFill>
                <a:latin typeface="Arial" panose="020B0604020202020204" pitchFamily="34" charset="0"/>
                <a:cs typeface="Arial" panose="020B0604020202020204" pitchFamily="34" charset="0"/>
              </a:rPr>
              <a:t>Have participants find a partner and take turns sharing the scenario they chose for their community with an explanation as to why that scenario fits.</a:t>
            </a:r>
          </a:p>
          <a:p>
            <a:pPr marL="228600" indent="-228600">
              <a:buFont typeface="+mj-lt"/>
              <a:buAutoNum type="arabicPeriod"/>
            </a:pPr>
            <a:r>
              <a:rPr lang="en-US" altLang="en-US" sz="1100" dirty="0">
                <a:solidFill>
                  <a:schemeClr val="tx1"/>
                </a:solidFill>
                <a:latin typeface="Arial" panose="020B0604020202020204" pitchFamily="34" charset="0"/>
                <a:cs typeface="Arial" panose="020B0604020202020204" pitchFamily="34" charset="0"/>
              </a:rPr>
              <a:t>Reconvene the entire group and go through each of the four scenarios, asking who selected it and discussing what it means in terms of doing prevention work.</a:t>
            </a:r>
          </a:p>
          <a:p>
            <a:endParaRPr lang="en-US" altLang="en-US" sz="1100" dirty="0">
              <a:solidFill>
                <a:schemeClr val="tx1"/>
              </a:solidFill>
              <a:latin typeface="Arial" panose="020B0604020202020204" pitchFamily="34" charset="0"/>
              <a:cs typeface="Arial" panose="020B0604020202020204" pitchFamily="34" charset="0"/>
            </a:endParaRPr>
          </a:p>
          <a:p>
            <a:r>
              <a:rPr lang="en-US" altLang="en-US" sz="1100" dirty="0">
                <a:solidFill>
                  <a:schemeClr val="tx1"/>
                </a:solidFill>
                <a:latin typeface="Arial" panose="020B0604020202020204" pitchFamily="34" charset="0"/>
                <a:cs typeface="Arial" panose="020B0604020202020204" pitchFamily="34" charset="0"/>
              </a:rPr>
              <a:t>Summarize as follows:</a:t>
            </a:r>
          </a:p>
          <a:p>
            <a:r>
              <a:rPr lang="en-US" altLang="en-US" sz="1100" dirty="0">
                <a:solidFill>
                  <a:schemeClr val="tx1"/>
                </a:solidFill>
                <a:latin typeface="Arial" panose="020B0604020202020204" pitchFamily="34" charset="0"/>
                <a:cs typeface="Arial" panose="020B0604020202020204" pitchFamily="34" charset="0"/>
              </a:rPr>
              <a:t>It is essential when planning prevention activities that you keep in mind the community’s resources and stage of readiness.</a:t>
            </a:r>
          </a:p>
          <a:p>
            <a:endParaRPr lang="en-US" altLang="en-US" sz="1100" dirty="0">
              <a:solidFill>
                <a:schemeClr val="tx1"/>
              </a:solidFill>
              <a:latin typeface="Arial" panose="020B0604020202020204" pitchFamily="34" charset="0"/>
              <a:cs typeface="Arial" panose="020B0604020202020204" pitchFamily="34" charset="0"/>
            </a:endParaRPr>
          </a:p>
        </p:txBody>
      </p:sp>
      <p:sp>
        <p:nvSpPr>
          <p:cNvPr id="80899"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0B00C6D-E645-4D25-80EF-DDE525DD8CF9}" type="slidenum">
              <a:rPr lang="en-US" altLang="en-US" sz="1200">
                <a:latin typeface="Calibri" panose="020F0502020204030204" pitchFamily="34" charset="0"/>
              </a:rPr>
              <a:pPr eaLnBrk="1" hangingPunct="1"/>
              <a:t>34</a:t>
            </a:fld>
            <a:endParaRPr lang="en-US" altLang="en-US" sz="1200">
              <a:latin typeface="Calibri" panose="020F0502020204030204" pitchFamily="34" charset="0"/>
            </a:endParaRPr>
          </a:p>
        </p:txBody>
      </p:sp>
    </p:spTree>
    <p:extLst>
      <p:ext uri="{BB962C8B-B14F-4D97-AF65-F5344CB8AC3E}">
        <p14:creationId xmlns:p14="http://schemas.microsoft.com/office/powerpoint/2010/main" val="931561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xfrm>
            <a:off x="1985963" y="685800"/>
            <a:ext cx="2827337" cy="2120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xfrm>
            <a:off x="685800" y="3175000"/>
            <a:ext cx="5486400" cy="463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b="1" dirty="0">
                <a:solidFill>
                  <a:schemeClr val="tx1"/>
                </a:solidFill>
                <a:latin typeface="Arial" panose="020B0604020202020204" pitchFamily="34" charset="0"/>
                <a:cs typeface="Arial" panose="020B0604020202020204" pitchFamily="34" charset="0"/>
              </a:rPr>
              <a:t>CASE STUDY ACTIVITY – Determining Resources and Readiness</a:t>
            </a:r>
          </a:p>
          <a:p>
            <a:pPr eaLnBrk="1" hangingPunct="1">
              <a:spcBef>
                <a:spcPct val="0"/>
              </a:spcBef>
            </a:pPr>
            <a:r>
              <a:rPr lang="en-US" altLang="en-US" sz="1100" b="1" dirty="0">
                <a:solidFill>
                  <a:schemeClr val="tx1"/>
                </a:solidFill>
                <a:latin typeface="Arial" panose="020B0604020202020204" pitchFamily="34" charset="0"/>
                <a:cs typeface="Arial" panose="020B0604020202020204" pitchFamily="34" charset="0"/>
              </a:rPr>
              <a:t>Purpose </a:t>
            </a:r>
            <a:r>
              <a:rPr lang="en-US" altLang="en-US" sz="1100" dirty="0">
                <a:solidFill>
                  <a:schemeClr val="tx1"/>
                </a:solidFill>
                <a:latin typeface="Arial" panose="020B0604020202020204" pitchFamily="34" charset="0"/>
                <a:cs typeface="Arial" panose="020B0604020202020204" pitchFamily="34" charset="0"/>
              </a:rPr>
              <a:t>– Connect the concepts of resources and readiness as they might apply to the case study</a:t>
            </a:r>
          </a:p>
          <a:p>
            <a:r>
              <a:rPr lang="en-US" altLang="en-US" sz="1100" b="1" dirty="0">
                <a:solidFill>
                  <a:schemeClr val="tx1"/>
                </a:solidFill>
                <a:latin typeface="Arial" panose="020B0604020202020204" pitchFamily="34" charset="0"/>
                <a:cs typeface="Arial" panose="020B0604020202020204" pitchFamily="34" charset="0"/>
              </a:rPr>
              <a:t>Time – </a:t>
            </a:r>
            <a:r>
              <a:rPr lang="en-US" altLang="en-US" sz="1100" dirty="0">
                <a:solidFill>
                  <a:schemeClr val="tx1"/>
                </a:solidFill>
                <a:latin typeface="Arial" panose="020B0604020202020204" pitchFamily="34" charset="0"/>
                <a:cs typeface="Arial" panose="020B0604020202020204" pitchFamily="34" charset="0"/>
              </a:rPr>
              <a:t>30 minutes</a:t>
            </a:r>
          </a:p>
          <a:p>
            <a:r>
              <a:rPr lang="en-US" altLang="en-US" sz="1100" b="1" dirty="0">
                <a:solidFill>
                  <a:schemeClr val="tx1"/>
                </a:solidFill>
                <a:latin typeface="Arial" panose="020B0604020202020204" pitchFamily="34" charset="0"/>
                <a:cs typeface="Arial" panose="020B0604020202020204" pitchFamily="34" charset="0"/>
              </a:rPr>
              <a:t>Instructions </a:t>
            </a:r>
            <a:r>
              <a:rPr lang="en-US" altLang="en-US" sz="1100" dirty="0">
                <a:solidFill>
                  <a:schemeClr val="tx1"/>
                </a:solidFill>
                <a:latin typeface="Arial" panose="020B0604020202020204" pitchFamily="34" charset="0"/>
                <a:cs typeface="Arial" panose="020B0604020202020204" pitchFamily="34" charset="0"/>
              </a:rPr>
              <a:t>– </a:t>
            </a:r>
          </a:p>
          <a:p>
            <a:pPr marL="228600" indent="-228600">
              <a:buFont typeface="+mj-lt"/>
              <a:buAutoNum type="arabicPeriod"/>
            </a:pPr>
            <a:r>
              <a:rPr lang="en-US" altLang="en-US" sz="1100" dirty="0">
                <a:solidFill>
                  <a:schemeClr val="tx1"/>
                </a:solidFill>
                <a:latin typeface="Arial" panose="020B0604020202020204" pitchFamily="34" charset="0"/>
                <a:cs typeface="Arial" panose="020B0604020202020204" pitchFamily="34" charset="0"/>
              </a:rPr>
              <a:t>Ask participants to get in small case study groups.</a:t>
            </a:r>
          </a:p>
          <a:p>
            <a:pPr marL="228600" indent="-228600">
              <a:buFont typeface="+mj-lt"/>
              <a:buAutoNum type="arabicPeriod"/>
            </a:pPr>
            <a:r>
              <a:rPr lang="en-US" altLang="en-US" sz="1100" dirty="0">
                <a:solidFill>
                  <a:schemeClr val="tx1"/>
                </a:solidFill>
                <a:latin typeface="Arial" panose="020B0604020202020204" pitchFamily="34" charset="0"/>
                <a:cs typeface="Arial" panose="020B0604020202020204" pitchFamily="34" charset="0"/>
              </a:rPr>
              <a:t> Review the information on resources and readiness for the case.</a:t>
            </a:r>
          </a:p>
          <a:p>
            <a:pPr marL="228600" indent="-228600">
              <a:buFont typeface="+mj-lt"/>
              <a:buAutoNum type="arabicPeriod"/>
            </a:pPr>
            <a:r>
              <a:rPr lang="en-US" altLang="en-US" sz="1100" dirty="0">
                <a:solidFill>
                  <a:schemeClr val="tx1"/>
                </a:solidFill>
                <a:latin typeface="Arial" panose="020B0604020202020204" pitchFamily="34" charset="0"/>
                <a:cs typeface="Arial" panose="020B0604020202020204" pitchFamily="34" charset="0"/>
              </a:rPr>
              <a:t>Use the information provided in the case to determine the resources, resources gaps, and readiness to address underage drinking in the case.</a:t>
            </a:r>
          </a:p>
          <a:p>
            <a:pPr marL="228600" indent="-228600">
              <a:buFont typeface="+mj-lt"/>
              <a:buAutoNum type="arabicPeriod"/>
            </a:pPr>
            <a:r>
              <a:rPr lang="en-US" altLang="en-US" sz="1100" dirty="0">
                <a:solidFill>
                  <a:schemeClr val="tx1"/>
                </a:solidFill>
                <a:latin typeface="Arial" panose="020B0604020202020204" pitchFamily="34" charset="0"/>
                <a:cs typeface="Arial" panose="020B0604020202020204" pitchFamily="34" charset="0"/>
              </a:rPr>
              <a:t>Record answers in the chart on </a:t>
            </a:r>
            <a:r>
              <a:rPr lang="en-US" altLang="en-US" sz="1100" b="1" i="1" dirty="0">
                <a:solidFill>
                  <a:schemeClr val="tx1"/>
                </a:solidFill>
                <a:latin typeface="Arial" panose="020B0604020202020204" pitchFamily="34" charset="0"/>
                <a:cs typeface="Arial" panose="020B0604020202020204" pitchFamily="34" charset="0"/>
              </a:rPr>
              <a:t>Worksheet 2.11: Case Study Activity – Determining Resources and Readiness. </a:t>
            </a:r>
            <a:r>
              <a:rPr lang="en-US" altLang="en-US" sz="1100" dirty="0">
                <a:solidFill>
                  <a:schemeClr val="tx1"/>
                </a:solidFill>
                <a:latin typeface="Arial" panose="020B0604020202020204" pitchFamily="34" charset="0"/>
                <a:cs typeface="Arial" panose="020B0604020202020204" pitchFamily="34" charset="0"/>
              </a:rPr>
              <a:t>Have participants copy this chart onto easel paper to refer to for an activity in Session 3,</a:t>
            </a:r>
            <a:r>
              <a:rPr lang="en-US" altLang="en-US" sz="1100" b="1" dirty="0">
                <a:solidFill>
                  <a:schemeClr val="tx1"/>
                </a:solidFill>
                <a:latin typeface="Arial" panose="020B0604020202020204" pitchFamily="34" charset="0"/>
                <a:cs typeface="Arial" panose="020B0604020202020204" pitchFamily="34" charset="0"/>
              </a:rPr>
              <a:t> </a:t>
            </a:r>
            <a:r>
              <a:rPr lang="en-US" altLang="en-US" sz="1100" b="1" i="1" dirty="0">
                <a:solidFill>
                  <a:schemeClr val="tx1"/>
                </a:solidFill>
                <a:latin typeface="Arial" panose="020B0604020202020204" pitchFamily="34" charset="0"/>
                <a:cs typeface="Arial" panose="020B0604020202020204" pitchFamily="34" charset="0"/>
              </a:rPr>
              <a:t>Worksheet 3.10: Case Study Activity – Prioritizing Risk Factors.</a:t>
            </a:r>
          </a:p>
          <a:p>
            <a:endParaRPr lang="en-US" altLang="en-US" sz="1100" dirty="0">
              <a:solidFill>
                <a:schemeClr val="tx1"/>
              </a:solidFill>
              <a:latin typeface="Arial" panose="020B0604020202020204" pitchFamily="34" charset="0"/>
              <a:cs typeface="Arial" panose="020B0604020202020204" pitchFamily="34" charset="0"/>
            </a:endParaRPr>
          </a:p>
          <a:p>
            <a:r>
              <a:rPr lang="en-US" altLang="en-US" sz="1100" dirty="0">
                <a:solidFill>
                  <a:schemeClr val="tx1"/>
                </a:solidFill>
                <a:latin typeface="Arial" panose="020B0604020202020204" pitchFamily="34" charset="0"/>
                <a:cs typeface="Arial" panose="020B0604020202020204" pitchFamily="34" charset="0"/>
              </a:rPr>
              <a:t>When processing this activity with participants, ask them to identify which resources are fiscal, human, or organizational.</a:t>
            </a:r>
            <a:endParaRPr lang="en-US" altLang="en-US" sz="1100" b="1" dirty="0">
              <a:solidFill>
                <a:schemeClr val="tx1"/>
              </a:solidFill>
              <a:latin typeface="Arial" panose="020B0604020202020204" pitchFamily="34" charset="0"/>
              <a:cs typeface="Arial" panose="020B0604020202020204" pitchFamily="34" charset="0"/>
            </a:endParaRPr>
          </a:p>
        </p:txBody>
      </p:sp>
      <p:sp>
        <p:nvSpPr>
          <p:cNvPr id="82947"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89B7259-2CEB-4AFD-B018-9A20B1FAD426}" type="slidenum">
              <a:rPr lang="en-US" altLang="en-US" sz="1200">
                <a:latin typeface="Calibri" panose="020F0502020204030204" pitchFamily="34" charset="0"/>
              </a:rPr>
              <a:pPr eaLnBrk="1" hangingPunct="1"/>
              <a:t>35</a:t>
            </a:fld>
            <a:endParaRPr lang="en-US" altLang="en-US" sz="1200">
              <a:latin typeface="Calibri" panose="020F0502020204030204" pitchFamily="34" charset="0"/>
            </a:endParaRPr>
          </a:p>
        </p:txBody>
      </p:sp>
    </p:spTree>
    <p:extLst>
      <p:ext uri="{BB962C8B-B14F-4D97-AF65-F5344CB8AC3E}">
        <p14:creationId xmlns:p14="http://schemas.microsoft.com/office/powerpoint/2010/main" val="1692417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1963738" y="685800"/>
            <a:ext cx="2862262" cy="214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xfrm>
            <a:off x="685800" y="31242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solidFill>
                  <a:schemeClr val="tx1"/>
                </a:solidFill>
                <a:latin typeface="Arial" panose="020B0604020202020204" pitchFamily="34" charset="0"/>
                <a:cs typeface="Arial" panose="020B0604020202020204" pitchFamily="34" charset="0"/>
              </a:rPr>
              <a:t>Remind participants what was covered in the session today:</a:t>
            </a:r>
          </a:p>
          <a:p>
            <a:pPr eaLnBrk="1" hangingPunct="1">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Step 1: Assessment – assessing the substance abuse prevention needs of a community</a:t>
            </a:r>
          </a:p>
          <a:p>
            <a:pPr marL="171450" indent="-171450" eaLnBrk="1" hangingPunct="1">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Step 2: Capacity – assessing capacity was covered in this section of the training, and building capacity will be covered in the next section. </a:t>
            </a:r>
          </a:p>
          <a:p>
            <a:pPr eaLnBrk="1" hangingPunct="1">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eaLnBrk="1" hangingPunct="1">
              <a:spcBef>
                <a:spcPct val="0"/>
              </a:spcBef>
            </a:pPr>
            <a:r>
              <a:rPr lang="en-US" altLang="en-US" sz="1100" dirty="0">
                <a:solidFill>
                  <a:schemeClr val="tx1"/>
                </a:solidFill>
                <a:latin typeface="Arial" panose="020B0604020202020204" pitchFamily="34" charset="0"/>
                <a:cs typeface="Arial" panose="020B0604020202020204" pitchFamily="34" charset="0"/>
              </a:rPr>
              <a:t>Emphasize that the effectiveness of the SPF begins with a clear understanding of the problems in a community, based on data, and it depends on the involvement of community members in all stages of the process.</a:t>
            </a:r>
          </a:p>
          <a:p>
            <a:pPr eaLnBrk="1" hangingPunct="1">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eaLnBrk="1" hangingPunct="1">
              <a:spcBef>
                <a:spcPct val="0"/>
              </a:spcBef>
            </a:pPr>
            <a:r>
              <a:rPr lang="en-US" altLang="en-US" sz="1100" dirty="0">
                <a:solidFill>
                  <a:schemeClr val="tx1"/>
                </a:solidFill>
                <a:latin typeface="Arial" panose="020B0604020202020204" pitchFamily="34" charset="0"/>
                <a:cs typeface="Arial" panose="020B0604020202020204" pitchFamily="34" charset="0"/>
              </a:rPr>
              <a:t>Ask participants to share something they learned, relearned, or are still wondering about regarding assessing substance abuse and associated problems, risk and protective factors, and readiness and resources. (This will be useful information for you as you teach the rest of the SPF.)</a:t>
            </a:r>
          </a:p>
        </p:txBody>
      </p:sp>
      <p:sp>
        <p:nvSpPr>
          <p:cNvPr id="84995"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D8F5B1F-CA9F-408B-9815-3E0E087F2A73}" type="slidenum">
              <a:rPr lang="en-US" altLang="en-US" sz="1200">
                <a:latin typeface="Calibri" panose="020F0502020204030204" pitchFamily="34" charset="0"/>
              </a:rPr>
              <a:pPr eaLnBrk="1" hangingPunct="1"/>
              <a:t>36</a:t>
            </a:fld>
            <a:endParaRPr lang="en-US" altLang="en-US" sz="1200">
              <a:latin typeface="Calibri" panose="020F0502020204030204" pitchFamily="34" charset="0"/>
            </a:endParaRPr>
          </a:p>
        </p:txBody>
      </p:sp>
    </p:spTree>
    <p:extLst>
      <p:ext uri="{BB962C8B-B14F-4D97-AF65-F5344CB8AC3E}">
        <p14:creationId xmlns:p14="http://schemas.microsoft.com/office/powerpoint/2010/main" val="4203708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xfrm>
            <a:off x="1905000" y="685800"/>
            <a:ext cx="2895600" cy="2171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xfrm>
            <a:off x="685800" y="31877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a:solidFill>
                  <a:schemeClr val="tx1"/>
                </a:solidFill>
                <a:latin typeface="Arial" panose="020B0604020202020204" pitchFamily="34" charset="0"/>
                <a:cs typeface="Arial" panose="020B0604020202020204" pitchFamily="34" charset="0"/>
              </a:rPr>
              <a:t>Ask participants to summarize what they learned in the training today about Steps 1 and 2.</a:t>
            </a:r>
          </a:p>
          <a:p>
            <a:pPr>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a:spcBef>
                <a:spcPct val="0"/>
              </a:spcBef>
            </a:pPr>
            <a:r>
              <a:rPr lang="en-US" altLang="en-US" sz="1100" dirty="0">
                <a:solidFill>
                  <a:schemeClr val="tx1"/>
                </a:solidFill>
                <a:latin typeface="Arial" panose="020B0604020202020204" pitchFamily="34" charset="0"/>
                <a:cs typeface="Arial" panose="020B0604020202020204" pitchFamily="34" charset="0"/>
              </a:rPr>
              <a:t>Review the learning objectives on the slide and ask participants how well the objectives were met.</a:t>
            </a:r>
          </a:p>
          <a:p>
            <a:pPr marL="171450" indent="-171450">
              <a:lnSpc>
                <a:spcPct val="11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Describe how to assess substance use problems and related behaviors</a:t>
            </a:r>
          </a:p>
          <a:p>
            <a:pPr marL="171450" indent="-171450">
              <a:lnSpc>
                <a:spcPct val="11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Explain how health disparities relate to prevention</a:t>
            </a:r>
          </a:p>
          <a:p>
            <a:pPr marL="171450" indent="-171450">
              <a:lnSpc>
                <a:spcPct val="11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Describe how to assess the risk and protective factors that influence (or contribute to) the problems</a:t>
            </a:r>
          </a:p>
          <a:p>
            <a:pPr marL="171450" indent="-171450">
              <a:lnSpc>
                <a:spcPct val="110000"/>
              </a:lnSpc>
              <a:spcBef>
                <a:spcPct val="0"/>
              </a:spcBef>
              <a:buFont typeface="Arial" panose="020B0604020202020204" pitchFamily="34" charset="0"/>
              <a:buChar char="•"/>
            </a:pPr>
            <a:r>
              <a:rPr lang="en-US" altLang="en-US" sz="1100" dirty="0">
                <a:solidFill>
                  <a:schemeClr val="tx1"/>
                </a:solidFill>
                <a:latin typeface="Arial" panose="020B0604020202020204" pitchFamily="34" charset="0"/>
                <a:cs typeface="Arial" panose="020B0604020202020204" pitchFamily="34" charset="0"/>
              </a:rPr>
              <a:t>Explain how to assess a community</a:t>
            </a:r>
            <a:r>
              <a:rPr lang="ja-JP" altLang="en-US"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s readiness and resources to address its substance use problems</a:t>
            </a:r>
          </a:p>
          <a:p>
            <a:pPr>
              <a:spcBef>
                <a:spcPct val="0"/>
              </a:spcBef>
            </a:pPr>
            <a:endParaRPr lang="en-US" altLang="en-US" sz="1100" dirty="0">
              <a:solidFill>
                <a:schemeClr val="tx1"/>
              </a:solidFill>
              <a:latin typeface="Arial" panose="020B0604020202020204" pitchFamily="34" charset="0"/>
              <a:cs typeface="Arial" panose="020B0604020202020204" pitchFamily="34" charset="0"/>
            </a:endParaRPr>
          </a:p>
          <a:p>
            <a:pPr>
              <a:spcBef>
                <a:spcPct val="0"/>
              </a:spcBef>
            </a:pPr>
            <a:r>
              <a:rPr lang="en-US" altLang="en-US" sz="1100" dirty="0">
                <a:solidFill>
                  <a:schemeClr val="tx1"/>
                </a:solidFill>
                <a:latin typeface="Arial" panose="020B0604020202020204" pitchFamily="34" charset="0"/>
                <a:cs typeface="Arial" panose="020B0604020202020204" pitchFamily="34" charset="0"/>
              </a:rPr>
              <a:t>Address any outstanding issues.</a:t>
            </a:r>
          </a:p>
        </p:txBody>
      </p:sp>
      <p:sp>
        <p:nvSpPr>
          <p:cNvPr id="87043"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4308A22-ADF7-4DF0-89FD-671802FB05BA}" type="slidenum">
              <a:rPr lang="en-US" altLang="en-US" sz="1200">
                <a:latin typeface="Calibri" panose="020F0502020204030204" pitchFamily="34" charset="0"/>
              </a:rPr>
              <a:pPr eaLnBrk="1" hangingPunct="1"/>
              <a:t>37</a:t>
            </a:fld>
            <a:endParaRPr lang="en-US" altLang="en-US" sz="1200">
              <a:latin typeface="Calibri" panose="020F0502020204030204" pitchFamily="34" charset="0"/>
            </a:endParaRPr>
          </a:p>
        </p:txBody>
      </p:sp>
    </p:spTree>
    <p:extLst>
      <p:ext uri="{BB962C8B-B14F-4D97-AF65-F5344CB8AC3E}">
        <p14:creationId xmlns:p14="http://schemas.microsoft.com/office/powerpoint/2010/main" val="12107746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xfrm>
            <a:off x="2082800" y="685800"/>
            <a:ext cx="2725738" cy="2044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xfrm>
            <a:off x="685800" y="3581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solidFill>
                  <a:schemeClr val="tx1"/>
                </a:solidFill>
                <a:latin typeface="Arial" panose="020B0604020202020204" pitchFamily="34" charset="0"/>
                <a:cs typeface="Arial" panose="020B0604020202020204" pitchFamily="34" charset="0"/>
              </a:rPr>
              <a:t>Refer participant to any additional resources available.</a:t>
            </a:r>
          </a:p>
        </p:txBody>
      </p:sp>
      <p:sp>
        <p:nvSpPr>
          <p:cNvPr id="89091"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4B56309-96A1-4D7C-B2FD-C4B4E25A2585}" type="slidenum">
              <a:rPr lang="en-US" altLang="en-US" sz="1200">
                <a:latin typeface="Calibri" panose="020F0502020204030204" pitchFamily="34" charset="0"/>
              </a:rPr>
              <a:pPr eaLnBrk="1" hangingPunct="1"/>
              <a:t>38</a:t>
            </a:fld>
            <a:endParaRPr lang="en-US" altLang="en-US" sz="1200">
              <a:latin typeface="Calibri" panose="020F0502020204030204" pitchFamily="34" charset="0"/>
            </a:endParaRPr>
          </a:p>
        </p:txBody>
      </p:sp>
    </p:spTree>
    <p:extLst>
      <p:ext uri="{BB962C8B-B14F-4D97-AF65-F5344CB8AC3E}">
        <p14:creationId xmlns:p14="http://schemas.microsoft.com/office/powerpoint/2010/main" val="23673411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xfrm>
            <a:off x="1498600" y="684213"/>
            <a:ext cx="3852863" cy="2889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en-US" sz="1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p:txBody>
          <a:bodyPr/>
          <a:lstStyle/>
          <a:p>
            <a:fld id="{C4F42BC6-A35B-4CA9-9178-C9F3C917BFB5}" type="slidenum">
              <a:rPr lang="en-US" altLang="en-US" smtClean="0"/>
              <a:pPr/>
              <a:t>39</a:t>
            </a:fld>
            <a:endParaRPr lang="en-US" altLang="en-US"/>
          </a:p>
        </p:txBody>
      </p:sp>
    </p:spTree>
    <p:extLst>
      <p:ext uri="{BB962C8B-B14F-4D97-AF65-F5344CB8AC3E}">
        <p14:creationId xmlns:p14="http://schemas.microsoft.com/office/powerpoint/2010/main" val="202273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2201863" y="685800"/>
            <a:ext cx="2598737" cy="1949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xfrm>
            <a:off x="685800" y="2865438"/>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0000"/>
              </a:lnSpc>
              <a:spcBef>
                <a:spcPct val="0"/>
              </a:spcBef>
            </a:pPr>
            <a:r>
              <a:rPr lang="en-US" altLang="en-US" sz="1100" b="1" u="sng" dirty="0">
                <a:solidFill>
                  <a:srgbClr val="000000"/>
                </a:solidFill>
                <a:latin typeface="Arial" panose="020B0604020202020204" pitchFamily="34" charset="0"/>
                <a:cs typeface="Arial" panose="020B0604020202020204" pitchFamily="34" charset="0"/>
              </a:rPr>
              <a:t>Review the learning objectives</a:t>
            </a:r>
            <a:r>
              <a:rPr lang="en-US" altLang="en-US" sz="1100" b="1" dirty="0">
                <a:solidFill>
                  <a:srgbClr val="000000"/>
                </a:solidFill>
                <a:latin typeface="Arial" panose="020B0604020202020204" pitchFamily="34" charset="0"/>
                <a:cs typeface="Arial" panose="020B0604020202020204" pitchFamily="34" charset="0"/>
              </a:rPr>
              <a:t> </a:t>
            </a:r>
            <a:r>
              <a:rPr lang="en-US" altLang="en-US" sz="1100" dirty="0">
                <a:solidFill>
                  <a:srgbClr val="000000"/>
                </a:solidFill>
                <a:latin typeface="Arial" panose="020B0604020202020204" pitchFamily="34" charset="0"/>
                <a:cs typeface="Arial" panose="020B0604020202020204" pitchFamily="34" charset="0"/>
              </a:rPr>
              <a:t>for Session 2 and connect them to the Agenda described in the previous slide.</a:t>
            </a:r>
          </a:p>
          <a:p>
            <a:pPr marL="171450" indent="-171450">
              <a:lnSpc>
                <a:spcPct val="110000"/>
              </a:lnSpc>
              <a:spcBef>
                <a:spcPct val="0"/>
              </a:spcBef>
              <a:buFont typeface="Arial" panose="020B0604020202020204" pitchFamily="34" charset="0"/>
              <a:buChar char="•"/>
            </a:pPr>
            <a:r>
              <a:rPr lang="en-US" altLang="en-US" sz="1100" dirty="0">
                <a:solidFill>
                  <a:srgbClr val="000000"/>
                </a:solidFill>
                <a:latin typeface="Arial" panose="020B0604020202020204" pitchFamily="34" charset="0"/>
                <a:cs typeface="Arial" panose="020B0604020202020204" pitchFamily="34" charset="0"/>
              </a:rPr>
              <a:t>Describe how to assess substance use problems and related behaviors</a:t>
            </a:r>
          </a:p>
          <a:p>
            <a:pPr marL="171450" indent="-171450">
              <a:lnSpc>
                <a:spcPct val="110000"/>
              </a:lnSpc>
              <a:spcBef>
                <a:spcPct val="0"/>
              </a:spcBef>
              <a:buFont typeface="Arial" panose="020B0604020202020204" pitchFamily="34" charset="0"/>
              <a:buChar char="•"/>
            </a:pPr>
            <a:r>
              <a:rPr lang="en-US" altLang="en-US" sz="1100" dirty="0">
                <a:solidFill>
                  <a:srgbClr val="000000"/>
                </a:solidFill>
                <a:latin typeface="Arial" panose="020B0604020202020204" pitchFamily="34" charset="0"/>
                <a:cs typeface="Arial" panose="020B0604020202020204" pitchFamily="34" charset="0"/>
              </a:rPr>
              <a:t>Explain how health disparities relate to prevention</a:t>
            </a:r>
          </a:p>
          <a:p>
            <a:pPr marL="171450" indent="-171450">
              <a:lnSpc>
                <a:spcPct val="110000"/>
              </a:lnSpc>
              <a:spcBef>
                <a:spcPct val="0"/>
              </a:spcBef>
              <a:buFont typeface="Arial" panose="020B0604020202020204" pitchFamily="34" charset="0"/>
              <a:buChar char="•"/>
            </a:pPr>
            <a:r>
              <a:rPr lang="en-US" altLang="en-US" sz="1100" dirty="0">
                <a:solidFill>
                  <a:srgbClr val="000000"/>
                </a:solidFill>
                <a:latin typeface="Arial" panose="020B0604020202020204" pitchFamily="34" charset="0"/>
                <a:cs typeface="Arial" panose="020B0604020202020204" pitchFamily="34" charset="0"/>
              </a:rPr>
              <a:t>Describe how to assess the risk and protective factors that influence (or contribute to) the problems</a:t>
            </a:r>
          </a:p>
          <a:p>
            <a:pPr marL="171450" indent="-171450">
              <a:lnSpc>
                <a:spcPct val="110000"/>
              </a:lnSpc>
              <a:spcBef>
                <a:spcPct val="0"/>
              </a:spcBef>
              <a:buFont typeface="Arial" panose="020B0604020202020204" pitchFamily="34" charset="0"/>
              <a:buChar char="•"/>
            </a:pPr>
            <a:r>
              <a:rPr lang="en-US" altLang="en-US" sz="1100" dirty="0">
                <a:solidFill>
                  <a:srgbClr val="000000"/>
                </a:solidFill>
                <a:latin typeface="Arial" panose="020B0604020202020204" pitchFamily="34" charset="0"/>
                <a:cs typeface="Arial" panose="020B0604020202020204" pitchFamily="34" charset="0"/>
              </a:rPr>
              <a:t>Explain how to assess a community</a:t>
            </a:r>
            <a:r>
              <a:rPr lang="ja-JP" altLang="en-US" sz="1100" dirty="0">
                <a:solidFill>
                  <a:srgbClr val="000000"/>
                </a:solidFill>
                <a:latin typeface="Arial" panose="020B0604020202020204" pitchFamily="34" charset="0"/>
                <a:cs typeface="Arial" panose="020B0604020202020204" pitchFamily="34" charset="0"/>
              </a:rPr>
              <a:t>’</a:t>
            </a:r>
            <a:r>
              <a:rPr lang="en-US" altLang="ja-JP" sz="1100" dirty="0">
                <a:solidFill>
                  <a:srgbClr val="000000"/>
                </a:solidFill>
                <a:latin typeface="Arial" panose="020B0604020202020204" pitchFamily="34" charset="0"/>
                <a:cs typeface="Arial" panose="020B0604020202020204" pitchFamily="34" charset="0"/>
              </a:rPr>
              <a:t>s readiness and resources to address its substance use problems</a:t>
            </a:r>
          </a:p>
          <a:p>
            <a:pPr eaLnBrk="1" hangingPunct="1">
              <a:lnSpc>
                <a:spcPct val="110000"/>
              </a:lnSpc>
              <a:spcBef>
                <a:spcPct val="0"/>
              </a:spcBef>
            </a:pPr>
            <a:endParaRPr lang="en-US" altLang="en-US" sz="1100" dirty="0">
              <a:solidFill>
                <a:srgbClr val="000000"/>
              </a:solidFill>
              <a:latin typeface="Arial" panose="020B0604020202020204" pitchFamily="34" charset="0"/>
              <a:cs typeface="Arial" panose="020B0604020202020204" pitchFamily="34" charset="0"/>
            </a:endParaRPr>
          </a:p>
          <a:p>
            <a:pPr>
              <a:lnSpc>
                <a:spcPct val="110000"/>
              </a:lnSpc>
              <a:spcBef>
                <a:spcPct val="0"/>
              </a:spcBef>
            </a:pPr>
            <a:r>
              <a:rPr lang="en-US" altLang="en-US" sz="1100" dirty="0">
                <a:latin typeface="Arial" panose="020B0604020202020204" pitchFamily="34" charset="0"/>
                <a:cs typeface="Arial" panose="020B0604020202020204" pitchFamily="34" charset="0"/>
              </a:rPr>
              <a:t>Acknowledge the focus on community (vs. state) and what </a:t>
            </a:r>
            <a:r>
              <a:rPr lang="en-US" altLang="en-US" sz="1100" i="1" dirty="0">
                <a:latin typeface="Arial" panose="020B0604020202020204" pitchFamily="34" charset="0"/>
                <a:cs typeface="Arial" panose="020B0604020202020204" pitchFamily="34" charset="0"/>
              </a:rPr>
              <a:t>community</a:t>
            </a:r>
            <a:r>
              <a:rPr lang="en-US" altLang="en-US" sz="1100" dirty="0">
                <a:latin typeface="Arial" panose="020B0604020202020204" pitchFamily="34" charset="0"/>
                <a:cs typeface="Arial" panose="020B0604020202020204" pitchFamily="34" charset="0"/>
              </a:rPr>
              <a:t> means:</a:t>
            </a:r>
          </a:p>
          <a:p>
            <a:pPr>
              <a:lnSpc>
                <a:spcPct val="110000"/>
              </a:lnSpc>
              <a:spcBef>
                <a:spcPct val="0"/>
              </a:spcBef>
            </a:pPr>
            <a:r>
              <a:rPr lang="en-US" altLang="en-US" sz="1100" b="1" i="1" u="sng" dirty="0">
                <a:latin typeface="Arial" panose="020B0604020202020204" pitchFamily="34" charset="0"/>
                <a:cs typeface="Arial" panose="020B0604020202020204" pitchFamily="34" charset="0"/>
              </a:rPr>
              <a:t>Community</a:t>
            </a:r>
            <a:r>
              <a:rPr lang="en-US" altLang="en-US" sz="1100" b="1" u="sng" dirty="0">
                <a:latin typeface="Arial" panose="020B0604020202020204" pitchFamily="34" charset="0"/>
                <a:cs typeface="Arial" panose="020B0604020202020204" pitchFamily="34" charset="0"/>
              </a:rPr>
              <a:t> can be broadly defined</a:t>
            </a:r>
            <a:r>
              <a:rPr lang="en-US" altLang="en-US" sz="1100" b="1" dirty="0">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as a town, county, school, neighborhood, reservation, tribe, island, or a </a:t>
            </a:r>
            <a:r>
              <a:rPr lang="en-US" altLang="en-US" sz="1100" b="1" u="sng" dirty="0">
                <a:latin typeface="Arial" panose="020B0604020202020204" pitchFamily="34" charset="0"/>
                <a:cs typeface="Arial" panose="020B0604020202020204" pitchFamily="34" charset="0"/>
              </a:rPr>
              <a:t>sub-group, such as LGBTQ</a:t>
            </a:r>
            <a:r>
              <a:rPr lang="en-US" altLang="en-US" sz="1100" dirty="0">
                <a:latin typeface="Arial" panose="020B0604020202020204" pitchFamily="34" charset="0"/>
                <a:cs typeface="Arial" panose="020B0604020202020204" pitchFamily="34" charset="0"/>
              </a:rPr>
              <a:t>. </a:t>
            </a:r>
            <a:r>
              <a:rPr lang="en-US" altLang="en-US" sz="1100" i="1" dirty="0">
                <a:latin typeface="Arial" panose="020B0604020202020204" pitchFamily="34" charset="0"/>
                <a:cs typeface="Arial" panose="020B0604020202020204" pitchFamily="34" charset="0"/>
              </a:rPr>
              <a:t>Community</a:t>
            </a:r>
            <a:r>
              <a:rPr lang="en-US" altLang="en-US" sz="1100" dirty="0">
                <a:latin typeface="Arial" panose="020B0604020202020204" pitchFamily="34" charset="0"/>
                <a:cs typeface="Arial" panose="020B0604020202020204" pitchFamily="34" charset="0"/>
              </a:rPr>
              <a:t> refers to anywhere people share common orientation/values. </a:t>
            </a:r>
          </a:p>
          <a:p>
            <a:pPr>
              <a:lnSpc>
                <a:spcPct val="110000"/>
              </a:lnSpc>
              <a:spcBef>
                <a:spcPct val="0"/>
              </a:spcBef>
            </a:pPr>
            <a:endParaRPr lang="en-US" altLang="en-US" sz="1100" b="1" u="sng" dirty="0">
              <a:latin typeface="Arial" panose="020B0604020202020204" pitchFamily="34" charset="0"/>
              <a:cs typeface="Arial" panose="020B0604020202020204" pitchFamily="34" charset="0"/>
            </a:endParaRPr>
          </a:p>
          <a:p>
            <a:pPr>
              <a:lnSpc>
                <a:spcPct val="110000"/>
              </a:lnSpc>
              <a:spcBef>
                <a:spcPct val="0"/>
              </a:spcBef>
            </a:pPr>
            <a:r>
              <a:rPr lang="en-US" altLang="en-US" sz="1100" b="1" u="sng" dirty="0">
                <a:latin typeface="Arial" panose="020B0604020202020204" pitchFamily="34" charset="0"/>
                <a:cs typeface="Arial" panose="020B0604020202020204" pitchFamily="34" charset="0"/>
              </a:rPr>
              <a:t>States </a:t>
            </a:r>
            <a:r>
              <a:rPr lang="en-US" altLang="en-US" sz="1100" dirty="0">
                <a:latin typeface="Arial" panose="020B0604020202020204" pitchFamily="34" charset="0"/>
                <a:cs typeface="Arial" panose="020B0604020202020204" pitchFamily="34" charset="0"/>
              </a:rPr>
              <a:t>have been involved in using the Strategic Prevention Framework for a number of years</a:t>
            </a:r>
            <a:r>
              <a:rPr lang="en-US" altLang="en-US" sz="1100" b="1" dirty="0">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(Depending on the state where the training is held, you may want to reference what that particular state has done with the SPF to date.)</a:t>
            </a:r>
          </a:p>
        </p:txBody>
      </p:sp>
      <p:sp>
        <p:nvSpPr>
          <p:cNvPr id="23555"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E8E9CC5-369A-42CB-B76B-4CDCE30F0EF3}" type="slidenum">
              <a:rPr lang="en-US" altLang="en-US" sz="1200">
                <a:latin typeface="Calibri" panose="020F0502020204030204" pitchFamily="34" charset="0"/>
              </a:rPr>
              <a:pPr eaLnBrk="1" hangingPunct="1"/>
              <a:t>4</a:t>
            </a:fld>
            <a:endParaRPr lang="en-US" altLang="en-US" sz="1200">
              <a:latin typeface="Calibri" panose="020F0502020204030204" pitchFamily="34" charset="0"/>
            </a:endParaRPr>
          </a:p>
        </p:txBody>
      </p:sp>
    </p:spTree>
    <p:extLst>
      <p:ext uri="{BB962C8B-B14F-4D97-AF65-F5344CB8AC3E}">
        <p14:creationId xmlns:p14="http://schemas.microsoft.com/office/powerpoint/2010/main" val="3608996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xfrm>
            <a:off x="1498600" y="684213"/>
            <a:ext cx="3852863" cy="2889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en-US" sz="1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p:txBody>
          <a:bodyPr/>
          <a:lstStyle/>
          <a:p>
            <a:fld id="{C4F42BC6-A35B-4CA9-9178-C9F3C917BFB5}" type="slidenum">
              <a:rPr lang="en-US" altLang="en-US" smtClean="0"/>
              <a:pPr/>
              <a:t>40</a:t>
            </a:fld>
            <a:endParaRPr lang="en-US" altLang="en-US"/>
          </a:p>
        </p:txBody>
      </p:sp>
    </p:spTree>
    <p:extLst>
      <p:ext uri="{BB962C8B-B14F-4D97-AF65-F5344CB8AC3E}">
        <p14:creationId xmlns:p14="http://schemas.microsoft.com/office/powerpoint/2010/main" val="21717876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xfrm>
            <a:off x="1498600" y="684213"/>
            <a:ext cx="3852863" cy="2889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en-US" sz="1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p:txBody>
          <a:bodyPr/>
          <a:lstStyle/>
          <a:p>
            <a:fld id="{C4F42BC6-A35B-4CA9-9178-C9F3C917BFB5}" type="slidenum">
              <a:rPr lang="en-US" altLang="en-US" smtClean="0"/>
              <a:pPr/>
              <a:t>41</a:t>
            </a:fld>
            <a:endParaRPr lang="en-US" altLang="en-US"/>
          </a:p>
        </p:txBody>
      </p:sp>
    </p:spTree>
    <p:extLst>
      <p:ext uri="{BB962C8B-B14F-4D97-AF65-F5344CB8AC3E}">
        <p14:creationId xmlns:p14="http://schemas.microsoft.com/office/powerpoint/2010/main" val="482350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2120900" y="655638"/>
            <a:ext cx="2679700" cy="2009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xfrm>
            <a:off x="685800" y="2755900"/>
            <a:ext cx="5486400"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latin typeface="Arial" panose="020B0604020202020204" pitchFamily="34" charset="0"/>
                <a:cs typeface="Arial" panose="020B0604020202020204" pitchFamily="34" charset="0"/>
              </a:rPr>
              <a:t>Have participants reflect on the previous day’s discussion. Ask each person to </a:t>
            </a:r>
            <a:r>
              <a:rPr lang="en-US" altLang="en-US" sz="1100" b="1" u="sng" dirty="0">
                <a:latin typeface="Arial" panose="020B0604020202020204" pitchFamily="34" charset="0"/>
                <a:cs typeface="Arial" panose="020B0604020202020204" pitchFamily="34" charset="0"/>
              </a:rPr>
              <a:t>share one or two things that stood out for them yesterday that they might be able to apply to their work.</a:t>
            </a:r>
            <a:r>
              <a:rPr lang="en-US" altLang="en-US" sz="1100" dirty="0">
                <a:latin typeface="Arial" panose="020B0604020202020204" pitchFamily="34" charset="0"/>
                <a:cs typeface="Arial" panose="020B0604020202020204" pitchFamily="34" charset="0"/>
              </a:rPr>
              <a:t> It might also be helpful to have participants introduce themselves again as they share their responses.</a:t>
            </a:r>
            <a:endParaRPr lang="en-US" altLang="en-US" sz="1100" dirty="0">
              <a:solidFill>
                <a:srgbClr val="000000"/>
              </a:solidFill>
              <a:latin typeface="Arial" panose="020B0604020202020204" pitchFamily="34" charset="0"/>
            </a:endParaRPr>
          </a:p>
          <a:p>
            <a:pPr eaLnBrk="1" hangingPunct="1">
              <a:spcBef>
                <a:spcPct val="0"/>
              </a:spcBef>
            </a:pPr>
            <a:endParaRPr lang="en-US" altLang="en-US" sz="1100" dirty="0">
              <a:solidFill>
                <a:srgbClr val="000000"/>
              </a:solidFill>
              <a:latin typeface="Arial" panose="020B0604020202020204" pitchFamily="34" charset="0"/>
            </a:endParaRPr>
          </a:p>
          <a:p>
            <a:pPr eaLnBrk="1" hangingPunct="1">
              <a:spcBef>
                <a:spcPct val="0"/>
              </a:spcBef>
            </a:pPr>
            <a:r>
              <a:rPr lang="en-US" altLang="en-US" sz="1100" dirty="0">
                <a:solidFill>
                  <a:srgbClr val="000000"/>
                </a:solidFill>
                <a:latin typeface="Arial" panose="020B0604020202020204" pitchFamily="34" charset="0"/>
              </a:rPr>
              <a:t>Review the </a:t>
            </a:r>
            <a:r>
              <a:rPr lang="en-US" altLang="en-US" sz="1100" b="1" u="sng" dirty="0">
                <a:solidFill>
                  <a:srgbClr val="000000"/>
                </a:solidFill>
                <a:latin typeface="Arial" panose="020B0604020202020204" pitchFamily="34" charset="0"/>
              </a:rPr>
              <a:t>public health approach, which answers </a:t>
            </a:r>
            <a:r>
              <a:rPr lang="en-US" altLang="en-US" sz="1100" b="1" u="sng" dirty="0">
                <a:latin typeface="Arial" panose="020B0604020202020204" pitchFamily="34" charset="0"/>
                <a:cs typeface="Arial" panose="020B0604020202020204" pitchFamily="34" charset="0"/>
              </a:rPr>
              <a:t>the questions </a:t>
            </a:r>
            <a:r>
              <a:rPr lang="en-US" altLang="en-US" sz="1100" dirty="0">
                <a:latin typeface="Arial" panose="020B0604020202020204" pitchFamily="34" charset="0"/>
                <a:cs typeface="Arial" panose="020B0604020202020204" pitchFamily="34" charset="0"/>
              </a:rPr>
              <a:t>on this slide:</a:t>
            </a:r>
          </a:p>
          <a:p>
            <a:pPr eaLnBrk="1" hangingPunct="1">
              <a:spcBef>
                <a:spcPct val="0"/>
              </a:spcBef>
            </a:pPr>
            <a:r>
              <a:rPr lang="en-US" altLang="en-US" sz="1100" u="sng" dirty="0">
                <a:latin typeface="Arial" panose="020B0604020202020204" pitchFamily="34" charset="0"/>
                <a:cs typeface="Arial" panose="020B0604020202020204" pitchFamily="34" charset="0"/>
              </a:rPr>
              <a:t>What?</a:t>
            </a:r>
            <a:r>
              <a:rPr lang="en-US" altLang="en-US" sz="1100" dirty="0">
                <a:latin typeface="Arial" panose="020B0604020202020204" pitchFamily="34" charset="0"/>
                <a:cs typeface="Arial" panose="020B0604020202020204" pitchFamily="34" charset="0"/>
              </a:rPr>
              <a:t> – What substance use and other behavioral problems need to be addressed?</a:t>
            </a:r>
          </a:p>
          <a:p>
            <a:pPr eaLnBrk="1" hangingPunct="1">
              <a:spcBef>
                <a:spcPct val="0"/>
              </a:spcBef>
            </a:pPr>
            <a:r>
              <a:rPr lang="en-US" altLang="en-US" sz="1100" u="sng" dirty="0">
                <a:latin typeface="Arial" panose="020B0604020202020204" pitchFamily="34" charset="0"/>
                <a:cs typeface="Arial" panose="020B0604020202020204" pitchFamily="34" charset="0"/>
              </a:rPr>
              <a:t>Who?</a:t>
            </a:r>
            <a:r>
              <a:rPr lang="en-US" altLang="en-US" sz="1100" dirty="0">
                <a:latin typeface="Arial" panose="020B0604020202020204" pitchFamily="34" charset="0"/>
                <a:cs typeface="Arial" panose="020B0604020202020204" pitchFamily="34" charset="0"/>
              </a:rPr>
              <a:t> – Who will the intervention(s) focus on? Will it be everyone or a specific population group?</a:t>
            </a:r>
          </a:p>
          <a:p>
            <a:pPr eaLnBrk="1" hangingPunct="1">
              <a:spcBef>
                <a:spcPct val="0"/>
              </a:spcBef>
            </a:pPr>
            <a:r>
              <a:rPr lang="en-US" altLang="en-US" sz="1100" u="sng" dirty="0">
                <a:latin typeface="Arial" panose="020B0604020202020204" pitchFamily="34" charset="0"/>
                <a:cs typeface="Arial" panose="020B0604020202020204" pitchFamily="34" charset="0"/>
              </a:rPr>
              <a:t>When?</a:t>
            </a:r>
            <a:r>
              <a:rPr lang="en-US" altLang="en-US" sz="1100" dirty="0">
                <a:latin typeface="Arial" panose="020B0604020202020204" pitchFamily="34" charset="0"/>
                <a:cs typeface="Arial" panose="020B0604020202020204" pitchFamily="34" charset="0"/>
              </a:rPr>
              <a:t> – When in the lifespan—or at what specific developmental stage—is the population group that the interventions focus on (e.g. adolescence, young adulthood).</a:t>
            </a:r>
          </a:p>
          <a:p>
            <a:pPr eaLnBrk="1" hangingPunct="1">
              <a:spcBef>
                <a:spcPct val="0"/>
              </a:spcBef>
            </a:pPr>
            <a:r>
              <a:rPr lang="en-US" altLang="en-US" sz="1100" u="sng" dirty="0">
                <a:latin typeface="Arial" panose="020B0604020202020204" pitchFamily="34" charset="0"/>
                <a:cs typeface="Arial" panose="020B0604020202020204" pitchFamily="34" charset="0"/>
              </a:rPr>
              <a:t>Where?</a:t>
            </a:r>
            <a:r>
              <a:rPr lang="en-US" altLang="en-US" sz="1100" dirty="0">
                <a:latin typeface="Arial" panose="020B0604020202020204" pitchFamily="34" charset="0"/>
                <a:cs typeface="Arial" panose="020B0604020202020204" pitchFamily="34" charset="0"/>
              </a:rPr>
              <a:t> – Where should the interventions take place? Prevention takes place in multiple contexts that influence health and where risk and protective factors can be found—in families, communities, and society.</a:t>
            </a:r>
          </a:p>
          <a:p>
            <a:pPr eaLnBrk="1" hangingPunct="1">
              <a:spcBef>
                <a:spcPct val="0"/>
              </a:spcBef>
            </a:pPr>
            <a:r>
              <a:rPr lang="en-US" altLang="en-US" sz="1100" u="sng" dirty="0">
                <a:latin typeface="Arial" panose="020B0604020202020204" pitchFamily="34" charset="0"/>
                <a:cs typeface="Arial" panose="020B0604020202020204" pitchFamily="34" charset="0"/>
              </a:rPr>
              <a:t>Why?</a:t>
            </a:r>
            <a:r>
              <a:rPr lang="en-US" altLang="en-US" sz="1100" dirty="0">
                <a:latin typeface="Arial" panose="020B0604020202020204" pitchFamily="34" charset="0"/>
                <a:cs typeface="Arial" panose="020B0604020202020204" pitchFamily="34" charset="0"/>
              </a:rPr>
              <a:t> – Why are these problems occurring? This refers to the risk and protective factors.</a:t>
            </a:r>
          </a:p>
          <a:p>
            <a:pPr eaLnBrk="1" hangingPunct="1">
              <a:spcBef>
                <a:spcPct val="0"/>
              </a:spcBef>
            </a:pPr>
            <a:r>
              <a:rPr lang="en-US" altLang="en-US" sz="1100" u="sng" dirty="0">
                <a:latin typeface="Arial" panose="020B0604020202020204" pitchFamily="34" charset="0"/>
                <a:cs typeface="Arial" panose="020B0604020202020204" pitchFamily="34" charset="0"/>
              </a:rPr>
              <a:t>How?</a:t>
            </a:r>
            <a:r>
              <a:rPr lang="en-US" altLang="en-US" sz="1100" dirty="0">
                <a:latin typeface="Arial" panose="020B0604020202020204" pitchFamily="34" charset="0"/>
                <a:cs typeface="Arial" panose="020B0604020202020204" pitchFamily="34" charset="0"/>
              </a:rPr>
              <a:t> – How do we do effective prevention? This refers to a planning process—the Strategic Prevention Framework—that will be used to determine what prevention and wellness interventions will be most effective for a specific population group.</a:t>
            </a:r>
          </a:p>
        </p:txBody>
      </p:sp>
      <p:sp>
        <p:nvSpPr>
          <p:cNvPr id="25603"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FAD51A7-8576-4F23-AC5F-39164D4F8086}" type="slidenum">
              <a:rPr lang="en-US" altLang="en-US" sz="1200">
                <a:latin typeface="Calibri" panose="020F0502020204030204" pitchFamily="34" charset="0"/>
              </a:rPr>
              <a:pPr eaLnBrk="1" hangingPunct="1"/>
              <a:t>5</a:t>
            </a:fld>
            <a:endParaRPr lang="en-US" altLang="en-US" sz="1200">
              <a:latin typeface="Calibri" panose="020F0502020204030204" pitchFamily="34" charset="0"/>
            </a:endParaRPr>
          </a:p>
        </p:txBody>
      </p:sp>
    </p:spTree>
    <p:extLst>
      <p:ext uri="{BB962C8B-B14F-4D97-AF65-F5344CB8AC3E}">
        <p14:creationId xmlns:p14="http://schemas.microsoft.com/office/powerpoint/2010/main" val="2676602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2184400" y="685800"/>
            <a:ext cx="2628900" cy="1971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xfrm>
            <a:off x="685800" y="2759075"/>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latin typeface="Arial" panose="020B0604020202020204" pitchFamily="34" charset="0"/>
                <a:cs typeface="Arial" panose="020B0604020202020204" pitchFamily="34" charset="0"/>
              </a:rPr>
              <a:t>Refer back to the public health questions by explaining that assessment will help to answer some of these questions:</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u="sng" dirty="0">
                <a:latin typeface="Arial" panose="020B0604020202020204" pitchFamily="34" charset="0"/>
                <a:cs typeface="Arial" panose="020B0604020202020204" pitchFamily="34" charset="0"/>
              </a:rPr>
              <a:t>What?</a:t>
            </a:r>
            <a:r>
              <a:rPr lang="en-US" altLang="en-US" sz="1100" dirty="0">
                <a:latin typeface="Arial" panose="020B0604020202020204" pitchFamily="34" charset="0"/>
                <a:cs typeface="Arial" panose="020B0604020202020204" pitchFamily="34" charset="0"/>
              </a:rPr>
              <a:t> – What substance abuse and other behavioral problems need to be addressed?</a:t>
            </a:r>
          </a:p>
          <a:p>
            <a:pPr eaLnBrk="1" hangingPunct="1">
              <a:spcBef>
                <a:spcPct val="0"/>
              </a:spcBef>
            </a:pPr>
            <a:r>
              <a:rPr lang="en-US" altLang="en-US" sz="1100" u="sng" dirty="0">
                <a:latin typeface="Arial" panose="020B0604020202020204" pitchFamily="34" charset="0"/>
                <a:cs typeface="Arial" panose="020B0604020202020204" pitchFamily="34" charset="0"/>
              </a:rPr>
              <a:t>Who?</a:t>
            </a:r>
            <a:r>
              <a:rPr lang="en-US" altLang="en-US" sz="1100" dirty="0">
                <a:latin typeface="Arial" panose="020B0604020202020204" pitchFamily="34" charset="0"/>
                <a:cs typeface="Arial" panose="020B0604020202020204" pitchFamily="34" charset="0"/>
              </a:rPr>
              <a:t> – Who will the intervention(s) focus on? Will it be everyone or a specific population group?</a:t>
            </a:r>
          </a:p>
          <a:p>
            <a:pPr eaLnBrk="1" hangingPunct="1">
              <a:spcBef>
                <a:spcPct val="0"/>
              </a:spcBef>
            </a:pPr>
            <a:r>
              <a:rPr lang="en-US" altLang="en-US" sz="1100" u="sng" dirty="0">
                <a:latin typeface="Arial" panose="020B0604020202020204" pitchFamily="34" charset="0"/>
                <a:cs typeface="Arial" panose="020B0604020202020204" pitchFamily="34" charset="0"/>
              </a:rPr>
              <a:t>When?</a:t>
            </a:r>
            <a:r>
              <a:rPr lang="en-US" altLang="en-US" sz="1100" dirty="0">
                <a:latin typeface="Arial" panose="020B0604020202020204" pitchFamily="34" charset="0"/>
                <a:cs typeface="Arial" panose="020B0604020202020204" pitchFamily="34" charset="0"/>
              </a:rPr>
              <a:t> – When in the lifespan—or at what specific developmental stage—is the population group that the interventions focus on (e.g. adolescence, young adulthood).</a:t>
            </a:r>
          </a:p>
          <a:p>
            <a:pPr eaLnBrk="1" hangingPunct="1">
              <a:spcBef>
                <a:spcPct val="0"/>
              </a:spcBef>
            </a:pPr>
            <a:r>
              <a:rPr lang="en-US" altLang="en-US" sz="1100" u="sng" dirty="0">
                <a:latin typeface="Arial" panose="020B0604020202020204" pitchFamily="34" charset="0"/>
                <a:cs typeface="Arial" panose="020B0604020202020204" pitchFamily="34" charset="0"/>
              </a:rPr>
              <a:t>Where?</a:t>
            </a:r>
            <a:r>
              <a:rPr lang="en-US" altLang="en-US" sz="1100" dirty="0">
                <a:latin typeface="Arial" panose="020B0604020202020204" pitchFamily="34" charset="0"/>
                <a:cs typeface="Arial" panose="020B0604020202020204" pitchFamily="34" charset="0"/>
              </a:rPr>
              <a:t> – Where should the interventions take place? Prevention takes place in multiple contexts that influence health and where risk and protective factors can be found—in families, communities, and society.</a:t>
            </a:r>
          </a:p>
          <a:p>
            <a:pPr eaLnBrk="1" hangingPunct="1">
              <a:spcBef>
                <a:spcPct val="0"/>
              </a:spcBef>
            </a:pPr>
            <a:r>
              <a:rPr lang="en-US" altLang="en-US" sz="1100" u="sng" dirty="0">
                <a:latin typeface="Arial" panose="020B0604020202020204" pitchFamily="34" charset="0"/>
                <a:cs typeface="Arial" panose="020B0604020202020204" pitchFamily="34" charset="0"/>
              </a:rPr>
              <a:t>Why?</a:t>
            </a:r>
            <a:r>
              <a:rPr lang="en-US" altLang="en-US" sz="1100" dirty="0">
                <a:latin typeface="Arial" panose="020B0604020202020204" pitchFamily="34" charset="0"/>
                <a:cs typeface="Arial" panose="020B0604020202020204" pitchFamily="34" charset="0"/>
              </a:rPr>
              <a:t> – Why are these problems occurring? This refers to the risk and protective factors.</a:t>
            </a:r>
          </a:p>
          <a:p>
            <a:pPr eaLnBrk="1" hangingPunct="1">
              <a:spcBef>
                <a:spcPct val="0"/>
              </a:spcBef>
            </a:pPr>
            <a:r>
              <a:rPr lang="en-US" altLang="en-US" sz="1100" u="sng" dirty="0">
                <a:latin typeface="Arial" panose="020B0604020202020204" pitchFamily="34" charset="0"/>
                <a:cs typeface="Arial" panose="020B0604020202020204" pitchFamily="34" charset="0"/>
              </a:rPr>
              <a:t>How?</a:t>
            </a:r>
            <a:r>
              <a:rPr lang="en-US" altLang="en-US" sz="1100" dirty="0">
                <a:latin typeface="Arial" panose="020B0604020202020204" pitchFamily="34" charset="0"/>
                <a:cs typeface="Arial" panose="020B0604020202020204" pitchFamily="34" charset="0"/>
              </a:rPr>
              <a:t> – How do we do effective prevention? This refers to a planning process—the Strategic Prevention Framework—that will be used to determine what prevention and wellness interventions will be most effective for a specific population group.</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Explain that Step 1 is sometimes referred to as a </a:t>
            </a:r>
            <a:r>
              <a:rPr lang="en-US" altLang="en-US" sz="1100" b="1" u="sng" dirty="0">
                <a:latin typeface="Arial" panose="020B0604020202020204" pitchFamily="34" charset="0"/>
                <a:cs typeface="Arial" panose="020B0604020202020204" pitchFamily="34" charset="0"/>
              </a:rPr>
              <a:t>Needs Assessment</a:t>
            </a:r>
            <a:r>
              <a:rPr lang="en-US" altLang="en-US" sz="1100" dirty="0">
                <a:latin typeface="Arial" panose="020B0604020202020204" pitchFamily="34" charset="0"/>
                <a:cs typeface="Arial" panose="020B0604020202020204" pitchFamily="34" charset="0"/>
              </a:rPr>
              <a:t> because once the assessment is completed for a community, there is a better sense of its </a:t>
            </a:r>
            <a:r>
              <a:rPr lang="en-US" altLang="en-US" sz="1100" i="1" dirty="0">
                <a:latin typeface="Arial" panose="020B0604020202020204" pitchFamily="34" charset="0"/>
                <a:cs typeface="Arial" panose="020B0604020202020204" pitchFamily="34" charset="0"/>
              </a:rPr>
              <a:t>prevention needs</a:t>
            </a:r>
            <a:r>
              <a:rPr lang="en-US" altLang="en-US" sz="1100" dirty="0">
                <a:latin typeface="Arial" panose="020B0604020202020204" pitchFamily="34" charset="0"/>
                <a:cs typeface="Arial" panose="020B0604020202020204" pitchFamily="34" charset="0"/>
              </a:rPr>
              <a:t>.</a:t>
            </a:r>
          </a:p>
        </p:txBody>
      </p:sp>
      <p:sp>
        <p:nvSpPr>
          <p:cNvPr id="29699"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4F4B51B-1D82-4BE4-A2BC-970AA0D15561}" type="slidenum">
              <a:rPr lang="en-US" altLang="en-US" sz="1200">
                <a:latin typeface="Calibri" panose="020F0502020204030204" pitchFamily="34" charset="0"/>
              </a:rPr>
              <a:pPr eaLnBrk="1" hangingPunct="1"/>
              <a:t>6</a:t>
            </a:fld>
            <a:endParaRPr lang="en-US" altLang="en-US" sz="1200">
              <a:latin typeface="Calibri" panose="020F0502020204030204" pitchFamily="34" charset="0"/>
            </a:endParaRPr>
          </a:p>
        </p:txBody>
      </p:sp>
    </p:spTree>
    <p:extLst>
      <p:ext uri="{BB962C8B-B14F-4D97-AF65-F5344CB8AC3E}">
        <p14:creationId xmlns:p14="http://schemas.microsoft.com/office/powerpoint/2010/main" val="2905829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1951038" y="685800"/>
            <a:ext cx="2862262" cy="214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xfrm>
            <a:off x="685800" y="3111500"/>
            <a:ext cx="5486400" cy="4114800"/>
          </a:xfrm>
          <a:extLst/>
        </p:spPr>
        <p:txBody>
          <a:bodyPr wrap="square" numCol="1" anchor="t" anchorCtr="0" compatLnSpc="1">
            <a:prstTxWarp prst="textNoShape">
              <a:avLst/>
            </a:prstTxWarp>
          </a:bodyPr>
          <a:lstStyle/>
          <a:p>
            <a:pPr eaLnBrk="1" hangingPunct="1">
              <a:spcBef>
                <a:spcPct val="0"/>
              </a:spcBef>
              <a:defRPr/>
            </a:pPr>
            <a:r>
              <a:rPr lang="en-US" sz="1100" dirty="0">
                <a:latin typeface="Arial" charset="0"/>
                <a:ea typeface="ＭＳ Ｐゴシック" charset="0"/>
                <a:cs typeface="Arial" charset="0"/>
              </a:rPr>
              <a:t>Explain what the assessment involves:</a:t>
            </a:r>
          </a:p>
          <a:p>
            <a:pPr marL="338138" indent="-338138" eaLnBrk="1" hangingPunct="1">
              <a:spcBef>
                <a:spcPct val="0"/>
              </a:spcBef>
              <a:defRPr/>
            </a:pPr>
            <a:endParaRPr lang="en-US" sz="1100" dirty="0">
              <a:latin typeface="Arial" charset="0"/>
              <a:ea typeface="ＭＳ Ｐゴシック" charset="0"/>
              <a:cs typeface="Arial" charset="0"/>
            </a:endParaRPr>
          </a:p>
          <a:p>
            <a:pPr marL="236538" indent="-236538" eaLnBrk="1" hangingPunct="1">
              <a:spcBef>
                <a:spcPct val="0"/>
              </a:spcBef>
              <a:buFontTx/>
              <a:buChar char="•"/>
              <a:defRPr/>
            </a:pPr>
            <a:r>
              <a:rPr lang="en-US" sz="1100" i="1" dirty="0">
                <a:solidFill>
                  <a:srgbClr val="FF0000"/>
                </a:solidFill>
                <a:latin typeface="Arial" charset="0"/>
                <a:ea typeface="ＭＳ Ｐゴシック" charset="0"/>
                <a:cs typeface="Arial" charset="0"/>
              </a:rPr>
              <a:t>[In slideshow, this copy will automatically appear when you come to this slide] </a:t>
            </a:r>
            <a:r>
              <a:rPr lang="en-US" sz="1100" b="1" dirty="0">
                <a:latin typeface="Arial" charset="0"/>
                <a:ea typeface="ＭＳ Ｐゴシック" charset="0"/>
                <a:cs typeface="Arial" charset="0"/>
              </a:rPr>
              <a:t> </a:t>
            </a:r>
            <a:r>
              <a:rPr lang="en-US" sz="1100" dirty="0">
                <a:latin typeface="Arial" charset="0"/>
                <a:ea typeface="ＭＳ Ｐゴシック" charset="0"/>
                <a:cs typeface="Arial" charset="0"/>
              </a:rPr>
              <a:t>The</a:t>
            </a:r>
            <a:r>
              <a:rPr lang="en-US" sz="1100" b="1" dirty="0">
                <a:latin typeface="Arial" charset="0"/>
                <a:ea typeface="ＭＳ Ｐゴシック" charset="0"/>
                <a:cs typeface="Arial" charset="0"/>
              </a:rPr>
              <a:t> </a:t>
            </a:r>
            <a:r>
              <a:rPr lang="en-US" sz="1100" b="1" u="sng" dirty="0">
                <a:latin typeface="Arial" charset="0"/>
                <a:ea typeface="ＭＳ Ｐゴシック" charset="0"/>
                <a:cs typeface="Arial" charset="0"/>
              </a:rPr>
              <a:t>nature and extent of substance use problems and related behaviors</a:t>
            </a:r>
            <a:endParaRPr lang="en-US" sz="1100" b="1" dirty="0">
              <a:latin typeface="Arial" charset="0"/>
              <a:ea typeface="ＭＳ Ｐゴシック" charset="0"/>
              <a:cs typeface="Arial" charset="0"/>
            </a:endParaRPr>
          </a:p>
          <a:p>
            <a:pPr marL="236538" indent="-236538" eaLnBrk="1" hangingPunct="1">
              <a:spcBef>
                <a:spcPct val="0"/>
              </a:spcBef>
              <a:defRPr/>
            </a:pPr>
            <a:endParaRPr lang="en-US" sz="1100" b="1" dirty="0">
              <a:latin typeface="Arial" charset="0"/>
              <a:ea typeface="ＭＳ Ｐゴシック" charset="0"/>
              <a:cs typeface="Arial" charset="0"/>
            </a:endParaRPr>
          </a:p>
          <a:p>
            <a:pPr marL="236538" indent="-236538" eaLnBrk="1" hangingPunct="1">
              <a:spcBef>
                <a:spcPct val="0"/>
              </a:spcBef>
              <a:buFontTx/>
              <a:buChar char="•"/>
              <a:defRPr/>
            </a:pPr>
            <a:r>
              <a:rPr lang="en-US" sz="1100" i="1" dirty="0">
                <a:solidFill>
                  <a:srgbClr val="FF0000"/>
                </a:solidFill>
                <a:latin typeface="Arial" charset="0"/>
                <a:ea typeface="ＭＳ Ｐゴシック" charset="0"/>
                <a:cs typeface="Arial" charset="0"/>
              </a:rPr>
              <a:t>[Click for this copy to appear] </a:t>
            </a:r>
            <a:r>
              <a:rPr lang="en-US" sz="1100" dirty="0">
                <a:latin typeface="Arial" charset="0"/>
                <a:ea typeface="ＭＳ Ｐゴシック" charset="0"/>
                <a:cs typeface="Arial" charset="0"/>
              </a:rPr>
              <a:t> The</a:t>
            </a:r>
            <a:r>
              <a:rPr lang="en-US" sz="1100" b="1" dirty="0">
                <a:latin typeface="Arial" charset="0"/>
                <a:ea typeface="ＭＳ Ｐゴシック" charset="0"/>
                <a:cs typeface="Arial" charset="0"/>
              </a:rPr>
              <a:t> </a:t>
            </a:r>
            <a:r>
              <a:rPr lang="en-US" sz="1100" b="1" u="sng" dirty="0">
                <a:latin typeface="Arial" charset="0"/>
                <a:ea typeface="ＭＳ Ｐゴシック" charset="0"/>
                <a:cs typeface="Arial" charset="0"/>
              </a:rPr>
              <a:t>risk and protective factors </a:t>
            </a:r>
            <a:r>
              <a:rPr lang="en-US" sz="1100" dirty="0">
                <a:latin typeface="Arial" charset="0"/>
                <a:ea typeface="ＭＳ Ｐゴシック" charset="0"/>
                <a:cs typeface="Arial" charset="0"/>
              </a:rPr>
              <a:t>that influence or contribute to these substance use problems and related behaviors</a:t>
            </a:r>
          </a:p>
          <a:p>
            <a:pPr marL="236538" indent="-236538" eaLnBrk="1" hangingPunct="1">
              <a:spcBef>
                <a:spcPct val="0"/>
              </a:spcBef>
              <a:defRPr/>
            </a:pPr>
            <a:endParaRPr lang="en-US" sz="1100" dirty="0">
              <a:latin typeface="Arial" charset="0"/>
              <a:ea typeface="ＭＳ Ｐゴシック" charset="0"/>
              <a:cs typeface="Arial" charset="0"/>
            </a:endParaRPr>
          </a:p>
          <a:p>
            <a:pPr marL="236538" indent="-236538" eaLnBrk="1" hangingPunct="1">
              <a:spcBef>
                <a:spcPct val="0"/>
              </a:spcBef>
              <a:buFontTx/>
              <a:buChar char="•"/>
              <a:defRPr/>
            </a:pPr>
            <a:r>
              <a:rPr lang="en-US" sz="1100" i="1" dirty="0">
                <a:solidFill>
                  <a:srgbClr val="FF0000"/>
                </a:solidFill>
                <a:latin typeface="Arial" charset="0"/>
                <a:ea typeface="ＭＳ Ｐゴシック" charset="0"/>
                <a:cs typeface="Arial" charset="0"/>
              </a:rPr>
              <a:t>[Click a second time for this copy to appear] </a:t>
            </a:r>
            <a:r>
              <a:rPr lang="en-US" sz="1100" b="1" dirty="0">
                <a:latin typeface="Arial" charset="0"/>
                <a:ea typeface="ＭＳ Ｐゴシック" charset="0"/>
                <a:cs typeface="Arial" charset="0"/>
              </a:rPr>
              <a:t> </a:t>
            </a:r>
            <a:r>
              <a:rPr lang="en-US" sz="1100" dirty="0">
                <a:latin typeface="Arial" charset="0"/>
                <a:ea typeface="ＭＳ Ｐゴシック" charset="0"/>
                <a:cs typeface="Arial" charset="0"/>
              </a:rPr>
              <a:t>The</a:t>
            </a:r>
            <a:r>
              <a:rPr lang="en-US" sz="1100" b="1" dirty="0">
                <a:latin typeface="Arial" charset="0"/>
                <a:ea typeface="ＭＳ Ｐゴシック" charset="0"/>
                <a:cs typeface="Arial" charset="0"/>
              </a:rPr>
              <a:t> </a:t>
            </a:r>
            <a:r>
              <a:rPr lang="en-US" sz="1100" b="1" u="sng" dirty="0">
                <a:latin typeface="Arial" charset="0"/>
                <a:ea typeface="ＭＳ Ｐゴシック" charset="0"/>
                <a:cs typeface="Arial" charset="0"/>
              </a:rPr>
              <a:t>existing resources and readiness </a:t>
            </a:r>
            <a:r>
              <a:rPr lang="en-US" sz="1100" dirty="0">
                <a:latin typeface="Arial" charset="0"/>
                <a:ea typeface="ＭＳ Ｐゴシック" charset="0"/>
                <a:cs typeface="Arial" charset="0"/>
              </a:rPr>
              <a:t>of the community to address its substance use problems (in this training you will learn about it in Step 2)</a:t>
            </a:r>
          </a:p>
          <a:p>
            <a:pPr eaLnBrk="1" hangingPunct="1">
              <a:spcBef>
                <a:spcPct val="0"/>
              </a:spcBef>
              <a:defRPr/>
            </a:pPr>
            <a:endParaRPr lang="en-US" sz="1100" dirty="0">
              <a:latin typeface="Arial" charset="0"/>
              <a:ea typeface="ＭＳ Ｐゴシック" charset="0"/>
              <a:cs typeface="Arial" charset="0"/>
            </a:endParaRPr>
          </a:p>
          <a:p>
            <a:pPr eaLnBrk="1" hangingPunct="1">
              <a:spcBef>
                <a:spcPct val="0"/>
              </a:spcBef>
              <a:defRPr/>
            </a:pPr>
            <a:r>
              <a:rPr lang="en-US" sz="1100" dirty="0">
                <a:latin typeface="Arial" charset="0"/>
                <a:ea typeface="ＭＳ Ｐゴシック" charset="0"/>
                <a:cs typeface="Arial" charset="0"/>
              </a:rPr>
              <a:t>Make the following point:</a:t>
            </a:r>
          </a:p>
          <a:p>
            <a:pPr eaLnBrk="1" hangingPunct="1">
              <a:spcBef>
                <a:spcPct val="0"/>
              </a:spcBef>
              <a:defRPr/>
            </a:pPr>
            <a:r>
              <a:rPr lang="en-US" sz="1100" b="1" u="sng" dirty="0">
                <a:latin typeface="Arial" charset="0"/>
                <a:ea typeface="ＭＳ Ｐゴシック" charset="0"/>
                <a:cs typeface="Arial" charset="0"/>
              </a:rPr>
              <a:t>Substance use problems and related behaviors cannot always be changed directly</a:t>
            </a:r>
            <a:r>
              <a:rPr lang="en-US" sz="1100" dirty="0">
                <a:latin typeface="Arial" charset="0"/>
                <a:ea typeface="ＭＳ Ｐゴシック" charset="0"/>
                <a:cs typeface="Arial" charset="0"/>
              </a:rPr>
              <a:t>, so with the SPF we will focus instead on addressing the underlying risk and protective factors for the problem and behaviors.</a:t>
            </a:r>
          </a:p>
        </p:txBody>
      </p:sp>
      <p:sp>
        <p:nvSpPr>
          <p:cNvPr id="31747"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4AD19B0-BDBF-4122-A4A1-2E607C2A6F75}" type="slidenum">
              <a:rPr lang="en-US" altLang="en-US" sz="1200">
                <a:latin typeface="Calibri" panose="020F0502020204030204" pitchFamily="34" charset="0"/>
              </a:rPr>
              <a:pPr eaLnBrk="1" hangingPunct="1"/>
              <a:t>7</a:t>
            </a:fld>
            <a:endParaRPr lang="en-US" altLang="en-US" sz="1200">
              <a:latin typeface="Calibri" panose="020F0502020204030204" pitchFamily="34" charset="0"/>
            </a:endParaRPr>
          </a:p>
        </p:txBody>
      </p:sp>
    </p:spTree>
    <p:extLst>
      <p:ext uri="{BB962C8B-B14F-4D97-AF65-F5344CB8AC3E}">
        <p14:creationId xmlns:p14="http://schemas.microsoft.com/office/powerpoint/2010/main" val="3038046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xfrm>
            <a:off x="2052638" y="520700"/>
            <a:ext cx="2760662" cy="2070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Rectangle 3"/>
          <p:cNvSpPr>
            <a:spLocks noGrp="1" noChangeArrowheads="1"/>
          </p:cNvSpPr>
          <p:nvPr>
            <p:ph type="body" idx="1"/>
          </p:nvPr>
        </p:nvSpPr>
        <p:spPr bwMode="auto">
          <a:xfrm>
            <a:off x="685800" y="2857500"/>
            <a:ext cx="5486400" cy="5037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lnSpc>
                <a:spcPct val="90000"/>
              </a:lnSpc>
              <a:spcBef>
                <a:spcPct val="0"/>
              </a:spcBef>
            </a:pPr>
            <a:r>
              <a:rPr lang="en-US" altLang="en-US" sz="1100" dirty="0">
                <a:latin typeface="Arial" panose="020B0604020202020204" pitchFamily="34" charset="0"/>
                <a:cs typeface="Arial" panose="020B0604020202020204" pitchFamily="34" charset="0"/>
              </a:rPr>
              <a:t>Explain the logic model and connect it to epidemiology:</a:t>
            </a:r>
          </a:p>
          <a:p>
            <a:pPr marL="171450" indent="-171450">
              <a:lnSpc>
                <a:spcPct val="90000"/>
              </a:lnSpc>
              <a:spcBef>
                <a:spcPct val="0"/>
              </a:spcBef>
              <a:buFont typeface="Arial" panose="020B0604020202020204" pitchFamily="34" charset="0"/>
              <a:buChar char="•"/>
            </a:pPr>
            <a:r>
              <a:rPr lang="en-US" altLang="en-US" sz="1100" b="1" u="sng" dirty="0">
                <a:latin typeface="Arial" panose="020B0604020202020204" pitchFamily="34" charset="0"/>
                <a:cs typeface="Arial" panose="020B0604020202020204" pitchFamily="34" charset="0"/>
              </a:rPr>
              <a:t>The logic model is the “</a:t>
            </a:r>
            <a:r>
              <a:rPr lang="en-US" altLang="ja-JP" sz="1100" b="1" u="sng" dirty="0">
                <a:latin typeface="Arial" panose="020B0604020202020204" pitchFamily="34" charset="0"/>
                <a:cs typeface="Arial" panose="020B0604020202020204" pitchFamily="34" charset="0"/>
              </a:rPr>
              <a:t>roadmap”</a:t>
            </a:r>
            <a:r>
              <a:rPr lang="en-US" altLang="ja-JP" sz="1100" b="1" dirty="0">
                <a:latin typeface="Arial" panose="020B0604020202020204" pitchFamily="34" charset="0"/>
                <a:cs typeface="Arial" panose="020B0604020202020204" pitchFamily="34" charset="0"/>
              </a:rPr>
              <a:t>  </a:t>
            </a:r>
            <a:r>
              <a:rPr lang="en-US" altLang="ja-JP" sz="1100" dirty="0">
                <a:latin typeface="Arial" panose="020B0604020202020204" pitchFamily="34" charset="0"/>
                <a:cs typeface="Arial" panose="020B0604020202020204" pitchFamily="34" charset="0"/>
              </a:rPr>
              <a:t>we use, and the first stop is assessing substance use—its problems and related behaviors </a:t>
            </a:r>
          </a:p>
          <a:p>
            <a:pPr marL="171450" indent="-171450">
              <a:lnSpc>
                <a:spcPct val="90000"/>
              </a:lnSpc>
              <a:spcBef>
                <a:spcPct val="0"/>
              </a:spcBef>
              <a:buFont typeface="Arial" panose="020B0604020202020204" pitchFamily="34" charset="0"/>
              <a:buChar char="•"/>
            </a:pPr>
            <a:r>
              <a:rPr lang="en-US" altLang="en-US" sz="1100" b="1" u="sng" dirty="0">
                <a:latin typeface="Arial" panose="020B0604020202020204" pitchFamily="34" charset="0"/>
                <a:cs typeface="Arial" panose="020B0604020202020204" pitchFamily="34" charset="0"/>
              </a:rPr>
              <a:t>Epidemiology is </a:t>
            </a:r>
            <a:r>
              <a:rPr lang="en-US" altLang="en-US" sz="1100" b="1" i="1" u="sng" dirty="0">
                <a:latin typeface="Arial" panose="020B0604020202020204" pitchFamily="34" charset="0"/>
                <a:cs typeface="Arial" panose="020B0604020202020204" pitchFamily="34" charset="0"/>
              </a:rPr>
              <a:t>how</a:t>
            </a:r>
            <a:r>
              <a:rPr lang="en-US" altLang="en-US" sz="1100" b="1" u="sng" dirty="0">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we do the assessment </a:t>
            </a:r>
          </a:p>
          <a:p>
            <a:pPr eaLnBrk="1" hangingPunct="1">
              <a:lnSpc>
                <a:spcPct val="90000"/>
              </a:lnSpc>
              <a:spcBef>
                <a:spcPct val="0"/>
              </a:spcBef>
            </a:pPr>
            <a:endParaRPr lang="en-US" altLang="en-US" sz="1100" b="1" u="sng" dirty="0">
              <a:latin typeface="Arial" panose="020B0604020202020204" pitchFamily="34" charset="0"/>
              <a:cs typeface="Arial" panose="020B0604020202020204" pitchFamily="34" charset="0"/>
            </a:endParaRPr>
          </a:p>
          <a:p>
            <a:pPr eaLnBrk="1" hangingPunct="1">
              <a:lnSpc>
                <a:spcPct val="90000"/>
              </a:lnSpc>
              <a:spcBef>
                <a:spcPct val="0"/>
              </a:spcBef>
            </a:pPr>
            <a:r>
              <a:rPr lang="en-US" altLang="en-US" sz="1100" b="1" u="sng" dirty="0">
                <a:latin typeface="Arial" panose="020B0604020202020204" pitchFamily="34" charset="0"/>
                <a:cs typeface="Arial" panose="020B0604020202020204" pitchFamily="34" charset="0"/>
              </a:rPr>
              <a:t>Reflect on how prevention was done in the past</a:t>
            </a:r>
            <a:r>
              <a:rPr lang="en-US" altLang="en-US" sz="1100" dirty="0">
                <a:latin typeface="Arial" panose="020B0604020202020204" pitchFamily="34" charset="0"/>
                <a:cs typeface="Arial" panose="020B0604020202020204" pitchFamily="34" charset="0"/>
              </a:rPr>
              <a:t>:</a:t>
            </a:r>
          </a:p>
          <a:p>
            <a:pPr eaLnBrk="1" hangingPunct="1">
              <a:lnSpc>
                <a:spcPct val="90000"/>
              </a:lnSpc>
              <a:spcBef>
                <a:spcPct val="0"/>
              </a:spcBef>
            </a:pPr>
            <a:r>
              <a:rPr lang="en-US" altLang="en-US" sz="1100" dirty="0">
                <a:latin typeface="Arial" panose="020B0604020202020204" pitchFamily="34" charset="0"/>
                <a:cs typeface="Arial" panose="020B0604020202020204" pitchFamily="34" charset="0"/>
              </a:rPr>
              <a:t>In the past, when looking at the problems faced by communities, we typically went straight to finding solutions and selecting interventions. However, the SPF process recommends that we do the following:</a:t>
            </a:r>
          </a:p>
          <a:p>
            <a:pPr marL="171450" indent="-171450" eaLnBrk="1" hangingPunct="1">
              <a:lnSpc>
                <a:spcPct val="90000"/>
              </a:lnSpc>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Use </a:t>
            </a:r>
            <a:r>
              <a:rPr lang="en-US" altLang="en-US" sz="1100" b="1" u="sng" dirty="0">
                <a:latin typeface="Arial" panose="020B0604020202020204" pitchFamily="34" charset="0"/>
                <a:cs typeface="Arial" panose="020B0604020202020204" pitchFamily="34" charset="0"/>
              </a:rPr>
              <a:t>data to learn about the problems </a:t>
            </a:r>
            <a:r>
              <a:rPr lang="en-US" altLang="en-US" sz="1100" dirty="0">
                <a:latin typeface="Arial" panose="020B0604020202020204" pitchFamily="34" charset="0"/>
                <a:cs typeface="Arial" panose="020B0604020202020204" pitchFamily="34" charset="0"/>
              </a:rPr>
              <a:t>in a community.</a:t>
            </a:r>
          </a:p>
          <a:p>
            <a:pPr marL="171450" indent="-171450" eaLnBrk="1" hangingPunct="1">
              <a:lnSpc>
                <a:spcPct val="90000"/>
              </a:lnSpc>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Look at the factors that influence and contribute to the problem. </a:t>
            </a:r>
          </a:p>
          <a:p>
            <a:pPr eaLnBrk="1" hangingPunct="1">
              <a:lnSpc>
                <a:spcPct val="90000"/>
              </a:lnSpc>
              <a:spcBef>
                <a:spcPct val="0"/>
              </a:spcBef>
              <a:buFontTx/>
              <a:buAutoNum type="arabicPeriod"/>
            </a:pPr>
            <a:endParaRPr lang="en-US" altLang="en-US" sz="1100" b="1" u="sng" dirty="0">
              <a:latin typeface="Arial" panose="020B0604020202020204" pitchFamily="34" charset="0"/>
              <a:cs typeface="Arial" panose="020B0604020202020204" pitchFamily="34" charset="0"/>
            </a:endParaRPr>
          </a:p>
          <a:p>
            <a:pPr eaLnBrk="1" hangingPunct="1">
              <a:lnSpc>
                <a:spcPct val="90000"/>
              </a:lnSpc>
              <a:spcBef>
                <a:spcPct val="0"/>
              </a:spcBef>
            </a:pPr>
            <a:r>
              <a:rPr lang="en-US" altLang="en-US" sz="1100" b="1" u="sng" dirty="0">
                <a:latin typeface="Arial" panose="020B0604020202020204" pitchFamily="34" charset="0"/>
                <a:cs typeface="Arial" panose="020B0604020202020204" pitchFamily="34" charset="0"/>
              </a:rPr>
              <a:t>Once we know what the problem and the risk factors are—based on data—then we can select the best possible interventions</a:t>
            </a:r>
            <a:r>
              <a:rPr lang="en-US" altLang="en-US" sz="1100" dirty="0">
                <a:latin typeface="Arial" panose="020B0604020202020204" pitchFamily="34" charset="0"/>
                <a:cs typeface="Arial" panose="020B0604020202020204" pitchFamily="34" charset="0"/>
              </a:rPr>
              <a:t>. </a:t>
            </a:r>
          </a:p>
          <a:p>
            <a:pPr eaLnBrk="1" hangingPunct="1">
              <a:lnSpc>
                <a:spcPct val="90000"/>
              </a:lnSpc>
              <a:spcBef>
                <a:spcPct val="0"/>
              </a:spcBef>
            </a:pPr>
            <a:endParaRPr lang="en-US" altLang="en-US" sz="1100" dirty="0">
              <a:latin typeface="Arial" panose="020B0604020202020204" pitchFamily="34" charset="0"/>
              <a:cs typeface="Arial" panose="020B0604020202020204" pitchFamily="34" charset="0"/>
            </a:endParaRPr>
          </a:p>
          <a:p>
            <a:pPr eaLnBrk="1" hangingPunct="1">
              <a:lnSpc>
                <a:spcPct val="90000"/>
              </a:lnSpc>
              <a:spcBef>
                <a:spcPct val="0"/>
              </a:spcBef>
            </a:pPr>
            <a:r>
              <a:rPr lang="en-US" altLang="en-US" sz="1100" dirty="0">
                <a:latin typeface="Arial" panose="020B0604020202020204" pitchFamily="34" charset="0"/>
                <a:cs typeface="Arial" panose="020B0604020202020204" pitchFamily="34" charset="0"/>
              </a:rPr>
              <a:t>Provide an example (e.g., it may appear that the problem/related behavior in a community is adult drinking, but the data from traffic fatalities shows that it</a:t>
            </a:r>
            <a:r>
              <a:rPr lang="ja-JP" altLang="en-US" sz="1100" dirty="0">
                <a:latin typeface="Arial" panose="020B0604020202020204" pitchFamily="34" charset="0"/>
                <a:cs typeface="Arial" panose="020B0604020202020204" pitchFamily="34" charset="0"/>
              </a:rPr>
              <a:t>’</a:t>
            </a:r>
            <a:r>
              <a:rPr lang="en-US" altLang="ja-JP" sz="1100" dirty="0">
                <a:latin typeface="Arial" panose="020B0604020202020204" pitchFamily="34" charset="0"/>
                <a:cs typeface="Arial" panose="020B0604020202020204" pitchFamily="34" charset="0"/>
              </a:rPr>
              <a:t>s actually underage drinking, and the risk factors may include social access).</a:t>
            </a:r>
          </a:p>
          <a:p>
            <a:pPr eaLnBrk="1" hangingPunct="1">
              <a:lnSpc>
                <a:spcPct val="90000"/>
              </a:lnSpc>
              <a:spcBef>
                <a:spcPct val="0"/>
              </a:spcBef>
            </a:pPr>
            <a:endParaRPr lang="en-US" altLang="en-US" sz="1100" dirty="0">
              <a:latin typeface="Arial" panose="020B0604020202020204" pitchFamily="34" charset="0"/>
              <a:cs typeface="Arial" panose="020B0604020202020204" pitchFamily="34" charset="0"/>
            </a:endParaRPr>
          </a:p>
          <a:p>
            <a:pPr eaLnBrk="1" hangingPunct="1">
              <a:lnSpc>
                <a:spcPct val="90000"/>
              </a:lnSpc>
              <a:spcBef>
                <a:spcPct val="0"/>
              </a:spcBef>
            </a:pPr>
            <a:r>
              <a:rPr lang="en-US" altLang="en-US" sz="1100" dirty="0">
                <a:latin typeface="Arial" panose="020B0604020202020204" pitchFamily="34" charset="0"/>
                <a:cs typeface="Arial" panose="020B0604020202020204" pitchFamily="34" charset="0"/>
              </a:rPr>
              <a:t>Point out that the </a:t>
            </a:r>
            <a:r>
              <a:rPr lang="en-US" altLang="en-US" sz="1100" b="1" u="sng" dirty="0">
                <a:latin typeface="Arial" panose="020B0604020202020204" pitchFamily="34" charset="0"/>
                <a:cs typeface="Arial" panose="020B0604020202020204" pitchFamily="34" charset="0"/>
              </a:rPr>
              <a:t>assessment relates to the first two parts of the logic model</a:t>
            </a:r>
            <a:r>
              <a:rPr lang="en-US" altLang="en-US" sz="1100" dirty="0">
                <a:latin typeface="Arial" panose="020B0604020202020204" pitchFamily="34" charset="0"/>
                <a:cs typeface="Arial" panose="020B0604020202020204" pitchFamily="34" charset="0"/>
              </a:rPr>
              <a:t>: </a:t>
            </a:r>
          </a:p>
          <a:p>
            <a:pPr marL="171450" indent="-171450" eaLnBrk="1" hangingPunct="1">
              <a:lnSpc>
                <a:spcPct val="90000"/>
              </a:lnSpc>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Problems and related behaviors </a:t>
            </a:r>
          </a:p>
          <a:p>
            <a:pPr marL="171450" indent="-171450" eaLnBrk="1" hangingPunct="1">
              <a:lnSpc>
                <a:spcPct val="90000"/>
              </a:lnSpc>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Risk and protective factors</a:t>
            </a:r>
          </a:p>
          <a:p>
            <a:pPr eaLnBrk="1" hangingPunct="1">
              <a:lnSpc>
                <a:spcPct val="90000"/>
              </a:lnSpc>
              <a:spcBef>
                <a:spcPct val="0"/>
              </a:spcBef>
            </a:pPr>
            <a:endParaRPr lang="en-US" altLang="en-US" sz="1100" i="1" dirty="0">
              <a:solidFill>
                <a:srgbClr val="FF0000"/>
              </a:solidFill>
              <a:latin typeface="Arial" panose="020B0604020202020204" pitchFamily="34" charset="0"/>
              <a:cs typeface="Arial" panose="020B0604020202020204" pitchFamily="34" charset="0"/>
            </a:endParaRPr>
          </a:p>
          <a:p>
            <a:pPr eaLnBrk="1" hangingPunct="1">
              <a:lnSpc>
                <a:spcPct val="90000"/>
              </a:lnSpc>
              <a:spcBef>
                <a:spcPct val="0"/>
              </a:spcBef>
            </a:pPr>
            <a:r>
              <a:rPr lang="en-US" altLang="en-US" sz="1100" i="1" dirty="0">
                <a:solidFill>
                  <a:srgbClr val="FF0000"/>
                </a:solidFill>
                <a:latin typeface="Arial" panose="020B0604020202020204" pitchFamily="34" charset="0"/>
                <a:cs typeface="Arial" panose="020B0604020202020204" pitchFamily="34" charset="0"/>
              </a:rPr>
              <a:t>[In slideshow, click for other terms to appear.] </a:t>
            </a:r>
            <a:endParaRPr lang="en-US" altLang="en-US" sz="1100" dirty="0">
              <a:latin typeface="Arial" panose="020B0604020202020204" pitchFamily="34" charset="0"/>
              <a:cs typeface="Arial" panose="020B0604020202020204" pitchFamily="34" charset="0"/>
            </a:endParaRPr>
          </a:p>
          <a:p>
            <a:pPr eaLnBrk="1" hangingPunct="1">
              <a:lnSpc>
                <a:spcPct val="90000"/>
              </a:lnSpc>
              <a:spcBef>
                <a:spcPct val="0"/>
              </a:spcBef>
            </a:pPr>
            <a:endParaRPr lang="en-US" altLang="en-US" sz="1100" dirty="0">
              <a:latin typeface="Arial" panose="020B0604020202020204" pitchFamily="34" charset="0"/>
              <a:cs typeface="Arial" panose="020B0604020202020204" pitchFamily="34" charset="0"/>
            </a:endParaRPr>
          </a:p>
          <a:p>
            <a:pPr eaLnBrk="1" hangingPunct="1">
              <a:lnSpc>
                <a:spcPct val="90000"/>
              </a:lnSpc>
              <a:spcBef>
                <a:spcPct val="0"/>
              </a:spcBef>
            </a:pPr>
            <a:r>
              <a:rPr lang="en-US" altLang="en-US" sz="1100" dirty="0">
                <a:latin typeface="Arial" panose="020B0604020202020204" pitchFamily="34" charset="0"/>
                <a:cs typeface="Arial" panose="020B0604020202020204" pitchFamily="34" charset="0"/>
              </a:rPr>
              <a:t>Make the point that the terms used in these boxes may vary:</a:t>
            </a:r>
          </a:p>
          <a:p>
            <a:pPr marL="171450" indent="-171450" eaLnBrk="1" hangingPunct="1">
              <a:lnSpc>
                <a:spcPct val="90000"/>
              </a:lnSpc>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Some people may think of problems and related behaviors as consequences and consumption</a:t>
            </a:r>
          </a:p>
          <a:p>
            <a:pPr marL="171450" indent="-171450" eaLnBrk="1" hangingPunct="1">
              <a:lnSpc>
                <a:spcPct val="90000"/>
              </a:lnSpc>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Some people may think of risk and protective factors as intervening variables or causal factors</a:t>
            </a:r>
          </a:p>
          <a:p>
            <a:pPr marL="171450" indent="-171450" eaLnBrk="1" hangingPunct="1">
              <a:lnSpc>
                <a:spcPct val="90000"/>
              </a:lnSpc>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Some people may think of interventions as strategies</a:t>
            </a:r>
          </a:p>
          <a:p>
            <a:pPr eaLnBrk="1" hangingPunct="1">
              <a:lnSpc>
                <a:spcPct val="90000"/>
              </a:lnSpc>
              <a:spcBef>
                <a:spcPct val="0"/>
              </a:spcBef>
              <a:buFontTx/>
              <a:buChar char="•"/>
            </a:pPr>
            <a:endParaRPr lang="en-US" altLang="en-US" sz="1100" dirty="0">
              <a:latin typeface="Arial" panose="020B0604020202020204" pitchFamily="34" charset="0"/>
              <a:cs typeface="Arial" panose="020B0604020202020204" pitchFamily="34" charset="0"/>
            </a:endParaRPr>
          </a:p>
          <a:p>
            <a:pPr eaLnBrk="1" hangingPunct="1">
              <a:lnSpc>
                <a:spcPct val="90000"/>
              </a:lnSpc>
              <a:spcBef>
                <a:spcPct val="0"/>
              </a:spcBef>
            </a:pPr>
            <a:r>
              <a:rPr lang="en-US" altLang="en-US" sz="1100" dirty="0">
                <a:latin typeface="Arial" panose="020B0604020202020204" pitchFamily="34" charset="0"/>
                <a:cs typeface="Arial" panose="020B0604020202020204" pitchFamily="34" charset="0"/>
              </a:rPr>
              <a:t>Summarize as follows:</a:t>
            </a:r>
          </a:p>
          <a:p>
            <a:pPr eaLnBrk="1" hangingPunct="1">
              <a:lnSpc>
                <a:spcPct val="90000"/>
              </a:lnSpc>
              <a:spcBef>
                <a:spcPct val="0"/>
              </a:spcBef>
              <a:buFontTx/>
              <a:buNone/>
            </a:pPr>
            <a:r>
              <a:rPr lang="en-US" altLang="en-US" sz="1100" dirty="0">
                <a:latin typeface="Arial" panose="020B0604020202020204" pitchFamily="34" charset="0"/>
                <a:cs typeface="Arial" panose="020B0604020202020204" pitchFamily="34" charset="0"/>
              </a:rPr>
              <a:t>The current logic model provides a broader framework for addressing substance use problems.</a:t>
            </a:r>
          </a:p>
          <a:p>
            <a:pPr eaLnBrk="1" hangingPunct="1">
              <a:lnSpc>
                <a:spcPct val="90000"/>
              </a:lnSpc>
              <a:spcBef>
                <a:spcPct val="0"/>
              </a:spcBef>
            </a:pPr>
            <a:endParaRPr lang="en-US" altLang="en-US" sz="1100" dirty="0">
              <a:latin typeface="Arial" panose="020B0604020202020204" pitchFamily="34" charset="0"/>
              <a:cs typeface="Arial" panose="020B0604020202020204" pitchFamily="34" charset="0"/>
            </a:endParaRPr>
          </a:p>
          <a:p>
            <a:pPr eaLnBrk="1" hangingPunct="1">
              <a:lnSpc>
                <a:spcPct val="80000"/>
              </a:lnSpc>
              <a:spcBef>
                <a:spcPct val="0"/>
              </a:spcBef>
            </a:pPr>
            <a:r>
              <a:rPr lang="en-US" sz="11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Post the Road Map Logic Model Poster for duration of the session.</a:t>
            </a:r>
          </a:p>
          <a:p>
            <a:pPr eaLnBrk="1" hangingPunct="1">
              <a:lnSpc>
                <a:spcPct val="80000"/>
              </a:lnSpc>
              <a:spcBef>
                <a:spcPct val="0"/>
              </a:spcBef>
            </a:pPr>
            <a:endParaRPr lang="en-US" altLang="en-US" sz="11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eaLnBrk="1" hangingPunct="1">
              <a:lnSpc>
                <a:spcPct val="80000"/>
              </a:lnSpc>
              <a:spcBef>
                <a:spcPct val="0"/>
              </a:spcBef>
            </a:pPr>
            <a:r>
              <a:rPr lang="en-US" altLang="en-US" sz="1100" b="1"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Suggested</a:t>
            </a:r>
            <a:r>
              <a:rPr lang="en-US" altLang="en-US" sz="1100" b="1" kern="1200" baseline="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 talking point:</a:t>
            </a:r>
          </a:p>
          <a:p>
            <a:pPr marL="0" marR="0" lvl="0" indent="0" algn="l" defTabSz="457200" rtl="0" eaLnBrk="1" fontAlgn="base" latinLnBrk="0" hangingPunct="1">
              <a:lnSpc>
                <a:spcPct val="80000"/>
              </a:lnSpc>
              <a:spcBef>
                <a:spcPct val="0"/>
              </a:spcBef>
              <a:spcAft>
                <a:spcPct val="0"/>
              </a:spcAft>
              <a:buClrTx/>
              <a:buSzTx/>
              <a:buFont typeface="Arial" panose="020B0604020202020204" pitchFamily="34" charset="0"/>
              <a:buNone/>
              <a:tabLst/>
              <a:defRPr/>
            </a:pPr>
            <a:r>
              <a:rPr lang="en-US" sz="11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If the question comes up from participants about the logic model template we use in the SAPST, say “We have combined certain aspects of our logic model together to make our template clear and easy to use. Other logic models may also include additional elements like “local conditions” or ask you to answer the question, “why here?” relating to the substance use problems that you are seeing in your community. There are many logic model formats that can be used effectively, but for the purposes of this training we are going to use this format.</a:t>
            </a:r>
          </a:p>
        </p:txBody>
      </p:sp>
      <p:sp>
        <p:nvSpPr>
          <p:cNvPr id="33795"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1C52CF7-32E6-4B91-A762-9D54E0954EFC}" type="slidenum">
              <a:rPr lang="en-US" altLang="en-US" sz="1200">
                <a:latin typeface="Calibri" panose="020F0502020204030204" pitchFamily="34" charset="0"/>
              </a:rPr>
              <a:pPr eaLnBrk="1" hangingPunct="1"/>
              <a:t>8</a:t>
            </a:fld>
            <a:endParaRPr lang="en-US" altLang="en-US" sz="1200">
              <a:latin typeface="Calibri" panose="020F0502020204030204" pitchFamily="34" charset="0"/>
            </a:endParaRPr>
          </a:p>
        </p:txBody>
      </p:sp>
    </p:spTree>
    <p:extLst>
      <p:ext uri="{BB962C8B-B14F-4D97-AF65-F5344CB8AC3E}">
        <p14:creationId xmlns:p14="http://schemas.microsoft.com/office/powerpoint/2010/main" val="3481284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2003425" y="685800"/>
            <a:ext cx="2876550" cy="215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Rectangle 3"/>
          <p:cNvSpPr>
            <a:spLocks noGrp="1" noChangeArrowheads="1"/>
          </p:cNvSpPr>
          <p:nvPr>
            <p:ph type="body" idx="1"/>
          </p:nvPr>
        </p:nvSpPr>
        <p:spPr bwMode="auto">
          <a:xfrm>
            <a:off x="685800" y="31623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eaLnBrk="1" hangingPunct="1">
              <a:spcBef>
                <a:spcPct val="0"/>
              </a:spcBef>
            </a:pPr>
            <a:r>
              <a:rPr lang="en-US" altLang="en-US" sz="1100" b="0" i="0" baseline="0" dirty="0">
                <a:latin typeface="Arial" panose="020B0604020202020204" pitchFamily="34" charset="0"/>
                <a:cs typeface="Arial" panose="020B0604020202020204" pitchFamily="34" charset="0"/>
              </a:rPr>
              <a:t>Review the examples on this slide of substance-related problems that communities experience. Discuss examples of other problems related to substance use and abuse (e.g. suicide, mental health problems, teen pregnancy, dropping out of school).</a:t>
            </a:r>
          </a:p>
          <a:p>
            <a:pPr eaLnBrk="1" hangingPunct="1">
              <a:spcBef>
                <a:spcPct val="0"/>
              </a:spcBef>
            </a:pPr>
            <a:endParaRPr lang="en-US" altLang="en-US" sz="1100" b="0" i="0" baseline="0" dirty="0">
              <a:latin typeface="Arial" panose="020B0604020202020204" pitchFamily="34" charset="0"/>
              <a:cs typeface="Arial" panose="020B0604020202020204" pitchFamily="34" charset="0"/>
            </a:endParaRPr>
          </a:p>
          <a:p>
            <a:pPr eaLnBrk="1" hangingPunct="1">
              <a:spcBef>
                <a:spcPct val="0"/>
              </a:spcBef>
            </a:pPr>
            <a:r>
              <a:rPr lang="en-US" altLang="en-US" sz="1100" b="0" i="0" baseline="0" dirty="0">
                <a:latin typeface="Arial" panose="020B0604020202020204" pitchFamily="34" charset="0"/>
                <a:cs typeface="Arial" panose="020B0604020202020204" pitchFamily="34" charset="0"/>
              </a:rPr>
              <a:t>Make the following points:</a:t>
            </a:r>
            <a:endParaRPr lang="en-US" altLang="en-US" sz="1100" b="0" i="0" u="sng" baseline="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ja-JP" sz="1100" b="0" i="0" u="sng" baseline="0" dirty="0">
                <a:latin typeface="Arial" panose="020B0604020202020204" pitchFamily="34" charset="0"/>
                <a:cs typeface="Arial" panose="020B0604020202020204" pitchFamily="34" charset="0"/>
              </a:rPr>
              <a:t>Problems refer to the consequences of substance use</a:t>
            </a:r>
            <a:r>
              <a:rPr lang="en-US" altLang="ja-JP" sz="1100" b="0" i="0" baseline="0" dirty="0">
                <a:latin typeface="Arial" panose="020B0604020202020204" pitchFamily="34" charset="0"/>
                <a:cs typeface="Arial" panose="020B0604020202020204" pitchFamily="34" charset="0"/>
              </a:rPr>
              <a:t>. </a:t>
            </a:r>
          </a:p>
          <a:p>
            <a:pPr marL="171450" indent="-171450" eaLnBrk="1" hangingPunct="1">
              <a:spcBef>
                <a:spcPct val="0"/>
              </a:spcBef>
              <a:buFont typeface="Arial" panose="020B0604020202020204" pitchFamily="34" charset="0"/>
              <a:buChar char="•"/>
            </a:pPr>
            <a:r>
              <a:rPr lang="en-US" altLang="en-US" sz="1100" b="0" i="0" baseline="0" dirty="0">
                <a:latin typeface="Arial" panose="020B0604020202020204" pitchFamily="34" charset="0"/>
                <a:cs typeface="Arial" panose="020B0604020202020204" pitchFamily="34" charset="0"/>
              </a:rPr>
              <a:t>The use and abuse of a substance can lead to various, and possibly multiple, related problems—it is </a:t>
            </a:r>
            <a:r>
              <a:rPr lang="en-US" altLang="en-US" sz="1100" b="0" i="0" u="sng" baseline="0" dirty="0">
                <a:latin typeface="Arial" panose="020B0604020202020204" pitchFamily="34" charset="0"/>
                <a:cs typeface="Arial" panose="020B0604020202020204" pitchFamily="34" charset="0"/>
              </a:rPr>
              <a:t>not a 1-to-1 relationship</a:t>
            </a:r>
            <a:r>
              <a:rPr lang="en-US" altLang="en-US" sz="1100" b="0" i="0" baseline="0" dirty="0">
                <a:latin typeface="Arial" panose="020B0604020202020204" pitchFamily="34" charset="0"/>
                <a:cs typeface="Arial" panose="020B0604020202020204" pitchFamily="34" charset="0"/>
              </a:rPr>
              <a:t>.</a:t>
            </a:r>
          </a:p>
          <a:p>
            <a:pPr eaLnBrk="1" hangingPunct="1">
              <a:spcBef>
                <a:spcPct val="0"/>
              </a:spcBef>
            </a:pPr>
            <a:endParaRPr lang="en-US" altLang="en-US" sz="1100" b="0" i="0" baseline="0" dirty="0">
              <a:latin typeface="Arial" panose="020B0604020202020204" pitchFamily="34" charset="0"/>
              <a:cs typeface="Arial" panose="020B0604020202020204" pitchFamily="34" charset="0"/>
            </a:endParaRPr>
          </a:p>
          <a:p>
            <a:r>
              <a:rPr lang="en-US" altLang="en-US" sz="1100" b="0" i="0" baseline="0" dirty="0">
                <a:latin typeface="Arial" panose="020B0604020202020204" pitchFamily="34" charset="0"/>
                <a:cs typeface="Arial" panose="020B0604020202020204" pitchFamily="34" charset="0"/>
              </a:rPr>
              <a:t>Review the examples on the slide of substance use behaviors, which refer to </a:t>
            </a:r>
            <a:r>
              <a:rPr lang="en-US" altLang="ja-JP" sz="1100" b="0" i="0" u="sng" baseline="0" dirty="0">
                <a:latin typeface="Arial" panose="020B0604020202020204" pitchFamily="34" charset="0"/>
                <a:cs typeface="Arial" panose="020B0604020202020204" pitchFamily="34" charset="0"/>
              </a:rPr>
              <a:t>consumption.</a:t>
            </a:r>
          </a:p>
          <a:p>
            <a:endParaRPr lang="en-US" altLang="en-US" sz="1100" b="0" i="0" baseline="0" dirty="0">
              <a:latin typeface="Arial" panose="020B0604020202020204" pitchFamily="34" charset="0"/>
              <a:cs typeface="Arial" panose="020B0604020202020204" pitchFamily="34" charset="0"/>
            </a:endParaRPr>
          </a:p>
          <a:p>
            <a:r>
              <a:rPr lang="en-US" altLang="en-US" sz="1100" b="0" i="0" u="sng" baseline="0" dirty="0">
                <a:latin typeface="Arial" panose="020B0604020202020204" pitchFamily="34" charset="0"/>
                <a:cs typeface="Arial" panose="020B0604020202020204" pitchFamily="34" charset="0"/>
              </a:rPr>
              <a:t>Explain any unfamiliar terms </a:t>
            </a:r>
            <a:r>
              <a:rPr lang="en-US" altLang="en-US" sz="1100" b="0" i="0" baseline="0" dirty="0">
                <a:latin typeface="Arial" panose="020B0604020202020204" pitchFamily="34" charset="0"/>
                <a:cs typeface="Arial" panose="020B0604020202020204" pitchFamily="34" charset="0"/>
              </a:rPr>
              <a:t>(such as acute/heavy consumption).</a:t>
            </a:r>
          </a:p>
          <a:p>
            <a:endParaRPr lang="en-US" altLang="en-US" sz="1100" b="0" i="0" baseline="0" dirty="0">
              <a:latin typeface="Arial" panose="020B0604020202020204" pitchFamily="34" charset="0"/>
              <a:cs typeface="Arial" panose="020B0604020202020204" pitchFamily="34" charset="0"/>
            </a:endParaRPr>
          </a:p>
          <a:p>
            <a:r>
              <a:rPr lang="en-US" altLang="en-US" sz="1100" b="0" i="0" baseline="0" dirty="0">
                <a:latin typeface="Arial" panose="020B0604020202020204" pitchFamily="34" charset="0"/>
                <a:cs typeface="Arial" panose="020B0604020202020204" pitchFamily="34" charset="0"/>
              </a:rPr>
              <a:t>Refer to the </a:t>
            </a:r>
            <a:r>
              <a:rPr lang="en-US" altLang="en-US" sz="1100" b="1" i="0" baseline="0" dirty="0">
                <a:latin typeface="Arial" panose="020B0604020202020204" pitchFamily="34" charset="0"/>
                <a:cs typeface="Arial" panose="020B0604020202020204" pitchFamily="34" charset="0"/>
              </a:rPr>
              <a:t>*online component* </a:t>
            </a:r>
            <a:r>
              <a:rPr lang="en-US" altLang="en-US" sz="1100" b="0" i="0" baseline="0" dirty="0">
                <a:latin typeface="Arial" panose="020B0604020202020204" pitchFamily="34" charset="0"/>
                <a:cs typeface="Arial" panose="020B0604020202020204" pitchFamily="34" charset="0"/>
              </a:rPr>
              <a:t>and ask participants to identify the various drugs of abuse they learned about in the online course (including alcohol and tobacco). Let participants know that communities will gather information on the use and abuse of many of these substances when they assess substance use problems and behaviors.</a:t>
            </a:r>
          </a:p>
          <a:p>
            <a:endParaRPr lang="en-US" altLang="en-US" sz="1100" b="0" i="0" baseline="0" dirty="0">
              <a:latin typeface="Arial" panose="020B0604020202020204" pitchFamily="34" charset="0"/>
              <a:cs typeface="Arial" panose="020B0604020202020204" pitchFamily="34" charset="0"/>
            </a:endParaRPr>
          </a:p>
          <a:p>
            <a:r>
              <a:rPr lang="en-US" altLang="en-US" sz="1100" b="0" i="0" baseline="0" dirty="0">
                <a:latin typeface="Arial" panose="020B0604020202020204" pitchFamily="34" charset="0"/>
                <a:cs typeface="Arial" panose="020B0604020202020204" pitchFamily="34" charset="0"/>
              </a:rPr>
              <a:t> Ask participants for other examples of substance use behaviors. Some include</a:t>
            </a:r>
          </a:p>
          <a:p>
            <a:endParaRPr lang="en-US" altLang="en-US" sz="1100" b="0" i="0" baseline="0"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r>
              <a:rPr lang="en-US" altLang="en-US" sz="1100" b="0" i="0" baseline="0" dirty="0">
                <a:solidFill>
                  <a:srgbClr val="000000"/>
                </a:solidFill>
                <a:latin typeface="Arial" panose="020B0604020202020204" pitchFamily="34" charset="0"/>
                <a:cs typeface="Arial" panose="020B0604020202020204" pitchFamily="34" charset="0"/>
              </a:rPr>
              <a:t> Overall consumption</a:t>
            </a:r>
          </a:p>
          <a:p>
            <a:pPr>
              <a:lnSpc>
                <a:spcPct val="90000"/>
              </a:lnSpc>
              <a:buFont typeface="Wingdings" panose="05000000000000000000" pitchFamily="2" charset="2"/>
              <a:buChar char="Ø"/>
            </a:pPr>
            <a:r>
              <a:rPr lang="en-US" altLang="en-US" sz="1100" b="0" i="0" baseline="0" dirty="0">
                <a:solidFill>
                  <a:srgbClr val="000000"/>
                </a:solidFill>
                <a:latin typeface="Arial" panose="020B0604020202020204" pitchFamily="34" charset="0"/>
                <a:cs typeface="Arial" panose="020B0604020202020204" pitchFamily="34" charset="0"/>
              </a:rPr>
              <a:t> Acute/heavy consumption </a:t>
            </a:r>
          </a:p>
          <a:p>
            <a:pPr lvl="1">
              <a:lnSpc>
                <a:spcPct val="90000"/>
              </a:lnSpc>
              <a:buFont typeface="Wingdings" panose="05000000000000000000" pitchFamily="2" charset="2"/>
              <a:buChar char="Ø"/>
            </a:pPr>
            <a:r>
              <a:rPr lang="en-US" altLang="en-US" sz="1100" b="0" i="0" baseline="0" dirty="0">
                <a:solidFill>
                  <a:srgbClr val="000000"/>
                </a:solidFill>
                <a:latin typeface="Arial" panose="020B0604020202020204" pitchFamily="34" charset="0"/>
                <a:cs typeface="Arial" panose="020B0604020202020204" pitchFamily="34" charset="0"/>
              </a:rPr>
              <a:t>Binge drinking: NIAAA defines binge drinking as occurring after 4 drinks for women/5 drinks for men in about two hours and brings the Blood Alcohol Concentration to .08</a:t>
            </a:r>
          </a:p>
          <a:p>
            <a:pPr lvl="1">
              <a:lnSpc>
                <a:spcPct val="90000"/>
              </a:lnSpc>
              <a:buFont typeface="Wingdings" panose="05000000000000000000" pitchFamily="2" charset="2"/>
              <a:buChar char="Ø"/>
            </a:pPr>
            <a:r>
              <a:rPr lang="en-US" altLang="en-US" sz="1100" b="0" i="0" baseline="0" dirty="0">
                <a:solidFill>
                  <a:srgbClr val="000000"/>
                </a:solidFill>
                <a:latin typeface="Arial" panose="020B0604020202020204" pitchFamily="34" charset="0"/>
                <a:cs typeface="Arial" panose="020B0604020202020204" pitchFamily="34" charset="0"/>
              </a:rPr>
              <a:t>Heavy alcohol use: SAMHSA defines heavy alcohol use as binge drinking on 5 or more days in the past month. </a:t>
            </a:r>
          </a:p>
          <a:p>
            <a:pPr>
              <a:lnSpc>
                <a:spcPct val="90000"/>
              </a:lnSpc>
              <a:buFont typeface="Wingdings" panose="05000000000000000000" pitchFamily="2" charset="2"/>
              <a:buChar char="Ø"/>
            </a:pPr>
            <a:r>
              <a:rPr lang="en-US" altLang="en-US" sz="1100" b="0" i="0" baseline="0" dirty="0">
                <a:solidFill>
                  <a:srgbClr val="000000"/>
                </a:solidFill>
                <a:latin typeface="Arial" panose="020B0604020202020204" pitchFamily="34" charset="0"/>
                <a:cs typeface="Arial" panose="020B0604020202020204" pitchFamily="34" charset="0"/>
              </a:rPr>
              <a:t> Consumption in risky situations</a:t>
            </a:r>
          </a:p>
          <a:p>
            <a:pPr marL="909638" lvl="1" indent="-223838">
              <a:lnSpc>
                <a:spcPct val="90000"/>
              </a:lnSpc>
              <a:buFont typeface="Arial" panose="020B0604020202020204" pitchFamily="34" charset="0"/>
              <a:buChar char="•"/>
            </a:pPr>
            <a:r>
              <a:rPr lang="en-US" altLang="en-US" sz="1100" b="0" i="0" baseline="0" dirty="0">
                <a:solidFill>
                  <a:srgbClr val="000000"/>
                </a:solidFill>
                <a:latin typeface="Arial" panose="020B0604020202020204" pitchFamily="34" charset="0"/>
                <a:cs typeface="Arial" panose="020B0604020202020204" pitchFamily="34" charset="0"/>
              </a:rPr>
              <a:t>  Drinking and driving </a:t>
            </a:r>
          </a:p>
          <a:p>
            <a:pPr marL="909638" lvl="1" indent="-223838">
              <a:lnSpc>
                <a:spcPct val="90000"/>
              </a:lnSpc>
              <a:buFont typeface="Arial" panose="020B0604020202020204" pitchFamily="34" charset="0"/>
              <a:buChar char="•"/>
            </a:pPr>
            <a:r>
              <a:rPr lang="en-US" altLang="en-US" sz="1100" b="0" i="0" baseline="0" dirty="0">
                <a:solidFill>
                  <a:srgbClr val="000000"/>
                </a:solidFill>
                <a:latin typeface="Arial" panose="020B0604020202020204" pitchFamily="34" charset="0"/>
                <a:cs typeface="Arial" panose="020B0604020202020204" pitchFamily="34" charset="0"/>
              </a:rPr>
              <a:t>  Smoking around young children</a:t>
            </a:r>
          </a:p>
          <a:p>
            <a:pPr>
              <a:lnSpc>
                <a:spcPct val="90000"/>
              </a:lnSpc>
              <a:buFont typeface="Wingdings" panose="05000000000000000000" pitchFamily="2" charset="2"/>
              <a:buChar char="Ø"/>
            </a:pPr>
            <a:r>
              <a:rPr lang="en-US" altLang="en-US" sz="1100" b="0" i="0" baseline="0" dirty="0">
                <a:solidFill>
                  <a:srgbClr val="000000"/>
                </a:solidFill>
                <a:latin typeface="Arial" panose="020B0604020202020204" pitchFamily="34" charset="0"/>
                <a:cs typeface="Arial" panose="020B0604020202020204" pitchFamily="34" charset="0"/>
              </a:rPr>
              <a:t> Consumption by populations/groups</a:t>
            </a:r>
          </a:p>
          <a:p>
            <a:pPr marL="909638" lvl="1" indent="-223838">
              <a:lnSpc>
                <a:spcPct val="90000"/>
              </a:lnSpc>
              <a:buFont typeface="Arial" panose="020B0604020202020204" pitchFamily="34" charset="0"/>
              <a:buChar char="•"/>
            </a:pPr>
            <a:r>
              <a:rPr lang="en-US" altLang="en-US" sz="1100" b="0" i="0" baseline="0" dirty="0">
                <a:solidFill>
                  <a:srgbClr val="000000"/>
                </a:solidFill>
                <a:latin typeface="Arial" panose="020B0604020202020204" pitchFamily="34" charset="0"/>
                <a:cs typeface="Arial" panose="020B0604020202020204" pitchFamily="34" charset="0"/>
              </a:rPr>
              <a:t>  Youth, college students, older adults</a:t>
            </a:r>
          </a:p>
          <a:p>
            <a:pPr marL="909638" lvl="1" indent="-223838">
              <a:lnSpc>
                <a:spcPct val="90000"/>
              </a:lnSpc>
              <a:buFont typeface="Arial" panose="020B0604020202020204" pitchFamily="34" charset="0"/>
              <a:buChar char="•"/>
            </a:pPr>
            <a:r>
              <a:rPr lang="en-US" altLang="en-US" sz="1100" b="0" i="0" baseline="0" dirty="0">
                <a:solidFill>
                  <a:srgbClr val="000000"/>
                </a:solidFill>
                <a:latin typeface="Arial" panose="020B0604020202020204" pitchFamily="34" charset="0"/>
                <a:cs typeface="Arial" panose="020B0604020202020204" pitchFamily="34" charset="0"/>
              </a:rPr>
              <a:t>  Pregnant women</a:t>
            </a:r>
          </a:p>
          <a:p>
            <a:pPr marL="909638" lvl="1" indent="-223838">
              <a:lnSpc>
                <a:spcPct val="90000"/>
              </a:lnSpc>
              <a:buFont typeface="Arial" panose="020B0604020202020204" pitchFamily="34" charset="0"/>
              <a:buChar char="•"/>
            </a:pPr>
            <a:endParaRPr lang="en-US" altLang="en-US" sz="1100" b="0" i="0" baseline="0" dirty="0">
              <a:solidFill>
                <a:srgbClr val="000000"/>
              </a:solidFill>
              <a:latin typeface="Arial" panose="020B0604020202020204" pitchFamily="34" charset="0"/>
              <a:cs typeface="Arial" panose="020B0604020202020204" pitchFamily="34" charset="0"/>
            </a:endParaRPr>
          </a:p>
          <a:p>
            <a:pPr lvl="0"/>
            <a:r>
              <a:rPr lang="en-US" sz="1100" b="0" i="0" kern="1200" baseline="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Suggested talking points: </a:t>
            </a:r>
          </a:p>
          <a:p>
            <a:pPr marL="171450" lvl="0" indent="-171450">
              <a:buFont typeface="Arial" panose="020B0604020202020204" pitchFamily="34" charset="0"/>
              <a:buChar char="•"/>
            </a:pPr>
            <a:r>
              <a:rPr lang="en-US" sz="1100" b="0" i="0" kern="1200" baseline="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Something else that you may want to consider is, if you are working with another behavioral health coalition, the problem you are trying to address might be broader, like HIV which has both substance use risk factors and other risk factors that align with other behavioral health domains.</a:t>
            </a:r>
          </a:p>
          <a:p>
            <a:pPr marL="171450" lvl="0" indent="-171450">
              <a:buFont typeface="Arial" panose="020B0604020202020204" pitchFamily="34" charset="0"/>
              <a:buChar char="•"/>
            </a:pPr>
            <a:r>
              <a:rPr lang="en-US" sz="1100" b="0" i="0" kern="1200" baseline="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Note that using medications without a prescription constitutes misuse.</a:t>
            </a:r>
          </a:p>
          <a:p>
            <a:pPr marL="171450" lvl="0" indent="-171450">
              <a:buFont typeface="Arial" panose="020B0604020202020204" pitchFamily="34" charset="0"/>
              <a:buChar char="•"/>
            </a:pPr>
            <a:r>
              <a:rPr lang="en-US" sz="1100" b="0" i="0" kern="1200" baseline="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In upcoming slides, we’ll talk about narrowing our substance use-related problems and behaviors down by age and other determinants through our assessment process using principles of epidemiology in order to help us pinpoint where (e.g. within which segments of the population) the burden of the problem is most highly concentrated.</a:t>
            </a:r>
          </a:p>
        </p:txBody>
      </p:sp>
      <p:sp>
        <p:nvSpPr>
          <p:cNvPr id="35843"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2DE9BD8-35DE-4AB8-BA24-11722C3ED32E}" type="slidenum">
              <a:rPr lang="en-US" altLang="en-US" sz="1200">
                <a:latin typeface="Calibri" panose="020F0502020204030204" pitchFamily="34" charset="0"/>
              </a:rPr>
              <a:pPr eaLnBrk="1" hangingPunct="1"/>
              <a:t>9</a:t>
            </a:fld>
            <a:endParaRPr lang="en-US" altLang="en-US" sz="1200">
              <a:latin typeface="Calibri" panose="020F0502020204030204" pitchFamily="34" charset="0"/>
            </a:endParaRPr>
          </a:p>
        </p:txBody>
      </p:sp>
    </p:spTree>
    <p:extLst>
      <p:ext uri="{BB962C8B-B14F-4D97-AF65-F5344CB8AC3E}">
        <p14:creationId xmlns:p14="http://schemas.microsoft.com/office/powerpoint/2010/main" val="167455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title slide.jpg"/>
          <p:cNvPicPr>
            <a:picLocks noChangeAspect="1"/>
          </p:cNvPicPr>
          <p:nvPr userDrawn="1"/>
        </p:nvPicPr>
        <p:blipFill>
          <a:blip r:embed="rId2">
            <a:extLst>
              <a:ext uri="{28A0092B-C50C-407E-A947-70E740481C1C}">
                <a14:useLocalDpi xmlns:a14="http://schemas.microsoft.com/office/drawing/2010/main" val="0"/>
              </a:ext>
            </a:extLst>
          </a:blip>
          <a:srcRect b="2702"/>
          <a:stretch>
            <a:fillRect/>
          </a:stretch>
        </p:blipFill>
        <p:spPr bwMode="auto">
          <a:xfrm>
            <a:off x="-101600" y="0"/>
            <a:ext cx="924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0CA307E-FE71-449C-A6B4-E7398F35E27C}" type="slidenum">
              <a:rPr lang="en-US" altLang="en-US"/>
              <a:pPr/>
              <a:t>‹#›</a:t>
            </a:fld>
            <a:endParaRPr lang="en-US" altLang="en-US"/>
          </a:p>
        </p:txBody>
      </p:sp>
    </p:spTree>
    <p:extLst>
      <p:ext uri="{BB962C8B-B14F-4D97-AF65-F5344CB8AC3E}">
        <p14:creationId xmlns:p14="http://schemas.microsoft.com/office/powerpoint/2010/main" val="369147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9D1ADE-68AB-49F0-AA3C-004ECD2BEED3}" type="slidenum">
              <a:rPr lang="en-US" altLang="en-US"/>
              <a:pPr/>
              <a:t>‹#›</a:t>
            </a:fld>
            <a:endParaRPr lang="en-US" altLang="en-US"/>
          </a:p>
        </p:txBody>
      </p:sp>
    </p:spTree>
    <p:extLst>
      <p:ext uri="{BB962C8B-B14F-4D97-AF65-F5344CB8AC3E}">
        <p14:creationId xmlns:p14="http://schemas.microsoft.com/office/powerpoint/2010/main" val="305261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0CB48C4-F71C-4FCF-91F9-B7E0168F0459}" type="slidenum">
              <a:rPr lang="en-US" altLang="en-US"/>
              <a:pPr/>
              <a:t>‹#›</a:t>
            </a:fld>
            <a:endParaRPr lang="en-US" altLang="en-US"/>
          </a:p>
        </p:txBody>
      </p:sp>
    </p:spTree>
    <p:extLst>
      <p:ext uri="{BB962C8B-B14F-4D97-AF65-F5344CB8AC3E}">
        <p14:creationId xmlns:p14="http://schemas.microsoft.com/office/powerpoint/2010/main" val="1392832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996A206-9374-449C-B69C-175A166ECE73}" type="slidenum">
              <a:rPr lang="en-US" altLang="en-US"/>
              <a:pPr/>
              <a:t>‹#›</a:t>
            </a:fld>
            <a:endParaRPr lang="en-US" altLang="en-US"/>
          </a:p>
        </p:txBody>
      </p:sp>
    </p:spTree>
    <p:extLst>
      <p:ext uri="{BB962C8B-B14F-4D97-AF65-F5344CB8AC3E}">
        <p14:creationId xmlns:p14="http://schemas.microsoft.com/office/powerpoint/2010/main" val="1330612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TitleSlide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36550" y="3317876"/>
            <a:ext cx="8610600" cy="909263"/>
          </a:xfrm>
          <a:prstGeom prst="rect">
            <a:avLst/>
          </a:prstGeom>
        </p:spPr>
        <p:txBody>
          <a:bodyPr>
            <a:normAutofit/>
          </a:bodyPr>
          <a:lstStyle>
            <a:lvl1pPr>
              <a:defRPr sz="4000" b="1" i="0" baseline="0">
                <a:solidFill>
                  <a:srgbClr val="577785"/>
                </a:solidFill>
                <a:latin typeface="Arial"/>
                <a:cs typeface="Arial"/>
              </a:defRPr>
            </a:lvl1pPr>
          </a:lstStyle>
          <a:p>
            <a:r>
              <a:rPr lang="en-US" dirty="0"/>
              <a:t>Click to edit webinar title</a:t>
            </a:r>
          </a:p>
        </p:txBody>
      </p:sp>
      <p:pic>
        <p:nvPicPr>
          <p:cNvPr id="18" name="Picture 17" descr="icon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578" y="1586035"/>
            <a:ext cx="385955" cy="402496"/>
          </a:xfrm>
          <a:prstGeom prst="rect">
            <a:avLst/>
          </a:prstGeom>
        </p:spPr>
      </p:pic>
      <p:pic>
        <p:nvPicPr>
          <p:cNvPr id="19" name="Picture 18" descr="icon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34587" y="1619312"/>
            <a:ext cx="428648" cy="355421"/>
          </a:xfrm>
          <a:prstGeom prst="rect">
            <a:avLst/>
          </a:prstGeom>
        </p:spPr>
      </p:pic>
      <p:pic>
        <p:nvPicPr>
          <p:cNvPr id="21" name="Picture 20" descr="icon4.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22879" y="1585088"/>
            <a:ext cx="542562" cy="403443"/>
          </a:xfrm>
          <a:prstGeom prst="rect">
            <a:avLst/>
          </a:prstGeom>
        </p:spPr>
      </p:pic>
      <p:pic>
        <p:nvPicPr>
          <p:cNvPr id="22" name="Picture 21" descr="CAPT Logo Recreated.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2734" y="6085849"/>
            <a:ext cx="2357086" cy="392848"/>
          </a:xfrm>
          <a:prstGeom prst="rect">
            <a:avLst/>
          </a:prstGeom>
        </p:spPr>
      </p:pic>
      <p:pic>
        <p:nvPicPr>
          <p:cNvPr id="8" name="Picture 7"/>
          <p:cNvPicPr>
            <a:picLocks noChangeAspect="1"/>
          </p:cNvPicPr>
          <p:nvPr userDrawn="1"/>
        </p:nvPicPr>
        <p:blipFill>
          <a:blip r:embed="rId7">
            <a:alphaModFix amt="70000"/>
            <a:extLst>
              <a:ext uri="{28A0092B-C50C-407E-A947-70E740481C1C}">
                <a14:useLocalDpi xmlns:a14="http://schemas.microsoft.com/office/drawing/2010/main" val="0"/>
              </a:ext>
            </a:extLst>
          </a:blip>
          <a:stretch>
            <a:fillRect/>
          </a:stretch>
        </p:blipFill>
        <p:spPr>
          <a:xfrm>
            <a:off x="2947269" y="1585088"/>
            <a:ext cx="347544" cy="403443"/>
          </a:xfrm>
          <a:prstGeom prst="rect">
            <a:avLst/>
          </a:prstGeom>
        </p:spPr>
      </p:pic>
      <p:sp>
        <p:nvSpPr>
          <p:cNvPr id="9" name="Content Placeholder 2"/>
          <p:cNvSpPr>
            <a:spLocks noGrp="1"/>
          </p:cNvSpPr>
          <p:nvPr>
            <p:ph sz="quarter" idx="10" hasCustomPrompt="1"/>
          </p:nvPr>
        </p:nvSpPr>
        <p:spPr>
          <a:xfrm>
            <a:off x="336550" y="4227139"/>
            <a:ext cx="8610600" cy="533400"/>
          </a:xfrm>
        </p:spPr>
        <p:txBody>
          <a:bodyPr/>
          <a:lstStyle>
            <a:lvl1pPr marL="0" indent="0">
              <a:buNone/>
              <a:defRPr b="1">
                <a:solidFill>
                  <a:srgbClr val="C79C39"/>
                </a:solidFill>
              </a:defRPr>
            </a:lvl1pPr>
          </a:lstStyle>
          <a:p>
            <a:pPr lvl="0"/>
            <a:r>
              <a:rPr lang="en-US" dirty="0"/>
              <a:t>Click to edit Subtitle</a:t>
            </a:r>
          </a:p>
        </p:txBody>
      </p:sp>
      <p:sp>
        <p:nvSpPr>
          <p:cNvPr id="4" name="Text Placeholder 3"/>
          <p:cNvSpPr>
            <a:spLocks noGrp="1"/>
          </p:cNvSpPr>
          <p:nvPr>
            <p:ph type="body" sz="quarter" idx="11" hasCustomPrompt="1"/>
          </p:nvPr>
        </p:nvSpPr>
        <p:spPr>
          <a:xfrm>
            <a:off x="333375" y="4973105"/>
            <a:ext cx="8613775" cy="111337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lvl1pPr>
            <a:lvl2pPr marL="0" indent="0">
              <a:buNone/>
              <a:defRPr/>
            </a:lvl2pPr>
          </a:lstStyle>
          <a:p>
            <a:r>
              <a:rPr lang="en-US" sz="1400" dirty="0">
                <a:solidFill>
                  <a:schemeClr val="tx1"/>
                </a:solidFill>
              </a:rPr>
              <a:t>Presenter Name, Presenter Title, Affiliation</a:t>
            </a:r>
          </a:p>
          <a:p>
            <a:r>
              <a:rPr lang="en-US" sz="1400" dirty="0">
                <a:solidFill>
                  <a:schemeClr val="tx1"/>
                </a:solidFill>
              </a:rPr>
              <a:t>Presenter Name, Presenter Title, Affiliation</a:t>
            </a:r>
          </a:p>
          <a:p>
            <a:r>
              <a:rPr lang="en-US" sz="1400" dirty="0">
                <a:solidFill>
                  <a:schemeClr val="tx1"/>
                </a:solidFill>
              </a:rPr>
              <a:t>Presenter Name, Presenter Title, Affiliation</a:t>
            </a:r>
          </a:p>
        </p:txBody>
      </p:sp>
      <p:sp>
        <p:nvSpPr>
          <p:cNvPr id="11" name="Title 1"/>
          <p:cNvSpPr txBox="1">
            <a:spLocks/>
          </p:cNvSpPr>
          <p:nvPr userDrawn="1"/>
        </p:nvSpPr>
        <p:spPr>
          <a:xfrm>
            <a:off x="336550" y="400238"/>
            <a:ext cx="3430155" cy="99290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r>
              <a:rPr lang="en-US" b="1" i="1" dirty="0"/>
              <a:t>CAPT</a:t>
            </a:r>
            <a:r>
              <a:rPr lang="en-US" dirty="0"/>
              <a:t> TRAINING</a:t>
            </a:r>
          </a:p>
        </p:txBody>
      </p:sp>
      <p:sp>
        <p:nvSpPr>
          <p:cNvPr id="12" name="Text Placeholder 3"/>
          <p:cNvSpPr>
            <a:spLocks noGrp="1"/>
          </p:cNvSpPr>
          <p:nvPr>
            <p:ph type="body" sz="quarter" idx="12" hasCustomPrompt="1"/>
          </p:nvPr>
        </p:nvSpPr>
        <p:spPr>
          <a:xfrm>
            <a:off x="6702147" y="792253"/>
            <a:ext cx="2149753" cy="387096"/>
          </a:xfrm>
        </p:spPr>
        <p:txBody>
          <a:bodyPr/>
          <a:lstStyle>
            <a:lvl1pPr marL="0" marR="0" indent="0" algn="r" defTabSz="457200" rtl="0" eaLnBrk="1" fontAlgn="auto" latinLnBrk="0" hangingPunct="1">
              <a:lnSpc>
                <a:spcPct val="100000"/>
              </a:lnSpc>
              <a:spcBef>
                <a:spcPct val="20000"/>
              </a:spcBef>
              <a:spcAft>
                <a:spcPts val="0"/>
              </a:spcAft>
              <a:buClrTx/>
              <a:buSzTx/>
              <a:buFont typeface="Arial"/>
              <a:buNone/>
              <a:tabLst/>
              <a:defRPr sz="1200">
                <a:solidFill>
                  <a:schemeClr val="bg1"/>
                </a:solidFill>
              </a:defRPr>
            </a:lvl1pPr>
            <a:lvl2pPr marL="0" indent="0">
              <a:buNone/>
              <a:defRPr/>
            </a:lvl2pPr>
          </a:lstStyle>
          <a:p>
            <a:r>
              <a:rPr lang="en-US" sz="1400" dirty="0">
                <a:solidFill>
                  <a:schemeClr val="tx1"/>
                </a:solidFill>
              </a:rPr>
              <a:t>Date</a:t>
            </a:r>
          </a:p>
        </p:txBody>
      </p:sp>
    </p:spTree>
    <p:extLst>
      <p:ext uri="{BB962C8B-B14F-4D97-AF65-F5344CB8AC3E}">
        <p14:creationId xmlns:p14="http://schemas.microsoft.com/office/powerpoint/2010/main" val="3636903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a:t>Click to edit slide title</a:t>
            </a:r>
          </a:p>
        </p:txBody>
      </p:sp>
      <p:sp>
        <p:nvSpPr>
          <p:cNvPr id="9" name="Subtitle 2"/>
          <p:cNvSpPr>
            <a:spLocks noGrp="1"/>
          </p:cNvSpPr>
          <p:nvPr>
            <p:ph type="subTitle" idx="1" hasCustomPrompt="1"/>
          </p:nvPr>
        </p:nvSpPr>
        <p:spPr>
          <a:xfrm>
            <a:off x="403412" y="1464234"/>
            <a:ext cx="8448488" cy="43650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7"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110228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a:t>Click to edit slide title</a:t>
            </a:r>
          </a:p>
        </p:txBody>
      </p:sp>
      <p:pic>
        <p:nvPicPr>
          <p:cNvPr id="10" name="Picture 9"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7"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3809401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0" name="Title 1"/>
          <p:cNvSpPr>
            <a:spLocks noGrp="1"/>
          </p:cNvSpPr>
          <p:nvPr>
            <p:ph type="ctrTitle" hasCustomPrompt="1"/>
          </p:nvPr>
        </p:nvSpPr>
        <p:spPr>
          <a:xfrm>
            <a:off x="330200" y="1989242"/>
            <a:ext cx="8610600" cy="860685"/>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a:t>Click to edit Section Title</a:t>
            </a:r>
          </a:p>
        </p:txBody>
      </p:sp>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14"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chemeClr val="bg1"/>
                </a:solidFill>
              </a:rPr>
              <a:pPr/>
              <a:t>‹#›</a:t>
            </a:fld>
            <a:endParaRPr lang="en-US" sz="900" dirty="0">
              <a:solidFill>
                <a:schemeClr val="bg1"/>
              </a:solidFill>
            </a:endParaRPr>
          </a:p>
        </p:txBody>
      </p:sp>
      <p:sp>
        <p:nvSpPr>
          <p:cNvPr id="3" name="Content Placeholder 2"/>
          <p:cNvSpPr>
            <a:spLocks noGrp="1"/>
          </p:cNvSpPr>
          <p:nvPr>
            <p:ph sz="quarter" idx="10" hasCustomPrompt="1"/>
          </p:nvPr>
        </p:nvSpPr>
        <p:spPr>
          <a:xfrm>
            <a:off x="330200" y="2849927"/>
            <a:ext cx="8610600" cy="533400"/>
          </a:xfrm>
        </p:spPr>
        <p:txBody>
          <a:bodyPr/>
          <a:lstStyle>
            <a:lvl1pPr marL="0" indent="0">
              <a:buNone/>
              <a:defRPr b="1">
                <a:solidFill>
                  <a:srgbClr val="C79C39"/>
                </a:solidFill>
              </a:defRPr>
            </a:lvl1pPr>
          </a:lstStyle>
          <a:p>
            <a:pPr lvl="0"/>
            <a:r>
              <a:rPr lang="en-US" dirty="0"/>
              <a:t>Click to edit Subtitle</a:t>
            </a:r>
          </a:p>
        </p:txBody>
      </p:sp>
    </p:spTree>
    <p:extLst>
      <p:ext uri="{BB962C8B-B14F-4D97-AF65-F5344CB8AC3E}">
        <p14:creationId xmlns:p14="http://schemas.microsoft.com/office/powerpoint/2010/main" val="2493901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ople - 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a:t>Click to edit slide title</a:t>
            </a:r>
          </a:p>
        </p:txBody>
      </p:sp>
      <p:sp>
        <p:nvSpPr>
          <p:cNvPr id="9" name="Subtitle 2"/>
          <p:cNvSpPr>
            <a:spLocks noGrp="1"/>
          </p:cNvSpPr>
          <p:nvPr>
            <p:ph type="subTitle" idx="1" hasCustomPrompt="1"/>
          </p:nvPr>
        </p:nvSpPr>
        <p:spPr>
          <a:xfrm>
            <a:off x="403412" y="1464234"/>
            <a:ext cx="8448488" cy="43650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5" name="Picture 4" descr="Icon_People.png"/>
          <p:cNvPicPr>
            <a:picLocks noChangeAspect="1"/>
          </p:cNvPicPr>
          <p:nvPr userDrawn="1"/>
        </p:nvPicPr>
        <p:blipFill>
          <a:blip r:embed="rId3">
            <a:alphaModFix amt="39000"/>
            <a:extLst>
              <a:ext uri="{28A0092B-C50C-407E-A947-70E740481C1C}">
                <a14:useLocalDpi xmlns:a14="http://schemas.microsoft.com/office/drawing/2010/main" val="0"/>
              </a:ext>
            </a:extLst>
          </a:blip>
          <a:stretch>
            <a:fillRect/>
          </a:stretch>
        </p:blipFill>
        <p:spPr>
          <a:xfrm>
            <a:off x="7635784" y="5926220"/>
            <a:ext cx="906136" cy="817155"/>
          </a:xfrm>
          <a:prstGeom prst="rect">
            <a:avLst/>
          </a:prstGeom>
        </p:spPr>
      </p:pic>
      <p:sp>
        <p:nvSpPr>
          <p:cNvPr id="6"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470061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ople - 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a:t>Click to edit slide title</a:t>
            </a:r>
          </a:p>
        </p:txBody>
      </p:sp>
      <p:pic>
        <p:nvPicPr>
          <p:cNvPr id="10" name="Picture 9"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8" name="Picture 7" descr="Icon_People.png"/>
          <p:cNvPicPr>
            <a:picLocks noChangeAspect="1"/>
          </p:cNvPicPr>
          <p:nvPr userDrawn="1"/>
        </p:nvPicPr>
        <p:blipFill>
          <a:blip r:embed="rId4">
            <a:alphaModFix amt="39000"/>
            <a:extLst>
              <a:ext uri="{28A0092B-C50C-407E-A947-70E740481C1C}">
                <a14:useLocalDpi xmlns:a14="http://schemas.microsoft.com/office/drawing/2010/main" val="0"/>
              </a:ext>
            </a:extLst>
          </a:blip>
          <a:stretch>
            <a:fillRect/>
          </a:stretch>
        </p:blipFill>
        <p:spPr>
          <a:xfrm>
            <a:off x="7635784" y="5926220"/>
            <a:ext cx="906136" cy="817155"/>
          </a:xfrm>
          <a:prstGeom prst="rect">
            <a:avLst/>
          </a:prstGeom>
        </p:spPr>
      </p:pic>
      <p:sp>
        <p:nvSpPr>
          <p:cNvPr id="7"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193501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ople - 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7" name="Picture 6" descr="Icon_People.png"/>
          <p:cNvPicPr>
            <a:picLocks noChangeAspect="1"/>
          </p:cNvPicPr>
          <p:nvPr userDrawn="1"/>
        </p:nvPicPr>
        <p:blipFill>
          <a:blip r:embed="rId4">
            <a:alphaModFix amt="39000"/>
            <a:lum bright="70000" contrast="-70000"/>
            <a:extLst>
              <a:ext uri="{28A0092B-C50C-407E-A947-70E740481C1C}">
                <a14:useLocalDpi xmlns:a14="http://schemas.microsoft.com/office/drawing/2010/main" val="0"/>
              </a:ext>
            </a:extLst>
          </a:blip>
          <a:stretch>
            <a:fillRect/>
          </a:stretch>
        </p:blipFill>
        <p:spPr>
          <a:xfrm>
            <a:off x="7630109" y="5921103"/>
            <a:ext cx="911811" cy="822273"/>
          </a:xfrm>
          <a:prstGeom prst="rect">
            <a:avLst/>
          </a:prstGeom>
        </p:spPr>
      </p:pic>
      <p:sp>
        <p:nvSpPr>
          <p:cNvPr id="9"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rgbClr val="FFFFFF"/>
                </a:solidFill>
              </a:rPr>
              <a:pPr/>
              <a:t>‹#›</a:t>
            </a:fld>
            <a:endParaRPr lang="en-US" sz="900" dirty="0">
              <a:solidFill>
                <a:srgbClr val="FFFFFF"/>
              </a:solidFill>
            </a:endParaRPr>
          </a:p>
        </p:txBody>
      </p:sp>
      <p:sp>
        <p:nvSpPr>
          <p:cNvPr id="14" name="Content Placeholder 2"/>
          <p:cNvSpPr>
            <a:spLocks noGrp="1"/>
          </p:cNvSpPr>
          <p:nvPr>
            <p:ph sz="quarter" idx="10" hasCustomPrompt="1"/>
          </p:nvPr>
        </p:nvSpPr>
        <p:spPr>
          <a:xfrm>
            <a:off x="330200" y="2849927"/>
            <a:ext cx="8610600" cy="533400"/>
          </a:xfrm>
        </p:spPr>
        <p:txBody>
          <a:bodyPr/>
          <a:lstStyle>
            <a:lvl1pPr marL="0" indent="0">
              <a:buNone/>
              <a:defRPr b="1">
                <a:solidFill>
                  <a:srgbClr val="C79C39"/>
                </a:solidFill>
              </a:defRPr>
            </a:lvl1pPr>
          </a:lstStyle>
          <a:p>
            <a:pPr lvl="0"/>
            <a:r>
              <a:rPr lang="en-US" dirty="0"/>
              <a:t>Click to edit Subtitle</a:t>
            </a:r>
          </a:p>
        </p:txBody>
      </p:sp>
      <p:sp>
        <p:nvSpPr>
          <p:cNvPr id="15" name="Title 1"/>
          <p:cNvSpPr>
            <a:spLocks noGrp="1"/>
          </p:cNvSpPr>
          <p:nvPr>
            <p:ph type="ctrTitle" hasCustomPrompt="1"/>
          </p:nvPr>
        </p:nvSpPr>
        <p:spPr>
          <a:xfrm>
            <a:off x="330200" y="1989242"/>
            <a:ext cx="8610600" cy="860685"/>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a:t>Click to edit Section Title</a:t>
            </a:r>
          </a:p>
        </p:txBody>
      </p:sp>
    </p:spTree>
    <p:extLst>
      <p:ext uri="{BB962C8B-B14F-4D97-AF65-F5344CB8AC3E}">
        <p14:creationId xmlns:p14="http://schemas.microsoft.com/office/powerpoint/2010/main" val="282651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81E716B-1875-494C-BACC-77FC8A0052A7}" type="slidenum">
              <a:rPr lang="en-US" altLang="en-US"/>
              <a:pPr/>
              <a:t>‹#›</a:t>
            </a:fld>
            <a:endParaRPr lang="en-US" altLang="en-US"/>
          </a:p>
        </p:txBody>
      </p:sp>
    </p:spTree>
    <p:extLst>
      <p:ext uri="{BB962C8B-B14F-4D97-AF65-F5344CB8AC3E}">
        <p14:creationId xmlns:p14="http://schemas.microsoft.com/office/powerpoint/2010/main" val="3740202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t - 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a:t>Click to edit slide title</a:t>
            </a:r>
          </a:p>
        </p:txBody>
      </p:sp>
      <p:sp>
        <p:nvSpPr>
          <p:cNvPr id="9" name="Subtitle 2"/>
          <p:cNvSpPr>
            <a:spLocks noGrp="1"/>
          </p:cNvSpPr>
          <p:nvPr>
            <p:ph type="subTitle" idx="1" hasCustomPrompt="1"/>
          </p:nvPr>
        </p:nvSpPr>
        <p:spPr>
          <a:xfrm>
            <a:off x="403412" y="1464235"/>
            <a:ext cx="8448488" cy="43904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7" name="Picture 6" descr="icon4.png"/>
          <p:cNvPicPr>
            <a:picLocks noChangeAspect="1"/>
          </p:cNvPicPr>
          <p:nvPr userDrawn="1"/>
        </p:nvPicPr>
        <p:blipFill>
          <a:blip r:embed="rId3">
            <a:duotone>
              <a:prstClr val="black"/>
              <a:srgbClr val="C89C46">
                <a:tint val="45000"/>
                <a:satMod val="400000"/>
              </a:srgbClr>
            </a:duotone>
            <a:alphaModFix amt="60000"/>
            <a:extLst>
              <a:ext uri="{28A0092B-C50C-407E-A947-70E740481C1C}">
                <a14:useLocalDpi xmlns:a14="http://schemas.microsoft.com/office/drawing/2010/main" val="0"/>
              </a:ext>
            </a:extLst>
          </a:blip>
          <a:stretch>
            <a:fillRect/>
          </a:stretch>
        </p:blipFill>
        <p:spPr>
          <a:xfrm>
            <a:off x="7650759" y="5851332"/>
            <a:ext cx="910579" cy="677096"/>
          </a:xfrm>
          <a:prstGeom prst="rect">
            <a:avLst/>
          </a:prstGeom>
        </p:spPr>
      </p:pic>
      <p:sp>
        <p:nvSpPr>
          <p:cNvPr id="6"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3039469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t - 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a:t>Click to edit slide title</a:t>
            </a:r>
          </a:p>
        </p:txBody>
      </p:sp>
      <p:pic>
        <p:nvPicPr>
          <p:cNvPr id="10" name="Picture 9"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7" name="Picture 6" descr="icon4.png"/>
          <p:cNvPicPr>
            <a:picLocks noChangeAspect="1"/>
          </p:cNvPicPr>
          <p:nvPr userDrawn="1"/>
        </p:nvPicPr>
        <p:blipFill>
          <a:blip r:embed="rId4">
            <a:duotone>
              <a:prstClr val="black"/>
              <a:srgbClr val="C89C46">
                <a:tint val="45000"/>
                <a:satMod val="400000"/>
              </a:srgbClr>
            </a:duotone>
            <a:alphaModFix amt="60000"/>
            <a:extLst>
              <a:ext uri="{28A0092B-C50C-407E-A947-70E740481C1C}">
                <a14:useLocalDpi xmlns:a14="http://schemas.microsoft.com/office/drawing/2010/main" val="0"/>
              </a:ext>
            </a:extLst>
          </a:blip>
          <a:stretch>
            <a:fillRect/>
          </a:stretch>
        </p:blipFill>
        <p:spPr>
          <a:xfrm>
            <a:off x="7650759" y="5851332"/>
            <a:ext cx="910579" cy="677096"/>
          </a:xfrm>
          <a:prstGeom prst="rect">
            <a:avLst/>
          </a:prstGeom>
        </p:spPr>
      </p:pic>
      <p:sp>
        <p:nvSpPr>
          <p:cNvPr id="8"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2913916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t - 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pic>
        <p:nvPicPr>
          <p:cNvPr id="14" name="Picture 13" descr="icon4.png"/>
          <p:cNvPicPr>
            <a:picLocks noChangeAspect="1"/>
          </p:cNvPicPr>
          <p:nvPr userDrawn="1"/>
        </p:nvPicPr>
        <p:blipFill>
          <a:blip r:embed="rId4">
            <a:duotone>
              <a:prstClr val="black"/>
              <a:srgbClr val="C89C46">
                <a:tint val="45000"/>
                <a:satMod val="400000"/>
              </a:srgbClr>
            </a:duotone>
            <a:alphaModFix amt="50000"/>
            <a:extLst>
              <a:ext uri="{28A0092B-C50C-407E-A947-70E740481C1C}">
                <a14:useLocalDpi xmlns:a14="http://schemas.microsoft.com/office/drawing/2010/main" val="0"/>
              </a:ext>
            </a:extLst>
          </a:blip>
          <a:stretch>
            <a:fillRect/>
          </a:stretch>
        </p:blipFill>
        <p:spPr>
          <a:xfrm>
            <a:off x="7650759" y="5851332"/>
            <a:ext cx="910579" cy="677096"/>
          </a:xfrm>
          <a:prstGeom prst="rect">
            <a:avLst/>
          </a:prstGeom>
        </p:spPr>
      </p:pic>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9"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rgbClr val="FFFFFF"/>
                </a:solidFill>
              </a:rPr>
              <a:pPr/>
              <a:t>‹#›</a:t>
            </a:fld>
            <a:endParaRPr lang="en-US" sz="900" dirty="0">
              <a:solidFill>
                <a:srgbClr val="FFFFFF"/>
              </a:solidFill>
            </a:endParaRPr>
          </a:p>
        </p:txBody>
      </p:sp>
      <p:sp>
        <p:nvSpPr>
          <p:cNvPr id="15" name="Content Placeholder 2"/>
          <p:cNvSpPr>
            <a:spLocks noGrp="1"/>
          </p:cNvSpPr>
          <p:nvPr>
            <p:ph sz="quarter" idx="10" hasCustomPrompt="1"/>
          </p:nvPr>
        </p:nvSpPr>
        <p:spPr>
          <a:xfrm>
            <a:off x="330200" y="2849927"/>
            <a:ext cx="8610600" cy="533400"/>
          </a:xfrm>
        </p:spPr>
        <p:txBody>
          <a:bodyPr/>
          <a:lstStyle>
            <a:lvl1pPr marL="0" indent="0">
              <a:buNone/>
              <a:defRPr b="1">
                <a:solidFill>
                  <a:srgbClr val="C79C39"/>
                </a:solidFill>
              </a:defRPr>
            </a:lvl1pPr>
          </a:lstStyle>
          <a:p>
            <a:pPr lvl="0"/>
            <a:r>
              <a:rPr lang="en-US" dirty="0"/>
              <a:t>Click to edit Subtitle</a:t>
            </a:r>
          </a:p>
        </p:txBody>
      </p:sp>
      <p:sp>
        <p:nvSpPr>
          <p:cNvPr id="16" name="Title 1"/>
          <p:cNvSpPr>
            <a:spLocks noGrp="1"/>
          </p:cNvSpPr>
          <p:nvPr>
            <p:ph type="ctrTitle" hasCustomPrompt="1"/>
          </p:nvPr>
        </p:nvSpPr>
        <p:spPr>
          <a:xfrm>
            <a:off x="330200" y="1989242"/>
            <a:ext cx="8610600" cy="860685"/>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a:t>Click to edit Section Title</a:t>
            </a:r>
          </a:p>
        </p:txBody>
      </p:sp>
    </p:spTree>
    <p:extLst>
      <p:ext uri="{BB962C8B-B14F-4D97-AF65-F5344CB8AC3E}">
        <p14:creationId xmlns:p14="http://schemas.microsoft.com/office/powerpoint/2010/main" val="3976637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uter - 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a:t>Click to edit slide title</a:t>
            </a:r>
          </a:p>
        </p:txBody>
      </p:sp>
      <p:sp>
        <p:nvSpPr>
          <p:cNvPr id="9" name="Subtitle 2"/>
          <p:cNvSpPr>
            <a:spLocks noGrp="1"/>
          </p:cNvSpPr>
          <p:nvPr>
            <p:ph type="subTitle" idx="1" hasCustomPrompt="1"/>
          </p:nvPr>
        </p:nvSpPr>
        <p:spPr>
          <a:xfrm>
            <a:off x="403412" y="1464235"/>
            <a:ext cx="8448488" cy="44539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6" name="Picture 5" descr="Icon_Computer.png"/>
          <p:cNvPicPr>
            <a:picLocks noChangeAspect="1"/>
          </p:cNvPicPr>
          <p:nvPr userDrawn="1"/>
        </p:nvPicPr>
        <p:blipFill>
          <a:blip r:embed="rId3">
            <a:alphaModFix amt="49000"/>
            <a:extLst>
              <a:ext uri="{28A0092B-C50C-407E-A947-70E740481C1C}">
                <a14:useLocalDpi xmlns:a14="http://schemas.microsoft.com/office/drawing/2010/main" val="0"/>
              </a:ext>
            </a:extLst>
          </a:blip>
          <a:stretch>
            <a:fillRect/>
          </a:stretch>
        </p:blipFill>
        <p:spPr>
          <a:xfrm>
            <a:off x="7607364" y="5882676"/>
            <a:ext cx="908541" cy="819324"/>
          </a:xfrm>
          <a:prstGeom prst="rect">
            <a:avLst/>
          </a:prstGeom>
        </p:spPr>
      </p:pic>
      <p:sp>
        <p:nvSpPr>
          <p:cNvPr id="10"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2752787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uter - 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a:t>Click to edit slide title</a:t>
            </a:r>
          </a:p>
        </p:txBody>
      </p:sp>
      <p:pic>
        <p:nvPicPr>
          <p:cNvPr id="10" name="Picture 9"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13" name="Picture 12" descr="Icon_Computer.png"/>
          <p:cNvPicPr>
            <a:picLocks noChangeAspect="1"/>
          </p:cNvPicPr>
          <p:nvPr userDrawn="1"/>
        </p:nvPicPr>
        <p:blipFill>
          <a:blip r:embed="rId4">
            <a:alphaModFix amt="49000"/>
            <a:extLst>
              <a:ext uri="{28A0092B-C50C-407E-A947-70E740481C1C}">
                <a14:useLocalDpi xmlns:a14="http://schemas.microsoft.com/office/drawing/2010/main" val="0"/>
              </a:ext>
            </a:extLst>
          </a:blip>
          <a:stretch>
            <a:fillRect/>
          </a:stretch>
        </p:blipFill>
        <p:spPr>
          <a:xfrm>
            <a:off x="7607364" y="5882676"/>
            <a:ext cx="908541" cy="819324"/>
          </a:xfrm>
          <a:prstGeom prst="rect">
            <a:avLst/>
          </a:prstGeom>
        </p:spPr>
      </p:pic>
      <p:sp>
        <p:nvSpPr>
          <p:cNvPr id="14"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3211039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uter - 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pic>
        <p:nvPicPr>
          <p:cNvPr id="9" name="Picture 8" descr="Icon_Computer.png"/>
          <p:cNvPicPr>
            <a:picLocks noChangeAspect="1"/>
          </p:cNvPicPr>
          <p:nvPr userDrawn="1"/>
        </p:nvPicPr>
        <p:blipFill>
          <a:blip r:embed="rId4">
            <a:alphaModFix amt="49000"/>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607364" y="5882676"/>
            <a:ext cx="908541" cy="819324"/>
          </a:xfrm>
          <a:prstGeom prst="rect">
            <a:avLst/>
          </a:prstGeom>
        </p:spPr>
      </p:pic>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16"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rgbClr val="FFFFFF"/>
                </a:solidFill>
              </a:rPr>
              <a:pPr/>
              <a:t>‹#›</a:t>
            </a:fld>
            <a:endParaRPr lang="en-US" sz="900" dirty="0">
              <a:solidFill>
                <a:srgbClr val="FFFFFF"/>
              </a:solidFill>
            </a:endParaRPr>
          </a:p>
        </p:txBody>
      </p:sp>
      <p:sp>
        <p:nvSpPr>
          <p:cNvPr id="14" name="Content Placeholder 2"/>
          <p:cNvSpPr>
            <a:spLocks noGrp="1"/>
          </p:cNvSpPr>
          <p:nvPr>
            <p:ph sz="quarter" idx="10" hasCustomPrompt="1"/>
          </p:nvPr>
        </p:nvSpPr>
        <p:spPr>
          <a:xfrm>
            <a:off x="330200" y="2849927"/>
            <a:ext cx="8610600" cy="533400"/>
          </a:xfrm>
        </p:spPr>
        <p:txBody>
          <a:bodyPr/>
          <a:lstStyle>
            <a:lvl1pPr marL="0" indent="0">
              <a:buNone/>
              <a:defRPr b="1">
                <a:solidFill>
                  <a:srgbClr val="C79C39"/>
                </a:solidFill>
              </a:defRPr>
            </a:lvl1pPr>
          </a:lstStyle>
          <a:p>
            <a:pPr lvl="0"/>
            <a:r>
              <a:rPr lang="en-US" dirty="0"/>
              <a:t>Click to edit Subtitle</a:t>
            </a:r>
          </a:p>
        </p:txBody>
      </p:sp>
      <p:sp>
        <p:nvSpPr>
          <p:cNvPr id="15" name="Title 1"/>
          <p:cNvSpPr>
            <a:spLocks noGrp="1"/>
          </p:cNvSpPr>
          <p:nvPr>
            <p:ph type="ctrTitle" hasCustomPrompt="1"/>
          </p:nvPr>
        </p:nvSpPr>
        <p:spPr>
          <a:xfrm>
            <a:off x="330200" y="1989242"/>
            <a:ext cx="8610600" cy="860685"/>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a:t>Click to edit Section Title</a:t>
            </a:r>
          </a:p>
        </p:txBody>
      </p:sp>
    </p:spTree>
    <p:extLst>
      <p:ext uri="{BB962C8B-B14F-4D97-AF65-F5344CB8AC3E}">
        <p14:creationId xmlns:p14="http://schemas.microsoft.com/office/powerpoint/2010/main" val="2700298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ndout - 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a:t>Click to edit slide title</a:t>
            </a:r>
          </a:p>
        </p:txBody>
      </p:sp>
      <p:sp>
        <p:nvSpPr>
          <p:cNvPr id="9" name="Subtitle 2"/>
          <p:cNvSpPr>
            <a:spLocks noGrp="1"/>
          </p:cNvSpPr>
          <p:nvPr>
            <p:ph type="subTitle" idx="1" hasCustomPrompt="1"/>
          </p:nvPr>
        </p:nvSpPr>
        <p:spPr>
          <a:xfrm>
            <a:off x="403412" y="1464235"/>
            <a:ext cx="8448488" cy="44539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2" name="Picture 1" descr="Handout_icon.png"/>
          <p:cNvPicPr>
            <a:picLocks noChangeAspect="1"/>
          </p:cNvPicPr>
          <p:nvPr userDrawn="1"/>
        </p:nvPicPr>
        <p:blipFill>
          <a:blip r:embed="rId3">
            <a:alphaModFix amt="25000"/>
            <a:extLst>
              <a:ext uri="{28A0092B-C50C-407E-A947-70E740481C1C}">
                <a14:useLocalDpi xmlns:a14="http://schemas.microsoft.com/office/drawing/2010/main" val="0"/>
              </a:ext>
            </a:extLst>
          </a:blip>
          <a:stretch>
            <a:fillRect/>
          </a:stretch>
        </p:blipFill>
        <p:spPr>
          <a:xfrm>
            <a:off x="7804874" y="5838275"/>
            <a:ext cx="636952" cy="739399"/>
          </a:xfrm>
          <a:prstGeom prst="rect">
            <a:avLst/>
          </a:prstGeom>
        </p:spPr>
      </p:pic>
      <p:sp>
        <p:nvSpPr>
          <p:cNvPr id="11"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2989094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andout - 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a:t>Click to edit slide title</a:t>
            </a:r>
          </a:p>
        </p:txBody>
      </p:sp>
      <p:pic>
        <p:nvPicPr>
          <p:cNvPr id="10" name="Picture 9"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12" name="Picture 11" descr="Handout_icon.png"/>
          <p:cNvPicPr>
            <a:picLocks noChangeAspect="1"/>
          </p:cNvPicPr>
          <p:nvPr userDrawn="1"/>
        </p:nvPicPr>
        <p:blipFill>
          <a:blip r:embed="rId4">
            <a:alphaModFix amt="25000"/>
            <a:extLst>
              <a:ext uri="{28A0092B-C50C-407E-A947-70E740481C1C}">
                <a14:useLocalDpi xmlns:a14="http://schemas.microsoft.com/office/drawing/2010/main" val="0"/>
              </a:ext>
            </a:extLst>
          </a:blip>
          <a:stretch>
            <a:fillRect/>
          </a:stretch>
        </p:blipFill>
        <p:spPr>
          <a:xfrm>
            <a:off x="7804874" y="5838275"/>
            <a:ext cx="636952" cy="739399"/>
          </a:xfrm>
          <a:prstGeom prst="rect">
            <a:avLst/>
          </a:prstGeom>
        </p:spPr>
      </p:pic>
      <p:sp>
        <p:nvSpPr>
          <p:cNvPr id="13"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426582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andout - 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pic>
        <p:nvPicPr>
          <p:cNvPr id="15" name="Picture 14"/>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7804874" y="5838275"/>
            <a:ext cx="636952" cy="739398"/>
          </a:xfrm>
          <a:prstGeom prst="rect">
            <a:avLst/>
          </a:prstGeom>
        </p:spPr>
      </p:pic>
      <p:sp>
        <p:nvSpPr>
          <p:cNvPr id="16"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rgbClr val="FFFFFF"/>
                </a:solidFill>
              </a:rPr>
              <a:pPr/>
              <a:t>‹#›</a:t>
            </a:fld>
            <a:endParaRPr lang="en-US" sz="900" dirty="0">
              <a:solidFill>
                <a:srgbClr val="FFFFFF"/>
              </a:solidFill>
            </a:endParaRPr>
          </a:p>
        </p:txBody>
      </p:sp>
      <p:sp>
        <p:nvSpPr>
          <p:cNvPr id="9" name="Content Placeholder 2"/>
          <p:cNvSpPr>
            <a:spLocks noGrp="1"/>
          </p:cNvSpPr>
          <p:nvPr>
            <p:ph sz="quarter" idx="10" hasCustomPrompt="1"/>
          </p:nvPr>
        </p:nvSpPr>
        <p:spPr>
          <a:xfrm>
            <a:off x="330200" y="2849927"/>
            <a:ext cx="8610600" cy="533400"/>
          </a:xfrm>
        </p:spPr>
        <p:txBody>
          <a:bodyPr/>
          <a:lstStyle>
            <a:lvl1pPr marL="0" indent="0">
              <a:buNone/>
              <a:defRPr b="1">
                <a:solidFill>
                  <a:srgbClr val="C79C39"/>
                </a:solidFill>
              </a:defRPr>
            </a:lvl1pPr>
          </a:lstStyle>
          <a:p>
            <a:pPr lvl="0"/>
            <a:r>
              <a:rPr lang="en-US" dirty="0"/>
              <a:t>Click to edit Subtitle</a:t>
            </a:r>
          </a:p>
        </p:txBody>
      </p:sp>
      <p:sp>
        <p:nvSpPr>
          <p:cNvPr id="14" name="Title 1"/>
          <p:cNvSpPr>
            <a:spLocks noGrp="1"/>
          </p:cNvSpPr>
          <p:nvPr>
            <p:ph type="ctrTitle" hasCustomPrompt="1"/>
          </p:nvPr>
        </p:nvSpPr>
        <p:spPr>
          <a:xfrm>
            <a:off x="330200" y="1989242"/>
            <a:ext cx="8610600" cy="860685"/>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a:t>Click to edit Section Title</a:t>
            </a:r>
          </a:p>
        </p:txBody>
      </p:sp>
    </p:spTree>
    <p:extLst>
      <p:ext uri="{BB962C8B-B14F-4D97-AF65-F5344CB8AC3E}">
        <p14:creationId xmlns:p14="http://schemas.microsoft.com/office/powerpoint/2010/main" val="2319650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PT Logo &amp; Stripes">
    <p:spTree>
      <p:nvGrpSpPr>
        <p:cNvPr id="1" name=""/>
        <p:cNvGrpSpPr/>
        <p:nvPr/>
      </p:nvGrpSpPr>
      <p:grpSpPr>
        <a:xfrm>
          <a:off x="0" y="0"/>
          <a:ext cx="0" cy="0"/>
          <a:chOff x="0" y="0"/>
          <a:chExt cx="0" cy="0"/>
        </a:xfrm>
      </p:grpSpPr>
      <p:pic>
        <p:nvPicPr>
          <p:cNvPr id="8" name="Picture 7" descr="header interior slide.png"/>
          <p:cNvPicPr>
            <a:picLocks noChangeAspect="1"/>
          </p:cNvPicPr>
          <p:nvPr userDrawn="1"/>
        </p:nvPicPr>
        <p:blipFill rotWithShape="1">
          <a:blip r:embed="rId2">
            <a:extLst>
              <a:ext uri="{28A0092B-C50C-407E-A947-70E740481C1C}">
                <a14:useLocalDpi xmlns:a14="http://schemas.microsoft.com/office/drawing/2010/main" val="0"/>
              </a:ext>
            </a:extLst>
          </a:blip>
          <a:srcRect b="98796"/>
          <a:stretch/>
        </p:blipFill>
        <p:spPr>
          <a:xfrm>
            <a:off x="0" y="0"/>
            <a:ext cx="9144000" cy="82550"/>
          </a:xfrm>
          <a:prstGeom prst="rect">
            <a:avLst/>
          </a:prstGeom>
        </p:spPr>
      </p:pic>
      <p:sp>
        <p:nvSpPr>
          <p:cNvPr id="3" name="Subtitle 2"/>
          <p:cNvSpPr>
            <a:spLocks noGrp="1"/>
          </p:cNvSpPr>
          <p:nvPr>
            <p:ph type="subTitle" idx="1" hasCustomPrompt="1"/>
          </p:nvPr>
        </p:nvSpPr>
        <p:spPr>
          <a:xfrm>
            <a:off x="403412" y="1091172"/>
            <a:ext cx="8448488" cy="44539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4"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73942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AE1896C-D4E0-4023-8D55-783555FF4AB9}" type="slidenum">
              <a:rPr lang="en-US" altLang="en-US"/>
              <a:pPr/>
              <a:t>‹#›</a:t>
            </a:fld>
            <a:endParaRPr lang="en-US" altLang="en-US"/>
          </a:p>
        </p:txBody>
      </p:sp>
    </p:spTree>
    <p:extLst>
      <p:ext uri="{BB962C8B-B14F-4D97-AF65-F5344CB8AC3E}">
        <p14:creationId xmlns:p14="http://schemas.microsoft.com/office/powerpoint/2010/main" val="3757813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PT Logo Only">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03412" y="1091172"/>
            <a:ext cx="8448488" cy="44539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text</a:t>
            </a:r>
          </a:p>
        </p:txBody>
      </p:sp>
      <p:sp>
        <p:nvSpPr>
          <p:cNvPr id="4"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345927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C8CECAA-08F6-4490-8982-0EB3F239FE99}" type="slidenum">
              <a:rPr lang="en-US" altLang="en-US"/>
              <a:pPr/>
              <a:t>‹#›</a:t>
            </a:fld>
            <a:endParaRPr lang="en-US" altLang="en-US"/>
          </a:p>
        </p:txBody>
      </p:sp>
    </p:spTree>
    <p:extLst>
      <p:ext uri="{BB962C8B-B14F-4D97-AF65-F5344CB8AC3E}">
        <p14:creationId xmlns:p14="http://schemas.microsoft.com/office/powerpoint/2010/main" val="3170025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39AEB1F-8D55-4251-BF0F-C9ED2BFFDE79}" type="slidenum">
              <a:rPr lang="en-US" altLang="en-US"/>
              <a:pPr/>
              <a:t>‹#›</a:t>
            </a:fld>
            <a:endParaRPr lang="en-US" altLang="en-US"/>
          </a:p>
        </p:txBody>
      </p:sp>
    </p:spTree>
    <p:extLst>
      <p:ext uri="{BB962C8B-B14F-4D97-AF65-F5344CB8AC3E}">
        <p14:creationId xmlns:p14="http://schemas.microsoft.com/office/powerpoint/2010/main" val="429099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5659B55-4F25-41AE-9927-5DC8C269C4A3}" type="slidenum">
              <a:rPr lang="en-US" altLang="en-US"/>
              <a:pPr/>
              <a:t>‹#›</a:t>
            </a:fld>
            <a:endParaRPr lang="en-US" altLang="en-US"/>
          </a:p>
        </p:txBody>
      </p:sp>
    </p:spTree>
    <p:extLst>
      <p:ext uri="{BB962C8B-B14F-4D97-AF65-F5344CB8AC3E}">
        <p14:creationId xmlns:p14="http://schemas.microsoft.com/office/powerpoint/2010/main" val="872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E27B64C-6DF6-46C8-A40D-6E04D9D763DF}" type="slidenum">
              <a:rPr lang="en-US" altLang="en-US"/>
              <a:pPr/>
              <a:t>‹#›</a:t>
            </a:fld>
            <a:endParaRPr lang="en-US" altLang="en-US"/>
          </a:p>
        </p:txBody>
      </p:sp>
    </p:spTree>
    <p:extLst>
      <p:ext uri="{BB962C8B-B14F-4D97-AF65-F5344CB8AC3E}">
        <p14:creationId xmlns:p14="http://schemas.microsoft.com/office/powerpoint/2010/main" val="312855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EDB8181-A637-4E00-8462-B3AED3892931}" type="slidenum">
              <a:rPr lang="en-US" altLang="en-US"/>
              <a:pPr/>
              <a:t>‹#›</a:t>
            </a:fld>
            <a:endParaRPr lang="en-US" altLang="en-US"/>
          </a:p>
        </p:txBody>
      </p:sp>
    </p:spTree>
    <p:extLst>
      <p:ext uri="{BB962C8B-B14F-4D97-AF65-F5344CB8AC3E}">
        <p14:creationId xmlns:p14="http://schemas.microsoft.com/office/powerpoint/2010/main" val="114575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1F500CA-7DEF-4A41-92DE-F691E28521F8}" type="slidenum">
              <a:rPr lang="en-US" altLang="en-US"/>
              <a:pPr/>
              <a:t>‹#›</a:t>
            </a:fld>
            <a:endParaRPr lang="en-US" altLang="en-US"/>
          </a:p>
        </p:txBody>
      </p:sp>
    </p:spTree>
    <p:extLst>
      <p:ext uri="{BB962C8B-B14F-4D97-AF65-F5344CB8AC3E}">
        <p14:creationId xmlns:p14="http://schemas.microsoft.com/office/powerpoint/2010/main" val="2617550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panose="020B0604020202020204" pitchFamily="34" charset="0"/>
              </a:defRPr>
            </a:lvl1pPr>
          </a:lstStyle>
          <a:p>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anose="020B0604020202020204" pitchFamily="34" charset="0"/>
              </a:defRPr>
            </a:lvl1pPr>
          </a:lstStyle>
          <a:p>
            <a:fld id="{95D2FF12-2EA4-4590-8DFB-226F53B33227}" type="slidenum">
              <a:rPr lang="en-US" altLang="en-US"/>
              <a:pPr/>
              <a:t>‹#›</a:t>
            </a:fld>
            <a:endParaRPr lang="en-US" altLang="en-US"/>
          </a:p>
        </p:txBody>
      </p:sp>
      <p:pic>
        <p:nvPicPr>
          <p:cNvPr id="1031" name="Picture 6" descr="slide1.jpg"/>
          <p:cNvPicPr>
            <a:picLocks noChangeAspect="1"/>
          </p:cNvPicPr>
          <p:nvPr userDrawn="1"/>
        </p:nvPicPr>
        <p:blipFill>
          <a:blip r:embed="rId14">
            <a:extLst>
              <a:ext uri="{28A0092B-C50C-407E-A947-70E740481C1C}">
                <a14:useLocalDpi xmlns:a14="http://schemas.microsoft.com/office/drawing/2010/main" val="0"/>
              </a:ext>
            </a:extLst>
          </a:blip>
          <a:srcRect b="625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898" r:id="rId1"/>
    <p:sldLayoutId id="2147488887" r:id="rId2"/>
    <p:sldLayoutId id="2147488888" r:id="rId3"/>
    <p:sldLayoutId id="2147488889" r:id="rId4"/>
    <p:sldLayoutId id="2147488890" r:id="rId5"/>
    <p:sldLayoutId id="2147488891" r:id="rId6"/>
    <p:sldLayoutId id="2147488892" r:id="rId7"/>
    <p:sldLayoutId id="2147488893" r:id="rId8"/>
    <p:sldLayoutId id="2147488894" r:id="rId9"/>
    <p:sldLayoutId id="2147488895" r:id="rId10"/>
    <p:sldLayoutId id="2147488896" r:id="rId11"/>
    <p:sldLayoutId id="214748889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361950" y="307448"/>
            <a:ext cx="840852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2" name="Text Placeholder 2"/>
          <p:cNvSpPr>
            <a:spLocks noGrp="1"/>
          </p:cNvSpPr>
          <p:nvPr>
            <p:ph type="body" idx="1"/>
          </p:nvPr>
        </p:nvSpPr>
        <p:spPr>
          <a:xfrm>
            <a:off x="361949" y="1600200"/>
            <a:ext cx="8408521" cy="491415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descr="CAPT Logo Recreated.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32734" y="6085849"/>
            <a:ext cx="2357086" cy="392848"/>
          </a:xfrm>
          <a:prstGeom prst="rect">
            <a:avLst/>
          </a:prstGeom>
        </p:spPr>
      </p:pic>
    </p:spTree>
    <p:extLst>
      <p:ext uri="{BB962C8B-B14F-4D97-AF65-F5344CB8AC3E}">
        <p14:creationId xmlns:p14="http://schemas.microsoft.com/office/powerpoint/2010/main" val="1944541862"/>
      </p:ext>
    </p:extLst>
  </p:cSld>
  <p:clrMap bg1="lt1" tx1="dk1" bg2="lt2" tx2="dk2" accent1="accent1" accent2="accent2" accent3="accent3" accent4="accent4" accent5="accent5" accent6="accent6" hlink="hlink" folHlink="folHlink"/>
  <p:sldLayoutIdLst>
    <p:sldLayoutId id="2147488901" r:id="rId1"/>
    <p:sldLayoutId id="2147488902" r:id="rId2"/>
    <p:sldLayoutId id="2147488903" r:id="rId3"/>
    <p:sldLayoutId id="2147488904" r:id="rId4"/>
    <p:sldLayoutId id="2147488905" r:id="rId5"/>
    <p:sldLayoutId id="2147488906" r:id="rId6"/>
    <p:sldLayoutId id="2147488907" r:id="rId7"/>
    <p:sldLayoutId id="2147488908" r:id="rId8"/>
    <p:sldLayoutId id="2147488909" r:id="rId9"/>
    <p:sldLayoutId id="2147488910" r:id="rId10"/>
    <p:sldLayoutId id="2147488911" r:id="rId11"/>
    <p:sldLayoutId id="2147488912" r:id="rId12"/>
    <p:sldLayoutId id="2147488913" r:id="rId13"/>
    <p:sldLayoutId id="2147488914" r:id="rId14"/>
    <p:sldLayoutId id="2147488915" r:id="rId15"/>
    <p:sldLayoutId id="2147488916" r:id="rId16"/>
    <p:sldLayoutId id="2147488917" r:id="rId17"/>
    <p:sldLayoutId id="2147488918" r:id="rId18"/>
  </p:sldLayoutIdLst>
  <p:hf hdr="0" ftr="0" dt="0"/>
  <p:txStyles>
    <p:titleStyle>
      <a:lvl1pPr algn="l" defTabSz="457200" rtl="0" eaLnBrk="1" latinLnBrk="0" hangingPunct="1">
        <a:spcBef>
          <a:spcPct val="0"/>
        </a:spcBef>
        <a:buNone/>
        <a:defRPr sz="4000" b="1" kern="1200">
          <a:solidFill>
            <a:srgbClr val="57778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2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8" Type="http://schemas.openxmlformats.org/officeDocument/2006/relationships/hyperlink" Target="http://www.ahrq.gov/qual/nhdr10/nhdr10.pdf" TargetMode="External"/><Relationship Id="rId3" Type="http://schemas.openxmlformats.org/officeDocument/2006/relationships/hyperlink" Target="https://www.cdc.gov/ophss/csels/dsepd/ss1978/ss1978.pdf" TargetMode="External"/><Relationship Id="rId7" Type="http://schemas.openxmlformats.org/officeDocument/2006/relationships/hyperlink" Target="https://www.cdc.gov/minorityhealth/chdireport.html"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hyperlink" Target="https://minorityhealth.hhs.gov/assets/pdf/hhs/HHS_Plan_complete.pdf" TargetMode="External"/><Relationship Id="rId5" Type="http://schemas.openxmlformats.org/officeDocument/2006/relationships/hyperlink" Target="https://minorityhealth.hhs.gov/npa/files/Plans/Toolkit/NPA_Toolkit.pdf" TargetMode="External"/><Relationship Id="rId4" Type="http://schemas.openxmlformats.org/officeDocument/2006/relationships/hyperlink" Target="http://www.healthypeople.gov/2020/about/disparitiesAbout.asp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www.samhsa.gov/capt/tools-learning-resources/sample-risk-factors-interventions-underage-drinking" TargetMode="External"/><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601663" y="6516528"/>
            <a:ext cx="1854200" cy="315913"/>
          </a:xfrm>
          <a:prstGeom prst="rect">
            <a:avLst/>
          </a:prstGeom>
          <a:noFill/>
          <a:ln>
            <a:noFill/>
          </a:ln>
          <a:effectLst>
            <a:outerShdw dist="25401" dir="2700000" rotWithShape="0">
              <a:srgbClr val="808080">
                <a:alpha val="2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r>
              <a:rPr lang="en-US" sz="2000" b="1" baseline="30000" dirty="0">
                <a:solidFill>
                  <a:srgbClr val="577785"/>
                </a:solidFill>
                <a:latin typeface="Arial"/>
                <a:ea typeface="+mn-ea"/>
                <a:cs typeface="Arial"/>
              </a:rPr>
              <a:t>samhsa.gov/</a:t>
            </a:r>
            <a:r>
              <a:rPr lang="en-US" sz="2000" b="1" baseline="30000" dirty="0" err="1">
                <a:solidFill>
                  <a:srgbClr val="577785"/>
                </a:solidFill>
                <a:latin typeface="Arial"/>
                <a:ea typeface="+mn-ea"/>
                <a:cs typeface="Arial"/>
              </a:rPr>
              <a:t>capt</a:t>
            </a:r>
            <a:endParaRPr lang="en-US" sz="2000" b="1" baseline="30000" dirty="0">
              <a:solidFill>
                <a:srgbClr val="577785"/>
              </a:solidFill>
              <a:latin typeface="Arial"/>
              <a:ea typeface="+mn-ea"/>
              <a:cs typeface="Arial"/>
            </a:endParaRPr>
          </a:p>
        </p:txBody>
      </p:sp>
      <p:sp>
        <p:nvSpPr>
          <p:cNvPr id="16386" name="Title 1"/>
          <p:cNvSpPr>
            <a:spLocks noGrp="1"/>
          </p:cNvSpPr>
          <p:nvPr>
            <p:ph type="ctrTitle"/>
          </p:nvPr>
        </p:nvSpPr>
        <p:spPr/>
        <p:txBody>
          <a:bodyPr anchor="t">
            <a:normAutofit fontScale="90000"/>
          </a:bodyPr>
          <a:lstStyle/>
          <a:p>
            <a:pPr algn="l" eaLnBrk="1" hangingPunct="1">
              <a:spcAft>
                <a:spcPts val="1200"/>
              </a:spcAft>
            </a:pPr>
            <a:r>
              <a:rPr lang="en-US" altLang="en-US" sz="6200" b="1" baseline="30000" dirty="0">
                <a:latin typeface="Helvetica" panose="020B0604020202020204" pitchFamily="34" charset="0"/>
              </a:rPr>
              <a:t>Substance Abuse Prevention </a:t>
            </a:r>
            <a:br>
              <a:rPr lang="en-US" altLang="en-US" sz="6200" b="1" baseline="30000" dirty="0">
                <a:latin typeface="Helvetica" panose="020B0604020202020204" pitchFamily="34" charset="0"/>
              </a:rPr>
            </a:br>
            <a:r>
              <a:rPr lang="en-US" altLang="en-US" sz="6200" b="1" baseline="30000" dirty="0">
                <a:latin typeface="Helvetica" panose="020B0604020202020204" pitchFamily="34" charset="0"/>
              </a:rPr>
              <a:t>Skills Training (SAPST)</a:t>
            </a:r>
            <a:r>
              <a:rPr lang="en-US" altLang="en-US" sz="5600" b="1" baseline="30000" dirty="0">
                <a:solidFill>
                  <a:schemeClr val="accent2"/>
                </a:solidFill>
                <a:latin typeface="Helvetica" panose="020B0604020202020204" pitchFamily="34" charset="0"/>
              </a:rPr>
              <a:t/>
            </a:r>
            <a:br>
              <a:rPr lang="en-US" altLang="en-US" sz="5600" b="1" baseline="30000" dirty="0">
                <a:solidFill>
                  <a:schemeClr val="accent2"/>
                </a:solidFill>
                <a:latin typeface="Helvetica" panose="020B0604020202020204" pitchFamily="34" charset="0"/>
              </a:rPr>
            </a:br>
            <a:endParaRPr lang="en-US" altLang="en-US" sz="3800" b="1" dirty="0">
              <a:solidFill>
                <a:schemeClr val="accent2"/>
              </a:solidFill>
              <a:latin typeface="Helvetica" panose="020B0604020202020204" pitchFamily="34" charset="0"/>
            </a:endParaRPr>
          </a:p>
        </p:txBody>
      </p:sp>
      <p:sp>
        <p:nvSpPr>
          <p:cNvPr id="2" name="Content Placeholder 1"/>
          <p:cNvSpPr>
            <a:spLocks noGrp="1"/>
          </p:cNvSpPr>
          <p:nvPr>
            <p:ph sz="quarter" idx="10"/>
          </p:nvPr>
        </p:nvSpPr>
        <p:spPr/>
        <p:txBody>
          <a:bodyPr/>
          <a:lstStyle/>
          <a:p>
            <a:r>
              <a:rPr lang="en-US" dirty="0"/>
              <a:t>Session 2</a:t>
            </a:r>
          </a:p>
          <a:p>
            <a:endParaRPr lang="en-US"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a:t>Month, YEAR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ctrTitle"/>
          </p:nvPr>
        </p:nvSpPr>
        <p:spPr/>
        <p:txBody>
          <a:bodyPr/>
          <a:lstStyle/>
          <a:p>
            <a:r>
              <a:rPr lang="en-US" sz="3600" b="1" dirty="0">
                <a:solidFill>
                  <a:schemeClr val="bg1"/>
                </a:solidFill>
                <a:latin typeface="Arial" panose="020B0604020202020204" pitchFamily="34" charset="0"/>
                <a:ea typeface="ＭＳ Ｐゴシック" pitchFamily="-1" charset="-128"/>
                <a:cs typeface="Arial" panose="020B0604020202020204" pitchFamily="34" charset="0"/>
              </a:rPr>
              <a:t>What is Epidemiology?</a:t>
            </a:r>
            <a:r>
              <a:rPr lang="en-US" sz="3600" b="1" baseline="30000" dirty="0">
                <a:solidFill>
                  <a:schemeClr val="bg1"/>
                </a:solidFill>
                <a:latin typeface="Arial" panose="020B0604020202020204" pitchFamily="34" charset="0"/>
                <a:ea typeface="ＭＳ Ｐゴシック" pitchFamily="-1" charset="-128"/>
                <a:cs typeface="Arial" panose="020B0604020202020204" pitchFamily="34" charset="0"/>
              </a:rPr>
              <a:t>1,2</a:t>
            </a:r>
            <a:endParaRPr lang="en-US" sz="2700" b="1" baseline="30000" dirty="0">
              <a:solidFill>
                <a:schemeClr val="bg1"/>
              </a:solidFill>
              <a:latin typeface="Arial" panose="020B0604020202020204" pitchFamily="34" charset="0"/>
              <a:ea typeface="ＭＳ Ｐゴシック" pitchFamily="-1" charset="-128"/>
              <a:cs typeface="Arial" panose="020B0604020202020204" pitchFamily="34" charset="0"/>
            </a:endParaRPr>
          </a:p>
        </p:txBody>
      </p:sp>
      <p:sp>
        <p:nvSpPr>
          <p:cNvPr id="25605" name="TextBox 4"/>
          <p:cNvSpPr txBox="1">
            <a:spLocks noChangeArrowheads="1"/>
          </p:cNvSpPr>
          <p:nvPr/>
        </p:nvSpPr>
        <p:spPr bwMode="auto">
          <a:xfrm>
            <a:off x="3019657" y="6145966"/>
            <a:ext cx="4746727" cy="369332"/>
          </a:xfrm>
          <a:prstGeom prst="rect">
            <a:avLst/>
          </a:prstGeom>
          <a:noFill/>
          <a:ln w="9525">
            <a:noFill/>
            <a:miter lim="800000"/>
            <a:headEnd/>
            <a:tailEnd/>
          </a:ln>
        </p:spPr>
        <p:txBody>
          <a:bodyPr wrap="square">
            <a:spAutoFit/>
          </a:bodyPr>
          <a:lstStyle/>
          <a:p>
            <a:pPr algn="r"/>
            <a:r>
              <a:rPr lang="en-US" b="1" i="1" dirty="0">
                <a:solidFill>
                  <a:srgbClr val="577785"/>
                </a:solidFill>
                <a:latin typeface="Calibri" pitchFamily="-1" charset="0"/>
                <a:ea typeface="ＭＳ Ｐゴシック" pitchFamily="-1" charset="-128"/>
              </a:rPr>
              <a:t>Information Sheet 2.1: Key Concepts for Step 1</a:t>
            </a:r>
          </a:p>
        </p:txBody>
      </p:sp>
      <p:pic>
        <p:nvPicPr>
          <p:cNvPr id="25606" name="Picture 11" descr="tree_graphic.png"/>
          <p:cNvPicPr>
            <a:picLocks noChangeAspect="1"/>
          </p:cNvPicPr>
          <p:nvPr/>
        </p:nvPicPr>
        <p:blipFill>
          <a:blip r:embed="rId3"/>
          <a:srcRect/>
          <a:stretch>
            <a:fillRect/>
          </a:stretch>
        </p:blipFill>
        <p:spPr bwMode="auto">
          <a:xfrm>
            <a:off x="942975" y="1129299"/>
            <a:ext cx="6715125" cy="4989909"/>
          </a:xfrm>
          <a:prstGeom prst="rect">
            <a:avLst/>
          </a:prstGeom>
          <a:noFill/>
          <a:ln w="9525">
            <a:noFill/>
            <a:miter lim="800000"/>
            <a:headEnd/>
            <a:tailEnd/>
          </a:ln>
        </p:spPr>
      </p:pic>
      <p:sp>
        <p:nvSpPr>
          <p:cNvPr id="7" name="Slide Number Placeholder 1"/>
          <p:cNvSpPr txBox="1">
            <a:spLocks/>
          </p:cNvSpPr>
          <p:nvPr/>
        </p:nvSpPr>
        <p:spPr bwMode="auto">
          <a:xfrm>
            <a:off x="6057900" y="5624514"/>
            <a:ext cx="16002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200" kern="1200">
                <a:solidFill>
                  <a:schemeClr val="tx1"/>
                </a:solidFill>
                <a:latin typeface="Arial" pitchFamily="34" charset="0"/>
                <a:ea typeface="ＭＳ Ｐゴシック" pitchFamily="34" charset="-128"/>
                <a:cs typeface="Arial" pitchFamily="34" charset="0"/>
              </a:defRPr>
            </a:lvl1pPr>
            <a:lvl2pPr marL="742950" indent="-28575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9pPr>
          </a:lstStyle>
          <a:p>
            <a:pPr eaLnBrk="1" hangingPunct="1"/>
            <a:endParaRPr lang="en-US" sz="900" dirty="0">
              <a:solidFill>
                <a:srgbClr val="7F7F7F"/>
              </a:solidFill>
            </a:endParaRPr>
          </a:p>
        </p:txBody>
      </p:sp>
    </p:spTree>
    <p:extLst>
      <p:ext uri="{BB962C8B-B14F-4D97-AF65-F5344CB8AC3E}">
        <p14:creationId xmlns:p14="http://schemas.microsoft.com/office/powerpoint/2010/main" val="4124307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ctrTitle"/>
          </p:nvPr>
        </p:nvSpPr>
        <p:spPr/>
        <p:txBody>
          <a:bodyPr/>
          <a:lstStyle/>
          <a:p>
            <a:r>
              <a:rPr lang="en-US" altLang="en-US" sz="3600" b="1" dirty="0">
                <a:solidFill>
                  <a:schemeClr val="bg1"/>
                </a:solidFill>
                <a:latin typeface="Arial" panose="020B0604020202020204" pitchFamily="34" charset="0"/>
                <a:cs typeface="Arial" panose="020B0604020202020204" pitchFamily="34" charset="0"/>
              </a:rPr>
              <a:t>Behavioral Health Disparities</a:t>
            </a:r>
            <a:r>
              <a:rPr lang="en-US" altLang="en-US" sz="3600" b="1" baseline="30000" dirty="0">
                <a:solidFill>
                  <a:schemeClr val="bg1"/>
                </a:solidFill>
                <a:latin typeface="Arial" panose="020B0604020202020204" pitchFamily="34" charset="0"/>
                <a:cs typeface="Arial" panose="020B0604020202020204" pitchFamily="34" charset="0"/>
              </a:rPr>
              <a:t>3,4</a:t>
            </a:r>
            <a:endParaRPr lang="en-US" altLang="en-US" sz="2700" b="1" baseline="30000" dirty="0">
              <a:solidFill>
                <a:schemeClr val="bg1"/>
              </a:solidFill>
              <a:latin typeface="Arial" panose="020B0604020202020204" pitchFamily="34" charset="0"/>
              <a:cs typeface="Arial" panose="020B0604020202020204" pitchFamily="34" charset="0"/>
            </a:endParaRPr>
          </a:p>
        </p:txBody>
      </p:sp>
      <p:sp>
        <p:nvSpPr>
          <p:cNvPr id="30723" name="Content Placeholder 5"/>
          <p:cNvSpPr>
            <a:spLocks noGrp="1"/>
          </p:cNvSpPr>
          <p:nvPr>
            <p:ph type="subTitle" idx="1"/>
          </p:nvPr>
        </p:nvSpPr>
        <p:spPr>
          <a:xfrm>
            <a:off x="692170" y="1817161"/>
            <a:ext cx="3719409" cy="3717366"/>
          </a:xfrm>
        </p:spPr>
        <p:txBody>
          <a:bodyPr/>
          <a:lstStyle/>
          <a:p>
            <a:pPr marL="0" indent="0">
              <a:buFontTx/>
              <a:buNone/>
            </a:pPr>
            <a:r>
              <a:rPr lang="en-US" altLang="en-US" dirty="0">
                <a:latin typeface="Arial" panose="020B0604020202020204" pitchFamily="34" charset="0"/>
                <a:cs typeface="Arial" panose="020B0604020202020204" pitchFamily="34" charset="0"/>
              </a:rPr>
              <a:t>A particular type of health difference that is closely linked with social, economic, and/or environmental disadvantage.</a:t>
            </a:r>
          </a:p>
          <a:p>
            <a:pPr marL="0" indent="0">
              <a:buFontTx/>
              <a:buNone/>
            </a:pPr>
            <a:endParaRPr lang="en-US" altLang="en-US" dirty="0"/>
          </a:p>
        </p:txBody>
      </p:sp>
      <p:sp>
        <p:nvSpPr>
          <p:cNvPr id="8" name="Rectangle 7"/>
          <p:cNvSpPr/>
          <p:nvPr/>
        </p:nvSpPr>
        <p:spPr>
          <a:xfrm>
            <a:off x="5657850" y="1817161"/>
            <a:ext cx="2457450" cy="3067170"/>
          </a:xfrm>
          <a:prstGeom prst="rect">
            <a:avLst/>
          </a:prstGeom>
          <a:solidFill>
            <a:schemeClr val="accent2">
              <a:lumMod val="75000"/>
            </a:schemeClr>
          </a:solidFill>
          <a:ln w="190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8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Behavioral Health Disparities</a:t>
            </a:r>
            <a:endParaRPr lang="en-US" sz="2000"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86937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ctrTitle"/>
          </p:nvPr>
        </p:nvSpPr>
        <p:spPr/>
        <p:txBody>
          <a:bodyPr>
            <a:noAutofit/>
          </a:bodyPr>
          <a:lstStyle/>
          <a:p>
            <a:r>
              <a:rPr lang="en-US" altLang="en-US" sz="3600" dirty="0">
                <a:solidFill>
                  <a:schemeClr val="bg1"/>
                </a:solidFill>
                <a:latin typeface="Arial" panose="020B0604020202020204" pitchFamily="34" charset="0"/>
                <a:cs typeface="Arial" panose="020B0604020202020204" pitchFamily="34" charset="0"/>
              </a:rPr>
              <a:t>Considering Behavioral Health Disparities in Prevention</a:t>
            </a:r>
            <a:r>
              <a:rPr lang="en-US" altLang="en-US" sz="3600" b="1" baseline="30000" dirty="0">
                <a:solidFill>
                  <a:schemeClr val="bg1"/>
                </a:solidFill>
                <a:latin typeface="Arial" panose="020B0604020202020204" pitchFamily="34" charset="0"/>
                <a:cs typeface="Arial" panose="020B0604020202020204" pitchFamily="34" charset="0"/>
              </a:rPr>
              <a:t>5,6,7,8</a:t>
            </a:r>
          </a:p>
        </p:txBody>
      </p:sp>
      <p:sp>
        <p:nvSpPr>
          <p:cNvPr id="12" name="Rectangle 11"/>
          <p:cNvSpPr/>
          <p:nvPr/>
        </p:nvSpPr>
        <p:spPr>
          <a:xfrm>
            <a:off x="1447800" y="2001062"/>
            <a:ext cx="2253751" cy="2739379"/>
          </a:xfrm>
          <a:prstGeom prst="rect">
            <a:avLst/>
          </a:prstGeom>
          <a:solidFill>
            <a:schemeClr val="accent2">
              <a:lumMod val="75000"/>
            </a:schemeClr>
          </a:solidFill>
          <a:ln w="190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b="1"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Prevention and </a:t>
            </a:r>
            <a:r>
              <a:rPr lang="en-US" sz="24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Reduction of Behavioral Health Disparities</a:t>
            </a:r>
            <a:endParaRPr lang="en-US"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13" name="Rectangle 12"/>
          <p:cNvSpPr/>
          <p:nvPr/>
        </p:nvSpPr>
        <p:spPr>
          <a:xfrm>
            <a:off x="4931341" y="2001062"/>
            <a:ext cx="2287605" cy="2706952"/>
          </a:xfrm>
          <a:prstGeom prst="rect">
            <a:avLst/>
          </a:prstGeom>
          <a:solidFill>
            <a:schemeClr val="accent3">
              <a:lumMod val="50000"/>
            </a:schemeClr>
          </a:solidFill>
          <a:ln w="190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Increased Behavioral Health Equity</a:t>
            </a:r>
            <a:endParaRPr lang="en-US"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cxnSp>
        <p:nvCxnSpPr>
          <p:cNvPr id="14" name="Straight Arrow Connector 13"/>
          <p:cNvCxnSpPr/>
          <p:nvPr/>
        </p:nvCxnSpPr>
        <p:spPr>
          <a:xfrm>
            <a:off x="3962400" y="3398825"/>
            <a:ext cx="838200" cy="0"/>
          </a:xfrm>
          <a:prstGeom prst="straightConnector1">
            <a:avLst/>
          </a:prstGeom>
          <a:ln w="1079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3024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a:prstGeom prst="rect">
            <a:avLst/>
          </a:prstGeom>
        </p:spPr>
        <p:txBody>
          <a:bodyPr/>
          <a:lstStyle/>
          <a:p>
            <a:fld id="{6A8B13A0-CF5D-D04B-8720-A9565B8B26A0}" type="slidenum">
              <a:rPr lang="en-US" smtClean="0">
                <a:solidFill>
                  <a:prstClr val="white"/>
                </a:solidFill>
              </a:rPr>
              <a:pPr/>
              <a:t>13</a:t>
            </a:fld>
            <a:endParaRPr lang="en-US">
              <a:solidFill>
                <a:prstClr val="white"/>
              </a:solidFill>
            </a:endParaRPr>
          </a:p>
        </p:txBody>
      </p:sp>
      <p:pic>
        <p:nvPicPr>
          <p:cNvPr id="4" name="Content Placeholder 3"/>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176632" y="251343"/>
            <a:ext cx="8644020" cy="6108441"/>
          </a:xfrm>
          <a:prstGeom prst="rect">
            <a:avLst/>
          </a:prstGeom>
        </p:spPr>
      </p:pic>
      <p:sp>
        <p:nvSpPr>
          <p:cNvPr id="5" name="Slide Number Placeholder 1"/>
          <p:cNvSpPr txBox="1">
            <a:spLocks/>
          </p:cNvSpPr>
          <p:nvPr/>
        </p:nvSpPr>
        <p:spPr bwMode="auto">
          <a:xfrm>
            <a:off x="6486525"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1200" dirty="0">
                <a:solidFill>
                  <a:srgbClr val="898989"/>
                </a:solidFill>
              </a:rPr>
              <a:t>12</a:t>
            </a:r>
          </a:p>
        </p:txBody>
      </p:sp>
    </p:spTree>
    <p:extLst>
      <p:ext uri="{BB962C8B-B14F-4D97-AF65-F5344CB8AC3E}">
        <p14:creationId xmlns:p14="http://schemas.microsoft.com/office/powerpoint/2010/main" val="3689129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ctrTitle"/>
          </p:nvPr>
        </p:nvSpPr>
        <p:spPr/>
        <p:txBody>
          <a:bodyPr>
            <a:noAutofit/>
          </a:bodyPr>
          <a:lstStyle/>
          <a:p>
            <a:r>
              <a:rPr lang="en-US" altLang="en-US" sz="3600" b="1" dirty="0">
                <a:solidFill>
                  <a:schemeClr val="bg1"/>
                </a:solidFill>
                <a:latin typeface="Arial" panose="020B0604020202020204" pitchFamily="34" charset="0"/>
                <a:cs typeface="Arial" panose="020B0604020202020204" pitchFamily="34" charset="0"/>
              </a:rPr>
              <a:t>The Connection Between Disparities and Health Equity</a:t>
            </a:r>
          </a:p>
        </p:txBody>
      </p:sp>
      <p:sp>
        <p:nvSpPr>
          <p:cNvPr id="3" name="Rectangle 2"/>
          <p:cNvSpPr/>
          <p:nvPr/>
        </p:nvSpPr>
        <p:spPr>
          <a:xfrm>
            <a:off x="124619" y="1908820"/>
            <a:ext cx="1931194" cy="2238615"/>
          </a:xfrm>
          <a:prstGeom prst="rect">
            <a:avLst/>
          </a:prstGeom>
          <a:solidFill>
            <a:schemeClr val="accent2">
              <a:lumMod val="75000"/>
            </a:schemeClr>
          </a:solidFill>
          <a:ln w="190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Identify Behavioral Health Disparities</a:t>
            </a:r>
            <a:endParaRPr lang="en-US"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cxnSp>
        <p:nvCxnSpPr>
          <p:cNvPr id="10" name="Straight Arrow Connector 9"/>
          <p:cNvCxnSpPr/>
          <p:nvPr/>
        </p:nvCxnSpPr>
        <p:spPr>
          <a:xfrm>
            <a:off x="2055813" y="2971800"/>
            <a:ext cx="463550"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514598" y="1908820"/>
            <a:ext cx="1832259" cy="2238615"/>
          </a:xfrm>
          <a:prstGeom prst="rect">
            <a:avLst/>
          </a:prstGeom>
          <a:solidFill>
            <a:schemeClr val="tx1">
              <a:lumMod val="65000"/>
              <a:lumOff val="35000"/>
            </a:schemeClr>
          </a:solidFill>
          <a:ln w="190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Implement Approaches to Reducing Behavioral Health Disparities</a:t>
            </a:r>
            <a:endParaRPr lang="en-US" sz="1600"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14" name="Rectangle 13"/>
          <p:cNvSpPr/>
          <p:nvPr/>
        </p:nvSpPr>
        <p:spPr>
          <a:xfrm>
            <a:off x="5638800" y="3962400"/>
            <a:ext cx="1860835" cy="2238616"/>
          </a:xfrm>
          <a:prstGeom prst="rect">
            <a:avLst/>
          </a:prstGeom>
          <a:solidFill>
            <a:schemeClr val="accent2">
              <a:lumMod val="75000"/>
            </a:schemeClr>
          </a:solidFill>
          <a:ln w="190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b="1" i="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Reduction</a:t>
            </a:r>
            <a:r>
              <a:rPr lang="en-US" sz="2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of Behavioral Health Disparities</a:t>
            </a:r>
            <a:endParaRPr lang="en-US" sz="1600"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sp>
        <p:nvSpPr>
          <p:cNvPr id="15" name="Rectangle 14"/>
          <p:cNvSpPr/>
          <p:nvPr/>
        </p:nvSpPr>
        <p:spPr>
          <a:xfrm>
            <a:off x="5638800" y="1612780"/>
            <a:ext cx="1860835" cy="2238616"/>
          </a:xfrm>
          <a:prstGeom prst="rect">
            <a:avLst/>
          </a:prstGeom>
          <a:solidFill>
            <a:schemeClr val="accent3">
              <a:lumMod val="50000"/>
            </a:schemeClr>
          </a:solidFill>
          <a:ln w="190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b="1"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Increased Behavioral Health Equity</a:t>
            </a:r>
            <a:endParaRPr lang="en-US" sz="1600" dirty="0">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p:txBody>
      </p:sp>
      <p:cxnSp>
        <p:nvCxnSpPr>
          <p:cNvPr id="17" name="Straight Arrow Connector 16"/>
          <p:cNvCxnSpPr/>
          <p:nvPr/>
        </p:nvCxnSpPr>
        <p:spPr>
          <a:xfrm flipV="1">
            <a:off x="4375150" y="2895600"/>
            <a:ext cx="1035050" cy="5715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419600" y="3851275"/>
            <a:ext cx="990600" cy="892175"/>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7310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a:solidFill>
                  <a:schemeClr val="bg1"/>
                </a:solidFill>
                <a:latin typeface="Arial" panose="020B0604020202020204" pitchFamily="34" charset="0"/>
                <a:cs typeface="Arial" panose="020B0604020202020204" pitchFamily="34" charset="0"/>
              </a:rPr>
              <a:t>Facing Concerns</a:t>
            </a:r>
          </a:p>
        </p:txBody>
      </p:sp>
      <p:sp>
        <p:nvSpPr>
          <p:cNvPr id="7" name="Oval Callout 6"/>
          <p:cNvSpPr/>
          <p:nvPr/>
        </p:nvSpPr>
        <p:spPr>
          <a:xfrm>
            <a:off x="4876800" y="3799335"/>
            <a:ext cx="4124960" cy="1950720"/>
          </a:xfrm>
          <a:prstGeom prst="wedgeEllipseCallout">
            <a:avLst/>
          </a:prstGeom>
          <a:solidFill>
            <a:srgbClr val="577785"/>
          </a:solidFill>
          <a:ln>
            <a:solidFill>
              <a:srgbClr val="86A2B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The numbers are so small. How will we be able to measure change?</a:t>
            </a:r>
          </a:p>
        </p:txBody>
      </p:sp>
      <p:sp>
        <p:nvSpPr>
          <p:cNvPr id="9" name="Oval Callout 8"/>
          <p:cNvSpPr/>
          <p:nvPr/>
        </p:nvSpPr>
        <p:spPr>
          <a:xfrm>
            <a:off x="3657600" y="1393254"/>
            <a:ext cx="4287520" cy="1997913"/>
          </a:xfrm>
          <a:prstGeom prst="wedgeEllipseCallout">
            <a:avLst>
              <a:gd name="adj1" fmla="val 38752"/>
              <a:gd name="adj2" fmla="val 57622"/>
            </a:avLst>
          </a:prstGeom>
          <a:solidFill>
            <a:schemeClr val="accent6">
              <a:lumMod val="50000"/>
            </a:schemeClr>
          </a:solidFill>
          <a:ln>
            <a:solidFill>
              <a:srgbClr val="B56C3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What if there are no evidence-based practices to address the need?</a:t>
            </a:r>
          </a:p>
        </p:txBody>
      </p:sp>
      <p:sp>
        <p:nvSpPr>
          <p:cNvPr id="10" name="Oval Callout 9"/>
          <p:cNvSpPr/>
          <p:nvPr/>
        </p:nvSpPr>
        <p:spPr>
          <a:xfrm>
            <a:off x="457200" y="2684730"/>
            <a:ext cx="3769360" cy="1991360"/>
          </a:xfrm>
          <a:prstGeom prst="wedgeEllipseCallout">
            <a:avLst/>
          </a:prstGeom>
          <a:solidFill>
            <a:schemeClr val="accent2">
              <a:lumMod val="75000"/>
            </a:schemeClr>
          </a:solidFill>
          <a:ln>
            <a:solidFill>
              <a:srgbClr val="84171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I have a lot to do already. How do we find time to do more?</a:t>
            </a:r>
          </a:p>
        </p:txBody>
      </p:sp>
    </p:spTree>
    <p:extLst>
      <p:ext uri="{BB962C8B-B14F-4D97-AF65-F5344CB8AC3E}">
        <p14:creationId xmlns:p14="http://schemas.microsoft.com/office/powerpoint/2010/main" val="3090014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ctrTitle"/>
          </p:nvPr>
        </p:nvSpPr>
        <p:spPr/>
        <p:txBody>
          <a:bodyPr/>
          <a:lstStyle/>
          <a:p>
            <a:pPr eaLnBrk="1" hangingPunct="1"/>
            <a:r>
              <a:rPr lang="en-US" altLang="en-US" sz="3600" b="1" dirty="0">
                <a:solidFill>
                  <a:schemeClr val="bg1"/>
                </a:solidFill>
                <a:latin typeface="Arial" panose="020B0604020202020204" pitchFamily="34" charset="0"/>
                <a:cs typeface="Arial" panose="020B0604020202020204" pitchFamily="34" charset="0"/>
              </a:rPr>
              <a:t>Understanding the Nature of the</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Problems and Related Behaviors</a:t>
            </a:r>
            <a:endParaRPr lang="en-US" altLang="en-US" sz="3600" b="1" i="1" dirty="0">
              <a:solidFill>
                <a:schemeClr val="bg1"/>
              </a:solidFill>
              <a:latin typeface="Arial" panose="020B0604020202020204" pitchFamily="34" charset="0"/>
              <a:cs typeface="Arial" panose="020B0604020202020204" pitchFamily="34" charset="0"/>
            </a:endParaRPr>
          </a:p>
        </p:txBody>
      </p:sp>
      <p:sp>
        <p:nvSpPr>
          <p:cNvPr id="45059" name="TextBox 3"/>
          <p:cNvSpPr txBox="1">
            <a:spLocks noChangeArrowheads="1"/>
          </p:cNvSpPr>
          <p:nvPr/>
        </p:nvSpPr>
        <p:spPr bwMode="auto">
          <a:xfrm>
            <a:off x="833438" y="2940050"/>
            <a:ext cx="8040106"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39775" indent="-51435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568325" indent="-342900" eaLnBrk="1" hangingPunct="1">
              <a:spcAft>
                <a:spcPts val="1200"/>
              </a:spcAft>
              <a:buFont typeface="Arial" panose="020B0604020202020204" pitchFamily="34" charset="0"/>
              <a:buChar char="•"/>
            </a:pPr>
            <a:r>
              <a:rPr lang="en-US" altLang="en-US" dirty="0">
                <a:solidFill>
                  <a:srgbClr val="000000"/>
                </a:solidFill>
                <a:latin typeface="Helvetica" panose="020B0604020202020204" pitchFamily="34" charset="0"/>
              </a:rPr>
              <a:t>What are the problems and related behaviors?</a:t>
            </a:r>
          </a:p>
          <a:p>
            <a:pPr marL="568325" indent="-342900" eaLnBrk="1" hangingPunct="1">
              <a:spcAft>
                <a:spcPts val="1200"/>
              </a:spcAft>
              <a:buFont typeface="Arial" panose="020B0604020202020204" pitchFamily="34" charset="0"/>
              <a:buChar char="•"/>
            </a:pPr>
            <a:r>
              <a:rPr lang="en-US" altLang="en-US" dirty="0">
                <a:solidFill>
                  <a:srgbClr val="000000"/>
                </a:solidFill>
                <a:latin typeface="Helvetica" panose="020B0604020202020204" pitchFamily="34" charset="0"/>
              </a:rPr>
              <a:t>Which populations experience them most?</a:t>
            </a:r>
          </a:p>
          <a:p>
            <a:pPr marL="568325" indent="-342900" eaLnBrk="1" hangingPunct="1">
              <a:spcAft>
                <a:spcPts val="1200"/>
              </a:spcAft>
              <a:buFont typeface="Arial" panose="020B0604020202020204" pitchFamily="34" charset="0"/>
              <a:buChar char="•"/>
            </a:pPr>
            <a:r>
              <a:rPr lang="en-US" altLang="en-US" dirty="0">
                <a:solidFill>
                  <a:srgbClr val="000000"/>
                </a:solidFill>
                <a:latin typeface="Helvetica" panose="020B0604020202020204" pitchFamily="34" charset="0"/>
              </a:rPr>
              <a:t>How often are they occurring?</a:t>
            </a:r>
          </a:p>
          <a:p>
            <a:pPr marL="568325" indent="-342900" eaLnBrk="1" hangingPunct="1">
              <a:spcAft>
                <a:spcPts val="1200"/>
              </a:spcAft>
              <a:buFont typeface="Arial" panose="020B0604020202020204" pitchFamily="34" charset="0"/>
              <a:buChar char="•"/>
            </a:pPr>
            <a:r>
              <a:rPr lang="en-US" altLang="en-US" dirty="0">
                <a:solidFill>
                  <a:srgbClr val="000000"/>
                </a:solidFill>
                <a:latin typeface="Helvetica" panose="020B0604020202020204" pitchFamily="34" charset="0"/>
              </a:rPr>
              <a:t>Where are they occurring?</a:t>
            </a:r>
          </a:p>
          <a:p>
            <a:pPr eaLnBrk="1" hangingPunct="1">
              <a:spcAft>
                <a:spcPts val="3000"/>
              </a:spcAft>
            </a:pPr>
            <a:endParaRPr lang="en-US" altLang="en-US" sz="2800" b="1" dirty="0">
              <a:latin typeface="Helvetica" panose="020B0604020202020204" pitchFamily="34" charset="0"/>
            </a:endParaRPr>
          </a:p>
        </p:txBody>
      </p:sp>
      <p:sp>
        <p:nvSpPr>
          <p:cNvPr id="45060" name="Rectangle 3"/>
          <p:cNvSpPr>
            <a:spLocks noChangeArrowheads="1"/>
          </p:cNvSpPr>
          <p:nvPr/>
        </p:nvSpPr>
        <p:spPr bwMode="auto">
          <a:xfrm>
            <a:off x="0" y="196056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39775" indent="-51435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Aft>
                <a:spcPts val="3000"/>
              </a:spcAft>
            </a:pPr>
            <a:r>
              <a:rPr lang="en-US" altLang="en-US" sz="3200" b="1" dirty="0">
                <a:solidFill>
                  <a:srgbClr val="000000"/>
                </a:solidFill>
                <a:latin typeface="Helvetica" panose="020B0604020202020204" pitchFamily="34" charset="0"/>
              </a:rPr>
              <a:t>Assessment Questions: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4751388" y="2734423"/>
            <a:ext cx="3822700" cy="2157412"/>
          </a:xfrm>
          <a:prstGeom prst="rect">
            <a:avLst/>
          </a:prstGeom>
          <a:solidFill>
            <a:schemeClr val="accent4">
              <a:lumMod val="75000"/>
            </a:schemeClr>
          </a:solidFill>
          <a:ln w="9525">
            <a:solidFill>
              <a:srgbClr val="675D85"/>
            </a:solidFill>
            <a:miter lim="800000"/>
            <a:headEnd/>
            <a:tailEnd/>
          </a:ln>
          <a:effectLst>
            <a:outerShdw blurRad="63500" sx="102000" sy="102000" algn="ctr" rotWithShape="0">
              <a:srgbClr val="000000">
                <a:alpha val="42998"/>
              </a:srgbClr>
            </a:outerShdw>
          </a:effectLst>
        </p:spPr>
        <p:txBody>
          <a:bodyPr anchor="ctr"/>
          <a:lstStyle/>
          <a:p>
            <a:pPr algn="ctr">
              <a:defRPr/>
            </a:pPr>
            <a:endParaRPr lang="en-US" dirty="0">
              <a:solidFill>
                <a:schemeClr val="lt1"/>
              </a:solidFill>
              <a:latin typeface="+mn-lt"/>
              <a:ea typeface="+mn-ea"/>
            </a:endParaRPr>
          </a:p>
        </p:txBody>
      </p:sp>
      <p:sp>
        <p:nvSpPr>
          <p:cNvPr id="10" name="Rectangle 9"/>
          <p:cNvSpPr>
            <a:spLocks noChangeArrowheads="1"/>
          </p:cNvSpPr>
          <p:nvPr/>
        </p:nvSpPr>
        <p:spPr bwMode="auto">
          <a:xfrm>
            <a:off x="511176" y="2724822"/>
            <a:ext cx="3948112" cy="2157412"/>
          </a:xfrm>
          <a:prstGeom prst="rect">
            <a:avLst/>
          </a:prstGeom>
          <a:solidFill>
            <a:schemeClr val="accent1">
              <a:lumMod val="75000"/>
            </a:schemeClr>
          </a:solidFill>
          <a:ln w="9525">
            <a:solidFill>
              <a:srgbClr val="4D708C"/>
            </a:solidFill>
            <a:miter lim="800000"/>
            <a:headEnd/>
            <a:tailEnd/>
          </a:ln>
          <a:effectLst>
            <a:outerShdw blurRad="63500" sx="102000" sy="102000" algn="ctr" rotWithShape="0">
              <a:srgbClr val="000000">
                <a:alpha val="42998"/>
              </a:srgbClr>
            </a:outerShdw>
          </a:effectLst>
        </p:spPr>
        <p:txBody>
          <a:bodyPr anchor="ctr"/>
          <a:lstStyle/>
          <a:p>
            <a:pPr algn="ctr"/>
            <a:r>
              <a:rPr lang="en-US" altLang="en-US" sz="2800" dirty="0">
                <a:solidFill>
                  <a:schemeClr val="bg1"/>
                </a:solidFill>
                <a:latin typeface="Helvetica" panose="020B0604020202020204" pitchFamily="34" charset="0"/>
              </a:rPr>
              <a:t>Shows how often an event/ behavior occurs or to what degree it exists</a:t>
            </a:r>
          </a:p>
        </p:txBody>
      </p:sp>
      <p:sp>
        <p:nvSpPr>
          <p:cNvPr id="47107" name="Title 1"/>
          <p:cNvSpPr>
            <a:spLocks noGrp="1"/>
          </p:cNvSpPr>
          <p:nvPr>
            <p:ph type="ctrTitle"/>
          </p:nvPr>
        </p:nvSpPr>
        <p:spPr/>
        <p:txBody>
          <a:bodyPr/>
          <a:lstStyle/>
          <a:p>
            <a:r>
              <a:rPr lang="en-US" altLang="en-US" sz="3600" b="1" dirty="0">
                <a:solidFill>
                  <a:schemeClr val="bg1"/>
                </a:solidFill>
                <a:latin typeface="Arial" panose="020B0604020202020204" pitchFamily="34" charset="0"/>
                <a:cs typeface="Arial" panose="020B0604020202020204" pitchFamily="34" charset="0"/>
              </a:rPr>
              <a:t>Types of Data</a:t>
            </a:r>
            <a:endParaRPr lang="en-US" altLang="en-US" sz="3600" dirty="0">
              <a:solidFill>
                <a:schemeClr val="bg1"/>
              </a:solidFill>
              <a:latin typeface="Arial" panose="020B0604020202020204" pitchFamily="34" charset="0"/>
              <a:cs typeface="Arial" panose="020B0604020202020204" pitchFamily="34" charset="0"/>
            </a:endParaRPr>
          </a:p>
        </p:txBody>
      </p:sp>
      <p:sp>
        <p:nvSpPr>
          <p:cNvPr id="26629" name="Text Placeholder 5"/>
          <p:cNvSpPr>
            <a:spLocks noGrp="1"/>
          </p:cNvSpPr>
          <p:nvPr>
            <p:ph type="body" sz="quarter" idx="4294967295"/>
          </p:nvPr>
        </p:nvSpPr>
        <p:spPr>
          <a:xfrm>
            <a:off x="4864101" y="2928749"/>
            <a:ext cx="3709987" cy="1393825"/>
          </a:xfrm>
        </p:spPr>
        <p:txBody>
          <a:bodyPr/>
          <a:lstStyle/>
          <a:p>
            <a:pPr marL="0" indent="0" algn="ctr">
              <a:buNone/>
            </a:pPr>
            <a:r>
              <a:rPr lang="en-US" altLang="en-US" sz="2800" b="0" dirty="0">
                <a:solidFill>
                  <a:schemeClr val="bg1"/>
                </a:solidFill>
                <a:latin typeface="Helvetica" panose="020B0604020202020204" pitchFamily="34" charset="0"/>
              </a:rPr>
              <a:t>Explains </a:t>
            </a:r>
            <a:r>
              <a:rPr lang="en-US" altLang="ja-JP" sz="2800" b="0" dirty="0">
                <a:solidFill>
                  <a:schemeClr val="bg1"/>
                </a:solidFill>
                <a:latin typeface="Helvetica" panose="020B0604020202020204" pitchFamily="34" charset="0"/>
              </a:rPr>
              <a:t>why people behave or feel the way they do</a:t>
            </a:r>
            <a:endParaRPr lang="en-US" altLang="en-US" sz="2800" b="0" dirty="0">
              <a:solidFill>
                <a:schemeClr val="bg1"/>
              </a:solidFill>
              <a:latin typeface="Helvetica" panose="020B0604020202020204" pitchFamily="34" charset="0"/>
            </a:endParaRPr>
          </a:p>
        </p:txBody>
      </p:sp>
      <p:sp>
        <p:nvSpPr>
          <p:cNvPr id="47112" name="Rectangle 9"/>
          <p:cNvSpPr>
            <a:spLocks noChangeArrowheads="1"/>
          </p:cNvSpPr>
          <p:nvPr/>
        </p:nvSpPr>
        <p:spPr bwMode="auto">
          <a:xfrm>
            <a:off x="2634916" y="5615110"/>
            <a:ext cx="52990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800" b="1" i="1" dirty="0">
                <a:solidFill>
                  <a:srgbClr val="577785"/>
                </a:solidFill>
                <a:latin typeface="Calibri" panose="020F0502020204030204" pitchFamily="34" charset="0"/>
              </a:rPr>
              <a:t>Information Sheet 2.2: Types of Data</a:t>
            </a:r>
          </a:p>
          <a:p>
            <a:pPr algn="r" eaLnBrk="1" hangingPunct="1"/>
            <a:r>
              <a:rPr lang="en-US" altLang="en-US" sz="1800" b="1" i="1" dirty="0">
                <a:solidFill>
                  <a:srgbClr val="577785"/>
                </a:solidFill>
                <a:latin typeface="Calibri" panose="020F0502020204030204" pitchFamily="34" charset="0"/>
              </a:rPr>
              <a:t>Information Sheet 2.3: Pros &amp; Cons of Data Collection Methods</a:t>
            </a:r>
            <a:endParaRPr lang="en-US" altLang="en-US" sz="1800" dirty="0">
              <a:solidFill>
                <a:srgbClr val="577785"/>
              </a:solidFill>
              <a:latin typeface="Calibri" panose="020F0502020204030204" pitchFamily="34" charset="0"/>
            </a:endParaRPr>
          </a:p>
        </p:txBody>
      </p:sp>
      <p:sp>
        <p:nvSpPr>
          <p:cNvPr id="47113" name="TextBox 12"/>
          <p:cNvSpPr txBox="1">
            <a:spLocks noChangeArrowheads="1"/>
          </p:cNvSpPr>
          <p:nvPr/>
        </p:nvSpPr>
        <p:spPr bwMode="auto">
          <a:xfrm>
            <a:off x="446088" y="2047875"/>
            <a:ext cx="39481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800" b="1">
                <a:latin typeface="Helvetica" panose="020B0604020202020204" pitchFamily="34" charset="0"/>
              </a:rPr>
              <a:t>Quantitative</a:t>
            </a:r>
          </a:p>
        </p:txBody>
      </p:sp>
      <p:sp>
        <p:nvSpPr>
          <p:cNvPr id="47114" name="Rectangle 13"/>
          <p:cNvSpPr>
            <a:spLocks noChangeArrowheads="1"/>
          </p:cNvSpPr>
          <p:nvPr/>
        </p:nvSpPr>
        <p:spPr bwMode="auto">
          <a:xfrm>
            <a:off x="4751388" y="2047875"/>
            <a:ext cx="3822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800" b="1">
                <a:latin typeface="Helvetica" panose="020B0604020202020204" pitchFamily="34" charset="0"/>
              </a:rPr>
              <a:t>Qualitative</a:t>
            </a:r>
            <a:r>
              <a:rPr lang="en-US" altLang="en-US" sz="1800">
                <a:solidFill>
                  <a:srgbClr val="FFFFFF"/>
                </a:solidFill>
                <a:latin typeface="Helvetica" panose="020B0604020202020204" pitchFamily="34" charset="0"/>
              </a:rPr>
              <a:t> </a:t>
            </a:r>
            <a:endParaRPr lang="en-US" altLang="en-US" sz="1800"/>
          </a:p>
        </p:txBody>
      </p:sp>
      <p:pic>
        <p:nvPicPr>
          <p:cNvPr id="2" name="Picture 1"/>
          <p:cNvPicPr>
            <a:picLocks noChangeAspect="1"/>
          </p:cNvPicPr>
          <p:nvPr/>
        </p:nvPicPr>
        <p:blipFill>
          <a:blip r:embed="rId3"/>
          <a:stretch>
            <a:fillRect/>
          </a:stretch>
        </p:blipFill>
        <p:spPr>
          <a:xfrm>
            <a:off x="7933953" y="5551634"/>
            <a:ext cx="640135" cy="7376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900" decel="100000" fill="hold"/>
                                        <p:tgtEl>
                                          <p:spTgt spid="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26629">
                                            <p:txEl>
                                              <p:pRg st="0" end="0"/>
                                            </p:txEl>
                                          </p:spTgt>
                                        </p:tgtEl>
                                        <p:attrNameLst>
                                          <p:attrName>style.visibility</p:attrName>
                                        </p:attrNameLst>
                                      </p:cBhvr>
                                      <p:to>
                                        <p:strVal val="visible"/>
                                      </p:to>
                                    </p:set>
                                    <p:animEffect transition="in" filter="fade">
                                      <p:cBhvr>
                                        <p:cTn id="21" dur="1000"/>
                                        <p:tgtEl>
                                          <p:spTgt spid="26629">
                                            <p:txEl>
                                              <p:pRg st="0" end="0"/>
                                            </p:txEl>
                                          </p:spTgt>
                                        </p:tgtEl>
                                      </p:cBhvr>
                                    </p:animEffect>
                                    <p:anim calcmode="lin" valueType="num">
                                      <p:cBhvr>
                                        <p:cTn id="22" dur="1000" fill="hold"/>
                                        <p:tgtEl>
                                          <p:spTgt spid="26629">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6629">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6629">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266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ctrTitle"/>
          </p:nvPr>
        </p:nvSpPr>
        <p:spPr/>
        <p:txBody>
          <a:bodyPr/>
          <a:lstStyle/>
          <a:p>
            <a:pPr eaLnBrk="1" hangingPunct="1"/>
            <a:r>
              <a:rPr lang="en-US" altLang="en-US" sz="3600" b="1" dirty="0">
                <a:solidFill>
                  <a:schemeClr val="bg1"/>
                </a:solidFill>
                <a:latin typeface="Helvetica" panose="020B0604020202020204" pitchFamily="34" charset="0"/>
              </a:rPr>
              <a:t>Examples of Data Sources</a:t>
            </a:r>
          </a:p>
        </p:txBody>
      </p:sp>
      <p:sp>
        <p:nvSpPr>
          <p:cNvPr id="49157" name="TextBox 5"/>
          <p:cNvSpPr txBox="1">
            <a:spLocks noChangeArrowheads="1"/>
          </p:cNvSpPr>
          <p:nvPr/>
        </p:nvSpPr>
        <p:spPr bwMode="auto">
          <a:xfrm>
            <a:off x="3697623" y="6117778"/>
            <a:ext cx="40868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800" b="1" i="1" dirty="0">
                <a:solidFill>
                  <a:srgbClr val="577785"/>
                </a:solidFill>
                <a:latin typeface="Calibri" panose="020F0502020204030204" pitchFamily="34" charset="0"/>
              </a:rPr>
              <a:t>Information Sheet 2.4: Data Sources</a:t>
            </a:r>
            <a:endParaRPr lang="en-US" altLang="en-US" sz="1800" dirty="0">
              <a:solidFill>
                <a:srgbClr val="577785"/>
              </a:solidFill>
              <a:latin typeface="Calibri" panose="020F0502020204030204" pitchFamily="34" charset="0"/>
            </a:endParaRPr>
          </a:p>
        </p:txBody>
      </p:sp>
      <p:graphicFrame>
        <p:nvGraphicFramePr>
          <p:cNvPr id="9" name="Diagram 8"/>
          <p:cNvGraphicFramePr/>
          <p:nvPr>
            <p:extLst>
              <p:ext uri="{D42A27DB-BD31-4B8C-83A1-F6EECF244321}">
                <p14:modId xmlns:p14="http://schemas.microsoft.com/office/powerpoint/2010/main" val="2906806035"/>
              </p:ext>
            </p:extLst>
          </p:nvPr>
        </p:nvGraphicFramePr>
        <p:xfrm>
          <a:off x="1012369" y="1557118"/>
          <a:ext cx="7230574" cy="4205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ctrTitle"/>
          </p:nvPr>
        </p:nvSpPr>
        <p:spPr/>
        <p:txBody>
          <a:bodyPr/>
          <a:lstStyle/>
          <a:p>
            <a:pPr eaLnBrk="1" hangingPunct="1"/>
            <a:r>
              <a:rPr lang="en-US" altLang="en-US" sz="3600" b="1" dirty="0">
                <a:solidFill>
                  <a:schemeClr val="bg1"/>
                </a:solidFill>
                <a:latin typeface="Arial" panose="020B0604020202020204" pitchFamily="34" charset="0"/>
                <a:cs typeface="Arial" panose="020B0604020202020204" pitchFamily="34" charset="0"/>
              </a:rPr>
              <a:t>CASE STUDY ACTIVITY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Looking at Data</a:t>
            </a:r>
          </a:p>
        </p:txBody>
      </p:sp>
      <p:sp>
        <p:nvSpPr>
          <p:cNvPr id="51203" name="Rectangle 5"/>
          <p:cNvSpPr>
            <a:spLocks noChangeArrowheads="1"/>
          </p:cNvSpPr>
          <p:nvPr/>
        </p:nvSpPr>
        <p:spPr bwMode="auto">
          <a:xfrm>
            <a:off x="2497138" y="5993607"/>
            <a:ext cx="533542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800" b="1" i="1" dirty="0">
                <a:solidFill>
                  <a:srgbClr val="577785"/>
                </a:solidFill>
                <a:latin typeface="Calibri" panose="020F0502020204030204" pitchFamily="34" charset="0"/>
              </a:rPr>
              <a:t>Worksheet 2.5: Case Study Activity – Looking at Data</a:t>
            </a:r>
            <a:endParaRPr lang="en-US" altLang="en-US" sz="1800" dirty="0">
              <a:solidFill>
                <a:srgbClr val="577785"/>
              </a:solidFill>
              <a:latin typeface="Calibri" panose="020F0502020204030204" pitchFamily="34" charset="0"/>
            </a:endParaRPr>
          </a:p>
        </p:txBody>
      </p:sp>
      <p:sp>
        <p:nvSpPr>
          <p:cNvPr id="8" name="Rectangle 7"/>
          <p:cNvSpPr/>
          <p:nvPr/>
        </p:nvSpPr>
        <p:spPr>
          <a:xfrm>
            <a:off x="419100" y="1751387"/>
            <a:ext cx="8432800" cy="31591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lvl1pPr marL="292100" indent="-292100" eaLnBrk="0" hangingPunct="0">
              <a:defRPr sz="2400">
                <a:solidFill>
                  <a:schemeClr val="tx1"/>
                </a:solidFill>
                <a:latin typeface="Arial" panose="020B0604020202020204" pitchFamily="34" charset="0"/>
                <a:ea typeface="MS PGothic" panose="020B0600070205080204" pitchFamily="34" charset="-128"/>
              </a:defRPr>
            </a:lvl1pPr>
            <a:lvl2pPr marL="677863" indent="-217488"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Aft>
                <a:spcPts val="1200"/>
              </a:spcAft>
              <a:buFont typeface="Wingdings" panose="05000000000000000000" pitchFamily="2" charset="2"/>
              <a:buChar char="Ø"/>
            </a:pPr>
            <a:r>
              <a:rPr lang="en-US" altLang="en-US" sz="2000" dirty="0">
                <a:solidFill>
                  <a:srgbClr val="000000"/>
                </a:solidFill>
                <a:cs typeface="Arial" panose="020B0604020202020204" pitchFamily="34" charset="0"/>
              </a:rPr>
              <a:t>Get into small groups.</a:t>
            </a:r>
            <a:endParaRPr lang="en-US" altLang="en-US" sz="2000" b="1" dirty="0">
              <a:solidFill>
                <a:srgbClr val="000000"/>
              </a:solidFill>
              <a:cs typeface="Arial" panose="020B0604020202020204" pitchFamily="34" charset="0"/>
            </a:endParaRPr>
          </a:p>
          <a:p>
            <a:pPr eaLnBrk="1" hangingPunct="1">
              <a:lnSpc>
                <a:spcPct val="120000"/>
              </a:lnSpc>
              <a:spcAft>
                <a:spcPts val="1200"/>
              </a:spcAft>
              <a:buFont typeface="Wingdings" panose="05000000000000000000" pitchFamily="2" charset="2"/>
              <a:buChar char="Ø"/>
            </a:pPr>
            <a:r>
              <a:rPr lang="en-US" altLang="en-US" sz="2000" dirty="0">
                <a:solidFill>
                  <a:srgbClr val="000000"/>
                </a:solidFill>
                <a:cs typeface="Arial" panose="020B0604020202020204" pitchFamily="34" charset="0"/>
              </a:rPr>
              <a:t>Refer to </a:t>
            </a:r>
            <a:r>
              <a:rPr lang="en-US" altLang="en-US" sz="2000" b="1" dirty="0">
                <a:solidFill>
                  <a:srgbClr val="000000"/>
                </a:solidFill>
                <a:cs typeface="Arial" panose="020B0604020202020204" pitchFamily="34" charset="0"/>
              </a:rPr>
              <a:t>Worksheet 2.5: Case Study Activity – Looking at Data </a:t>
            </a:r>
            <a:r>
              <a:rPr lang="en-US" altLang="en-US" sz="2000" dirty="0">
                <a:solidFill>
                  <a:srgbClr val="000000"/>
                </a:solidFill>
                <a:cs typeface="Arial" panose="020B0604020202020204" pitchFamily="34" charset="0"/>
              </a:rPr>
              <a:t>and</a:t>
            </a:r>
            <a:r>
              <a:rPr lang="en-US" altLang="en-US" sz="2000" b="1" dirty="0">
                <a:solidFill>
                  <a:srgbClr val="000000"/>
                </a:solidFill>
                <a:cs typeface="Arial" panose="020B0604020202020204" pitchFamily="34" charset="0"/>
              </a:rPr>
              <a:t> </a:t>
            </a:r>
            <a:r>
              <a:rPr lang="en-US" altLang="en-US" sz="2000" dirty="0">
                <a:solidFill>
                  <a:srgbClr val="000000"/>
                </a:solidFill>
                <a:cs typeface="Arial" panose="020B0604020202020204" pitchFamily="34" charset="0"/>
              </a:rPr>
              <a:t>answer the following questions about the data charts:</a:t>
            </a:r>
          </a:p>
          <a:p>
            <a:pPr lvl="1" eaLnBrk="1" hangingPunct="1">
              <a:lnSpc>
                <a:spcPct val="90000"/>
              </a:lnSpc>
              <a:spcAft>
                <a:spcPts val="1200"/>
              </a:spcAft>
              <a:buFont typeface="Courier New" panose="02070309020205020404" pitchFamily="49" charset="0"/>
              <a:buChar char="o"/>
            </a:pPr>
            <a:r>
              <a:rPr lang="en-US" altLang="en-US" sz="2000" dirty="0">
                <a:solidFill>
                  <a:srgbClr val="000000"/>
                </a:solidFill>
                <a:cs typeface="Arial" panose="020B0604020202020204" pitchFamily="34" charset="0"/>
              </a:rPr>
              <a:t>What conclusions can you draw from looking at the data?</a:t>
            </a:r>
          </a:p>
          <a:p>
            <a:pPr lvl="1" eaLnBrk="1" hangingPunct="1">
              <a:lnSpc>
                <a:spcPct val="90000"/>
              </a:lnSpc>
              <a:spcAft>
                <a:spcPts val="1200"/>
              </a:spcAft>
              <a:buFont typeface="Courier New" panose="02070309020205020404" pitchFamily="49" charset="0"/>
              <a:buChar char="o"/>
            </a:pPr>
            <a:r>
              <a:rPr lang="en-US" altLang="en-US" sz="2000" dirty="0">
                <a:solidFill>
                  <a:srgbClr val="000000"/>
                </a:solidFill>
                <a:cs typeface="Arial" panose="020B0604020202020204" pitchFamily="34" charset="0"/>
              </a:rPr>
              <a:t>What additional questions do you have after examining the data?</a:t>
            </a:r>
          </a:p>
          <a:p>
            <a:pPr lvl="1" eaLnBrk="1" hangingPunct="1">
              <a:lnSpc>
                <a:spcPct val="90000"/>
              </a:lnSpc>
              <a:spcAft>
                <a:spcPts val="1200"/>
              </a:spcAft>
              <a:buFont typeface="Courier New" panose="02070309020205020404" pitchFamily="49" charset="0"/>
              <a:buChar char="o"/>
            </a:pPr>
            <a:r>
              <a:rPr lang="en-US" altLang="en-US" sz="2000" dirty="0">
                <a:solidFill>
                  <a:srgbClr val="000000"/>
                </a:solidFill>
                <a:cs typeface="Arial" panose="020B0604020202020204" pitchFamily="34" charset="0"/>
              </a:rPr>
              <a:t>What additional data might you want to collect and review?</a:t>
            </a:r>
          </a:p>
          <a:p>
            <a:pPr eaLnBrk="1" hangingPunct="1">
              <a:lnSpc>
                <a:spcPct val="120000"/>
              </a:lnSpc>
              <a:spcAft>
                <a:spcPts val="1200"/>
              </a:spcAft>
              <a:buFont typeface="Wingdings" panose="05000000000000000000" pitchFamily="2" charset="2"/>
              <a:buChar char="Ø"/>
            </a:pPr>
            <a:r>
              <a:rPr lang="en-US" altLang="en-US" sz="2000" dirty="0">
                <a:solidFill>
                  <a:srgbClr val="000000"/>
                </a:solidFill>
                <a:cs typeface="Arial" panose="020B0604020202020204" pitchFamily="34" charset="0"/>
              </a:rPr>
              <a:t>Discuss responses with the large group.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type="subTitle" idx="1"/>
          </p:nvPr>
        </p:nvSpPr>
        <p:spPr/>
        <p:txBody>
          <a:bodyPr/>
          <a:lstStyle/>
          <a:p>
            <a:pPr marL="0" indent="0" algn="ctr">
              <a:buNone/>
            </a:pPr>
            <a:r>
              <a:rPr lang="en-US" altLang="en-US" sz="2400" b="1" dirty="0">
                <a:solidFill>
                  <a:srgbClr val="7F7F7F"/>
                </a:solidFill>
                <a:latin typeface="Helvetica" panose="020B0604020202020204" pitchFamily="34" charset="0"/>
              </a:rPr>
              <a:t>This training was developed under the Substance Abuse and Mental Health Services Administration</a:t>
            </a:r>
            <a:r>
              <a:rPr lang="ja-JP" altLang="en-US" sz="2400" b="1" dirty="0">
                <a:solidFill>
                  <a:srgbClr val="7F7F7F"/>
                </a:solidFill>
                <a:latin typeface="Helvetica" panose="020B0604020202020204" pitchFamily="34" charset="0"/>
              </a:rPr>
              <a:t>’</a:t>
            </a:r>
            <a:r>
              <a:rPr lang="en-US" altLang="ja-JP" sz="2400" b="1" dirty="0">
                <a:solidFill>
                  <a:srgbClr val="7F7F7F"/>
                </a:solidFill>
                <a:latin typeface="Helvetica" panose="020B0604020202020204" pitchFamily="34" charset="0"/>
              </a:rPr>
              <a:t>s (SAMHSA) Center for the Application of Prevention Technologies contract. Reference </a:t>
            </a:r>
            <a:r>
              <a:rPr lang="en-US" sz="2400" b="1" dirty="0">
                <a:solidFill>
                  <a:srgbClr val="7F7F7F"/>
                </a:solidFill>
                <a:latin typeface="Helvetica" panose="020B0604020202020204" pitchFamily="34" charset="0"/>
              </a:rPr>
              <a:t>#HHSS283201200024I/HHSS28342002T</a:t>
            </a:r>
            <a:r>
              <a:rPr lang="en-US" altLang="ja-JP" sz="2400" b="1" dirty="0">
                <a:solidFill>
                  <a:srgbClr val="7F7F7F"/>
                </a:solidFill>
                <a:latin typeface="Helvetica" panose="020B0604020202020204" pitchFamily="34" charset="0"/>
              </a:rPr>
              <a:t>. </a:t>
            </a:r>
          </a:p>
          <a:p>
            <a:pPr marL="0" indent="0" algn="ctr">
              <a:buFont typeface="Arial" panose="020B0604020202020204" pitchFamily="34" charset="0"/>
              <a:buNone/>
            </a:pPr>
            <a:endParaRPr lang="en-US" altLang="en-US" sz="2400" b="1" dirty="0">
              <a:solidFill>
                <a:srgbClr val="7F7F7F"/>
              </a:solidFill>
              <a:latin typeface="Helvetica" panose="020B0604020202020204" pitchFamily="34" charset="0"/>
            </a:endParaRPr>
          </a:p>
          <a:p>
            <a:pPr marL="0" indent="0" algn="ctr">
              <a:buFont typeface="Arial" panose="020B0604020202020204" pitchFamily="34" charset="0"/>
              <a:buNone/>
            </a:pPr>
            <a:r>
              <a:rPr lang="en-US" altLang="en-US" sz="2400" b="1" dirty="0">
                <a:solidFill>
                  <a:srgbClr val="7F7F7F"/>
                </a:solidFill>
                <a:latin typeface="Helvetica" panose="020B0604020202020204" pitchFamily="34" charset="0"/>
              </a:rPr>
              <a:t>For training use only.</a:t>
            </a:r>
          </a:p>
          <a:p>
            <a:pPr marL="0" indent="0" algn="ctr">
              <a:buFont typeface="Arial" panose="020B0604020202020204" pitchFamily="34" charset="0"/>
              <a:buNone/>
            </a:pPr>
            <a:r>
              <a:rPr lang="en-US" altLang="en-US" sz="2400" b="1" dirty="0">
                <a:solidFill>
                  <a:srgbClr val="7F7F7F"/>
                </a:solidFill>
                <a:latin typeface="Helvetica" panose="020B0604020202020204" pitchFamily="34" charset="0"/>
              </a:rPr>
              <a:t>Version 9, September</a:t>
            </a:r>
            <a:r>
              <a:rPr lang="lv-LV" altLang="en-US" sz="2400" b="1" dirty="0">
                <a:solidFill>
                  <a:srgbClr val="7F7F7F"/>
                </a:solidFill>
                <a:latin typeface="Helvetica" panose="020B0604020202020204" pitchFamily="34" charset="0"/>
              </a:rPr>
              <a:t> </a:t>
            </a:r>
            <a:r>
              <a:rPr lang="en-US" altLang="en-US" sz="2400" b="1" dirty="0">
                <a:solidFill>
                  <a:srgbClr val="7F7F7F"/>
                </a:solidFill>
                <a:latin typeface="Helvetica" panose="020B0604020202020204" pitchFamily="34" charset="0"/>
              </a:rPr>
              <a:t>201</a:t>
            </a:r>
            <a:r>
              <a:rPr lang="lv-LV" altLang="en-US" sz="2400" b="1" dirty="0">
                <a:solidFill>
                  <a:srgbClr val="7F7F7F"/>
                </a:solidFill>
                <a:latin typeface="Helvetica" panose="020B0604020202020204" pitchFamily="34" charset="0"/>
              </a:rPr>
              <a:t>8</a:t>
            </a:r>
            <a:endParaRPr lang="en-US" altLang="en-US" sz="2400" b="1" dirty="0">
              <a:solidFill>
                <a:srgbClr val="7F7F7F"/>
              </a:solidFill>
              <a:latin typeface="Helvetica" panose="020B0604020202020204" pitchFamily="34" charset="0"/>
            </a:endParaRPr>
          </a:p>
          <a:p>
            <a:pPr marL="0" indent="0" algn="ctr">
              <a:buFont typeface="Arial" panose="020B0604020202020204" pitchFamily="34" charset="0"/>
              <a:buNone/>
            </a:pPr>
            <a:endParaRPr lang="en-US" altLang="en-US" sz="2400" dirty="0">
              <a:solidFill>
                <a:srgbClr val="7F7F7F"/>
              </a:solidFill>
              <a:latin typeface="Helvetica" panose="020B0604020202020204" pitchFamily="34" charset="0"/>
            </a:endParaRPr>
          </a:p>
          <a:p>
            <a:pPr marL="0" indent="0"/>
            <a:endParaRPr lang="en-US" altLang="en-US" dirty="0">
              <a:latin typeface="Helvetica Neue"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txBox="1">
            <a:spLocks/>
          </p:cNvSpPr>
          <p:nvPr/>
        </p:nvSpPr>
        <p:spPr bwMode="auto">
          <a:xfrm>
            <a:off x="966087" y="1655763"/>
            <a:ext cx="7189787"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tabLst>
                <a:tab pos="4341813" algn="l"/>
              </a:tabLst>
              <a:defRPr sz="2400">
                <a:solidFill>
                  <a:schemeClr val="tx1"/>
                </a:solidFill>
                <a:latin typeface="Arial" panose="020B0604020202020204" pitchFamily="34" charset="0"/>
                <a:ea typeface="MS PGothic" panose="020B0600070205080204" pitchFamily="34" charset="-128"/>
              </a:defRPr>
            </a:lvl1pPr>
            <a:lvl2pPr marL="742950" indent="-285750" eaLnBrk="0" hangingPunct="0">
              <a:tabLst>
                <a:tab pos="4341813" algn="l"/>
              </a:tabLst>
              <a:defRPr sz="2400">
                <a:solidFill>
                  <a:schemeClr val="tx1"/>
                </a:solidFill>
                <a:latin typeface="Arial" panose="020B0604020202020204" pitchFamily="34" charset="0"/>
                <a:ea typeface="MS PGothic" panose="020B0600070205080204" pitchFamily="34" charset="-128"/>
              </a:defRPr>
            </a:lvl2pPr>
            <a:lvl3pPr marL="1143000" indent="-228600" eaLnBrk="0" hangingPunct="0">
              <a:tabLst>
                <a:tab pos="4341813" algn="l"/>
              </a:tabLst>
              <a:defRPr sz="2400">
                <a:solidFill>
                  <a:schemeClr val="tx1"/>
                </a:solidFill>
                <a:latin typeface="Arial" panose="020B0604020202020204" pitchFamily="34" charset="0"/>
                <a:ea typeface="MS PGothic" panose="020B0600070205080204" pitchFamily="34" charset="-128"/>
              </a:defRPr>
            </a:lvl3pPr>
            <a:lvl4pPr marL="1600200" indent="-228600" eaLnBrk="0" hangingPunct="0">
              <a:tabLst>
                <a:tab pos="4341813" algn="l"/>
              </a:tabLst>
              <a:defRPr sz="2400">
                <a:solidFill>
                  <a:schemeClr val="tx1"/>
                </a:solidFill>
                <a:latin typeface="Arial" panose="020B0604020202020204" pitchFamily="34" charset="0"/>
                <a:ea typeface="MS PGothic" panose="020B0600070205080204" pitchFamily="34" charset="-128"/>
              </a:defRPr>
            </a:lvl4pPr>
            <a:lvl5pPr marL="2057400" indent="-228600" eaLnBrk="0" hangingPunct="0">
              <a:tabLst>
                <a:tab pos="4341813" algn="l"/>
              </a:tabLst>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4341813" algn="l"/>
              </a:tabLs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4341813" algn="l"/>
              </a:tabLs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4341813" algn="l"/>
              </a:tabLs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4341813" algn="l"/>
              </a:tabLs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spcAft>
                <a:spcPts val="1800"/>
              </a:spcAft>
              <a:buFont typeface="Wingdings" panose="05000000000000000000" pitchFamily="2" charset="2"/>
              <a:buChar char="ü"/>
            </a:pPr>
            <a:r>
              <a:rPr lang="en-US" altLang="en-US" sz="2800" b="1" dirty="0">
                <a:solidFill>
                  <a:srgbClr val="000000"/>
                </a:solidFill>
                <a:latin typeface="Helvetica" panose="020B0604020202020204" pitchFamily="34" charset="0"/>
              </a:rPr>
              <a:t>Examine different kinds of data</a:t>
            </a:r>
          </a:p>
          <a:p>
            <a:pPr eaLnBrk="1" hangingPunct="1">
              <a:spcBef>
                <a:spcPct val="20000"/>
              </a:spcBef>
              <a:spcAft>
                <a:spcPts val="1800"/>
              </a:spcAft>
              <a:buFont typeface="Wingdings" panose="05000000000000000000" pitchFamily="2" charset="2"/>
              <a:buChar char="ü"/>
            </a:pPr>
            <a:r>
              <a:rPr lang="en-US" altLang="en-US" sz="2800" b="1" dirty="0">
                <a:solidFill>
                  <a:srgbClr val="000000"/>
                </a:solidFill>
                <a:latin typeface="Helvetica" panose="020B0604020202020204" pitchFamily="34" charset="0"/>
              </a:rPr>
              <a:t>Look for relationships and patterns</a:t>
            </a:r>
          </a:p>
          <a:p>
            <a:pPr eaLnBrk="1" hangingPunct="1">
              <a:spcBef>
                <a:spcPct val="20000"/>
              </a:spcBef>
              <a:spcAft>
                <a:spcPts val="1800"/>
              </a:spcAft>
              <a:buFont typeface="Wingdings" panose="05000000000000000000" pitchFamily="2" charset="2"/>
              <a:buChar char="ü"/>
            </a:pPr>
            <a:r>
              <a:rPr lang="en-US" altLang="en-US" sz="2800" b="1" dirty="0">
                <a:solidFill>
                  <a:srgbClr val="000000"/>
                </a:solidFill>
                <a:latin typeface="Helvetica" panose="020B0604020202020204" pitchFamily="34" charset="0"/>
              </a:rPr>
              <a:t>Notice any data gaps </a:t>
            </a:r>
          </a:p>
          <a:p>
            <a:pPr eaLnBrk="1" hangingPunct="1">
              <a:spcBef>
                <a:spcPct val="20000"/>
              </a:spcBef>
              <a:spcAft>
                <a:spcPts val="1800"/>
              </a:spcAft>
              <a:buFont typeface="Wingdings" panose="05000000000000000000" pitchFamily="2" charset="2"/>
              <a:buChar char="ü"/>
            </a:pPr>
            <a:r>
              <a:rPr lang="en-US" altLang="en-US" sz="2800" b="1" dirty="0">
                <a:latin typeface="Helvetica" panose="020B0604020202020204" pitchFamily="34" charset="0"/>
              </a:rPr>
              <a:t>Be aware that not all data are equal</a:t>
            </a:r>
          </a:p>
          <a:p>
            <a:pPr eaLnBrk="1" hangingPunct="1">
              <a:spcBef>
                <a:spcPct val="20000"/>
              </a:spcBef>
              <a:spcAft>
                <a:spcPts val="1800"/>
              </a:spcAft>
              <a:buFont typeface="Wingdings" panose="05000000000000000000" pitchFamily="2" charset="2"/>
              <a:buChar char="ü"/>
            </a:pPr>
            <a:r>
              <a:rPr lang="en-US" altLang="en-US" sz="2800" b="1" dirty="0">
                <a:latin typeface="Helvetica" panose="020B0604020202020204" pitchFamily="34" charset="0"/>
              </a:rPr>
              <a:t>Consider culture when examining data</a:t>
            </a:r>
          </a:p>
          <a:p>
            <a:pPr eaLnBrk="1" hangingPunct="1">
              <a:spcBef>
                <a:spcPct val="20000"/>
              </a:spcBef>
              <a:spcAft>
                <a:spcPts val="600"/>
              </a:spcAft>
              <a:buFont typeface="Wingdings" panose="05000000000000000000" pitchFamily="2" charset="2"/>
              <a:buChar char="ü"/>
            </a:pPr>
            <a:endParaRPr lang="en-US" altLang="en-US" dirty="0">
              <a:solidFill>
                <a:srgbClr val="000000"/>
              </a:solidFill>
              <a:latin typeface="Helvetica" panose="020B0604020202020204" pitchFamily="34" charset="0"/>
            </a:endParaRPr>
          </a:p>
        </p:txBody>
      </p:sp>
      <p:sp>
        <p:nvSpPr>
          <p:cNvPr id="2" name="Title 1"/>
          <p:cNvSpPr>
            <a:spLocks noGrp="1"/>
          </p:cNvSpPr>
          <p:nvPr>
            <p:ph type="ctrTitle"/>
          </p:nvPr>
        </p:nvSpPr>
        <p:spPr/>
        <p:txBody>
          <a:bodyPr/>
          <a:lstStyle/>
          <a:p>
            <a:r>
              <a:rPr lang="en-US" sz="3600" dirty="0"/>
              <a:t>Tips to Remember about Data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ctrTitle"/>
          </p:nvPr>
        </p:nvSpPr>
        <p:spPr/>
        <p:txBody>
          <a:bodyPr/>
          <a:lstStyle/>
          <a:p>
            <a:pPr eaLnBrk="1" hangingPunct="1"/>
            <a:r>
              <a:rPr lang="en-US" altLang="en-US" sz="3600" b="1" dirty="0">
                <a:solidFill>
                  <a:schemeClr val="bg1"/>
                </a:solidFill>
                <a:latin typeface="Arial" panose="020B0604020202020204" pitchFamily="34" charset="0"/>
                <a:cs typeface="Arial" panose="020B0604020202020204" pitchFamily="34" charset="0"/>
              </a:rPr>
              <a:t>Examining Data: Make Comparisons</a:t>
            </a:r>
          </a:p>
        </p:txBody>
      </p:sp>
      <p:sp>
        <p:nvSpPr>
          <p:cNvPr id="55300" name="Rectangle 4"/>
          <p:cNvSpPr>
            <a:spLocks noChangeArrowheads="1"/>
          </p:cNvSpPr>
          <p:nvPr/>
        </p:nvSpPr>
        <p:spPr bwMode="auto">
          <a:xfrm>
            <a:off x="3083010" y="5996784"/>
            <a:ext cx="478564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800" b="1" i="1" dirty="0">
                <a:solidFill>
                  <a:srgbClr val="577785"/>
                </a:solidFill>
                <a:latin typeface="Calibri" panose="020F0502020204030204" pitchFamily="34" charset="0"/>
              </a:rPr>
              <a:t>Information Sheet 2.6: Tips for Examining Data</a:t>
            </a:r>
            <a:endParaRPr lang="en-US" altLang="en-US" sz="1800" dirty="0">
              <a:solidFill>
                <a:srgbClr val="577785"/>
              </a:solidFill>
              <a:latin typeface="Calibri" panose="020F0502020204030204" pitchFamily="34" charset="0"/>
            </a:endParaRPr>
          </a:p>
        </p:txBody>
      </p:sp>
      <p:graphicFrame>
        <p:nvGraphicFramePr>
          <p:cNvPr id="2" name="Diagram 1"/>
          <p:cNvGraphicFramePr/>
          <p:nvPr>
            <p:extLst>
              <p:ext uri="{D42A27DB-BD31-4B8C-83A1-F6EECF244321}">
                <p14:modId xmlns:p14="http://schemas.microsoft.com/office/powerpoint/2010/main" val="2368097338"/>
              </p:ext>
            </p:extLst>
          </p:nvPr>
        </p:nvGraphicFramePr>
        <p:xfrm>
          <a:off x="469900" y="1611688"/>
          <a:ext cx="81661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88810374"/>
              </p:ext>
            </p:extLst>
          </p:nvPr>
        </p:nvGraphicFramePr>
        <p:xfrm>
          <a:off x="635000" y="1681527"/>
          <a:ext cx="7848600" cy="3829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p:txBody>
          <a:bodyPr/>
          <a:lstStyle/>
          <a:p>
            <a:r>
              <a:rPr lang="en-US" sz="3600" dirty="0"/>
              <a:t>Problems, Problems, Problems: How to Choose What to Address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ChangeArrowheads="1"/>
          </p:cNvSpPr>
          <p:nvPr/>
        </p:nvSpPr>
        <p:spPr bwMode="auto">
          <a:xfrm>
            <a:off x="3056021" y="5984875"/>
            <a:ext cx="48148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800" b="1" i="1" dirty="0">
                <a:solidFill>
                  <a:srgbClr val="577785"/>
                </a:solidFill>
                <a:latin typeface="Calibri" panose="020F0502020204030204" pitchFamily="34" charset="0"/>
              </a:rPr>
              <a:t>Worksheet 2.7: Case Study  Activity - Choosing the Problem</a:t>
            </a:r>
            <a:endParaRPr lang="en-US" altLang="en-US" sz="1800" dirty="0">
              <a:solidFill>
                <a:srgbClr val="577785"/>
              </a:solidFill>
              <a:latin typeface="Calibri" panose="020F0502020204030204" pitchFamily="34" charset="0"/>
            </a:endParaRPr>
          </a:p>
        </p:txBody>
      </p:sp>
      <p:sp>
        <p:nvSpPr>
          <p:cNvPr id="6" name="Rectangle 5"/>
          <p:cNvSpPr/>
          <p:nvPr/>
        </p:nvSpPr>
        <p:spPr>
          <a:xfrm>
            <a:off x="354013" y="1638300"/>
            <a:ext cx="8432800" cy="41783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lvl1pPr marL="292100" indent="-292100" eaLnBrk="0" hangingPunct="0">
              <a:defRPr sz="2400">
                <a:solidFill>
                  <a:schemeClr val="tx1"/>
                </a:solidFill>
                <a:latin typeface="Arial" panose="020B0604020202020204" pitchFamily="34" charset="0"/>
                <a:ea typeface="MS PGothic" panose="020B0600070205080204" pitchFamily="34" charset="-128"/>
              </a:defRPr>
            </a:lvl1pPr>
            <a:lvl2pPr marL="690563" indent="-3365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Aft>
                <a:spcPts val="1200"/>
              </a:spcAft>
              <a:buFont typeface="Wingdings" panose="05000000000000000000" pitchFamily="2" charset="2"/>
              <a:buChar char="Ø"/>
            </a:pPr>
            <a:r>
              <a:rPr lang="en-US" altLang="en-US" sz="2000" dirty="0">
                <a:solidFill>
                  <a:srgbClr val="000000"/>
                </a:solidFill>
                <a:cs typeface="Arial" panose="020B0604020202020204" pitchFamily="34" charset="0"/>
              </a:rPr>
              <a:t>Get in your same small groups.</a:t>
            </a:r>
            <a:endParaRPr lang="en-US" altLang="en-US" sz="2000" b="1" dirty="0">
              <a:solidFill>
                <a:srgbClr val="000000"/>
              </a:solidFill>
              <a:cs typeface="Arial" panose="020B0604020202020204" pitchFamily="34" charset="0"/>
            </a:endParaRPr>
          </a:p>
          <a:p>
            <a:pPr eaLnBrk="1" hangingPunct="1">
              <a:lnSpc>
                <a:spcPct val="120000"/>
              </a:lnSpc>
              <a:spcAft>
                <a:spcPts val="600"/>
              </a:spcAft>
              <a:buFont typeface="Wingdings" panose="05000000000000000000" pitchFamily="2" charset="2"/>
              <a:buChar char="Ø"/>
            </a:pPr>
            <a:r>
              <a:rPr lang="en-US" altLang="en-US" sz="2000" dirty="0">
                <a:solidFill>
                  <a:srgbClr val="000000"/>
                </a:solidFill>
                <a:cs typeface="Arial" panose="020B0604020202020204" pitchFamily="34" charset="0"/>
              </a:rPr>
              <a:t>Refer to </a:t>
            </a:r>
            <a:r>
              <a:rPr lang="en-US" altLang="en-US" sz="2000" b="1" dirty="0">
                <a:solidFill>
                  <a:srgbClr val="000000"/>
                </a:solidFill>
                <a:cs typeface="Arial" panose="020B0604020202020204" pitchFamily="34" charset="0"/>
              </a:rPr>
              <a:t>Worksheet 2.7: Case Study Activity – Choosing the Problem </a:t>
            </a:r>
            <a:r>
              <a:rPr lang="en-US" altLang="en-US" sz="2000" dirty="0">
                <a:solidFill>
                  <a:srgbClr val="000000"/>
                </a:solidFill>
                <a:cs typeface="Arial" panose="020B0604020202020204" pitchFamily="34" charset="0"/>
              </a:rPr>
              <a:t>and</a:t>
            </a:r>
            <a:r>
              <a:rPr lang="en-US" altLang="en-US" sz="2000" b="1" dirty="0">
                <a:solidFill>
                  <a:srgbClr val="000000"/>
                </a:solidFill>
                <a:cs typeface="Arial" panose="020B0604020202020204" pitchFamily="34" charset="0"/>
              </a:rPr>
              <a:t> </a:t>
            </a:r>
            <a:r>
              <a:rPr lang="en-US" altLang="en-US" sz="2000" dirty="0">
                <a:solidFill>
                  <a:srgbClr val="000000"/>
                </a:solidFill>
                <a:cs typeface="Arial" panose="020B0604020202020204" pitchFamily="34" charset="0"/>
              </a:rPr>
              <a:t>answer the following questions about the data charts on marijuana:</a:t>
            </a:r>
          </a:p>
          <a:p>
            <a:pPr lvl="1" eaLnBrk="1" hangingPunct="1">
              <a:lnSpc>
                <a:spcPct val="90000"/>
              </a:lnSpc>
              <a:spcAft>
                <a:spcPts val="600"/>
              </a:spcAft>
              <a:buFont typeface="Courier New" panose="02070309020205020404" pitchFamily="49" charset="0"/>
              <a:buChar char="o"/>
            </a:pPr>
            <a:r>
              <a:rPr lang="en-US" altLang="en-US" sz="1800" dirty="0">
                <a:solidFill>
                  <a:srgbClr val="000000"/>
                </a:solidFill>
                <a:cs typeface="Arial" panose="020B0604020202020204" pitchFamily="34" charset="0"/>
              </a:rPr>
              <a:t>What conclusions can you draw from looking at the data?</a:t>
            </a:r>
          </a:p>
          <a:p>
            <a:pPr lvl="1" eaLnBrk="1" hangingPunct="1">
              <a:lnSpc>
                <a:spcPct val="90000"/>
              </a:lnSpc>
              <a:spcAft>
                <a:spcPts val="600"/>
              </a:spcAft>
              <a:buFont typeface="Courier New" panose="02070309020205020404" pitchFamily="49" charset="0"/>
              <a:buChar char="o"/>
            </a:pPr>
            <a:r>
              <a:rPr lang="en-US" altLang="en-US" sz="1800" dirty="0">
                <a:solidFill>
                  <a:srgbClr val="000000"/>
                </a:solidFill>
                <a:cs typeface="Arial" panose="020B0604020202020204" pitchFamily="34" charset="0"/>
              </a:rPr>
              <a:t>What additional data might you want to collect and review?</a:t>
            </a:r>
          </a:p>
          <a:p>
            <a:pPr eaLnBrk="1" hangingPunct="1">
              <a:lnSpc>
                <a:spcPct val="120000"/>
              </a:lnSpc>
              <a:buFont typeface="Wingdings" panose="05000000000000000000" pitchFamily="2" charset="2"/>
              <a:buChar char="Ø"/>
            </a:pPr>
            <a:r>
              <a:rPr lang="en-US" altLang="en-US" sz="2000" dirty="0">
                <a:solidFill>
                  <a:srgbClr val="000000"/>
                </a:solidFill>
                <a:cs typeface="Arial" panose="020B0604020202020204" pitchFamily="34" charset="0"/>
              </a:rPr>
              <a:t>Compare the marijuana and alcohol data. Answer these questions:</a:t>
            </a:r>
          </a:p>
          <a:p>
            <a:pPr lvl="1" eaLnBrk="1" hangingPunct="1">
              <a:lnSpc>
                <a:spcPct val="120000"/>
              </a:lnSpc>
              <a:buFont typeface="Courier New" panose="02070309020205020404" pitchFamily="49" charset="0"/>
              <a:buChar char="o"/>
            </a:pPr>
            <a:r>
              <a:rPr lang="en-US" altLang="en-US" sz="1800" dirty="0">
                <a:solidFill>
                  <a:srgbClr val="000000"/>
                </a:solidFill>
                <a:cs typeface="Arial" panose="020B0604020202020204" pitchFamily="34" charset="0"/>
              </a:rPr>
              <a:t>What conclusion</a:t>
            </a:r>
            <a:r>
              <a:rPr lang="en-US" altLang="en-US" sz="1800" dirty="0">
                <a:cs typeface="Arial" panose="020B0604020202020204" pitchFamily="34" charset="0"/>
              </a:rPr>
              <a:t>s</a:t>
            </a:r>
            <a:r>
              <a:rPr lang="en-US" altLang="en-US" sz="1800" dirty="0">
                <a:solidFill>
                  <a:srgbClr val="000000"/>
                </a:solidFill>
                <a:cs typeface="Arial" panose="020B0604020202020204" pitchFamily="34" charset="0"/>
              </a:rPr>
              <a:t> can you draw from looking at both of these data?</a:t>
            </a:r>
          </a:p>
          <a:p>
            <a:pPr lvl="1" eaLnBrk="1" hangingPunct="1">
              <a:lnSpc>
                <a:spcPct val="120000"/>
              </a:lnSpc>
              <a:buFont typeface="Courier New" panose="02070309020205020404" pitchFamily="49" charset="0"/>
              <a:buChar char="o"/>
            </a:pPr>
            <a:r>
              <a:rPr lang="en-US" altLang="en-US" sz="1800" dirty="0">
                <a:solidFill>
                  <a:srgbClr val="000000"/>
                </a:solidFill>
                <a:cs typeface="Arial" panose="020B0604020202020204" pitchFamily="34" charset="0"/>
              </a:rPr>
              <a:t>Which problem would you select and why?</a:t>
            </a:r>
          </a:p>
          <a:p>
            <a:pPr lvl="1" eaLnBrk="1" hangingPunct="1">
              <a:lnSpc>
                <a:spcPct val="120000"/>
              </a:lnSpc>
              <a:buFont typeface="Courier New" panose="02070309020205020404" pitchFamily="49" charset="0"/>
              <a:buChar char="o"/>
            </a:pPr>
            <a:r>
              <a:rPr lang="en-US" altLang="en-US" sz="1800" dirty="0">
                <a:solidFill>
                  <a:srgbClr val="000000"/>
                </a:solidFill>
                <a:cs typeface="Arial" panose="020B0604020202020204" pitchFamily="34" charset="0"/>
              </a:rPr>
              <a:t>Was there any additional information that you would have liked to see?</a:t>
            </a:r>
          </a:p>
          <a:p>
            <a:pPr eaLnBrk="1" hangingPunct="1">
              <a:lnSpc>
                <a:spcPct val="120000"/>
              </a:lnSpc>
              <a:spcAft>
                <a:spcPts val="1200"/>
              </a:spcAft>
              <a:buFont typeface="Wingdings" panose="05000000000000000000" pitchFamily="2" charset="2"/>
              <a:buChar char="Ø"/>
            </a:pPr>
            <a:r>
              <a:rPr lang="en-US" altLang="en-US" sz="2000" dirty="0">
                <a:solidFill>
                  <a:srgbClr val="000000"/>
                </a:solidFill>
                <a:cs typeface="Arial" panose="020B0604020202020204" pitchFamily="34" charset="0"/>
              </a:rPr>
              <a:t>Discuss responses with the large group.</a:t>
            </a:r>
          </a:p>
        </p:txBody>
      </p:sp>
      <p:sp>
        <p:nvSpPr>
          <p:cNvPr id="2" name="Title 1"/>
          <p:cNvSpPr>
            <a:spLocks noGrp="1"/>
          </p:cNvSpPr>
          <p:nvPr>
            <p:ph type="ctrTitle"/>
          </p:nvPr>
        </p:nvSpPr>
        <p:spPr/>
        <p:txBody>
          <a:bodyPr/>
          <a:lstStyle/>
          <a:p>
            <a:r>
              <a:rPr lang="en-US" sz="3600" dirty="0"/>
              <a:t>CASE STUDY ACTIVITY – Choosing the Problem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p:cNvSpPr/>
          <p:nvPr/>
        </p:nvSpPr>
        <p:spPr>
          <a:xfrm>
            <a:off x="204788" y="1847850"/>
            <a:ext cx="8580437" cy="3238500"/>
          </a:xfrm>
          <a:prstGeom prst="ellipse">
            <a:avLst/>
          </a:prstGeom>
          <a:solidFill>
            <a:schemeClr val="bg2">
              <a:alpha val="65000"/>
            </a:schemeClr>
          </a:solidFill>
          <a:ln w="25400" cap="flat" cmpd="sng" algn="ctr">
            <a:solidFill>
              <a:srgbClr val="000000"/>
            </a:solidFill>
            <a:prstDash val="dash"/>
            <a:round/>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61443" name="Line 2"/>
          <p:cNvSpPr>
            <a:spLocks noChangeShapeType="1"/>
          </p:cNvSpPr>
          <p:nvPr/>
        </p:nvSpPr>
        <p:spPr bwMode="auto">
          <a:xfrm>
            <a:off x="3429000" y="4187825"/>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4" name="Line 3"/>
          <p:cNvSpPr>
            <a:spLocks noChangeShapeType="1"/>
          </p:cNvSpPr>
          <p:nvPr/>
        </p:nvSpPr>
        <p:spPr bwMode="auto">
          <a:xfrm>
            <a:off x="3429000" y="4187825"/>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 name="Up Arrow 37"/>
          <p:cNvSpPr>
            <a:spLocks noChangeArrowheads="1"/>
          </p:cNvSpPr>
          <p:nvPr/>
        </p:nvSpPr>
        <p:spPr bwMode="auto">
          <a:xfrm>
            <a:off x="3979863" y="4298950"/>
            <a:ext cx="1066800" cy="1531938"/>
          </a:xfrm>
          <a:prstGeom prst="upArrow">
            <a:avLst>
              <a:gd name="adj1" fmla="val 50000"/>
              <a:gd name="adj2" fmla="val 50048"/>
            </a:avLst>
          </a:prstGeom>
          <a:solidFill>
            <a:schemeClr val="tx1"/>
          </a:solidFill>
          <a:ln w="9525">
            <a:solidFill>
              <a:schemeClr val="tx1"/>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dirty="0">
              <a:latin typeface="+mn-lt"/>
              <a:ea typeface="Arial" charset="0"/>
            </a:endParaRPr>
          </a:p>
        </p:txBody>
      </p:sp>
      <p:sp>
        <p:nvSpPr>
          <p:cNvPr id="61446" name="Line 2"/>
          <p:cNvSpPr>
            <a:spLocks noChangeShapeType="1"/>
          </p:cNvSpPr>
          <p:nvPr/>
        </p:nvSpPr>
        <p:spPr bwMode="auto">
          <a:xfrm>
            <a:off x="3233738" y="4498975"/>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7" name="Line 3"/>
          <p:cNvSpPr>
            <a:spLocks noChangeShapeType="1"/>
          </p:cNvSpPr>
          <p:nvPr/>
        </p:nvSpPr>
        <p:spPr bwMode="auto">
          <a:xfrm>
            <a:off x="3233738" y="4498975"/>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8" name="AutoShape 5"/>
          <p:cNvSpPr>
            <a:spLocks noChangeArrowheads="1"/>
          </p:cNvSpPr>
          <p:nvPr/>
        </p:nvSpPr>
        <p:spPr bwMode="auto">
          <a:xfrm>
            <a:off x="2925763" y="3355975"/>
            <a:ext cx="604837" cy="381000"/>
          </a:xfrm>
          <a:prstGeom prst="leftRightArrow">
            <a:avLst>
              <a:gd name="adj1" fmla="val 50000"/>
              <a:gd name="adj2" fmla="val 28891"/>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61449" name="AutoShape 6"/>
          <p:cNvSpPr>
            <a:spLocks noChangeArrowheads="1"/>
          </p:cNvSpPr>
          <p:nvPr/>
        </p:nvSpPr>
        <p:spPr bwMode="auto">
          <a:xfrm>
            <a:off x="5588000" y="3355975"/>
            <a:ext cx="617538" cy="381000"/>
          </a:xfrm>
          <a:prstGeom prst="leftRightArrow">
            <a:avLst>
              <a:gd name="adj1" fmla="val 50000"/>
              <a:gd name="adj2" fmla="val 28890"/>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30731" name="Rectangle 43"/>
          <p:cNvSpPr>
            <a:spLocks noChangeArrowheads="1"/>
          </p:cNvSpPr>
          <p:nvPr/>
        </p:nvSpPr>
        <p:spPr bwMode="auto">
          <a:xfrm>
            <a:off x="3530600" y="2760663"/>
            <a:ext cx="2057400" cy="1427162"/>
          </a:xfrm>
          <a:prstGeom prst="rect">
            <a:avLst/>
          </a:prstGeom>
          <a:solidFill>
            <a:schemeClr val="accent6">
              <a:lumMod val="60000"/>
              <a:lumOff val="40000"/>
            </a:schemeClr>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a:defRPr/>
            </a:pPr>
            <a:r>
              <a:rPr lang="en-US" sz="2400" b="1" dirty="0">
                <a:solidFill>
                  <a:srgbClr val="000000"/>
                </a:solidFill>
                <a:latin typeface="Arial" charset="0"/>
                <a:ea typeface="ＭＳ Ｐゴシック" charset="0"/>
                <a:cs typeface="ＭＳ Ｐゴシック" charset="0"/>
              </a:rPr>
              <a:t>Risk and Protective Factors</a:t>
            </a:r>
          </a:p>
        </p:txBody>
      </p:sp>
      <p:sp>
        <p:nvSpPr>
          <p:cNvPr id="30732" name="Rectangle 45"/>
          <p:cNvSpPr>
            <a:spLocks noChangeArrowheads="1"/>
          </p:cNvSpPr>
          <p:nvPr/>
        </p:nvSpPr>
        <p:spPr bwMode="auto">
          <a:xfrm>
            <a:off x="819150" y="2760663"/>
            <a:ext cx="2106613" cy="1427162"/>
          </a:xfrm>
          <a:prstGeom prst="rect">
            <a:avLst/>
          </a:prstGeom>
          <a:solidFill>
            <a:schemeClr val="accent1">
              <a:lumMod val="60000"/>
              <a:lumOff val="40000"/>
            </a:schemeClr>
          </a:solidFill>
          <a:ln w="9525">
            <a:solidFill>
              <a:srgbClr val="254061"/>
            </a:solidFill>
            <a:miter lim="800000"/>
            <a:headEnd/>
            <a:tailEnd/>
          </a:ln>
          <a:effectLst>
            <a:outerShdw blurRad="63500" dist="23000" dir="5400000" rotWithShape="0">
              <a:srgbClr val="000000">
                <a:alpha val="34998"/>
              </a:srgbClr>
            </a:outerShdw>
          </a:effectLst>
        </p:spPr>
        <p:txBody>
          <a:bodyPr anchor="ctr"/>
          <a:lstStyle/>
          <a:p>
            <a:pPr algn="ctr">
              <a:defRPr/>
            </a:pPr>
            <a:r>
              <a:rPr lang="en-US" sz="2400" b="1" dirty="0">
                <a:solidFill>
                  <a:srgbClr val="000000"/>
                </a:solidFill>
                <a:latin typeface="Arial" charset="0"/>
                <a:ea typeface="ＭＳ Ｐゴシック" charset="0"/>
                <a:cs typeface="ＭＳ Ｐゴシック" charset="0"/>
              </a:rPr>
              <a:t>Problems and Related Behaviors</a:t>
            </a:r>
          </a:p>
        </p:txBody>
      </p:sp>
      <p:sp>
        <p:nvSpPr>
          <p:cNvPr id="61452" name="TextBox 23"/>
          <p:cNvSpPr txBox="1">
            <a:spLocks noChangeArrowheads="1"/>
          </p:cNvSpPr>
          <p:nvPr/>
        </p:nvSpPr>
        <p:spPr bwMode="auto">
          <a:xfrm>
            <a:off x="2925763" y="2047875"/>
            <a:ext cx="3621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b="1" dirty="0"/>
              <a:t>Resources and Readiness</a:t>
            </a:r>
          </a:p>
        </p:txBody>
      </p:sp>
      <p:sp>
        <p:nvSpPr>
          <p:cNvPr id="30734" name="Rectangle 14"/>
          <p:cNvSpPr>
            <a:spLocks noChangeArrowheads="1"/>
          </p:cNvSpPr>
          <p:nvPr/>
        </p:nvSpPr>
        <p:spPr bwMode="auto">
          <a:xfrm>
            <a:off x="6205538" y="2760663"/>
            <a:ext cx="2152650" cy="1427162"/>
          </a:xfrm>
          <a:prstGeom prst="rect">
            <a:avLst/>
          </a:prstGeom>
          <a:solidFill>
            <a:schemeClr val="accent3">
              <a:lumMod val="60000"/>
              <a:lumOff val="40000"/>
            </a:schemeClr>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a:defRPr/>
            </a:pPr>
            <a:r>
              <a:rPr lang="en-US" sz="2400" b="1" dirty="0">
                <a:solidFill>
                  <a:srgbClr val="000000"/>
                </a:solidFill>
                <a:latin typeface="Arial" charset="0"/>
                <a:ea typeface="ＭＳ Ｐゴシック" charset="0"/>
                <a:cs typeface="Arial" charset="0"/>
              </a:rPr>
              <a:t>Interventions</a:t>
            </a:r>
          </a:p>
        </p:txBody>
      </p:sp>
      <p:sp>
        <p:nvSpPr>
          <p:cNvPr id="2" name="Title 1"/>
          <p:cNvSpPr>
            <a:spLocks noGrp="1"/>
          </p:cNvSpPr>
          <p:nvPr>
            <p:ph type="ctrTitle"/>
          </p:nvPr>
        </p:nvSpPr>
        <p:spPr/>
        <p:txBody>
          <a:bodyPr/>
          <a:lstStyle/>
          <a:p>
            <a:r>
              <a:rPr lang="en-US" sz="3600" dirty="0"/>
              <a:t>Logic Model – Next Stop on Our Road Map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ctrTitle"/>
          </p:nvPr>
        </p:nvSpPr>
        <p:spPr/>
        <p:txBody>
          <a:bodyPr/>
          <a:lstStyle/>
          <a:p>
            <a:pPr eaLnBrk="1" hangingPunct="1"/>
            <a:r>
              <a:rPr lang="en-US" altLang="en-US" sz="3600" b="1" dirty="0">
                <a:solidFill>
                  <a:schemeClr val="bg1"/>
                </a:solidFill>
                <a:latin typeface="Arial" panose="020B0604020202020204" pitchFamily="34" charset="0"/>
                <a:cs typeface="Arial" panose="020B0604020202020204" pitchFamily="34" charset="0"/>
              </a:rPr>
              <a:t>Examples of Evidence-Based Risk Factors for Underage Drinking</a:t>
            </a:r>
            <a:r>
              <a:rPr lang="en-US" altLang="en-US" sz="3600" baseline="30000" dirty="0">
                <a:solidFill>
                  <a:schemeClr val="bg1"/>
                </a:solidFill>
                <a:latin typeface="Arial" panose="020B0604020202020204" pitchFamily="34" charset="0"/>
                <a:cs typeface="Arial" panose="020B0604020202020204" pitchFamily="34" charset="0"/>
              </a:rPr>
              <a:t>9</a:t>
            </a:r>
            <a:endParaRPr lang="en-US" altLang="en-US" sz="3600" b="1" baseline="30000" dirty="0">
              <a:solidFill>
                <a:schemeClr val="bg1"/>
              </a:solidFill>
              <a:latin typeface="Arial" panose="020B0604020202020204" pitchFamily="34" charset="0"/>
              <a:cs typeface="Arial" panose="020B0604020202020204" pitchFamily="34" charset="0"/>
            </a:endParaRPr>
          </a:p>
        </p:txBody>
      </p:sp>
      <p:sp>
        <p:nvSpPr>
          <p:cNvPr id="63490" name="Content Placeholder 2"/>
          <p:cNvSpPr>
            <a:spLocks noGrp="1"/>
          </p:cNvSpPr>
          <p:nvPr>
            <p:ph type="subTitle" idx="1"/>
          </p:nvPr>
        </p:nvSpPr>
        <p:spPr/>
        <p:txBody>
          <a:bodyPr/>
          <a:lstStyle/>
          <a:p>
            <a:pPr marL="342900" indent="-342900" eaLnBrk="1" hangingPunct="1">
              <a:spcAft>
                <a:spcPts val="600"/>
              </a:spcAft>
              <a:buFont typeface="Arial" panose="020B0604020202020204" pitchFamily="34" charset="0"/>
              <a:buChar char="•"/>
            </a:pPr>
            <a:r>
              <a:rPr lang="en-US" altLang="en-US" sz="2400" dirty="0">
                <a:solidFill>
                  <a:srgbClr val="000000"/>
                </a:solidFill>
                <a:latin typeface="Helvetica" panose="020B0604020202020204" pitchFamily="34" charset="0"/>
              </a:rPr>
              <a:t>Low perception of harm from alcohol use</a:t>
            </a:r>
          </a:p>
          <a:p>
            <a:pPr marL="342900" indent="-342900" eaLnBrk="1" hangingPunct="1">
              <a:spcAft>
                <a:spcPts val="600"/>
              </a:spcAft>
              <a:buFont typeface="Arial" panose="020B0604020202020204" pitchFamily="34" charset="0"/>
              <a:buChar char="•"/>
            </a:pPr>
            <a:r>
              <a:rPr lang="en-US" altLang="en-US" sz="2400" dirty="0">
                <a:solidFill>
                  <a:srgbClr val="000000"/>
                </a:solidFill>
                <a:latin typeface="Helvetica" panose="020B0604020202020204" pitchFamily="34" charset="0"/>
              </a:rPr>
              <a:t>Social norms that accept underage drinking</a:t>
            </a:r>
          </a:p>
          <a:p>
            <a:pPr marL="342900" indent="-342900" eaLnBrk="1" hangingPunct="1">
              <a:spcAft>
                <a:spcPts val="600"/>
              </a:spcAft>
              <a:buFont typeface="Arial" panose="020B0604020202020204" pitchFamily="34" charset="0"/>
              <a:buChar char="•"/>
            </a:pPr>
            <a:r>
              <a:rPr lang="en-US" altLang="en-US" sz="2400" dirty="0">
                <a:solidFill>
                  <a:srgbClr val="000000"/>
                </a:solidFill>
                <a:latin typeface="Helvetica" panose="020B0604020202020204" pitchFamily="34" charset="0"/>
              </a:rPr>
              <a:t>Easy retail access</a:t>
            </a:r>
          </a:p>
          <a:p>
            <a:pPr marL="342900" indent="-342900" eaLnBrk="1" hangingPunct="1">
              <a:spcAft>
                <a:spcPts val="600"/>
              </a:spcAft>
              <a:buFont typeface="Arial" panose="020B0604020202020204" pitchFamily="34" charset="0"/>
              <a:buChar char="•"/>
            </a:pPr>
            <a:r>
              <a:rPr lang="en-US" altLang="en-US" sz="2400" dirty="0">
                <a:solidFill>
                  <a:srgbClr val="000000"/>
                </a:solidFill>
                <a:latin typeface="Helvetica" panose="020B0604020202020204" pitchFamily="34" charset="0"/>
              </a:rPr>
              <a:t>Low enforcement of alcohol laws</a:t>
            </a:r>
          </a:p>
          <a:p>
            <a:pPr marL="342900" indent="-342900" eaLnBrk="1" hangingPunct="1">
              <a:spcAft>
                <a:spcPts val="600"/>
              </a:spcAft>
              <a:buFont typeface="Arial" panose="020B0604020202020204" pitchFamily="34" charset="0"/>
              <a:buChar char="•"/>
            </a:pPr>
            <a:r>
              <a:rPr lang="en-US" altLang="en-US" sz="2400" dirty="0">
                <a:solidFill>
                  <a:srgbClr val="000000"/>
                </a:solidFill>
                <a:latin typeface="Helvetica" panose="020B0604020202020204" pitchFamily="34" charset="0"/>
              </a:rPr>
              <a:t>Easy social access</a:t>
            </a:r>
          </a:p>
          <a:p>
            <a:pPr marL="342900" indent="-342900" eaLnBrk="1" hangingPunct="1">
              <a:spcAft>
                <a:spcPts val="600"/>
              </a:spcAft>
              <a:buFont typeface="Arial" panose="020B0604020202020204" pitchFamily="34" charset="0"/>
              <a:buChar char="•"/>
            </a:pPr>
            <a:r>
              <a:rPr lang="en-US" altLang="en-US" sz="2400" dirty="0">
                <a:solidFill>
                  <a:srgbClr val="000000"/>
                </a:solidFill>
                <a:latin typeface="Helvetica" panose="020B0604020202020204" pitchFamily="34" charset="0"/>
              </a:rPr>
              <a:t>Low or insufficient parental monitoring</a:t>
            </a:r>
          </a:p>
        </p:txBody>
      </p:sp>
      <p:sp>
        <p:nvSpPr>
          <p:cNvPr id="63492" name="Rectangle 4"/>
          <p:cNvSpPr>
            <a:spLocks noChangeArrowheads="1"/>
          </p:cNvSpPr>
          <p:nvPr/>
        </p:nvSpPr>
        <p:spPr bwMode="auto">
          <a:xfrm>
            <a:off x="4006516" y="5953622"/>
            <a:ext cx="38140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800" b="1" i="1" dirty="0">
                <a:solidFill>
                  <a:srgbClr val="577785"/>
                </a:solidFill>
                <a:latin typeface="Calibri" panose="020F0502020204030204" pitchFamily="34" charset="0"/>
              </a:rPr>
              <a:t>Information Sheet 2.8: Examples of Data to Collect</a:t>
            </a:r>
            <a:endParaRPr lang="en-US" altLang="en-US" sz="1800" dirty="0">
              <a:solidFill>
                <a:srgbClr val="577785"/>
              </a:solidFill>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xmlns="" id="{3A8C9953-2F80-4BE1-A331-EEF6376AB3A8}"/>
              </a:ext>
            </a:extLst>
          </p:cNvPr>
          <p:cNvSpPr>
            <a:spLocks noGrp="1"/>
          </p:cNvSpPr>
          <p:nvPr>
            <p:ph type="ctrTitle"/>
          </p:nvPr>
        </p:nvSpPr>
        <p:spPr>
          <a:xfrm>
            <a:off x="192505" y="0"/>
            <a:ext cx="8951495" cy="1105648"/>
          </a:xfrm>
        </p:spPr>
        <p:txBody>
          <a:bodyPr/>
          <a:lstStyle/>
          <a:p>
            <a:pPr eaLnBrk="1" hangingPunct="1"/>
            <a:r>
              <a:rPr lang="en-US" altLang="en-US" sz="36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Examples of Evidence-Based Protective Factors for Underage Drinking</a:t>
            </a:r>
          </a:p>
        </p:txBody>
      </p:sp>
      <p:sp>
        <p:nvSpPr>
          <p:cNvPr id="31747" name="Content Placeholder 2">
            <a:extLst>
              <a:ext uri="{FF2B5EF4-FFF2-40B4-BE49-F238E27FC236}">
                <a16:creationId xmlns:a16="http://schemas.microsoft.com/office/drawing/2014/main" xmlns="" id="{503005A0-EF83-4354-A7CE-DC77ACCB4D76}"/>
              </a:ext>
            </a:extLst>
          </p:cNvPr>
          <p:cNvSpPr>
            <a:spLocks noGrp="1"/>
          </p:cNvSpPr>
          <p:nvPr>
            <p:ph type="subTitle" idx="1"/>
          </p:nvPr>
        </p:nvSpPr>
        <p:spPr/>
        <p:txBody>
          <a:bodyPr/>
          <a:lstStyle/>
          <a:p>
            <a:pPr marL="457200" indent="-457200" eaLnBrk="1" hangingPunct="1">
              <a:spcAft>
                <a:spcPts val="600"/>
              </a:spcAft>
              <a:buFont typeface="Wingdings" panose="05000000000000000000" pitchFamily="2" charset="2"/>
              <a:buChar char="v"/>
            </a:pPr>
            <a:r>
              <a:rPr lang="en-US" altLang="en-US" sz="2400" dirty="0">
                <a:latin typeface="Helvetica" panose="020B0604020202020204" pitchFamily="34" charset="0"/>
                <a:ea typeface="ＭＳ Ｐゴシック" panose="020B0600070205080204" pitchFamily="34" charset="-128"/>
              </a:rPr>
              <a:t>Low sensation seeking personality characteristic</a:t>
            </a:r>
            <a:r>
              <a:rPr lang="en-US" altLang="en-US" sz="2400" baseline="30000" dirty="0">
                <a:latin typeface="Helvetica" panose="020B0604020202020204" pitchFamily="34" charset="0"/>
                <a:ea typeface="ＭＳ Ｐゴシック" panose="020B0600070205080204" pitchFamily="34" charset="-128"/>
              </a:rPr>
              <a:t>10</a:t>
            </a:r>
            <a:endParaRPr lang="en-US" altLang="en-US" sz="2400" dirty="0">
              <a:latin typeface="Helvetica" panose="020B0604020202020204" pitchFamily="34" charset="0"/>
              <a:ea typeface="ＭＳ Ｐゴシック" panose="020B0600070205080204" pitchFamily="34" charset="-128"/>
            </a:endParaRPr>
          </a:p>
          <a:p>
            <a:pPr marL="457200" indent="-457200" eaLnBrk="1" hangingPunct="1">
              <a:spcAft>
                <a:spcPts val="600"/>
              </a:spcAft>
              <a:buFont typeface="Wingdings" panose="05000000000000000000" pitchFamily="2" charset="2"/>
              <a:buChar char="v"/>
            </a:pPr>
            <a:r>
              <a:rPr lang="en-US" altLang="en-US" sz="2400" dirty="0">
                <a:latin typeface="Helvetica" panose="020B0604020202020204" pitchFamily="34" charset="0"/>
                <a:ea typeface="ＭＳ Ｐゴシック" panose="020B0600070205080204" pitchFamily="34" charset="-128"/>
              </a:rPr>
              <a:t>Fewer positive expectations of alcohol</a:t>
            </a:r>
            <a:r>
              <a:rPr lang="en-US" altLang="en-US" sz="2400" baseline="30000" dirty="0">
                <a:latin typeface="Helvetica" panose="020B0604020202020204" pitchFamily="34" charset="0"/>
                <a:ea typeface="ＭＳ Ｐゴシック" panose="020B0600070205080204" pitchFamily="34" charset="-128"/>
              </a:rPr>
              <a:t>11</a:t>
            </a:r>
            <a:endParaRPr lang="en-US" altLang="en-US" sz="2400" dirty="0">
              <a:latin typeface="Helvetica" panose="020B0604020202020204" pitchFamily="34" charset="0"/>
              <a:ea typeface="ＭＳ Ｐゴシック" panose="020B0600070205080204" pitchFamily="34" charset="-128"/>
            </a:endParaRPr>
          </a:p>
          <a:p>
            <a:pPr marL="457200" indent="-457200" eaLnBrk="1" hangingPunct="1">
              <a:spcAft>
                <a:spcPts val="600"/>
              </a:spcAft>
              <a:buFont typeface="Wingdings" panose="05000000000000000000" pitchFamily="2" charset="2"/>
              <a:buChar char="v"/>
            </a:pPr>
            <a:r>
              <a:rPr lang="en-US" altLang="en-US" sz="2400" dirty="0">
                <a:latin typeface="Helvetica" panose="020B0604020202020204" pitchFamily="34" charset="0"/>
                <a:ea typeface="ＭＳ Ｐゴシック" panose="020B0600070205080204" pitchFamily="34" charset="-128"/>
              </a:rPr>
              <a:t>Prosocial actives including volunteering</a:t>
            </a:r>
            <a:r>
              <a:rPr lang="en-US" altLang="en-US" sz="2400" baseline="30000" dirty="0">
                <a:latin typeface="Helvetica" panose="020B0604020202020204" pitchFamily="34" charset="0"/>
                <a:ea typeface="ＭＳ Ｐゴシック" panose="020B0600070205080204" pitchFamily="34" charset="-128"/>
              </a:rPr>
              <a:t>12</a:t>
            </a:r>
          </a:p>
          <a:p>
            <a:pPr marL="457200" indent="-457200" eaLnBrk="1" hangingPunct="1">
              <a:spcAft>
                <a:spcPts val="600"/>
              </a:spcAft>
              <a:buFont typeface="Wingdings" panose="05000000000000000000" pitchFamily="2" charset="2"/>
              <a:buChar char="v"/>
            </a:pPr>
            <a:r>
              <a:rPr lang="en-US" altLang="en-US" sz="2400" dirty="0">
                <a:latin typeface="Helvetica" panose="020B0604020202020204" pitchFamily="34" charset="0"/>
                <a:ea typeface="ＭＳ Ｐゴシック" panose="020B0600070205080204" pitchFamily="34" charset="-128"/>
              </a:rPr>
              <a:t>Fewer friends who use substances</a:t>
            </a:r>
            <a:r>
              <a:rPr lang="en-US" altLang="en-US" sz="2400" baseline="30000" dirty="0">
                <a:latin typeface="Helvetica" panose="020B0604020202020204" pitchFamily="34" charset="0"/>
                <a:ea typeface="ＭＳ Ｐゴシック" panose="020B0600070205080204" pitchFamily="34" charset="-128"/>
              </a:rPr>
              <a:t>9</a:t>
            </a:r>
          </a:p>
          <a:p>
            <a:pPr marL="457200" indent="-457200" eaLnBrk="1" hangingPunct="1">
              <a:spcAft>
                <a:spcPts val="600"/>
              </a:spcAft>
              <a:buFont typeface="Wingdings" panose="05000000000000000000" pitchFamily="2" charset="2"/>
              <a:buChar char="v"/>
            </a:pPr>
            <a:r>
              <a:rPr lang="en-US" altLang="en-US" sz="2400" dirty="0">
                <a:latin typeface="Helvetica" panose="020B0604020202020204" pitchFamily="34" charset="0"/>
                <a:ea typeface="ＭＳ Ｐゴシック" panose="020B0600070205080204" pitchFamily="34" charset="-128"/>
              </a:rPr>
              <a:t>Parents’ disapproval of substance abuse and other deviant behavior</a:t>
            </a:r>
            <a:r>
              <a:rPr lang="en-US" altLang="en-US" sz="2400" baseline="30000" dirty="0">
                <a:latin typeface="Helvetica" panose="020B0604020202020204" pitchFamily="34" charset="0"/>
                <a:ea typeface="ＭＳ Ｐゴシック" panose="020B0600070205080204" pitchFamily="34" charset="-128"/>
              </a:rPr>
              <a:t>13</a:t>
            </a:r>
          </a:p>
          <a:p>
            <a:pPr marL="457200" indent="-457200" eaLnBrk="1" hangingPunct="1">
              <a:spcAft>
                <a:spcPts val="600"/>
              </a:spcAft>
              <a:buFont typeface="Wingdings" panose="05000000000000000000" pitchFamily="2" charset="2"/>
              <a:buChar char="v"/>
            </a:pPr>
            <a:r>
              <a:rPr lang="en-US" altLang="en-US" sz="2400" dirty="0">
                <a:latin typeface="Helvetica" panose="020B0604020202020204" pitchFamily="34" charset="0"/>
                <a:ea typeface="ＭＳ Ｐゴシック" panose="020B0600070205080204" pitchFamily="34" charset="-128"/>
              </a:rPr>
              <a:t>Positive opportunities to belong</a:t>
            </a:r>
            <a:r>
              <a:rPr lang="en-US" altLang="en-US" sz="2400" baseline="30000" dirty="0">
                <a:latin typeface="Helvetica" panose="020B0604020202020204" pitchFamily="34" charset="0"/>
                <a:ea typeface="ＭＳ Ｐゴシック" panose="020B0600070205080204" pitchFamily="34" charset="-128"/>
              </a:rPr>
              <a:t>14</a:t>
            </a:r>
          </a:p>
          <a:p>
            <a:pPr marL="457200" indent="-457200" eaLnBrk="1" hangingPunct="1">
              <a:spcAft>
                <a:spcPts val="600"/>
              </a:spcAft>
              <a:buFont typeface="Wingdings" panose="05000000000000000000" pitchFamily="2" charset="2"/>
              <a:buChar char="v"/>
            </a:pPr>
            <a:r>
              <a:rPr lang="en-US" altLang="en-US" sz="2400" dirty="0">
                <a:latin typeface="Helvetica" panose="020B0604020202020204" pitchFamily="34" charset="0"/>
                <a:ea typeface="ＭＳ Ｐゴシック" panose="020B0600070205080204" pitchFamily="34" charset="-128"/>
              </a:rPr>
              <a:t>Personal importance of religion</a:t>
            </a:r>
            <a:r>
              <a:rPr lang="en-US" altLang="en-US" sz="2400" baseline="30000" dirty="0">
                <a:latin typeface="Helvetica" panose="020B0604020202020204" pitchFamily="34" charset="0"/>
                <a:ea typeface="ＭＳ Ｐゴシック" panose="020B0600070205080204" pitchFamily="34" charset="-128"/>
              </a:rPr>
              <a:t>15</a:t>
            </a:r>
            <a:endParaRPr lang="en-US" altLang="en-US" sz="2400" dirty="0">
              <a:latin typeface="Helvetica" panose="020B0604020202020204" pitchFamily="34" charset="0"/>
              <a:ea typeface="ＭＳ Ｐゴシック" panose="020B0600070205080204" pitchFamily="34" charset="-128"/>
            </a:endParaRPr>
          </a:p>
          <a:p>
            <a:pPr marL="457200" indent="-457200" eaLnBrk="1" hangingPunct="1">
              <a:spcAft>
                <a:spcPts val="600"/>
              </a:spcAft>
              <a:buFont typeface="Wingdings" panose="05000000000000000000" pitchFamily="2" charset="2"/>
              <a:buChar char="v"/>
            </a:pPr>
            <a:endParaRPr lang="en-US" altLang="en-US" sz="2400" b="1" dirty="0">
              <a:solidFill>
                <a:srgbClr val="FF0000"/>
              </a:solidFill>
              <a:latin typeface="Helvetica" panose="020B0604020202020204" pitchFamily="34" charset="0"/>
              <a:ea typeface="ＭＳ Ｐゴシック" panose="020B0600070205080204" pitchFamily="34" charset="-128"/>
            </a:endParaRPr>
          </a:p>
        </p:txBody>
      </p:sp>
      <p:sp>
        <p:nvSpPr>
          <p:cNvPr id="31749" name="Rectangle 4">
            <a:extLst>
              <a:ext uri="{FF2B5EF4-FFF2-40B4-BE49-F238E27FC236}">
                <a16:creationId xmlns:a16="http://schemas.microsoft.com/office/drawing/2014/main" xmlns="" id="{D0330D8A-ED59-48DE-92BF-9992BD387D83}"/>
              </a:ext>
            </a:extLst>
          </p:cNvPr>
          <p:cNvSpPr>
            <a:spLocks noChangeArrowheads="1"/>
          </p:cNvSpPr>
          <p:nvPr/>
        </p:nvSpPr>
        <p:spPr bwMode="auto">
          <a:xfrm>
            <a:off x="3886200" y="5958160"/>
            <a:ext cx="38982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800" b="1" i="1" dirty="0">
                <a:solidFill>
                  <a:srgbClr val="577785"/>
                </a:solidFill>
              </a:rPr>
              <a:t>Information Sheet 2.8: Examples of Data to Collect</a:t>
            </a:r>
            <a:endParaRPr lang="en-US" altLang="en-US" sz="1800" dirty="0">
              <a:solidFill>
                <a:srgbClr val="577785"/>
              </a:solidFill>
            </a:endParaRPr>
          </a:p>
        </p:txBody>
      </p:sp>
    </p:spTree>
    <p:extLst>
      <p:ext uri="{BB962C8B-B14F-4D97-AF65-F5344CB8AC3E}">
        <p14:creationId xmlns:p14="http://schemas.microsoft.com/office/powerpoint/2010/main" val="183099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ctrTitle"/>
          </p:nvPr>
        </p:nvSpPr>
        <p:spPr/>
        <p:txBody>
          <a:bodyPr/>
          <a:lstStyle/>
          <a:p>
            <a:pPr eaLnBrk="1" hangingPunct="1"/>
            <a:r>
              <a:rPr lang="en-US" altLang="en-US" sz="3600" b="1" dirty="0">
                <a:solidFill>
                  <a:schemeClr val="bg1"/>
                </a:solidFill>
                <a:latin typeface="Helvetica" panose="020B0604020202020204" pitchFamily="34" charset="0"/>
              </a:rPr>
              <a:t>ACTIVITY – Match Up</a:t>
            </a:r>
          </a:p>
        </p:txBody>
      </p:sp>
      <p:sp>
        <p:nvSpPr>
          <p:cNvPr id="65539" name="Rectangle 6"/>
          <p:cNvSpPr>
            <a:spLocks noChangeArrowheads="1"/>
          </p:cNvSpPr>
          <p:nvPr/>
        </p:nvSpPr>
        <p:spPr bwMode="auto">
          <a:xfrm>
            <a:off x="3563938" y="6084888"/>
            <a:ext cx="4208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800" b="1" i="1" dirty="0">
                <a:solidFill>
                  <a:srgbClr val="577785"/>
                </a:solidFill>
                <a:latin typeface="Calibri" panose="020F0502020204030204" pitchFamily="34" charset="0"/>
              </a:rPr>
              <a:t>Worksheet 2.9: Activity – Match Up</a:t>
            </a:r>
            <a:endParaRPr lang="en-US" altLang="en-US" sz="1800" dirty="0">
              <a:solidFill>
                <a:srgbClr val="577785"/>
              </a:solidFill>
              <a:latin typeface="Calibri" panose="020F0502020204030204" pitchFamily="34" charset="0"/>
            </a:endParaRPr>
          </a:p>
        </p:txBody>
      </p:sp>
      <p:sp>
        <p:nvSpPr>
          <p:cNvPr id="8" name="Rectangle 7"/>
          <p:cNvSpPr/>
          <p:nvPr/>
        </p:nvSpPr>
        <p:spPr>
          <a:xfrm>
            <a:off x="344488" y="1693863"/>
            <a:ext cx="8432800"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lvl1pPr marL="292100" indent="-2921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20000"/>
              </a:lnSpc>
              <a:buFont typeface="Wingdings" panose="05000000000000000000" pitchFamily="2" charset="2"/>
              <a:buChar char="Ø"/>
            </a:pPr>
            <a:r>
              <a:rPr lang="en-US" altLang="en-US" sz="2000" dirty="0">
                <a:solidFill>
                  <a:srgbClr val="000000"/>
                </a:solidFill>
                <a:cs typeface="Arial" panose="020B0604020202020204" pitchFamily="34" charset="0"/>
              </a:rPr>
              <a:t>Get in small groups.</a:t>
            </a:r>
          </a:p>
          <a:p>
            <a:pPr eaLnBrk="1" hangingPunct="1">
              <a:lnSpc>
                <a:spcPct val="120000"/>
              </a:lnSpc>
              <a:buFont typeface="Wingdings" panose="05000000000000000000" pitchFamily="2" charset="2"/>
              <a:buChar char="Ø"/>
            </a:pPr>
            <a:r>
              <a:rPr lang="en-US" altLang="en-US" sz="2000" dirty="0">
                <a:solidFill>
                  <a:srgbClr val="000000"/>
                </a:solidFill>
                <a:cs typeface="Arial" panose="020B0604020202020204" pitchFamily="34" charset="0"/>
              </a:rPr>
              <a:t>Refer to </a:t>
            </a:r>
            <a:r>
              <a:rPr lang="en-US" altLang="en-US" sz="2000" b="1" dirty="0">
                <a:solidFill>
                  <a:srgbClr val="000000"/>
                </a:solidFill>
                <a:cs typeface="Arial" panose="020B0604020202020204" pitchFamily="34" charset="0"/>
              </a:rPr>
              <a:t>Worksheet 2.9: Activity – Match Up</a:t>
            </a:r>
            <a:r>
              <a:rPr lang="en-US" altLang="en-US" sz="2000" dirty="0">
                <a:solidFill>
                  <a:srgbClr val="000000"/>
                </a:solidFill>
                <a:cs typeface="Arial" panose="020B0604020202020204" pitchFamily="34" charset="0"/>
              </a:rPr>
              <a:t>:</a:t>
            </a:r>
            <a:endParaRPr lang="en-US" altLang="en-US" sz="2000" b="1" dirty="0">
              <a:solidFill>
                <a:srgbClr val="000000"/>
              </a:solidFill>
              <a:cs typeface="Arial" panose="020B0604020202020204" pitchFamily="34" charset="0"/>
            </a:endParaRPr>
          </a:p>
          <a:p>
            <a:pPr marL="800100" lvl="1" indent="-342900" eaLnBrk="1" hangingPunct="1">
              <a:lnSpc>
                <a:spcPct val="120000"/>
              </a:lnSpc>
              <a:buFont typeface="Courier New" panose="02070309020205020404" pitchFamily="49" charset="0"/>
              <a:buChar char="o"/>
            </a:pPr>
            <a:r>
              <a:rPr lang="en-US" altLang="en-US" sz="2000" dirty="0">
                <a:solidFill>
                  <a:srgbClr val="000000"/>
                </a:solidFill>
                <a:cs typeface="Arial" panose="020B0604020202020204" pitchFamily="34" charset="0"/>
              </a:rPr>
              <a:t>From List 1, </a:t>
            </a:r>
            <a:r>
              <a:rPr lang="en-US" altLang="en-US" sz="2000" dirty="0">
                <a:cs typeface="Arial" pitchFamily="34" charset="0"/>
              </a:rPr>
              <a:t>select a total of three risk and/or protective factors for underage drinking</a:t>
            </a:r>
            <a:r>
              <a:rPr lang="en-US" altLang="en-US" sz="2000" dirty="0">
                <a:solidFill>
                  <a:srgbClr val="000000"/>
                </a:solidFill>
                <a:cs typeface="Arial" panose="020B0604020202020204" pitchFamily="34" charset="0"/>
              </a:rPr>
              <a:t>. Write these on your chart.</a:t>
            </a:r>
          </a:p>
          <a:p>
            <a:pPr marL="800100" lvl="1" indent="-342900" eaLnBrk="1" hangingPunct="1">
              <a:lnSpc>
                <a:spcPct val="120000"/>
              </a:lnSpc>
              <a:buFont typeface="Courier New" panose="02070309020205020404" pitchFamily="49" charset="0"/>
              <a:buChar char="o"/>
            </a:pPr>
            <a:r>
              <a:rPr lang="en-US" altLang="en-US" sz="2000" dirty="0">
                <a:solidFill>
                  <a:srgbClr val="000000"/>
                </a:solidFill>
                <a:cs typeface="Arial" panose="020B0604020202020204" pitchFamily="34" charset="0"/>
              </a:rPr>
              <a:t>From List 2, determine which data indicators fit with each of the risk</a:t>
            </a:r>
            <a:r>
              <a:rPr lang="lv-LV" altLang="en-US" sz="2000" dirty="0">
                <a:solidFill>
                  <a:srgbClr val="000000"/>
                </a:solidFill>
                <a:cs typeface="Arial" panose="020B0604020202020204" pitchFamily="34" charset="0"/>
              </a:rPr>
              <a:t>/protective</a:t>
            </a:r>
            <a:r>
              <a:rPr lang="en-US" altLang="en-US" sz="2000" dirty="0">
                <a:solidFill>
                  <a:srgbClr val="000000"/>
                </a:solidFill>
                <a:cs typeface="Arial" panose="020B0604020202020204" pitchFamily="34" charset="0"/>
              </a:rPr>
              <a:t> factors you selected. Write these on your chart.</a:t>
            </a:r>
          </a:p>
          <a:p>
            <a:pPr marL="800100" lvl="1" indent="-342900" eaLnBrk="1" hangingPunct="1">
              <a:lnSpc>
                <a:spcPct val="120000"/>
              </a:lnSpc>
              <a:buFont typeface="Courier New" panose="02070309020205020404" pitchFamily="49" charset="0"/>
              <a:buChar char="o"/>
            </a:pPr>
            <a:r>
              <a:rPr lang="en-US" altLang="en-US" sz="2000" dirty="0">
                <a:solidFill>
                  <a:srgbClr val="000000"/>
                </a:solidFill>
                <a:cs typeface="Arial" panose="020B0604020202020204" pitchFamily="34" charset="0"/>
              </a:rPr>
              <a:t>From List 3, identify the source for the data. Write this on your chart.</a:t>
            </a:r>
          </a:p>
          <a:p>
            <a:pPr eaLnBrk="1" hangingPunct="1">
              <a:lnSpc>
                <a:spcPct val="120000"/>
              </a:lnSpc>
              <a:buFont typeface="Wingdings" panose="05000000000000000000" pitchFamily="2" charset="2"/>
              <a:buChar char="Ø"/>
            </a:pPr>
            <a:r>
              <a:rPr lang="en-US" altLang="en-US" sz="2000" dirty="0">
                <a:solidFill>
                  <a:srgbClr val="000000"/>
                </a:solidFill>
                <a:cs typeface="Arial" panose="020B0604020202020204" pitchFamily="34" charset="0"/>
              </a:rPr>
              <a:t>Assign someone to report the group’s answers.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Line 2"/>
          <p:cNvSpPr>
            <a:spLocks noChangeShapeType="1"/>
          </p:cNvSpPr>
          <p:nvPr/>
        </p:nvSpPr>
        <p:spPr bwMode="auto">
          <a:xfrm>
            <a:off x="4278313" y="2043113"/>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86" name="Line 3"/>
          <p:cNvSpPr>
            <a:spLocks noChangeShapeType="1"/>
          </p:cNvSpPr>
          <p:nvPr/>
        </p:nvSpPr>
        <p:spPr bwMode="auto">
          <a:xfrm>
            <a:off x="4278313" y="2043113"/>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797" name="Rectangle 17"/>
          <p:cNvSpPr>
            <a:spLocks noChangeArrowheads="1"/>
          </p:cNvSpPr>
          <p:nvPr/>
        </p:nvSpPr>
        <p:spPr bwMode="auto">
          <a:xfrm>
            <a:off x="819150" y="2890838"/>
            <a:ext cx="2106613" cy="1165225"/>
          </a:xfrm>
          <a:prstGeom prst="rect">
            <a:avLst/>
          </a:prstGeom>
          <a:solidFill>
            <a:schemeClr val="accent1">
              <a:lumMod val="75000"/>
            </a:schemeClr>
          </a:solidFill>
          <a:ln w="9525">
            <a:solidFill>
              <a:srgbClr val="254061"/>
            </a:solidFill>
            <a:miter lim="800000"/>
            <a:headEnd/>
            <a:tailEnd/>
          </a:ln>
          <a:effectLst>
            <a:outerShdw blurRad="63500" dist="23000" dir="5400000" rotWithShape="0">
              <a:srgbClr val="000000">
                <a:alpha val="34998"/>
              </a:srgbClr>
            </a:outerShdw>
          </a:effectLst>
        </p:spPr>
        <p:txBody>
          <a:bodyPr anchor="ctr"/>
          <a:lstStyle/>
          <a:p>
            <a:pPr algn="ctr">
              <a:defRPr/>
            </a:pPr>
            <a:r>
              <a:rPr lang="en-US" b="1" dirty="0">
                <a:solidFill>
                  <a:schemeClr val="bg1"/>
                </a:solidFill>
                <a:latin typeface="Arial" charset="0"/>
                <a:ea typeface="ＭＳ Ｐゴシック" charset="0"/>
                <a:cs typeface="ＭＳ Ｐゴシック" charset="0"/>
              </a:rPr>
              <a:t>Underage Drinking</a:t>
            </a:r>
          </a:p>
        </p:txBody>
      </p:sp>
      <p:sp>
        <p:nvSpPr>
          <p:cNvPr id="33798" name="Rectangle 18"/>
          <p:cNvSpPr>
            <a:spLocks noChangeArrowheads="1"/>
          </p:cNvSpPr>
          <p:nvPr/>
        </p:nvSpPr>
        <p:spPr bwMode="auto">
          <a:xfrm>
            <a:off x="3624263" y="2043113"/>
            <a:ext cx="1698625" cy="631825"/>
          </a:xfrm>
          <a:prstGeom prst="rect">
            <a:avLst/>
          </a:prstGeom>
          <a:solidFill>
            <a:srgbClr val="D7A684"/>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000" b="1">
                <a:latin typeface="Garamond" panose="02020404030301010803" pitchFamily="18" charset="0"/>
              </a:rPr>
              <a:t>Risk – Easy Social Access</a:t>
            </a:r>
          </a:p>
        </p:txBody>
      </p:sp>
      <p:sp>
        <p:nvSpPr>
          <p:cNvPr id="33799" name="Rectangle 19"/>
          <p:cNvSpPr>
            <a:spLocks noChangeArrowheads="1"/>
          </p:cNvSpPr>
          <p:nvPr/>
        </p:nvSpPr>
        <p:spPr bwMode="auto">
          <a:xfrm>
            <a:off x="3538753" y="3619500"/>
            <a:ext cx="2247454" cy="584200"/>
          </a:xfrm>
          <a:prstGeom prst="rect">
            <a:avLst/>
          </a:prstGeom>
          <a:solidFill>
            <a:schemeClr val="accent6">
              <a:lumMod val="50000"/>
            </a:schemeClr>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700" b="1" dirty="0">
                <a:solidFill>
                  <a:srgbClr val="FFFFFF"/>
                </a:solidFill>
              </a:rPr>
              <a:t>Risk – Parental Monitoring</a:t>
            </a:r>
          </a:p>
        </p:txBody>
      </p:sp>
      <p:sp>
        <p:nvSpPr>
          <p:cNvPr id="33800" name="Rectangle 20"/>
          <p:cNvSpPr>
            <a:spLocks noChangeArrowheads="1"/>
          </p:cNvSpPr>
          <p:nvPr/>
        </p:nvSpPr>
        <p:spPr bwMode="auto">
          <a:xfrm>
            <a:off x="3542675" y="5040313"/>
            <a:ext cx="2243531" cy="722312"/>
          </a:xfrm>
          <a:prstGeom prst="rect">
            <a:avLst/>
          </a:prstGeom>
          <a:solidFill>
            <a:schemeClr val="accent6">
              <a:lumMod val="50000"/>
            </a:schemeClr>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700" b="1" dirty="0">
                <a:solidFill>
                  <a:srgbClr val="FFFFFF"/>
                </a:solidFill>
              </a:rPr>
              <a:t>Protective – School Engagement</a:t>
            </a:r>
          </a:p>
        </p:txBody>
      </p:sp>
      <p:sp>
        <p:nvSpPr>
          <p:cNvPr id="67592" name="Line 2"/>
          <p:cNvSpPr>
            <a:spLocks noChangeShapeType="1"/>
          </p:cNvSpPr>
          <p:nvPr/>
        </p:nvSpPr>
        <p:spPr bwMode="auto">
          <a:xfrm>
            <a:off x="3429000" y="2990850"/>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3" name="Line 3"/>
          <p:cNvSpPr>
            <a:spLocks noChangeShapeType="1"/>
          </p:cNvSpPr>
          <p:nvPr/>
        </p:nvSpPr>
        <p:spPr bwMode="auto">
          <a:xfrm>
            <a:off x="3429000" y="2990850"/>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4" name="Line 2"/>
          <p:cNvSpPr>
            <a:spLocks noChangeShapeType="1"/>
          </p:cNvSpPr>
          <p:nvPr/>
        </p:nvSpPr>
        <p:spPr bwMode="auto">
          <a:xfrm>
            <a:off x="3233738" y="4413250"/>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5" name="Line 3"/>
          <p:cNvSpPr>
            <a:spLocks noChangeShapeType="1"/>
          </p:cNvSpPr>
          <p:nvPr/>
        </p:nvSpPr>
        <p:spPr bwMode="auto">
          <a:xfrm>
            <a:off x="3233738" y="4413250"/>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6" name="AutoShape 5"/>
          <p:cNvSpPr>
            <a:spLocks noChangeArrowheads="1"/>
          </p:cNvSpPr>
          <p:nvPr/>
        </p:nvSpPr>
        <p:spPr bwMode="auto">
          <a:xfrm>
            <a:off x="2925763" y="1930400"/>
            <a:ext cx="604837" cy="381000"/>
          </a:xfrm>
          <a:prstGeom prst="leftRightArrow">
            <a:avLst>
              <a:gd name="adj1" fmla="val 50000"/>
              <a:gd name="adj2" fmla="val 28891"/>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67597" name="AutoShape 6"/>
          <p:cNvSpPr>
            <a:spLocks noChangeArrowheads="1"/>
          </p:cNvSpPr>
          <p:nvPr/>
        </p:nvSpPr>
        <p:spPr bwMode="auto">
          <a:xfrm>
            <a:off x="5786207" y="1930400"/>
            <a:ext cx="617538" cy="381000"/>
          </a:xfrm>
          <a:prstGeom prst="leftRightArrow">
            <a:avLst>
              <a:gd name="adj1" fmla="val 50000"/>
              <a:gd name="adj2" fmla="val 28890"/>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33807" name="Rectangle 26"/>
          <p:cNvSpPr>
            <a:spLocks noChangeArrowheads="1"/>
          </p:cNvSpPr>
          <p:nvPr/>
        </p:nvSpPr>
        <p:spPr bwMode="auto">
          <a:xfrm>
            <a:off x="3554663" y="1330325"/>
            <a:ext cx="2231543" cy="1427163"/>
          </a:xfrm>
          <a:prstGeom prst="rect">
            <a:avLst/>
          </a:prstGeom>
          <a:solidFill>
            <a:schemeClr val="accent6">
              <a:lumMod val="60000"/>
              <a:lumOff val="40000"/>
            </a:schemeClr>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a:defRPr/>
            </a:pPr>
            <a:r>
              <a:rPr lang="en-US" sz="2400" b="1" dirty="0">
                <a:solidFill>
                  <a:srgbClr val="000000"/>
                </a:solidFill>
                <a:latin typeface="Arial" charset="0"/>
                <a:ea typeface="ＭＳ Ｐゴシック" charset="0"/>
                <a:cs typeface="ＭＳ Ｐゴシック" charset="0"/>
              </a:rPr>
              <a:t>Risk and Protective Factors</a:t>
            </a:r>
          </a:p>
        </p:txBody>
      </p:sp>
      <p:sp>
        <p:nvSpPr>
          <p:cNvPr id="33808" name="Rectangle 27"/>
          <p:cNvSpPr>
            <a:spLocks noChangeArrowheads="1"/>
          </p:cNvSpPr>
          <p:nvPr/>
        </p:nvSpPr>
        <p:spPr bwMode="auto">
          <a:xfrm>
            <a:off x="6457950" y="1370013"/>
            <a:ext cx="2228850" cy="1427162"/>
          </a:xfrm>
          <a:prstGeom prst="rect">
            <a:avLst/>
          </a:prstGeom>
          <a:solidFill>
            <a:schemeClr val="accent3">
              <a:lumMod val="75000"/>
            </a:schemeClr>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a:defRPr/>
            </a:pPr>
            <a:r>
              <a:rPr lang="en-US" sz="2400" b="1" dirty="0">
                <a:solidFill>
                  <a:srgbClr val="000000"/>
                </a:solidFill>
                <a:latin typeface="Arial" charset="0"/>
                <a:ea typeface="ＭＳ Ｐゴシック" charset="0"/>
                <a:cs typeface="ＭＳ Ｐゴシック" charset="0"/>
              </a:rPr>
              <a:t>Interventions</a:t>
            </a:r>
          </a:p>
        </p:txBody>
      </p:sp>
      <p:sp>
        <p:nvSpPr>
          <p:cNvPr id="33809" name="Rectangle 28"/>
          <p:cNvSpPr>
            <a:spLocks noChangeArrowheads="1"/>
          </p:cNvSpPr>
          <p:nvPr/>
        </p:nvSpPr>
        <p:spPr bwMode="auto">
          <a:xfrm>
            <a:off x="819150" y="1335088"/>
            <a:ext cx="2106613" cy="1427162"/>
          </a:xfrm>
          <a:prstGeom prst="rect">
            <a:avLst/>
          </a:prstGeom>
          <a:solidFill>
            <a:schemeClr val="accent1">
              <a:lumMod val="60000"/>
              <a:lumOff val="40000"/>
            </a:schemeClr>
          </a:solidFill>
          <a:ln w="9525">
            <a:solidFill>
              <a:srgbClr val="254061"/>
            </a:solidFill>
            <a:miter lim="800000"/>
            <a:headEnd/>
            <a:tailEnd/>
          </a:ln>
          <a:effectLst>
            <a:outerShdw blurRad="63500" dist="23000" dir="5400000" rotWithShape="0">
              <a:srgbClr val="000000">
                <a:alpha val="34998"/>
              </a:srgbClr>
            </a:outerShdw>
          </a:effectLst>
        </p:spPr>
        <p:txBody>
          <a:bodyPr anchor="ctr"/>
          <a:lstStyle/>
          <a:p>
            <a:pPr algn="ctr">
              <a:defRPr/>
            </a:pPr>
            <a:r>
              <a:rPr lang="en-US" sz="2400" b="1" dirty="0">
                <a:solidFill>
                  <a:srgbClr val="000000"/>
                </a:solidFill>
                <a:latin typeface="Arial" charset="0"/>
                <a:ea typeface="ＭＳ Ｐゴシック" charset="0"/>
                <a:cs typeface="ＭＳ Ｐゴシック" charset="0"/>
              </a:rPr>
              <a:t>Problems and Related Behaviors  </a:t>
            </a:r>
          </a:p>
        </p:txBody>
      </p:sp>
      <p:sp>
        <p:nvSpPr>
          <p:cNvPr id="33810" name="Rectangle 38"/>
          <p:cNvSpPr>
            <a:spLocks noChangeArrowheads="1"/>
          </p:cNvSpPr>
          <p:nvPr/>
        </p:nvSpPr>
        <p:spPr bwMode="auto">
          <a:xfrm>
            <a:off x="3530599" y="2866023"/>
            <a:ext cx="2255607" cy="631825"/>
          </a:xfrm>
          <a:prstGeom prst="rect">
            <a:avLst/>
          </a:prstGeom>
          <a:solidFill>
            <a:schemeClr val="accent6">
              <a:lumMod val="50000"/>
            </a:schemeClr>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700" b="1" dirty="0">
                <a:solidFill>
                  <a:srgbClr val="FFFFFF"/>
                </a:solidFill>
              </a:rPr>
              <a:t>Risk – Social Access</a:t>
            </a:r>
          </a:p>
        </p:txBody>
      </p:sp>
      <p:sp>
        <p:nvSpPr>
          <p:cNvPr id="33811" name="Rectangle 22"/>
          <p:cNvSpPr>
            <a:spLocks noChangeArrowheads="1"/>
          </p:cNvSpPr>
          <p:nvPr/>
        </p:nvSpPr>
        <p:spPr bwMode="auto">
          <a:xfrm>
            <a:off x="3542676" y="4284663"/>
            <a:ext cx="2243530" cy="661987"/>
          </a:xfrm>
          <a:prstGeom prst="rect">
            <a:avLst/>
          </a:prstGeom>
          <a:solidFill>
            <a:schemeClr val="accent6">
              <a:lumMod val="50000"/>
            </a:schemeClr>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700" b="1" dirty="0">
                <a:solidFill>
                  <a:srgbClr val="FFFFFF"/>
                </a:solidFill>
              </a:rPr>
              <a:t>Risk – Youth’</a:t>
            </a:r>
            <a:r>
              <a:rPr lang="en-US" altLang="ja-JP" sz="1700" b="1" dirty="0">
                <a:solidFill>
                  <a:srgbClr val="FFFFFF"/>
                </a:solidFill>
              </a:rPr>
              <a:t>s Perception of Harm </a:t>
            </a:r>
            <a:endParaRPr lang="en-US" altLang="en-US" sz="1700" b="1" dirty="0">
              <a:solidFill>
                <a:srgbClr val="FFFFFF"/>
              </a:solidFill>
            </a:endParaRPr>
          </a:p>
        </p:txBody>
      </p:sp>
      <p:sp>
        <p:nvSpPr>
          <p:cNvPr id="2" name="Title 1"/>
          <p:cNvSpPr>
            <a:spLocks noGrp="1"/>
          </p:cNvSpPr>
          <p:nvPr>
            <p:ph type="ctrTitle"/>
          </p:nvPr>
        </p:nvSpPr>
        <p:spPr/>
        <p:txBody>
          <a:bodyPr/>
          <a:lstStyle/>
          <a:p>
            <a:r>
              <a:rPr lang="en-US" sz="3600" dirty="0"/>
              <a:t>Logic Model – Where We Are Now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ctrTitle"/>
          </p:nvPr>
        </p:nvSpPr>
        <p:spPr/>
        <p:txBody>
          <a:bodyPr>
            <a:normAutofit fontScale="90000"/>
          </a:bodyPr>
          <a:lstStyle/>
          <a:p>
            <a:pPr algn="ctr" eaLnBrk="1" hangingPunct="1"/>
            <a:r>
              <a:rPr lang="en-US" altLang="en-US" sz="4800" b="1" dirty="0">
                <a:solidFill>
                  <a:schemeClr val="bg1"/>
                </a:solidFill>
                <a:latin typeface="Arial" panose="020B0604020202020204" pitchFamily="34" charset="0"/>
                <a:cs typeface="Arial" panose="020B0604020202020204" pitchFamily="34" charset="0"/>
              </a:rPr>
              <a:t/>
            </a:r>
            <a:br>
              <a:rPr lang="en-US" altLang="en-US" sz="4800" b="1" dirty="0">
                <a:solidFill>
                  <a:schemeClr val="bg1"/>
                </a:solidFill>
                <a:latin typeface="Arial" panose="020B0604020202020204" pitchFamily="34" charset="0"/>
                <a:cs typeface="Arial" panose="020B0604020202020204" pitchFamily="34" charset="0"/>
              </a:rPr>
            </a:br>
            <a:r>
              <a:rPr lang="en-US" altLang="en-US" sz="4800" b="1" dirty="0">
                <a:solidFill>
                  <a:schemeClr val="bg1"/>
                </a:solidFill>
                <a:latin typeface="Arial" panose="020B0604020202020204" pitchFamily="34" charset="0"/>
                <a:cs typeface="Arial" panose="020B0604020202020204" pitchFamily="34" charset="0"/>
              </a:rPr>
              <a:t/>
            </a:r>
            <a:br>
              <a:rPr lang="en-US" altLang="en-US" sz="4800" b="1" dirty="0">
                <a:solidFill>
                  <a:schemeClr val="bg1"/>
                </a:solidFill>
                <a:latin typeface="Arial" panose="020B0604020202020204" pitchFamily="34" charset="0"/>
                <a:cs typeface="Arial" panose="020B0604020202020204" pitchFamily="34" charset="0"/>
              </a:rPr>
            </a:br>
            <a:r>
              <a:rPr lang="en-US" altLang="en-US" sz="5300" b="1" dirty="0">
                <a:solidFill>
                  <a:schemeClr val="bg1"/>
                </a:solidFill>
                <a:latin typeface="Arial" panose="020B0604020202020204" pitchFamily="34" charset="0"/>
                <a:cs typeface="Arial" panose="020B0604020202020204" pitchFamily="34" charset="0"/>
              </a:rPr>
              <a:t>Step 2: Capacity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ctrTitle"/>
          </p:nvPr>
        </p:nvSpPr>
        <p:spPr/>
        <p:txBody>
          <a:bodyPr/>
          <a:lstStyle/>
          <a:p>
            <a:pPr eaLnBrk="1" hangingPunct="1"/>
            <a:r>
              <a:rPr lang="en-US" altLang="en-US" sz="3600" b="1" dirty="0">
                <a:solidFill>
                  <a:schemeClr val="bg1"/>
                </a:solidFill>
                <a:latin typeface="Arial" panose="020B0604020202020204" pitchFamily="34" charset="0"/>
                <a:cs typeface="Arial" panose="020B0604020202020204" pitchFamily="34" charset="0"/>
              </a:rPr>
              <a:t>Session 2 Agenda</a:t>
            </a:r>
          </a:p>
        </p:txBody>
      </p:sp>
      <p:sp>
        <p:nvSpPr>
          <p:cNvPr id="20483" name="Rectangle 3"/>
          <p:cNvSpPr>
            <a:spLocks noGrp="1"/>
          </p:cNvSpPr>
          <p:nvPr>
            <p:ph type="subTitle" idx="1"/>
          </p:nvPr>
        </p:nvSpPr>
        <p:spPr/>
        <p:txBody>
          <a:bodyPr/>
          <a:lstStyle/>
          <a:p>
            <a:pPr marL="514350" indent="-514350" eaLnBrk="1" hangingPunct="1">
              <a:lnSpc>
                <a:spcPct val="90000"/>
              </a:lnSpc>
              <a:spcAft>
                <a:spcPts val="600"/>
              </a:spcAft>
              <a:buFont typeface="Calibri" panose="020F0502020204030204" pitchFamily="34" charset="0"/>
              <a:buAutoNum type="arabicPeriod"/>
            </a:pPr>
            <a:r>
              <a:rPr lang="en-US" altLang="en-US" sz="2800" dirty="0">
                <a:solidFill>
                  <a:srgbClr val="000000"/>
                </a:solidFill>
                <a:latin typeface="Helvetica" panose="020B0604020202020204" pitchFamily="34" charset="0"/>
              </a:rPr>
              <a:t>Review Key Concepts from Session 1</a:t>
            </a:r>
          </a:p>
          <a:p>
            <a:pPr marL="514350" indent="-514350" eaLnBrk="1" hangingPunct="1">
              <a:lnSpc>
                <a:spcPct val="90000"/>
              </a:lnSpc>
              <a:spcAft>
                <a:spcPts val="600"/>
              </a:spcAft>
              <a:buFont typeface="Calibri" panose="020F0502020204030204" pitchFamily="34" charset="0"/>
              <a:buAutoNum type="arabicPeriod"/>
            </a:pPr>
            <a:r>
              <a:rPr lang="en-US" altLang="en-US" sz="2800" dirty="0">
                <a:solidFill>
                  <a:srgbClr val="000000"/>
                </a:solidFill>
                <a:latin typeface="Helvetica" panose="020B0604020202020204" pitchFamily="34" charset="0"/>
              </a:rPr>
              <a:t>Strategic Prevention Framework</a:t>
            </a:r>
            <a:endParaRPr lang="en-US" altLang="en-US" dirty="0">
              <a:latin typeface="Helvetica" panose="020B0604020202020204" pitchFamily="34" charset="0"/>
            </a:endParaRPr>
          </a:p>
          <a:p>
            <a:pPr eaLnBrk="1" hangingPunct="1">
              <a:lnSpc>
                <a:spcPct val="90000"/>
              </a:lnSpc>
              <a:spcAft>
                <a:spcPts val="600"/>
              </a:spcAft>
            </a:pPr>
            <a:r>
              <a:rPr lang="en-US" altLang="en-US" dirty="0">
                <a:latin typeface="Helvetica" panose="020B0604020202020204" pitchFamily="34" charset="0"/>
              </a:rPr>
              <a:t>     Step 1: Assessment</a:t>
            </a:r>
          </a:p>
          <a:p>
            <a:pPr eaLnBrk="1" hangingPunct="1">
              <a:lnSpc>
                <a:spcPct val="90000"/>
              </a:lnSpc>
              <a:spcAft>
                <a:spcPts val="600"/>
              </a:spcAft>
            </a:pPr>
            <a:r>
              <a:rPr lang="en-US" altLang="en-US" dirty="0">
                <a:latin typeface="Helvetica" panose="020B0604020202020204" pitchFamily="34" charset="0"/>
              </a:rPr>
              <a:t>     Step 2: Capacity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0655" y="2069432"/>
            <a:ext cx="3966900" cy="394309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ctrTitle"/>
          </p:nvPr>
        </p:nvSpPr>
        <p:spPr/>
        <p:txBody>
          <a:bodyPr/>
          <a:lstStyle/>
          <a:p>
            <a:pPr eaLnBrk="1" hangingPunct="1"/>
            <a:r>
              <a:rPr lang="en-US" altLang="en-US" sz="3600" b="1" dirty="0">
                <a:solidFill>
                  <a:schemeClr val="bg1"/>
                </a:solidFill>
                <a:latin typeface="Arial" panose="020B0604020202020204" pitchFamily="34" charset="0"/>
                <a:cs typeface="Arial" panose="020B0604020202020204" pitchFamily="34" charset="0"/>
              </a:rPr>
              <a:t>Assessing Capacity</a:t>
            </a:r>
          </a:p>
        </p:txBody>
      </p:sp>
      <p:sp>
        <p:nvSpPr>
          <p:cNvPr id="30724" name="Plus 3"/>
          <p:cNvSpPr>
            <a:spLocks noChangeArrowheads="1"/>
          </p:cNvSpPr>
          <p:nvPr/>
        </p:nvSpPr>
        <p:spPr bwMode="auto">
          <a:xfrm>
            <a:off x="2359025" y="3240088"/>
            <a:ext cx="992188" cy="914400"/>
          </a:xfrm>
          <a:custGeom>
            <a:avLst/>
            <a:gdLst>
              <a:gd name="T0" fmla="*/ 860673 w 992188"/>
              <a:gd name="T1" fmla="*/ 457200 h 914400"/>
              <a:gd name="T2" fmla="*/ 496094 w 992188"/>
              <a:gd name="T3" fmla="*/ 793196 h 914400"/>
              <a:gd name="T4" fmla="*/ 131515 w 992188"/>
              <a:gd name="T5" fmla="*/ 457200 h 914400"/>
              <a:gd name="T6" fmla="*/ 496094 w 992188"/>
              <a:gd name="T7" fmla="*/ 121204 h 914400"/>
              <a:gd name="T8" fmla="*/ 0 60000 65536"/>
              <a:gd name="T9" fmla="*/ 0 60000 65536"/>
              <a:gd name="T10" fmla="*/ 0 60000 65536"/>
              <a:gd name="T11" fmla="*/ 0 60000 65536"/>
              <a:gd name="T12" fmla="*/ 131515 w 992188"/>
              <a:gd name="T13" fmla="*/ 349667 h 914400"/>
              <a:gd name="T14" fmla="*/ 860673 w 992188"/>
              <a:gd name="T15" fmla="*/ 564733 h 914400"/>
            </a:gdLst>
            <a:ahLst/>
            <a:cxnLst>
              <a:cxn ang="T8">
                <a:pos x="T0" y="T1"/>
              </a:cxn>
              <a:cxn ang="T9">
                <a:pos x="T2" y="T3"/>
              </a:cxn>
              <a:cxn ang="T10">
                <a:pos x="T4" y="T5"/>
              </a:cxn>
              <a:cxn ang="T11">
                <a:pos x="T6" y="T7"/>
              </a:cxn>
            </a:cxnLst>
            <a:rect l="T12" t="T13" r="T14" b="T15"/>
            <a:pathLst>
              <a:path w="992188" h="914400">
                <a:moveTo>
                  <a:pt x="131515" y="349667"/>
                </a:moveTo>
                <a:lnTo>
                  <a:pt x="388561" y="349667"/>
                </a:lnTo>
                <a:lnTo>
                  <a:pt x="388561" y="121204"/>
                </a:lnTo>
                <a:lnTo>
                  <a:pt x="603627" y="121204"/>
                </a:lnTo>
                <a:lnTo>
                  <a:pt x="603627" y="349667"/>
                </a:lnTo>
                <a:lnTo>
                  <a:pt x="860673" y="349667"/>
                </a:lnTo>
                <a:lnTo>
                  <a:pt x="860673" y="564733"/>
                </a:lnTo>
                <a:lnTo>
                  <a:pt x="603627" y="564733"/>
                </a:lnTo>
                <a:lnTo>
                  <a:pt x="603627" y="793196"/>
                </a:lnTo>
                <a:lnTo>
                  <a:pt x="388561" y="793196"/>
                </a:lnTo>
                <a:lnTo>
                  <a:pt x="388561" y="564733"/>
                </a:lnTo>
                <a:lnTo>
                  <a:pt x="131515" y="564733"/>
                </a:lnTo>
                <a:lnTo>
                  <a:pt x="131515" y="349667"/>
                </a:lnTo>
                <a:close/>
              </a:path>
            </a:pathLst>
          </a:custGeom>
          <a:solidFill>
            <a:srgbClr val="7F7F7F"/>
          </a:solidFill>
          <a:ln w="9525">
            <a:solidFill>
              <a:srgbClr val="51738E"/>
            </a:solidFill>
            <a:miter lim="800000"/>
            <a:headEnd/>
            <a:tailEnd/>
          </a:ln>
          <a:effectLst>
            <a:outerShdw blurRad="63500" dist="23000" dir="5400000" rotWithShape="0">
              <a:srgbClr val="808080">
                <a:alpha val="34998"/>
              </a:srgbClr>
            </a:outerShdw>
          </a:effectLst>
        </p:spPr>
        <p:txBody>
          <a:bodyPr anchor="ctr"/>
          <a:lstStyle/>
          <a:p>
            <a:endParaRPr lang="en-US"/>
          </a:p>
        </p:txBody>
      </p:sp>
      <p:sp>
        <p:nvSpPr>
          <p:cNvPr id="30725" name="Equal 4"/>
          <p:cNvSpPr>
            <a:spLocks noChangeArrowheads="1"/>
          </p:cNvSpPr>
          <p:nvPr/>
        </p:nvSpPr>
        <p:spPr bwMode="auto">
          <a:xfrm>
            <a:off x="5408613" y="3343275"/>
            <a:ext cx="1158875" cy="682625"/>
          </a:xfrm>
          <a:custGeom>
            <a:avLst/>
            <a:gdLst>
              <a:gd name="T0" fmla="*/ 1005266 w 1158875"/>
              <a:gd name="T1" fmla="*/ 220897 h 682625"/>
              <a:gd name="T2" fmla="*/ 1005266 w 1158875"/>
              <a:gd name="T3" fmla="*/ 461728 h 682625"/>
              <a:gd name="T4" fmla="*/ 579438 w 1158875"/>
              <a:gd name="T5" fmla="*/ 542004 h 682625"/>
              <a:gd name="T6" fmla="*/ 153609 w 1158875"/>
              <a:gd name="T7" fmla="*/ 220897 h 682625"/>
              <a:gd name="T8" fmla="*/ 153609 w 1158875"/>
              <a:gd name="T9" fmla="*/ 461728 h 682625"/>
              <a:gd name="T10" fmla="*/ 579438 w 1158875"/>
              <a:gd name="T11" fmla="*/ 140621 h 682625"/>
              <a:gd name="T12" fmla="*/ 0 60000 65536"/>
              <a:gd name="T13" fmla="*/ 0 60000 65536"/>
              <a:gd name="T14" fmla="*/ 0 60000 65536"/>
              <a:gd name="T15" fmla="*/ 0 60000 65536"/>
              <a:gd name="T16" fmla="*/ 0 60000 65536"/>
              <a:gd name="T17" fmla="*/ 0 60000 65536"/>
              <a:gd name="T18" fmla="*/ 153609 w 1158875"/>
              <a:gd name="T19" fmla="*/ 140621 h 682625"/>
              <a:gd name="T20" fmla="*/ 1005266 w 1158875"/>
              <a:gd name="T21" fmla="*/ 542004 h 682625"/>
            </a:gdLst>
            <a:ahLst/>
            <a:cxnLst>
              <a:cxn ang="T12">
                <a:pos x="T0" y="T1"/>
              </a:cxn>
              <a:cxn ang="T13">
                <a:pos x="T2" y="T3"/>
              </a:cxn>
              <a:cxn ang="T14">
                <a:pos x="T4" y="T5"/>
              </a:cxn>
              <a:cxn ang="T15">
                <a:pos x="T6" y="T7"/>
              </a:cxn>
              <a:cxn ang="T16">
                <a:pos x="T8" y="T9"/>
              </a:cxn>
              <a:cxn ang="T17">
                <a:pos x="T10" y="T11"/>
              </a:cxn>
            </a:cxnLst>
            <a:rect l="T18" t="T19" r="T20" b="T21"/>
            <a:pathLst>
              <a:path w="1158875" h="682625">
                <a:moveTo>
                  <a:pt x="153609" y="140621"/>
                </a:moveTo>
                <a:lnTo>
                  <a:pt x="1005266" y="140621"/>
                </a:lnTo>
                <a:lnTo>
                  <a:pt x="1005266" y="301174"/>
                </a:lnTo>
                <a:lnTo>
                  <a:pt x="153609" y="301174"/>
                </a:lnTo>
                <a:lnTo>
                  <a:pt x="153609" y="140621"/>
                </a:lnTo>
                <a:close/>
                <a:moveTo>
                  <a:pt x="153609" y="381451"/>
                </a:moveTo>
                <a:lnTo>
                  <a:pt x="1005266" y="381451"/>
                </a:lnTo>
                <a:lnTo>
                  <a:pt x="1005266" y="542004"/>
                </a:lnTo>
                <a:lnTo>
                  <a:pt x="153609" y="542004"/>
                </a:lnTo>
                <a:lnTo>
                  <a:pt x="153609" y="381451"/>
                </a:lnTo>
                <a:close/>
              </a:path>
            </a:pathLst>
          </a:custGeom>
          <a:solidFill>
            <a:schemeClr val="accent2">
              <a:lumMod val="50000"/>
            </a:schemeClr>
          </a:solidFill>
          <a:ln w="9525">
            <a:solidFill>
              <a:srgbClr val="800000"/>
            </a:solidFill>
            <a:miter lim="800000"/>
            <a:headEnd/>
            <a:tailEnd/>
          </a:ln>
          <a:effectLst>
            <a:outerShdw blurRad="63500" dist="23000" dir="5400000" rotWithShape="0">
              <a:srgbClr val="808080">
                <a:alpha val="34998"/>
              </a:srgbClr>
            </a:outerShdw>
          </a:effectLst>
        </p:spPr>
        <p:txBody>
          <a:bodyPr anchor="ctr"/>
          <a:lstStyle/>
          <a:p>
            <a:endParaRPr lang="en-US"/>
          </a:p>
        </p:txBody>
      </p:sp>
      <p:sp>
        <p:nvSpPr>
          <p:cNvPr id="35845" name="Rectangle 7"/>
          <p:cNvSpPr>
            <a:spLocks noChangeArrowheads="1"/>
          </p:cNvSpPr>
          <p:nvPr/>
        </p:nvSpPr>
        <p:spPr bwMode="auto">
          <a:xfrm>
            <a:off x="6567488" y="2819400"/>
            <a:ext cx="2185987" cy="1603375"/>
          </a:xfrm>
          <a:prstGeom prst="rect">
            <a:avLst/>
          </a:prstGeom>
          <a:noFill/>
          <a:ln w="57150">
            <a:solidFill>
              <a:schemeClr val="accent2">
                <a:lumMod val="50000"/>
              </a:schemeClr>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r>
              <a:rPr lang="en-US" sz="2400" b="1" dirty="0">
                <a:solidFill>
                  <a:srgbClr val="000000"/>
                </a:solidFill>
                <a:ea typeface="ＭＳ Ｐゴシック" charset="0"/>
                <a:cs typeface="Arial" panose="020B0604020202020204" pitchFamily="34" charset="0"/>
              </a:rPr>
              <a:t>CAPACITY </a:t>
            </a:r>
            <a:endParaRPr lang="en-US" sz="2400" dirty="0">
              <a:solidFill>
                <a:srgbClr val="000000"/>
              </a:solidFill>
              <a:ea typeface="ＭＳ Ｐゴシック" charset="0"/>
              <a:cs typeface="Arial" panose="020B0604020202020204" pitchFamily="34" charset="0"/>
            </a:endParaRPr>
          </a:p>
        </p:txBody>
      </p:sp>
      <p:sp>
        <p:nvSpPr>
          <p:cNvPr id="35846" name="Oval 8"/>
          <p:cNvSpPr>
            <a:spLocks noChangeArrowheads="1"/>
          </p:cNvSpPr>
          <p:nvPr/>
        </p:nvSpPr>
        <p:spPr bwMode="auto">
          <a:xfrm>
            <a:off x="177800" y="2819400"/>
            <a:ext cx="2181225" cy="1603375"/>
          </a:xfrm>
          <a:prstGeom prst="ellipse">
            <a:avLst/>
          </a:prstGeom>
          <a:noFill/>
          <a:ln w="28575">
            <a:solidFill>
              <a:srgbClr val="000000"/>
            </a:solidFill>
            <a:round/>
            <a:headEnd/>
            <a:tailEnd/>
          </a:ln>
          <a:effectLst>
            <a:outerShdw blurRad="63500" dist="23000" dir="5400000" rotWithShape="0">
              <a:srgbClr val="00000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r>
              <a:rPr lang="en-US" sz="1600" b="1" dirty="0">
                <a:solidFill>
                  <a:srgbClr val="000000"/>
                </a:solidFill>
                <a:ea typeface="ＭＳ Ｐゴシック" charset="0"/>
                <a:cs typeface="Arial" panose="020B0604020202020204" pitchFamily="34" charset="0"/>
              </a:rPr>
              <a:t>RESOURCES</a:t>
            </a:r>
            <a:endParaRPr lang="en-US" sz="1600" dirty="0">
              <a:solidFill>
                <a:srgbClr val="000000"/>
              </a:solidFill>
              <a:ea typeface="ＭＳ Ｐゴシック" charset="0"/>
              <a:cs typeface="Arial" panose="020B0604020202020204" pitchFamily="34" charset="0"/>
            </a:endParaRPr>
          </a:p>
        </p:txBody>
      </p:sp>
      <p:sp>
        <p:nvSpPr>
          <p:cNvPr id="12" name="Oval 11"/>
          <p:cNvSpPr>
            <a:spLocks noChangeArrowheads="1"/>
          </p:cNvSpPr>
          <p:nvPr/>
        </p:nvSpPr>
        <p:spPr bwMode="auto">
          <a:xfrm>
            <a:off x="3351213" y="2819400"/>
            <a:ext cx="2057400" cy="1603375"/>
          </a:xfrm>
          <a:prstGeom prst="ellipse">
            <a:avLst/>
          </a:prstGeom>
          <a:noFill/>
          <a:ln w="28575">
            <a:solidFill>
              <a:srgbClr val="000000"/>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r>
              <a:rPr lang="en-US" sz="1600" b="1" cap="all" dirty="0">
                <a:solidFill>
                  <a:srgbClr val="000000"/>
                </a:solidFill>
                <a:ea typeface="+mn-ea"/>
                <a:cs typeface="Arial" panose="020B0604020202020204" pitchFamily="34" charset="0"/>
              </a:rPr>
              <a:t>Readiness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ctrTitle"/>
          </p:nvPr>
        </p:nvSpPr>
        <p:spPr/>
        <p:txBody>
          <a:bodyPr/>
          <a:lstStyle/>
          <a:p>
            <a:pPr eaLnBrk="1" hangingPunct="1"/>
            <a:r>
              <a:rPr lang="en-US" altLang="en-US" sz="3600" b="1" dirty="0">
                <a:solidFill>
                  <a:schemeClr val="bg1"/>
                </a:solidFill>
                <a:latin typeface="Arial" panose="020B0604020202020204" pitchFamily="34" charset="0"/>
                <a:cs typeface="Arial" panose="020B0604020202020204" pitchFamily="34" charset="0"/>
              </a:rPr>
              <a:t>Resources </a:t>
            </a:r>
          </a:p>
        </p:txBody>
      </p:sp>
      <p:sp>
        <p:nvSpPr>
          <p:cNvPr id="6" name="Oval Callout 5"/>
          <p:cNvSpPr>
            <a:spLocks noChangeArrowheads="1"/>
          </p:cNvSpPr>
          <p:nvPr/>
        </p:nvSpPr>
        <p:spPr bwMode="auto">
          <a:xfrm>
            <a:off x="5268913" y="1997075"/>
            <a:ext cx="1533525" cy="1406525"/>
          </a:xfrm>
          <a:prstGeom prst="wedgeEllipseCallout">
            <a:avLst>
              <a:gd name="adj1" fmla="val -20833"/>
              <a:gd name="adj2" fmla="val 62500"/>
            </a:avLst>
          </a:prstGeom>
          <a:solidFill>
            <a:schemeClr val="accent6">
              <a:lumMod val="50000"/>
            </a:schemeClr>
          </a:solidFill>
          <a:ln w="9525">
            <a:solidFill>
              <a:srgbClr val="87512C"/>
            </a:solidFill>
            <a:miter lim="800000"/>
            <a:headEnd/>
            <a:tailEnd/>
          </a:ln>
          <a:effectLst>
            <a:outerShdw blurRad="63500" dist="23000" dir="5400000" rotWithShape="0">
              <a:srgbClr val="000000">
                <a:alpha val="34998"/>
              </a:srgbClr>
            </a:outerShdw>
          </a:effectLst>
        </p:spPr>
        <p:txBody>
          <a:bodyPr anchor="ctr"/>
          <a:lstStyle/>
          <a:p>
            <a:pPr algn="ctr">
              <a:defRPr/>
            </a:pPr>
            <a:r>
              <a:rPr lang="en-US" b="1" dirty="0">
                <a:solidFill>
                  <a:schemeClr val="bg1"/>
                </a:solidFill>
                <a:latin typeface="Arial" charset="0"/>
                <a:ea typeface="ＭＳ Ｐゴシック" charset="0"/>
                <a:cs typeface="ＭＳ Ｐゴシック" charset="0"/>
              </a:rPr>
              <a:t>We can give money.</a:t>
            </a:r>
          </a:p>
        </p:txBody>
      </p:sp>
      <p:sp>
        <p:nvSpPr>
          <p:cNvPr id="8" name="Oval Callout 7"/>
          <p:cNvSpPr>
            <a:spLocks noChangeArrowheads="1"/>
          </p:cNvSpPr>
          <p:nvPr/>
        </p:nvSpPr>
        <p:spPr bwMode="auto">
          <a:xfrm>
            <a:off x="3522663" y="3403600"/>
            <a:ext cx="2011362" cy="2020888"/>
          </a:xfrm>
          <a:prstGeom prst="wedgeEllipseCallout">
            <a:avLst>
              <a:gd name="adj1" fmla="val -20833"/>
              <a:gd name="adj2" fmla="val 62500"/>
            </a:avLst>
          </a:prstGeom>
          <a:solidFill>
            <a:schemeClr val="accent3">
              <a:lumMod val="50000"/>
            </a:schemeClr>
          </a:solidFill>
          <a:ln w="9525">
            <a:solidFill>
              <a:srgbClr val="495340"/>
            </a:solidFill>
            <a:miter lim="800000"/>
            <a:headEnd/>
            <a:tailEnd/>
          </a:ln>
          <a:effectLst>
            <a:outerShdw blurRad="63500" dist="23000" dir="5400000" rotWithShape="0">
              <a:srgbClr val="000000">
                <a:alpha val="34998"/>
              </a:srgbClr>
            </a:outerShdw>
          </a:effectLst>
        </p:spPr>
        <p:txBody>
          <a:bodyPr anchor="ctr"/>
          <a:lstStyle/>
          <a:p>
            <a:pPr algn="ctr">
              <a:defRPr/>
            </a:pPr>
            <a:r>
              <a:rPr lang="en-US" b="1" dirty="0">
                <a:solidFill>
                  <a:schemeClr val="bg1"/>
                </a:solidFill>
                <a:latin typeface="Arial" charset="0"/>
                <a:ea typeface="ＭＳ Ｐゴシック" charset="0"/>
                <a:cs typeface="ＭＳ Ｐゴシック" charset="0"/>
              </a:rPr>
              <a:t>We have expertise in evaluation.</a:t>
            </a:r>
          </a:p>
        </p:txBody>
      </p:sp>
      <p:sp>
        <p:nvSpPr>
          <p:cNvPr id="9" name="Oval Callout 8"/>
          <p:cNvSpPr>
            <a:spLocks noChangeArrowheads="1"/>
          </p:cNvSpPr>
          <p:nvPr/>
        </p:nvSpPr>
        <p:spPr bwMode="auto">
          <a:xfrm>
            <a:off x="266700" y="3522663"/>
            <a:ext cx="2651125" cy="1514475"/>
          </a:xfrm>
          <a:prstGeom prst="wedgeEllipseCallout">
            <a:avLst>
              <a:gd name="adj1" fmla="val -20833"/>
              <a:gd name="adj2" fmla="val 62500"/>
            </a:avLst>
          </a:prstGeom>
          <a:solidFill>
            <a:schemeClr val="accent2">
              <a:lumMod val="50000"/>
            </a:schemeClr>
          </a:solidFill>
          <a:ln w="9525">
            <a:solidFill>
              <a:srgbClr val="F4C3C4"/>
            </a:solidFill>
            <a:miter lim="800000"/>
            <a:headEnd/>
            <a:tailEnd/>
          </a:ln>
          <a:effectLst>
            <a:outerShdw blurRad="63500" dist="23000" dir="5400000" rotWithShape="0">
              <a:srgbClr val="000000">
                <a:alpha val="34998"/>
              </a:srgbClr>
            </a:outerShdw>
          </a:effectLst>
        </p:spPr>
        <p:txBody>
          <a:bodyPr anchor="ctr"/>
          <a:lstStyle/>
          <a:p>
            <a:pPr algn="ctr">
              <a:tabLst>
                <a:tab pos="1428750" algn="l"/>
              </a:tabLst>
              <a:defRPr/>
            </a:pPr>
            <a:r>
              <a:rPr lang="en-US" b="1" dirty="0">
                <a:solidFill>
                  <a:srgbClr val="FFFFFF"/>
                </a:solidFill>
                <a:latin typeface="Arial" charset="0"/>
                <a:ea typeface="ＭＳ Ｐゴシック" charset="0"/>
                <a:cs typeface="ＭＳ Ｐゴシック" charset="0"/>
              </a:rPr>
              <a:t>Our mission is about health and well-being.</a:t>
            </a:r>
          </a:p>
        </p:txBody>
      </p:sp>
      <p:sp>
        <p:nvSpPr>
          <p:cNvPr id="10" name="Oval Callout 9"/>
          <p:cNvSpPr>
            <a:spLocks noChangeArrowheads="1"/>
          </p:cNvSpPr>
          <p:nvPr/>
        </p:nvSpPr>
        <p:spPr bwMode="auto">
          <a:xfrm>
            <a:off x="6035675" y="3522663"/>
            <a:ext cx="2901950" cy="1827212"/>
          </a:xfrm>
          <a:prstGeom prst="wedgeEllipseCallout">
            <a:avLst>
              <a:gd name="adj1" fmla="val -20833"/>
              <a:gd name="adj2" fmla="val 62500"/>
            </a:avLst>
          </a:prstGeom>
          <a:solidFill>
            <a:schemeClr val="accent4">
              <a:lumMod val="75000"/>
            </a:schemeClr>
          </a:solidFill>
          <a:ln w="9525">
            <a:solidFill>
              <a:schemeClr val="accent4">
                <a:lumMod val="50000"/>
              </a:schemeClr>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800" b="1" dirty="0">
                <a:solidFill>
                  <a:srgbClr val="FFFFFF"/>
                </a:solidFill>
                <a:cs typeface="Arial" panose="020B0604020202020204" pitchFamily="34" charset="0"/>
              </a:rPr>
              <a:t>I’</a:t>
            </a:r>
            <a:r>
              <a:rPr lang="en-US" altLang="ja-JP" sz="1800" b="1" dirty="0">
                <a:solidFill>
                  <a:srgbClr val="FFFFFF"/>
                </a:solidFill>
                <a:cs typeface="Arial" panose="020B0604020202020204" pitchFamily="34" charset="0"/>
              </a:rPr>
              <a:t>ve been working in the community on prevention for over 20 years.</a:t>
            </a:r>
            <a:endParaRPr lang="en-US" altLang="en-US" sz="1800" b="1" dirty="0">
              <a:solidFill>
                <a:srgbClr val="FFFFFF"/>
              </a:solidFill>
              <a:cs typeface="Arial" panose="020B0604020202020204" pitchFamily="34" charset="0"/>
            </a:endParaRPr>
          </a:p>
        </p:txBody>
      </p:sp>
      <p:sp>
        <p:nvSpPr>
          <p:cNvPr id="13" name="Oval Callout 12"/>
          <p:cNvSpPr>
            <a:spLocks noChangeArrowheads="1"/>
          </p:cNvSpPr>
          <p:nvPr/>
        </p:nvSpPr>
        <p:spPr bwMode="auto">
          <a:xfrm>
            <a:off x="2251075" y="1517650"/>
            <a:ext cx="2465388" cy="1885950"/>
          </a:xfrm>
          <a:prstGeom prst="wedgeEllipseCallout">
            <a:avLst>
              <a:gd name="adj1" fmla="val -20833"/>
              <a:gd name="adj2" fmla="val 62500"/>
            </a:avLst>
          </a:prstGeom>
          <a:solidFill>
            <a:schemeClr val="accent1">
              <a:lumMod val="75000"/>
            </a:schemeClr>
          </a:soli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a:defRPr/>
            </a:pPr>
            <a:r>
              <a:rPr lang="en-US" b="1" dirty="0">
                <a:solidFill>
                  <a:schemeClr val="bg1"/>
                </a:solidFill>
                <a:latin typeface="Arial" charset="0"/>
                <a:ea typeface="ＭＳ Ｐゴシック" charset="0"/>
                <a:cs typeface="ＭＳ Ｐゴシック" charset="0"/>
              </a:rPr>
              <a:t>I am Latino and know my community well.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nodeType="afterGroup">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Effect transition="in" filter="fade">
                                      <p:cBhvr>
                                        <p:cTn id="15" dur="2000"/>
                                        <p:tgtEl>
                                          <p:spTgt spid="6"/>
                                        </p:tgtEl>
                                      </p:cBhvr>
                                    </p:animEffect>
                                  </p:childTnLst>
                                </p:cTn>
                              </p:par>
                            </p:childTnLst>
                          </p:cTn>
                        </p:par>
                        <p:par>
                          <p:cTn id="16" fill="hold" nodeType="afterGroup">
                            <p:stCondLst>
                              <p:cond delay="3000"/>
                            </p:stCondLst>
                            <p:childTnLst>
                              <p:par>
                                <p:cTn id="17" presetID="53"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2000" fill="hold"/>
                                        <p:tgtEl>
                                          <p:spTgt spid="13"/>
                                        </p:tgtEl>
                                        <p:attrNameLst>
                                          <p:attrName>ppt_w</p:attrName>
                                        </p:attrNameLst>
                                      </p:cBhvr>
                                      <p:tavLst>
                                        <p:tav tm="0">
                                          <p:val>
                                            <p:fltVal val="0"/>
                                          </p:val>
                                        </p:tav>
                                        <p:tav tm="100000">
                                          <p:val>
                                            <p:strVal val="#ppt_w"/>
                                          </p:val>
                                        </p:tav>
                                      </p:tavLst>
                                    </p:anim>
                                    <p:anim calcmode="lin" valueType="num">
                                      <p:cBhvr>
                                        <p:cTn id="20" dur="2000" fill="hold"/>
                                        <p:tgtEl>
                                          <p:spTgt spid="13"/>
                                        </p:tgtEl>
                                        <p:attrNameLst>
                                          <p:attrName>ppt_h</p:attrName>
                                        </p:attrNameLst>
                                      </p:cBhvr>
                                      <p:tavLst>
                                        <p:tav tm="0">
                                          <p:val>
                                            <p:fltVal val="0"/>
                                          </p:val>
                                        </p:tav>
                                        <p:tav tm="100000">
                                          <p:val>
                                            <p:strVal val="#ppt_h"/>
                                          </p:val>
                                        </p:tav>
                                      </p:tavLst>
                                    </p:anim>
                                    <p:animEffect transition="in" filter="fade">
                                      <p:cBhvr>
                                        <p:cTn id="21" dur="2000"/>
                                        <p:tgtEl>
                                          <p:spTgt spid="13"/>
                                        </p:tgtEl>
                                      </p:cBhvr>
                                    </p:animEffect>
                                  </p:childTnLst>
                                </p:cTn>
                              </p:par>
                            </p:childTnLst>
                          </p:cTn>
                        </p:par>
                        <p:par>
                          <p:cTn id="22" fill="hold" nodeType="afterGroup">
                            <p:stCondLst>
                              <p:cond delay="5000"/>
                            </p:stCondLst>
                            <p:childTnLst>
                              <p:par>
                                <p:cTn id="23" presetID="53"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000" fill="hold"/>
                                        <p:tgtEl>
                                          <p:spTgt spid="8"/>
                                        </p:tgtEl>
                                        <p:attrNameLst>
                                          <p:attrName>ppt_w</p:attrName>
                                        </p:attrNameLst>
                                      </p:cBhvr>
                                      <p:tavLst>
                                        <p:tav tm="0">
                                          <p:val>
                                            <p:fltVal val="0"/>
                                          </p:val>
                                        </p:tav>
                                        <p:tav tm="100000">
                                          <p:val>
                                            <p:strVal val="#ppt_w"/>
                                          </p:val>
                                        </p:tav>
                                      </p:tavLst>
                                    </p:anim>
                                    <p:anim calcmode="lin" valueType="num">
                                      <p:cBhvr>
                                        <p:cTn id="26" dur="2000" fill="hold"/>
                                        <p:tgtEl>
                                          <p:spTgt spid="8"/>
                                        </p:tgtEl>
                                        <p:attrNameLst>
                                          <p:attrName>ppt_h</p:attrName>
                                        </p:attrNameLst>
                                      </p:cBhvr>
                                      <p:tavLst>
                                        <p:tav tm="0">
                                          <p:val>
                                            <p:fltVal val="0"/>
                                          </p:val>
                                        </p:tav>
                                        <p:tav tm="100000">
                                          <p:val>
                                            <p:strVal val="#ppt_h"/>
                                          </p:val>
                                        </p:tav>
                                      </p:tavLst>
                                    </p:anim>
                                    <p:animEffect transition="in" filter="fade">
                                      <p:cBhvr>
                                        <p:cTn id="27" dur="2000"/>
                                        <p:tgtEl>
                                          <p:spTgt spid="8"/>
                                        </p:tgtEl>
                                      </p:cBhvr>
                                    </p:animEffect>
                                  </p:childTnLst>
                                </p:cTn>
                              </p:par>
                            </p:childTnLst>
                          </p:cTn>
                        </p:par>
                        <p:par>
                          <p:cTn id="28" fill="hold" nodeType="afterGroup">
                            <p:stCondLst>
                              <p:cond delay="7000"/>
                            </p:stCondLst>
                            <p:childTnLst>
                              <p:par>
                                <p:cTn id="29" presetID="53"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2000" fill="hold"/>
                                        <p:tgtEl>
                                          <p:spTgt spid="9"/>
                                        </p:tgtEl>
                                        <p:attrNameLst>
                                          <p:attrName>ppt_w</p:attrName>
                                        </p:attrNameLst>
                                      </p:cBhvr>
                                      <p:tavLst>
                                        <p:tav tm="0">
                                          <p:val>
                                            <p:fltVal val="0"/>
                                          </p:val>
                                        </p:tav>
                                        <p:tav tm="100000">
                                          <p:val>
                                            <p:strVal val="#ppt_w"/>
                                          </p:val>
                                        </p:tav>
                                      </p:tavLst>
                                    </p:anim>
                                    <p:anim calcmode="lin" valueType="num">
                                      <p:cBhvr>
                                        <p:cTn id="32" dur="2000" fill="hold"/>
                                        <p:tgtEl>
                                          <p:spTgt spid="9"/>
                                        </p:tgtEl>
                                        <p:attrNameLst>
                                          <p:attrName>ppt_h</p:attrName>
                                        </p:attrNameLst>
                                      </p:cBhvr>
                                      <p:tavLst>
                                        <p:tav tm="0">
                                          <p:val>
                                            <p:fltVal val="0"/>
                                          </p:val>
                                        </p:tav>
                                        <p:tav tm="100000">
                                          <p:val>
                                            <p:strVal val="#ppt_h"/>
                                          </p:val>
                                        </p:tav>
                                      </p:tavLst>
                                    </p:anim>
                                    <p:animEffect transition="in" filter="fade">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ctrTitle"/>
          </p:nvPr>
        </p:nvSpPr>
        <p:spPr/>
        <p:txBody>
          <a:bodyPr/>
          <a:lstStyle/>
          <a:p>
            <a:pPr eaLnBrk="1" hangingPunct="1"/>
            <a:r>
              <a:rPr lang="en-US" altLang="en-US" sz="3600" b="1" dirty="0">
                <a:solidFill>
                  <a:schemeClr val="bg1"/>
                </a:solidFill>
                <a:latin typeface="Arial" panose="020B0604020202020204" pitchFamily="34" charset="0"/>
                <a:cs typeface="Arial" panose="020B0604020202020204" pitchFamily="34" charset="0"/>
              </a:rPr>
              <a:t>ACTIVITY – Identifying Resources</a:t>
            </a:r>
          </a:p>
        </p:txBody>
      </p:sp>
      <p:sp>
        <p:nvSpPr>
          <p:cNvPr id="4" name="Rectangle 3"/>
          <p:cNvSpPr/>
          <p:nvPr/>
        </p:nvSpPr>
        <p:spPr>
          <a:xfrm>
            <a:off x="543018" y="1920875"/>
            <a:ext cx="8169275" cy="27701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lvl1pPr marL="292100" indent="-2921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Aft>
                <a:spcPts val="1200"/>
              </a:spcAft>
              <a:buFont typeface="Wingdings" panose="05000000000000000000" pitchFamily="2" charset="2"/>
              <a:buChar char="Ø"/>
            </a:pPr>
            <a:r>
              <a:rPr lang="en-US" altLang="en-US" sz="2000" dirty="0">
                <a:solidFill>
                  <a:srgbClr val="000000"/>
                </a:solidFill>
                <a:cs typeface="Arial" panose="020B0604020202020204" pitchFamily="34" charset="0"/>
              </a:rPr>
              <a:t>On your own, identify a community where you work or live.</a:t>
            </a:r>
          </a:p>
          <a:p>
            <a:pPr eaLnBrk="1" hangingPunct="1">
              <a:lnSpc>
                <a:spcPct val="120000"/>
              </a:lnSpc>
              <a:spcAft>
                <a:spcPts val="1200"/>
              </a:spcAft>
              <a:buFont typeface="Wingdings" panose="05000000000000000000" pitchFamily="2" charset="2"/>
              <a:buChar char="Ø"/>
            </a:pPr>
            <a:r>
              <a:rPr lang="en-US" altLang="en-US" sz="2000" dirty="0">
                <a:solidFill>
                  <a:srgbClr val="000000"/>
                </a:solidFill>
                <a:cs typeface="Arial" panose="020B0604020202020204" pitchFamily="34" charset="0"/>
              </a:rPr>
              <a:t>Determine the community resources—human, fiscal, and organizational—that are connected to underage drinking.</a:t>
            </a:r>
          </a:p>
          <a:p>
            <a:pPr eaLnBrk="1" hangingPunct="1">
              <a:lnSpc>
                <a:spcPct val="120000"/>
              </a:lnSpc>
              <a:spcAft>
                <a:spcPts val="1200"/>
              </a:spcAft>
              <a:buFont typeface="Wingdings" panose="05000000000000000000" pitchFamily="2" charset="2"/>
              <a:buChar char="Ø"/>
            </a:pPr>
            <a:r>
              <a:rPr lang="en-US" altLang="en-US" sz="2000" dirty="0">
                <a:solidFill>
                  <a:srgbClr val="000000"/>
                </a:solidFill>
                <a:cs typeface="Arial" panose="020B0604020202020204" pitchFamily="34" charset="0"/>
              </a:rPr>
              <a:t>Write these resources down on separate sticky notes.</a:t>
            </a:r>
          </a:p>
          <a:p>
            <a:pPr eaLnBrk="1" hangingPunct="1">
              <a:lnSpc>
                <a:spcPct val="120000"/>
              </a:lnSpc>
              <a:spcAft>
                <a:spcPts val="1200"/>
              </a:spcAft>
              <a:buFont typeface="Wingdings" panose="05000000000000000000" pitchFamily="2" charset="2"/>
              <a:buChar char="Ø"/>
            </a:pPr>
            <a:r>
              <a:rPr lang="en-US" altLang="en-US" sz="2000" dirty="0">
                <a:solidFill>
                  <a:srgbClr val="000000"/>
                </a:solidFill>
                <a:cs typeface="Arial" panose="020B0604020202020204" pitchFamily="34" charset="0"/>
              </a:rPr>
              <a:t>Put the sticky notes on the appropriate paper on the wall: </a:t>
            </a:r>
            <a:r>
              <a:rPr lang="ja-JP" altLang="en-US" sz="2000" dirty="0">
                <a:solidFill>
                  <a:srgbClr val="000000"/>
                </a:solidFill>
                <a:cs typeface="Arial" panose="020B0604020202020204" pitchFamily="34" charset="0"/>
              </a:rPr>
              <a:t>“</a:t>
            </a:r>
            <a:r>
              <a:rPr lang="en-US" altLang="ja-JP" sz="2000" dirty="0">
                <a:solidFill>
                  <a:srgbClr val="000000"/>
                </a:solidFill>
                <a:cs typeface="Arial" panose="020B0604020202020204" pitchFamily="34" charset="0"/>
              </a:rPr>
              <a:t>Human Resources,</a:t>
            </a:r>
            <a:r>
              <a:rPr lang="ja-JP" altLang="en-US" sz="2000" dirty="0">
                <a:solidFill>
                  <a:srgbClr val="000000"/>
                </a:solidFill>
                <a:cs typeface="Arial" panose="020B0604020202020204" pitchFamily="34" charset="0"/>
              </a:rPr>
              <a:t>”</a:t>
            </a:r>
            <a:r>
              <a:rPr lang="en-US" altLang="ja-JP" sz="2000" dirty="0">
                <a:solidFill>
                  <a:srgbClr val="000000"/>
                </a:solidFill>
                <a:cs typeface="Arial" panose="020B0604020202020204" pitchFamily="34" charset="0"/>
              </a:rPr>
              <a:t> </a:t>
            </a:r>
            <a:r>
              <a:rPr lang="ja-JP" altLang="en-US" sz="2000" dirty="0">
                <a:solidFill>
                  <a:srgbClr val="000000"/>
                </a:solidFill>
                <a:cs typeface="Arial" panose="020B0604020202020204" pitchFamily="34" charset="0"/>
              </a:rPr>
              <a:t>“</a:t>
            </a:r>
            <a:r>
              <a:rPr lang="en-US" altLang="ja-JP" sz="2000" dirty="0">
                <a:solidFill>
                  <a:srgbClr val="000000"/>
                </a:solidFill>
                <a:cs typeface="Arial" panose="020B0604020202020204" pitchFamily="34" charset="0"/>
              </a:rPr>
              <a:t>Fiscal Resources,</a:t>
            </a:r>
            <a:r>
              <a:rPr lang="ja-JP" altLang="en-US" sz="2000" dirty="0">
                <a:solidFill>
                  <a:srgbClr val="000000"/>
                </a:solidFill>
                <a:cs typeface="Arial" panose="020B0604020202020204" pitchFamily="34" charset="0"/>
              </a:rPr>
              <a:t>”</a:t>
            </a:r>
            <a:r>
              <a:rPr lang="en-US" altLang="ja-JP" sz="2000" dirty="0">
                <a:solidFill>
                  <a:srgbClr val="000000"/>
                </a:solidFill>
                <a:cs typeface="Arial" panose="020B0604020202020204" pitchFamily="34" charset="0"/>
              </a:rPr>
              <a:t> or </a:t>
            </a:r>
            <a:r>
              <a:rPr lang="ja-JP" altLang="en-US" sz="2000" dirty="0">
                <a:solidFill>
                  <a:srgbClr val="000000"/>
                </a:solidFill>
                <a:cs typeface="Arial" panose="020B0604020202020204" pitchFamily="34" charset="0"/>
              </a:rPr>
              <a:t>“</a:t>
            </a:r>
            <a:r>
              <a:rPr lang="en-US" altLang="ja-JP" sz="2000" dirty="0">
                <a:solidFill>
                  <a:srgbClr val="000000"/>
                </a:solidFill>
                <a:cs typeface="Arial" panose="020B0604020202020204" pitchFamily="34" charset="0"/>
              </a:rPr>
              <a:t>Organizational Resources.</a:t>
            </a:r>
            <a:r>
              <a:rPr lang="ja-JP" altLang="en-US" sz="2000" dirty="0">
                <a:solidFill>
                  <a:srgbClr val="000000"/>
                </a:solidFill>
                <a:cs typeface="Arial" panose="020B0604020202020204" pitchFamily="34" charset="0"/>
              </a:rPr>
              <a:t>”</a:t>
            </a:r>
            <a:endParaRPr lang="en-US" altLang="en-US" sz="2000" dirty="0">
              <a:solidFill>
                <a:srgbClr val="000000"/>
              </a:solidFill>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565150" y="3186113"/>
            <a:ext cx="7624763" cy="2022475"/>
          </a:xfrm>
          <a:prstGeom prst="rect">
            <a:avLst/>
          </a:prstGeom>
          <a:noFill/>
          <a:ln>
            <a:noFill/>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77826" name="Rectangle 2"/>
          <p:cNvSpPr>
            <a:spLocks noGrp="1" noChangeArrowheads="1"/>
          </p:cNvSpPr>
          <p:nvPr>
            <p:ph type="ctrTitle"/>
          </p:nvPr>
        </p:nvSpPr>
        <p:spPr/>
        <p:txBody>
          <a:bodyPr/>
          <a:lstStyle/>
          <a:p>
            <a:pPr eaLnBrk="1" hangingPunct="1"/>
            <a:r>
              <a:rPr lang="en-US" altLang="en-US" sz="3600" b="1" dirty="0">
                <a:solidFill>
                  <a:schemeClr val="bg1"/>
                </a:solidFill>
                <a:latin typeface="Arial" panose="020B0604020202020204" pitchFamily="34" charset="0"/>
                <a:cs typeface="Arial" panose="020B0604020202020204" pitchFamily="34" charset="0"/>
              </a:rPr>
              <a:t>Community Readiness</a:t>
            </a:r>
          </a:p>
        </p:txBody>
      </p:sp>
      <p:sp>
        <p:nvSpPr>
          <p:cNvPr id="77828" name="Rectangle 4"/>
          <p:cNvSpPr>
            <a:spLocks noChangeArrowheads="1"/>
          </p:cNvSpPr>
          <p:nvPr/>
        </p:nvSpPr>
        <p:spPr bwMode="auto">
          <a:xfrm>
            <a:off x="3524835" y="6087181"/>
            <a:ext cx="43037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800" b="1" i="1" dirty="0">
                <a:solidFill>
                  <a:srgbClr val="577785"/>
                </a:solidFill>
                <a:latin typeface="Calibri" panose="020F0502020204030204" pitchFamily="34" charset="0"/>
              </a:rPr>
              <a:t>Information Sheet 2.10: Assessing Capacity</a:t>
            </a:r>
            <a:endParaRPr lang="en-US" altLang="en-US" sz="1800" dirty="0">
              <a:solidFill>
                <a:srgbClr val="577785"/>
              </a:solidFill>
              <a:latin typeface="Calibri" panose="020F0502020204030204" pitchFamily="34" charset="0"/>
            </a:endParaRPr>
          </a:p>
        </p:txBody>
      </p:sp>
      <p:graphicFrame>
        <p:nvGraphicFramePr>
          <p:cNvPr id="11" name="Diagram 10"/>
          <p:cNvGraphicFramePr/>
          <p:nvPr>
            <p:extLst>
              <p:ext uri="{D42A27DB-BD31-4B8C-83A1-F6EECF244321}">
                <p14:modId xmlns:p14="http://schemas.microsoft.com/office/powerpoint/2010/main" val="2186278654"/>
              </p:ext>
            </p:extLst>
          </p:nvPr>
        </p:nvGraphicFramePr>
        <p:xfrm>
          <a:off x="870656" y="1936045"/>
          <a:ext cx="7319257" cy="327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ctrTitle"/>
          </p:nvPr>
        </p:nvSpPr>
        <p:spPr/>
        <p:txBody>
          <a:bodyPr/>
          <a:lstStyle/>
          <a:p>
            <a:pPr eaLnBrk="1" hangingPunct="1"/>
            <a:r>
              <a:rPr lang="en-US" altLang="en-US" sz="3600" b="1" dirty="0">
                <a:solidFill>
                  <a:schemeClr val="bg1"/>
                </a:solidFill>
                <a:latin typeface="Arial" panose="020B0604020202020204" pitchFamily="34" charset="0"/>
                <a:cs typeface="Arial" panose="020B0604020202020204" pitchFamily="34" charset="0"/>
              </a:rPr>
              <a:t>ACTIVITY – High/Low</a:t>
            </a:r>
          </a:p>
        </p:txBody>
      </p:sp>
      <p:sp>
        <p:nvSpPr>
          <p:cNvPr id="10" name="Rectangle 9"/>
          <p:cNvSpPr/>
          <p:nvPr/>
        </p:nvSpPr>
        <p:spPr>
          <a:xfrm>
            <a:off x="403412" y="1687513"/>
            <a:ext cx="8432800" cy="362108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marL="292100" indent="-292100">
              <a:lnSpc>
                <a:spcPct val="120000"/>
              </a:lnSpc>
              <a:spcAft>
                <a:spcPts val="1200"/>
              </a:spcAft>
              <a:buFont typeface="Wingdings" charset="0"/>
              <a:buChar char="Ø"/>
              <a:defRPr/>
            </a:pPr>
            <a:r>
              <a:rPr lang="en-US" sz="2000" dirty="0">
                <a:solidFill>
                  <a:srgbClr val="000000"/>
                </a:solidFill>
                <a:latin typeface="Arial" charset="0"/>
                <a:ea typeface="ＭＳ Ｐゴシック" charset="0"/>
                <a:cs typeface="Arial" charset="0"/>
              </a:rPr>
              <a:t>For the community you identified in the previous activity, determine its level of resources and readiness  to address underage drinking according to the following four scenarios:</a:t>
            </a:r>
          </a:p>
          <a:p>
            <a:pPr marL="912813" lvl="1" indent="-457200">
              <a:spcAft>
                <a:spcPts val="600"/>
              </a:spcAft>
              <a:buFont typeface="Courier New"/>
              <a:buChar char="o"/>
              <a:defRPr/>
            </a:pPr>
            <a:r>
              <a:rPr lang="en-US" sz="2000" dirty="0">
                <a:solidFill>
                  <a:srgbClr val="000000"/>
                </a:solidFill>
                <a:latin typeface="Arial" charset="0"/>
                <a:ea typeface="ＭＳ Ｐゴシック" charset="0"/>
                <a:cs typeface="Arial" charset="0"/>
              </a:rPr>
              <a:t>High resources, high readiness</a:t>
            </a:r>
          </a:p>
          <a:p>
            <a:pPr marL="912813" lvl="1" indent="-457200">
              <a:spcAft>
                <a:spcPts val="600"/>
              </a:spcAft>
              <a:buFont typeface="Courier New"/>
              <a:buChar char="o"/>
              <a:defRPr/>
            </a:pPr>
            <a:r>
              <a:rPr lang="en-US" sz="2000" dirty="0">
                <a:solidFill>
                  <a:srgbClr val="000000"/>
                </a:solidFill>
                <a:latin typeface="Arial" charset="0"/>
                <a:ea typeface="ＭＳ Ｐゴシック" charset="0"/>
                <a:cs typeface="Arial" charset="0"/>
              </a:rPr>
              <a:t>High resources, low readiness</a:t>
            </a:r>
          </a:p>
          <a:p>
            <a:pPr marL="912813" lvl="1" indent="-457200">
              <a:spcAft>
                <a:spcPts val="600"/>
              </a:spcAft>
              <a:buFont typeface="Courier New"/>
              <a:buChar char="o"/>
              <a:defRPr/>
            </a:pPr>
            <a:r>
              <a:rPr lang="en-US" sz="2000" dirty="0">
                <a:solidFill>
                  <a:srgbClr val="000000"/>
                </a:solidFill>
                <a:latin typeface="Arial" charset="0"/>
                <a:ea typeface="ＭＳ Ｐゴシック" charset="0"/>
                <a:cs typeface="Arial" charset="0"/>
              </a:rPr>
              <a:t>Low resources, high readiness</a:t>
            </a:r>
          </a:p>
          <a:p>
            <a:pPr marL="912813" lvl="1" indent="-457200">
              <a:spcAft>
                <a:spcPts val="600"/>
              </a:spcAft>
              <a:buFont typeface="Courier New"/>
              <a:buChar char="o"/>
              <a:defRPr/>
            </a:pPr>
            <a:r>
              <a:rPr lang="en-US" sz="2000" dirty="0">
                <a:solidFill>
                  <a:srgbClr val="000000"/>
                </a:solidFill>
                <a:latin typeface="Arial" charset="0"/>
                <a:ea typeface="ＭＳ Ｐゴシック" charset="0"/>
                <a:cs typeface="Arial" charset="0"/>
              </a:rPr>
              <a:t>Low resources, low readiness</a:t>
            </a:r>
          </a:p>
          <a:p>
            <a:pPr marL="292100" indent="-292100">
              <a:lnSpc>
                <a:spcPct val="120000"/>
              </a:lnSpc>
              <a:spcAft>
                <a:spcPts val="1200"/>
              </a:spcAft>
              <a:buFont typeface="Wingdings" charset="0"/>
              <a:buChar char="Ø"/>
              <a:defRPr/>
            </a:pPr>
            <a:r>
              <a:rPr lang="en-US" sz="2000" dirty="0">
                <a:solidFill>
                  <a:srgbClr val="000000"/>
                </a:solidFill>
                <a:latin typeface="Arial" charset="0"/>
                <a:ea typeface="ＭＳ Ｐゴシック" charset="0"/>
                <a:cs typeface="Arial" charset="0"/>
              </a:rPr>
              <a:t>Find a partner and take turns sharing which scenario accurately describes your community and why.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ctrTitle"/>
          </p:nvPr>
        </p:nvSpPr>
        <p:spPr>
          <a:xfrm>
            <a:off x="403412" y="0"/>
            <a:ext cx="8740588" cy="1105648"/>
          </a:xfrm>
        </p:spPr>
        <p:txBody>
          <a:bodyPr/>
          <a:lstStyle/>
          <a:p>
            <a:pPr eaLnBrk="1" hangingPunct="1"/>
            <a:r>
              <a:rPr lang="en-US" altLang="en-US" sz="3600" b="1" dirty="0">
                <a:solidFill>
                  <a:schemeClr val="bg1"/>
                </a:solidFill>
                <a:latin typeface="Arial" panose="020B0604020202020204" pitchFamily="34" charset="0"/>
                <a:cs typeface="Arial" panose="020B0604020202020204" pitchFamily="34" charset="0"/>
              </a:rPr>
              <a:t>CASE STUDY ACTIVITY – Determining Resources and Readiness</a:t>
            </a:r>
          </a:p>
        </p:txBody>
      </p:sp>
      <p:sp>
        <p:nvSpPr>
          <p:cNvPr id="10" name="Rectangle 9"/>
          <p:cNvSpPr/>
          <p:nvPr/>
        </p:nvSpPr>
        <p:spPr>
          <a:xfrm>
            <a:off x="535081" y="1819650"/>
            <a:ext cx="8185150" cy="27590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lvl1pPr marL="292100" indent="-2921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Aft>
                <a:spcPts val="1200"/>
              </a:spcAft>
              <a:buFont typeface="Wingdings" panose="05000000000000000000" pitchFamily="2" charset="2"/>
              <a:buChar char="Ø"/>
            </a:pPr>
            <a:r>
              <a:rPr lang="en-US" altLang="en-US" sz="2000" dirty="0">
                <a:solidFill>
                  <a:srgbClr val="000000"/>
                </a:solidFill>
                <a:cs typeface="Arial" panose="020B0604020202020204" pitchFamily="34" charset="0"/>
              </a:rPr>
              <a:t>Get into case study groups. </a:t>
            </a:r>
            <a:endParaRPr lang="en-US" altLang="en-US" sz="2000" dirty="0"/>
          </a:p>
          <a:p>
            <a:pPr eaLnBrk="1" hangingPunct="1">
              <a:lnSpc>
                <a:spcPct val="120000"/>
              </a:lnSpc>
              <a:spcAft>
                <a:spcPts val="1200"/>
              </a:spcAft>
              <a:buFont typeface="Wingdings" panose="05000000000000000000" pitchFamily="2" charset="2"/>
              <a:buChar char="Ø"/>
            </a:pPr>
            <a:r>
              <a:rPr lang="en-US" altLang="en-US" sz="2000" dirty="0"/>
              <a:t>Review the information on resources and readiness for the case.</a:t>
            </a:r>
          </a:p>
          <a:p>
            <a:pPr eaLnBrk="1" hangingPunct="1">
              <a:lnSpc>
                <a:spcPct val="120000"/>
              </a:lnSpc>
              <a:spcAft>
                <a:spcPts val="1200"/>
              </a:spcAft>
              <a:buFont typeface="Wingdings" panose="05000000000000000000" pitchFamily="2" charset="2"/>
              <a:buChar char="Ø"/>
            </a:pPr>
            <a:r>
              <a:rPr lang="en-US" altLang="en-US" sz="2000" dirty="0"/>
              <a:t>Use the information provided in the case to determine the resources, resources gaps, and </a:t>
            </a:r>
            <a:r>
              <a:rPr lang="en-US" altLang="en-US" sz="2000" dirty="0">
                <a:solidFill>
                  <a:srgbClr val="000000"/>
                </a:solidFill>
              </a:rPr>
              <a:t>readiness to address underage drinking.</a:t>
            </a:r>
          </a:p>
          <a:p>
            <a:pPr eaLnBrk="1" hangingPunct="1">
              <a:lnSpc>
                <a:spcPct val="120000"/>
              </a:lnSpc>
              <a:spcAft>
                <a:spcPts val="1200"/>
              </a:spcAft>
              <a:buFont typeface="Wingdings" panose="05000000000000000000" pitchFamily="2" charset="2"/>
              <a:buChar char="Ø"/>
            </a:pPr>
            <a:r>
              <a:rPr lang="en-US" altLang="en-US" sz="2000" dirty="0"/>
              <a:t>Record answers in the chart on </a:t>
            </a:r>
            <a:r>
              <a:rPr lang="en-US" altLang="en-US" sz="2000" b="1" dirty="0"/>
              <a:t>Worksheet 2.11: Case Study Activity –  Determining Resources and Readiness.</a:t>
            </a:r>
          </a:p>
        </p:txBody>
      </p:sp>
      <p:sp>
        <p:nvSpPr>
          <p:cNvPr id="81925" name="Rectangle 4"/>
          <p:cNvSpPr>
            <a:spLocks noChangeArrowheads="1"/>
          </p:cNvSpPr>
          <p:nvPr/>
        </p:nvSpPr>
        <p:spPr bwMode="auto">
          <a:xfrm>
            <a:off x="2622884" y="5954778"/>
            <a:ext cx="51856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600" b="1" i="1" dirty="0">
                <a:solidFill>
                  <a:srgbClr val="577785"/>
                </a:solidFill>
                <a:latin typeface="Calibri" panose="020F0502020204030204" pitchFamily="34" charset="0"/>
              </a:rPr>
              <a:t>Worksheet 2.11: Case Study Activity – Determining Resources and Readiness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p:cNvSpPr>
          <p:nvPr>
            <p:ph type="ctrTitle"/>
          </p:nvPr>
        </p:nvSpPr>
        <p:spPr/>
        <p:txBody>
          <a:bodyPr/>
          <a:lstStyle/>
          <a:p>
            <a:pPr eaLnBrk="1" hangingPunct="1"/>
            <a:r>
              <a:rPr lang="en-US" altLang="en-US" sz="3600" b="1" dirty="0">
                <a:solidFill>
                  <a:schemeClr val="bg1"/>
                </a:solidFill>
                <a:latin typeface="Arial" panose="020B0604020202020204" pitchFamily="34" charset="0"/>
                <a:cs typeface="Arial" panose="020B0604020202020204" pitchFamily="34" charset="0"/>
              </a:rPr>
              <a:t>Strategic Prevention Framework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308" y="1105648"/>
            <a:ext cx="5104696" cy="507406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Session 2 Learning Objectives </a:t>
            </a:r>
          </a:p>
        </p:txBody>
      </p:sp>
      <p:sp>
        <p:nvSpPr>
          <p:cNvPr id="86019" name="Rectangle 2"/>
          <p:cNvSpPr>
            <a:spLocks noChangeArrowheads="1"/>
          </p:cNvSpPr>
          <p:nvPr/>
        </p:nvSpPr>
        <p:spPr bwMode="auto">
          <a:xfrm>
            <a:off x="415925" y="1681163"/>
            <a:ext cx="84518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Aft>
                <a:spcPts val="2400"/>
              </a:spcAft>
              <a:buFont typeface="Arial" panose="020B0604020202020204" pitchFamily="34" charset="0"/>
              <a:buChar char="•"/>
            </a:pPr>
            <a:r>
              <a:rPr lang="en-US" altLang="en-US" dirty="0">
                <a:solidFill>
                  <a:srgbClr val="000000"/>
                </a:solidFill>
                <a:latin typeface="Helvetica" panose="020B0604020202020204" pitchFamily="34" charset="0"/>
              </a:rPr>
              <a:t>Describe how to assess substance use problems and related behaviors</a:t>
            </a:r>
          </a:p>
          <a:p>
            <a:pPr eaLnBrk="1" hangingPunct="1">
              <a:spcAft>
                <a:spcPts val="2400"/>
              </a:spcAft>
              <a:buFont typeface="Arial" panose="020B0604020202020204" pitchFamily="34" charset="0"/>
              <a:buChar char="•"/>
            </a:pPr>
            <a:r>
              <a:rPr lang="en-US" altLang="en-US" dirty="0">
                <a:solidFill>
                  <a:srgbClr val="000000"/>
                </a:solidFill>
                <a:latin typeface="Helvetica" panose="020B0604020202020204" pitchFamily="34" charset="0"/>
              </a:rPr>
              <a:t>Explain how health disparities relate to prevention</a:t>
            </a:r>
          </a:p>
          <a:p>
            <a:pPr eaLnBrk="1" hangingPunct="1">
              <a:spcAft>
                <a:spcPts val="2400"/>
              </a:spcAft>
              <a:buFont typeface="Arial" panose="020B0604020202020204" pitchFamily="34" charset="0"/>
              <a:buChar char="•"/>
            </a:pPr>
            <a:r>
              <a:rPr lang="en-US" altLang="en-US" dirty="0">
                <a:solidFill>
                  <a:srgbClr val="000000"/>
                </a:solidFill>
                <a:latin typeface="Helvetica" panose="020B0604020202020204" pitchFamily="34" charset="0"/>
              </a:rPr>
              <a:t>Describe how to assess the risk and protective factors that influence (or contribute to) the problems</a:t>
            </a:r>
          </a:p>
          <a:p>
            <a:pPr eaLnBrk="1" hangingPunct="1">
              <a:spcAft>
                <a:spcPts val="2400"/>
              </a:spcAft>
              <a:buFont typeface="Arial" panose="020B0604020202020204" pitchFamily="34" charset="0"/>
              <a:buChar char="•"/>
            </a:pPr>
            <a:r>
              <a:rPr lang="en-US" altLang="en-US" dirty="0">
                <a:solidFill>
                  <a:srgbClr val="000000"/>
                </a:solidFill>
                <a:latin typeface="Helvetica" panose="020B0604020202020204" pitchFamily="34" charset="0"/>
              </a:rPr>
              <a:t>Explain how to assess a community’</a:t>
            </a:r>
            <a:r>
              <a:rPr lang="en-US" altLang="ja-JP" dirty="0">
                <a:solidFill>
                  <a:srgbClr val="000000"/>
                </a:solidFill>
                <a:latin typeface="Helvetica" panose="020B0604020202020204" pitchFamily="34" charset="0"/>
              </a:rPr>
              <a:t>s readiness and resources to address its substance use problems</a:t>
            </a:r>
            <a:endParaRPr lang="en-US" altLang="en-US" dirty="0">
              <a:solidFill>
                <a:srgbClr val="000000"/>
              </a:solidFill>
              <a:latin typeface="Helvetica"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4"/>
          <p:cNvSpPr>
            <a:spLocks noGrp="1"/>
          </p:cNvSpPr>
          <p:nvPr>
            <p:ph type="ctrTitle"/>
          </p:nvPr>
        </p:nvSpPr>
        <p:spPr/>
        <p:txBody>
          <a:bodyPr>
            <a:normAutofit fontScale="90000"/>
          </a:bodyPr>
          <a:lstStyle/>
          <a:p>
            <a:pPr algn="ctr" eaLnBrk="1" hangingPunct="1"/>
            <a:r>
              <a:rPr lang="en-US" altLang="en-US" b="1" dirty="0">
                <a:solidFill>
                  <a:schemeClr val="bg1"/>
                </a:solidFill>
                <a:latin typeface="Arial" panose="020B0604020202020204" pitchFamily="34" charset="0"/>
                <a:cs typeface="Arial" panose="020B0604020202020204" pitchFamily="34" charset="0"/>
              </a:rPr>
              <a:t/>
            </a:r>
            <a:br>
              <a:rPr lang="en-US" altLang="en-US" b="1" dirty="0">
                <a:solidFill>
                  <a:schemeClr val="bg1"/>
                </a:solidFill>
                <a:latin typeface="Arial" panose="020B0604020202020204" pitchFamily="34" charset="0"/>
                <a:cs typeface="Arial" panose="020B0604020202020204" pitchFamily="34" charset="0"/>
              </a:rPr>
            </a:br>
            <a:r>
              <a:rPr lang="en-US" altLang="en-US" b="1" dirty="0">
                <a:solidFill>
                  <a:schemeClr val="bg1"/>
                </a:solidFill>
                <a:latin typeface="Arial" panose="020B0604020202020204" pitchFamily="34" charset="0"/>
                <a:cs typeface="Arial" panose="020B0604020202020204" pitchFamily="34" charset="0"/>
              </a:rPr>
              <a:t/>
            </a:r>
            <a:br>
              <a:rPr lang="en-US" altLang="en-US" b="1" dirty="0">
                <a:solidFill>
                  <a:schemeClr val="bg1"/>
                </a:solidFill>
                <a:latin typeface="Arial" panose="020B0604020202020204" pitchFamily="34" charset="0"/>
                <a:cs typeface="Arial" panose="020B0604020202020204" pitchFamily="34" charset="0"/>
              </a:rPr>
            </a:br>
            <a:r>
              <a:rPr lang="en-US" altLang="en-US" sz="5300" b="1" dirty="0">
                <a:solidFill>
                  <a:schemeClr val="bg1"/>
                </a:solidFill>
                <a:latin typeface="Arial" panose="020B0604020202020204" pitchFamily="34" charset="0"/>
                <a:cs typeface="Arial" panose="020B0604020202020204" pitchFamily="34" charset="0"/>
              </a:rPr>
              <a:t>Questions or comments?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951" y="5945726"/>
            <a:ext cx="4459705" cy="4561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3412" y="0"/>
            <a:ext cx="8448488" cy="1105648"/>
          </a:xfrm>
        </p:spPr>
        <p:txBody>
          <a:bodyPr/>
          <a:lstStyle/>
          <a:p>
            <a:r>
              <a:rPr lang="en-US" dirty="0"/>
              <a:t>Session 2 References </a:t>
            </a:r>
          </a:p>
        </p:txBody>
      </p:sp>
      <p:sp>
        <p:nvSpPr>
          <p:cNvPr id="86019" name="Subtitle 2"/>
          <p:cNvSpPr txBox="1">
            <a:spLocks/>
          </p:cNvSpPr>
          <p:nvPr/>
        </p:nvSpPr>
        <p:spPr bwMode="auto">
          <a:xfrm>
            <a:off x="0" y="1359963"/>
            <a:ext cx="9144000" cy="549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1125" indent="-111125"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228600" indent="-228600">
              <a:spcBef>
                <a:spcPct val="20000"/>
              </a:spcBef>
              <a:buFont typeface="+mj-lt"/>
              <a:buAutoNum type="arabicPeriod"/>
            </a:pPr>
            <a:r>
              <a:rPr lang="en-US" altLang="en-US" sz="1600" dirty="0" err="1">
                <a:cs typeface="Arial" panose="020B0604020202020204" pitchFamily="34" charset="0"/>
              </a:rPr>
              <a:t>Friis</a:t>
            </a:r>
            <a:r>
              <a:rPr lang="en-US" altLang="en-US" sz="1600" dirty="0">
                <a:cs typeface="Arial" panose="020B0604020202020204" pitchFamily="34" charset="0"/>
              </a:rPr>
              <a:t>, R. H., &amp; Sellers, T. A. (2009). </a:t>
            </a:r>
            <a:r>
              <a:rPr lang="en-US" altLang="en-US" sz="1600" i="1" dirty="0">
                <a:cs typeface="Arial" panose="020B0604020202020204" pitchFamily="34" charset="0"/>
              </a:rPr>
              <a:t>Epidemiology for public health practice</a:t>
            </a:r>
            <a:r>
              <a:rPr lang="en-US" altLang="en-US" sz="1600" dirty="0">
                <a:cs typeface="Arial" panose="020B0604020202020204" pitchFamily="34" charset="0"/>
              </a:rPr>
              <a:t> (4th ed.). Sudbury, MA: Jones &amp; Bartlett Publishers, LLC. </a:t>
            </a:r>
          </a:p>
          <a:p>
            <a:pPr marL="228600" indent="-228600">
              <a:spcBef>
                <a:spcPct val="20000"/>
              </a:spcBef>
              <a:buFont typeface="+mj-lt"/>
              <a:buAutoNum type="arabicPeriod"/>
            </a:pPr>
            <a:r>
              <a:rPr lang="en-US" altLang="en-US" sz="1600" dirty="0">
                <a:cs typeface="Arial" panose="020B0604020202020204" pitchFamily="34" charset="0"/>
              </a:rPr>
              <a:t>Centers for Disease Control and Prevention. (2012, May). Principles of public health practice in epidemiology: An introduction to applied epidemiology and biostatistics (3rd ed.) [Self -study Course SS1978]. Retrieved from </a:t>
            </a:r>
            <a:r>
              <a:rPr lang="en-US" altLang="en-US" sz="1600" dirty="0">
                <a:cs typeface="Arial" panose="020B0604020202020204" pitchFamily="34" charset="0"/>
                <a:hlinkClick r:id="rId3"/>
              </a:rPr>
              <a:t>https://www.cdc.gov/ophss/csels/dsepd/ss1978/ss1978.pdf</a:t>
            </a:r>
            <a:endParaRPr lang="en-US" altLang="en-US" sz="1600" dirty="0">
              <a:cs typeface="Arial" panose="020B0604020202020204" pitchFamily="34" charset="0"/>
            </a:endParaRPr>
          </a:p>
          <a:p>
            <a:pPr marL="228600" indent="-228600">
              <a:spcBef>
                <a:spcPct val="20000"/>
              </a:spcBef>
              <a:buFont typeface="+mj-lt"/>
              <a:buAutoNum type="arabicPeriod"/>
            </a:pPr>
            <a:r>
              <a:rPr lang="en-US" altLang="en-US" sz="1600" dirty="0">
                <a:cs typeface="Arial" panose="020B0604020202020204" pitchFamily="34" charset="0"/>
              </a:rPr>
              <a:t>U.S. Department of Health and Human Services, Healthy People 2020 (</a:t>
            </a:r>
            <a:r>
              <a:rPr lang="en-US" altLang="en-US" sz="1600" dirty="0" err="1">
                <a:cs typeface="Arial" panose="020B0604020202020204" pitchFamily="34" charset="0"/>
              </a:rPr>
              <a:t>n.d.</a:t>
            </a:r>
            <a:r>
              <a:rPr lang="en-US" altLang="en-US" sz="1600" dirty="0">
                <a:cs typeface="Arial" panose="020B0604020202020204" pitchFamily="34" charset="0"/>
              </a:rPr>
              <a:t>). </a:t>
            </a:r>
            <a:r>
              <a:rPr lang="en-US" altLang="en-US" sz="1600" i="1" dirty="0">
                <a:cs typeface="Arial" panose="020B0604020202020204" pitchFamily="34" charset="0"/>
              </a:rPr>
              <a:t>Disparities</a:t>
            </a:r>
            <a:r>
              <a:rPr lang="en-US" altLang="en-US" sz="1600" dirty="0">
                <a:cs typeface="Arial" panose="020B0604020202020204" pitchFamily="34" charset="0"/>
              </a:rPr>
              <a:t> [Website]. Retrieved from </a:t>
            </a:r>
            <a:r>
              <a:rPr lang="en-US" altLang="en-US" sz="1600" dirty="0">
                <a:cs typeface="Arial" panose="020B0604020202020204" pitchFamily="34" charset="0"/>
                <a:hlinkClick r:id="rId4"/>
              </a:rPr>
              <a:t>http://www.healthypeople.gov/2020/about/disparitiesAbout.aspx</a:t>
            </a:r>
            <a:r>
              <a:rPr lang="en-US" altLang="en-US" sz="1600" dirty="0">
                <a:cs typeface="Arial" panose="020B0604020202020204" pitchFamily="34" charset="0"/>
              </a:rPr>
              <a:t>   </a:t>
            </a:r>
          </a:p>
          <a:p>
            <a:pPr marL="228600" indent="-228600">
              <a:spcBef>
                <a:spcPct val="20000"/>
              </a:spcBef>
              <a:buFont typeface="+mj-lt"/>
              <a:buAutoNum type="arabicPeriod"/>
            </a:pPr>
            <a:r>
              <a:rPr lang="en-US" altLang="en-US" sz="1600" dirty="0">
                <a:cs typeface="Arial" panose="020B0604020202020204" pitchFamily="34" charset="0"/>
              </a:rPr>
              <a:t>National Partnership for Action to End Health Disparities. (</a:t>
            </a:r>
            <a:r>
              <a:rPr lang="en-US" altLang="en-US" sz="1600" dirty="0" err="1">
                <a:cs typeface="Arial" panose="020B0604020202020204" pitchFamily="34" charset="0"/>
              </a:rPr>
              <a:t>n.d.</a:t>
            </a:r>
            <a:r>
              <a:rPr lang="en-US" altLang="en-US" sz="1600" dirty="0">
                <a:cs typeface="Arial" panose="020B0604020202020204" pitchFamily="34" charset="0"/>
              </a:rPr>
              <a:t>). </a:t>
            </a:r>
            <a:r>
              <a:rPr lang="en-US" altLang="en-US" sz="1600" i="1" dirty="0">
                <a:cs typeface="Arial" panose="020B0604020202020204" pitchFamily="34" charset="0"/>
              </a:rPr>
              <a:t>Toolkit for community action </a:t>
            </a:r>
            <a:r>
              <a:rPr lang="en-US" altLang="en-US" sz="1600" dirty="0">
                <a:cs typeface="Arial" panose="020B0604020202020204" pitchFamily="34" charset="0"/>
              </a:rPr>
              <a:t>[PDF]. Retrieved from </a:t>
            </a:r>
            <a:r>
              <a:rPr lang="en-US" altLang="en-US" sz="1600" dirty="0">
                <a:cs typeface="Arial" panose="020B0604020202020204" pitchFamily="34" charset="0"/>
                <a:hlinkClick r:id="rId5"/>
              </a:rPr>
              <a:t>https://minorityhealth.hhs.gov/npa/files/Plans/Toolkit/NPA_Toolkit.pdf</a:t>
            </a:r>
            <a:r>
              <a:rPr lang="en-US" altLang="en-US" sz="1600" dirty="0">
                <a:cs typeface="Arial" panose="020B0604020202020204" pitchFamily="34" charset="0"/>
              </a:rPr>
              <a:t>  </a:t>
            </a:r>
          </a:p>
          <a:p>
            <a:pPr marL="228600" indent="-228600">
              <a:spcBef>
                <a:spcPct val="20000"/>
              </a:spcBef>
              <a:buFont typeface="+mj-lt"/>
              <a:buAutoNum type="arabicPeriod"/>
            </a:pPr>
            <a:r>
              <a:rPr lang="en-US" altLang="en-US" sz="1600" dirty="0">
                <a:cs typeface="Arial" panose="020B0604020202020204" pitchFamily="34" charset="0"/>
              </a:rPr>
              <a:t>U.S. Department of Health and Human Services. (2011). </a:t>
            </a:r>
            <a:r>
              <a:rPr lang="en-US" altLang="en-US" sz="1600" i="1" dirty="0">
                <a:cs typeface="Arial" panose="020B0604020202020204" pitchFamily="34" charset="0"/>
              </a:rPr>
              <a:t>HHS action plan to reduce racial and ethnic health disparities: A nation free of disparities in health and health care </a:t>
            </a:r>
            <a:r>
              <a:rPr lang="en-US" altLang="en-US" sz="1600" dirty="0">
                <a:cs typeface="Arial" panose="020B0604020202020204" pitchFamily="34" charset="0"/>
              </a:rPr>
              <a:t>[PDF]. Retrieved from </a:t>
            </a:r>
            <a:r>
              <a:rPr lang="en-US" altLang="ja-JP" sz="1600" dirty="0">
                <a:cs typeface="Arial" panose="020B0604020202020204" pitchFamily="34" charset="0"/>
                <a:hlinkClick r:id="rId6"/>
              </a:rPr>
              <a:t>https://minorityhealth.hhs.gov/assets/pdf/hhs/HHS_Plan_complete.pdf</a:t>
            </a:r>
            <a:r>
              <a:rPr lang="en-US" altLang="ja-JP" sz="1600" dirty="0">
                <a:cs typeface="Arial" panose="020B0604020202020204" pitchFamily="34" charset="0"/>
              </a:rPr>
              <a:t> </a:t>
            </a:r>
            <a:endParaRPr lang="en-US" altLang="en-US" sz="1600" dirty="0">
              <a:cs typeface="Arial" panose="020B0604020202020204" pitchFamily="34" charset="0"/>
            </a:endParaRPr>
          </a:p>
          <a:p>
            <a:pPr marL="228600" indent="-228600">
              <a:spcBef>
                <a:spcPct val="20000"/>
              </a:spcBef>
              <a:buFont typeface="+mj-lt"/>
              <a:buAutoNum type="arabicPeriod"/>
            </a:pPr>
            <a:r>
              <a:rPr lang="en-US" altLang="ja-JP" sz="1600" dirty="0">
                <a:cs typeface="Arial" panose="020B0604020202020204" pitchFamily="34" charset="0"/>
              </a:rPr>
              <a:t>U.S. Department of Health and Human Services, Centers for Disease Control and Prevention. (2013, November 26). CDC health disparities and inequalities report—United States, 2011. </a:t>
            </a:r>
            <a:r>
              <a:rPr lang="en-US" altLang="ja-JP" sz="1600" i="1" dirty="0">
                <a:cs typeface="Arial" panose="020B0604020202020204" pitchFamily="34" charset="0"/>
              </a:rPr>
              <a:t>Morbidity and Mortality Weekly Report, Supplement/Vol.60. </a:t>
            </a:r>
            <a:r>
              <a:rPr lang="en-US" altLang="ja-JP" sz="1600" dirty="0">
                <a:cs typeface="Arial" panose="020B0604020202020204" pitchFamily="34" charset="0"/>
              </a:rPr>
              <a:t>Atlanta, GA: Author. Retrieved from </a:t>
            </a:r>
            <a:r>
              <a:rPr lang="en-US" altLang="ja-JP" sz="1600" dirty="0">
                <a:cs typeface="Arial" panose="020B0604020202020204" pitchFamily="34" charset="0"/>
                <a:hlinkClick r:id="rId7"/>
              </a:rPr>
              <a:t>https://www.cdc.gov/minorityhealth/chdireport.html</a:t>
            </a:r>
            <a:r>
              <a:rPr lang="en-US" altLang="ja-JP" sz="1600" dirty="0">
                <a:cs typeface="Arial" panose="020B0604020202020204" pitchFamily="34" charset="0"/>
              </a:rPr>
              <a:t> </a:t>
            </a:r>
          </a:p>
          <a:p>
            <a:pPr marL="228600" indent="-228600">
              <a:spcBef>
                <a:spcPct val="20000"/>
              </a:spcBef>
              <a:buFont typeface="+mj-lt"/>
              <a:buAutoNum type="arabicPeriod"/>
            </a:pPr>
            <a:r>
              <a:rPr lang="en-US" altLang="en-US" sz="1600" dirty="0">
                <a:cs typeface="Arial" panose="020B0604020202020204" pitchFamily="34" charset="0"/>
              </a:rPr>
              <a:t>U.S. Department of Health and Human Services, Agency for Healthcare Research and Quality. (2011). </a:t>
            </a:r>
            <a:r>
              <a:rPr lang="en-US" altLang="en-US" sz="1600" i="1" dirty="0">
                <a:cs typeface="Arial" panose="020B0604020202020204" pitchFamily="34" charset="0"/>
              </a:rPr>
              <a:t>National healthcare disparities report, 2010</a:t>
            </a:r>
            <a:r>
              <a:rPr lang="en-US" altLang="en-US" sz="1600" dirty="0">
                <a:cs typeface="Arial" panose="020B0604020202020204" pitchFamily="34" charset="0"/>
              </a:rPr>
              <a:t> (AHRQ Publication No. 11-0005) [PDF]. Rockville, MD: Author. Retrieved from </a:t>
            </a:r>
            <a:r>
              <a:rPr lang="en-US" altLang="en-US" sz="1600" dirty="0">
                <a:cs typeface="Arial" panose="020B0604020202020204" pitchFamily="34" charset="0"/>
                <a:hlinkClick r:id="rId8"/>
              </a:rPr>
              <a:t>http://www.ahrq.gov/qual/nhdr10/nhdr10.pdf</a:t>
            </a:r>
            <a:r>
              <a:rPr lang="en-US" altLang="en-US" sz="1600" dirty="0">
                <a:cs typeface="Arial" panose="020B0604020202020204" pitchFamily="34" charset="0"/>
              </a:rPr>
              <a:t>   </a:t>
            </a:r>
          </a:p>
          <a:p>
            <a:pPr marL="228600" indent="-228600">
              <a:spcBef>
                <a:spcPct val="20000"/>
              </a:spcBef>
              <a:buFont typeface="+mj-lt"/>
              <a:buAutoNum type="arabicPeriod"/>
            </a:pPr>
            <a:endParaRPr lang="en-US" altLang="en-US" sz="1600" baseline="30000" dirty="0">
              <a:cs typeface="Arial" panose="020B0604020202020204" pitchFamily="34" charset="0"/>
            </a:endParaRPr>
          </a:p>
        </p:txBody>
      </p:sp>
    </p:spTree>
    <p:extLst>
      <p:ext uri="{BB962C8B-B14F-4D97-AF65-F5344CB8AC3E}">
        <p14:creationId xmlns:p14="http://schemas.microsoft.com/office/powerpoint/2010/main" val="1625351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15925" y="1681163"/>
            <a:ext cx="84518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Aft>
                <a:spcPts val="2400"/>
              </a:spcAft>
              <a:buFont typeface="Arial" panose="020B0604020202020204" pitchFamily="34" charset="0"/>
              <a:buChar char="•"/>
            </a:pPr>
            <a:r>
              <a:rPr lang="en-US" altLang="en-US" dirty="0">
                <a:solidFill>
                  <a:srgbClr val="000000"/>
                </a:solidFill>
                <a:latin typeface="Helvetica" panose="020B0604020202020204" pitchFamily="34" charset="0"/>
              </a:rPr>
              <a:t>Describe how to assess substance use problems and related behaviors</a:t>
            </a:r>
          </a:p>
          <a:p>
            <a:pPr eaLnBrk="1" hangingPunct="1">
              <a:spcAft>
                <a:spcPts val="2400"/>
              </a:spcAft>
              <a:buFont typeface="Arial" panose="020B0604020202020204" pitchFamily="34" charset="0"/>
              <a:buChar char="•"/>
            </a:pPr>
            <a:r>
              <a:rPr lang="en-US" altLang="en-US" dirty="0">
                <a:solidFill>
                  <a:srgbClr val="000000"/>
                </a:solidFill>
                <a:latin typeface="Helvetica" panose="020B0604020202020204" pitchFamily="34" charset="0"/>
              </a:rPr>
              <a:t>Explain how health disparities relate to prevention</a:t>
            </a:r>
          </a:p>
          <a:p>
            <a:pPr eaLnBrk="1" hangingPunct="1">
              <a:spcAft>
                <a:spcPts val="2400"/>
              </a:spcAft>
              <a:buFont typeface="Arial" panose="020B0604020202020204" pitchFamily="34" charset="0"/>
              <a:buChar char="•"/>
            </a:pPr>
            <a:r>
              <a:rPr lang="en-US" altLang="en-US" dirty="0">
                <a:solidFill>
                  <a:srgbClr val="000000"/>
                </a:solidFill>
                <a:latin typeface="Helvetica" panose="020B0604020202020204" pitchFamily="34" charset="0"/>
              </a:rPr>
              <a:t>Describe how to assess the risk and protective factors that influence (or contribute to) the problems</a:t>
            </a:r>
          </a:p>
          <a:p>
            <a:pPr eaLnBrk="1" hangingPunct="1">
              <a:spcAft>
                <a:spcPts val="2400"/>
              </a:spcAft>
              <a:buFont typeface="Arial" panose="020B0604020202020204" pitchFamily="34" charset="0"/>
              <a:buChar char="•"/>
            </a:pPr>
            <a:r>
              <a:rPr lang="en-US" altLang="en-US" dirty="0">
                <a:solidFill>
                  <a:srgbClr val="000000"/>
                </a:solidFill>
                <a:latin typeface="Helvetica" panose="020B0604020202020204" pitchFamily="34" charset="0"/>
              </a:rPr>
              <a:t>Explain how to assess a community’</a:t>
            </a:r>
            <a:r>
              <a:rPr lang="en-US" altLang="ja-JP" dirty="0">
                <a:solidFill>
                  <a:srgbClr val="000000"/>
                </a:solidFill>
                <a:latin typeface="Helvetica" panose="020B0604020202020204" pitchFamily="34" charset="0"/>
              </a:rPr>
              <a:t>s readiness and resources to address its substance use problems</a:t>
            </a:r>
            <a:endParaRPr lang="en-US" altLang="en-US" dirty="0">
              <a:solidFill>
                <a:srgbClr val="000000"/>
              </a:solidFill>
              <a:latin typeface="Helvetica" panose="020B0604020202020204" pitchFamily="34" charset="0"/>
            </a:endParaRPr>
          </a:p>
        </p:txBody>
      </p:sp>
      <p:sp>
        <p:nvSpPr>
          <p:cNvPr id="2" name="Title 1"/>
          <p:cNvSpPr>
            <a:spLocks noGrp="1"/>
          </p:cNvSpPr>
          <p:nvPr>
            <p:ph type="ctrTitle"/>
          </p:nvPr>
        </p:nvSpPr>
        <p:spPr/>
        <p:txBody>
          <a:bodyPr/>
          <a:lstStyle/>
          <a:p>
            <a:r>
              <a:rPr lang="en-US" dirty="0"/>
              <a:t>Session 2 Learning Objectives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951" y="5945726"/>
            <a:ext cx="4459705" cy="4561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3412" y="0"/>
            <a:ext cx="8448488" cy="1105648"/>
          </a:xfrm>
        </p:spPr>
        <p:txBody>
          <a:bodyPr/>
          <a:lstStyle/>
          <a:p>
            <a:r>
              <a:rPr lang="en-US" dirty="0"/>
              <a:t>Session 2 References Continued </a:t>
            </a:r>
          </a:p>
        </p:txBody>
      </p:sp>
      <p:sp>
        <p:nvSpPr>
          <p:cNvPr id="86019" name="Subtitle 2"/>
          <p:cNvSpPr txBox="1">
            <a:spLocks/>
          </p:cNvSpPr>
          <p:nvPr/>
        </p:nvSpPr>
        <p:spPr bwMode="auto">
          <a:xfrm>
            <a:off x="55656" y="1359962"/>
            <a:ext cx="9144000" cy="539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1125" indent="-111125"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342900" indent="-342900">
              <a:spcBef>
                <a:spcPct val="20000"/>
              </a:spcBef>
              <a:buFont typeface="+mj-lt"/>
              <a:buAutoNum type="arabicPeriod" startAt="8"/>
            </a:pPr>
            <a:r>
              <a:rPr lang="en-US" altLang="en-US" sz="1600" dirty="0">
                <a:cs typeface="Arial" panose="020B0604020202020204" pitchFamily="34" charset="0"/>
              </a:rPr>
              <a:t>Substance Abuse and Mental Health Services Administration. (2010). </a:t>
            </a:r>
            <a:r>
              <a:rPr lang="en-US" altLang="en-US" sz="1600" i="1" dirty="0">
                <a:cs typeface="Arial" panose="020B0604020202020204" pitchFamily="34" charset="0"/>
              </a:rPr>
              <a:t>Results from the 2009 National Survey on Drug Use and Health: Volume I. summary of national findings </a:t>
            </a:r>
            <a:r>
              <a:rPr lang="en-US" altLang="en-US" sz="1600" dirty="0">
                <a:cs typeface="Arial" panose="020B0604020202020204" pitchFamily="34" charset="0"/>
              </a:rPr>
              <a:t>(Office of Applied Studies, NSDUH Series H-38A, HHS Publication No. SMA 10-4586Findings). Rockville, MD.</a:t>
            </a:r>
          </a:p>
          <a:p>
            <a:pPr marL="342900" indent="-342900">
              <a:spcBef>
                <a:spcPct val="20000"/>
              </a:spcBef>
              <a:buFont typeface="+mj-lt"/>
              <a:buAutoNum type="arabicPeriod" startAt="8"/>
            </a:pPr>
            <a:r>
              <a:rPr lang="en-US" altLang="en-US" sz="1600" dirty="0">
                <a:cs typeface="Arial" panose="020B0604020202020204" pitchFamily="34" charset="0"/>
              </a:rPr>
              <a:t>Substance Abuse and Mental Health Services Administration. (2017, March 2). </a:t>
            </a:r>
            <a:r>
              <a:rPr lang="en-US" altLang="en-US" sz="1600" i="1" dirty="0">
                <a:cs typeface="Arial" panose="020B0604020202020204" pitchFamily="34" charset="0"/>
              </a:rPr>
              <a:t>Conceptual fit: Sample risk factors and interventions for underage drinking </a:t>
            </a:r>
            <a:r>
              <a:rPr lang="en-US" altLang="en-US" sz="1600" dirty="0">
                <a:cs typeface="Arial" panose="020B0604020202020204" pitchFamily="34" charset="0"/>
              </a:rPr>
              <a:t>[Website]. Retrieved from </a:t>
            </a:r>
            <a:r>
              <a:rPr lang="en-US" altLang="en-US" sz="1600" dirty="0">
                <a:cs typeface="Arial" panose="020B0604020202020204" pitchFamily="34" charset="0"/>
                <a:hlinkClick r:id="rId3"/>
              </a:rPr>
              <a:t>https://www.samhsa.gov/capt/tools-learning-resources/sample-risk-factors-interventions-underage-drinking</a:t>
            </a:r>
            <a:endParaRPr lang="en-US" altLang="en-US" sz="1600" dirty="0">
              <a:cs typeface="Arial" panose="020B0604020202020204" pitchFamily="34" charset="0"/>
            </a:endParaRPr>
          </a:p>
          <a:p>
            <a:pPr marL="342900" indent="-342900">
              <a:spcBef>
                <a:spcPct val="20000"/>
              </a:spcBef>
              <a:buFont typeface="+mj-lt"/>
              <a:buAutoNum type="arabicPeriod" startAt="8"/>
            </a:pPr>
            <a:r>
              <a:rPr lang="en-US" altLang="ja-JP" sz="1600" dirty="0">
                <a:cs typeface="Arial" panose="020B0604020202020204" pitchFamily="34" charset="0"/>
              </a:rPr>
              <a:t>White, H., </a:t>
            </a:r>
            <a:r>
              <a:rPr lang="en-US" altLang="ja-JP" sz="1600" dirty="0" err="1">
                <a:cs typeface="Arial" panose="020B0604020202020204" pitchFamily="34" charset="0"/>
              </a:rPr>
              <a:t>McMorris</a:t>
            </a:r>
            <a:r>
              <a:rPr lang="en-US" altLang="ja-JP" sz="1600" dirty="0">
                <a:cs typeface="Arial" panose="020B0604020202020204" pitchFamily="34" charset="0"/>
              </a:rPr>
              <a:t>, B., Catalano, R., Fleming, C., Haggerty, I., &amp; Abbott, R. (2006). Increases in alcohol and marijuana use during the transition out of high school into emerging adulthood: The effects of leaving home, going to college, and high school protective factors. </a:t>
            </a:r>
            <a:r>
              <a:rPr lang="en-US" altLang="ja-JP" sz="1600" i="1" dirty="0">
                <a:cs typeface="Arial" panose="020B0604020202020204" pitchFamily="34" charset="0"/>
              </a:rPr>
              <a:t>Journal of Studies on Alcohol, 67</a:t>
            </a:r>
            <a:r>
              <a:rPr lang="en-US" altLang="ja-JP" sz="1600" dirty="0">
                <a:cs typeface="Arial" panose="020B0604020202020204" pitchFamily="34" charset="0"/>
              </a:rPr>
              <a:t>, 810-822.</a:t>
            </a:r>
          </a:p>
          <a:p>
            <a:pPr marL="342900" indent="-342900">
              <a:spcBef>
                <a:spcPct val="20000"/>
              </a:spcBef>
              <a:buFont typeface="+mj-lt"/>
              <a:buAutoNum type="arabicPeriod" startAt="8"/>
            </a:pPr>
            <a:r>
              <a:rPr lang="en-US" altLang="ja-JP" sz="1600" dirty="0">
                <a:cs typeface="Arial" panose="020B0604020202020204" pitchFamily="34" charset="0"/>
              </a:rPr>
              <a:t>Courtney, K. E., &amp; </a:t>
            </a:r>
            <a:r>
              <a:rPr lang="en-US" altLang="ja-JP" sz="1600" dirty="0" err="1">
                <a:cs typeface="Arial" panose="020B0604020202020204" pitchFamily="34" charset="0"/>
              </a:rPr>
              <a:t>Polich</a:t>
            </a:r>
            <a:r>
              <a:rPr lang="en-US" altLang="ja-JP" sz="1600" dirty="0">
                <a:cs typeface="Arial" panose="020B0604020202020204" pitchFamily="34" charset="0"/>
              </a:rPr>
              <a:t>, J. (2009). Binge drinking in young adults: Data, definitions, and determinants. </a:t>
            </a:r>
            <a:r>
              <a:rPr lang="en-US" altLang="ja-JP" sz="1600" i="1" dirty="0">
                <a:cs typeface="Arial" panose="020B0604020202020204" pitchFamily="34" charset="0"/>
              </a:rPr>
              <a:t>Psychological Bulletin, 135</a:t>
            </a:r>
            <a:r>
              <a:rPr lang="en-US" altLang="ja-JP" sz="1600" dirty="0">
                <a:cs typeface="Arial" panose="020B0604020202020204" pitchFamily="34" charset="0"/>
              </a:rPr>
              <a:t>(1), 142-156.</a:t>
            </a:r>
          </a:p>
          <a:p>
            <a:pPr marL="342900" indent="-342900">
              <a:spcBef>
                <a:spcPct val="20000"/>
              </a:spcBef>
              <a:buFont typeface="+mj-lt"/>
              <a:buAutoNum type="arabicPeriod" startAt="8"/>
            </a:pPr>
            <a:r>
              <a:rPr lang="en-US" altLang="ja-JP" sz="1600" dirty="0">
                <a:cs typeface="Arial" panose="020B0604020202020204" pitchFamily="34" charset="0"/>
              </a:rPr>
              <a:t>Wechsler, H., &amp; Nelson, T. (2008) What we have learned from the Harvard School of Public Health College Alcohol Study: Focusing attention on college student alcohol consumption and the environmental conditions that promote it. </a:t>
            </a:r>
            <a:r>
              <a:rPr lang="en-US" altLang="ja-JP" sz="1600" i="1" dirty="0">
                <a:cs typeface="Arial" panose="020B0604020202020204" pitchFamily="34" charset="0"/>
              </a:rPr>
              <a:t>Journal of Studies on Alcohol and Drugs, 69</a:t>
            </a:r>
            <a:r>
              <a:rPr lang="en-US" altLang="ja-JP" sz="1600" dirty="0">
                <a:cs typeface="Arial" panose="020B0604020202020204" pitchFamily="34" charset="0"/>
              </a:rPr>
              <a:t>(4), 481-490.</a:t>
            </a:r>
          </a:p>
          <a:p>
            <a:pPr marL="342900" indent="-342900">
              <a:spcBef>
                <a:spcPct val="20000"/>
              </a:spcBef>
              <a:buFont typeface="+mj-lt"/>
              <a:buAutoNum type="arabicPeriod" startAt="8"/>
            </a:pPr>
            <a:r>
              <a:rPr lang="en-US" altLang="ja-JP" sz="1600" dirty="0" err="1">
                <a:cs typeface="Arial" panose="020B0604020202020204" pitchFamily="34" charset="0"/>
              </a:rPr>
              <a:t>Jessor</a:t>
            </a:r>
            <a:r>
              <a:rPr lang="en-US" altLang="ja-JP" sz="1600" dirty="0">
                <a:cs typeface="Arial" panose="020B0604020202020204" pitchFamily="34" charset="0"/>
              </a:rPr>
              <a:t>, R., Costa, F., Krueger, P., &amp; </a:t>
            </a:r>
            <a:r>
              <a:rPr lang="en-US" altLang="ja-JP" sz="1600" dirty="0" err="1">
                <a:cs typeface="Arial" panose="020B0604020202020204" pitchFamily="34" charset="0"/>
              </a:rPr>
              <a:t>Turbin</a:t>
            </a:r>
            <a:r>
              <a:rPr lang="en-US" altLang="ja-JP" sz="1600" dirty="0">
                <a:cs typeface="Arial" panose="020B0604020202020204" pitchFamily="34" charset="0"/>
              </a:rPr>
              <a:t>, M. (2006). A developmental study of heavy episodic drinking among college students: The role of psychosocial and behavioral protective and risk factors. </a:t>
            </a:r>
            <a:r>
              <a:rPr lang="en-US" altLang="ja-JP" sz="1600" i="1" dirty="0">
                <a:cs typeface="Arial" panose="020B0604020202020204" pitchFamily="34" charset="0"/>
              </a:rPr>
              <a:t>Journal of Studies on Alcohol, 67</a:t>
            </a:r>
            <a:r>
              <a:rPr lang="en-US" altLang="ja-JP" sz="1600" dirty="0">
                <a:cs typeface="Arial" panose="020B0604020202020204" pitchFamily="34" charset="0"/>
              </a:rPr>
              <a:t>, 67-94.</a:t>
            </a:r>
            <a:endParaRPr lang="en-US" altLang="en-US" sz="1600" baseline="30000" dirty="0">
              <a:cs typeface="Arial" panose="020B0604020202020204" pitchFamily="34" charset="0"/>
            </a:endParaRPr>
          </a:p>
        </p:txBody>
      </p:sp>
    </p:spTree>
    <p:extLst>
      <p:ext uri="{BB962C8B-B14F-4D97-AF65-F5344CB8AC3E}">
        <p14:creationId xmlns:p14="http://schemas.microsoft.com/office/powerpoint/2010/main" val="1497196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951" y="5945726"/>
            <a:ext cx="4459705" cy="4561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3412" y="0"/>
            <a:ext cx="8448488" cy="1105648"/>
          </a:xfrm>
        </p:spPr>
        <p:txBody>
          <a:bodyPr/>
          <a:lstStyle/>
          <a:p>
            <a:r>
              <a:rPr lang="en-US" dirty="0"/>
              <a:t>Session 2 References Continued </a:t>
            </a:r>
          </a:p>
        </p:txBody>
      </p:sp>
      <p:sp>
        <p:nvSpPr>
          <p:cNvPr id="86019" name="Subtitle 2"/>
          <p:cNvSpPr txBox="1">
            <a:spLocks/>
          </p:cNvSpPr>
          <p:nvPr/>
        </p:nvSpPr>
        <p:spPr bwMode="auto">
          <a:xfrm>
            <a:off x="55656" y="1337734"/>
            <a:ext cx="9144000" cy="541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1125" indent="-111125"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342900" indent="-342900">
              <a:spcBef>
                <a:spcPct val="20000"/>
              </a:spcBef>
              <a:buFont typeface="+mj-lt"/>
              <a:buAutoNum type="arabicPeriod" startAt="14"/>
            </a:pPr>
            <a:r>
              <a:rPr lang="en-US" altLang="ja-JP" sz="1600" dirty="0">
                <a:cs typeface="Arial" panose="020B0604020202020204" pitchFamily="34" charset="0"/>
              </a:rPr>
              <a:t>Napoli, M., </a:t>
            </a:r>
            <a:r>
              <a:rPr lang="en-US" altLang="ja-JP" sz="1600" dirty="0" err="1">
                <a:cs typeface="Arial" panose="020B0604020202020204" pitchFamily="34" charset="0"/>
              </a:rPr>
              <a:t>Marsiglia</a:t>
            </a:r>
            <a:r>
              <a:rPr lang="en-US" altLang="ja-JP" sz="1600" dirty="0">
                <a:cs typeface="Arial" panose="020B0604020202020204" pitchFamily="34" charset="0"/>
              </a:rPr>
              <a:t>, F. F., &amp; </a:t>
            </a:r>
            <a:r>
              <a:rPr lang="en-US" altLang="ja-JP" sz="1600" dirty="0" err="1">
                <a:cs typeface="Arial" panose="020B0604020202020204" pitchFamily="34" charset="0"/>
              </a:rPr>
              <a:t>Kulis</a:t>
            </a:r>
            <a:r>
              <a:rPr lang="en-US" altLang="ja-JP" sz="1600" dirty="0">
                <a:cs typeface="Arial" panose="020B0604020202020204" pitchFamily="34" charset="0"/>
              </a:rPr>
              <a:t>, S. (2003). Sense of belonging in school as a protective factor against drug abuse among Native American urban adolescents. </a:t>
            </a:r>
            <a:r>
              <a:rPr lang="en-US" altLang="ja-JP" sz="1600" i="1" dirty="0">
                <a:cs typeface="Arial" panose="020B0604020202020204" pitchFamily="34" charset="0"/>
              </a:rPr>
              <a:t>Journal of Social Work Practice in the Addictions, 3</a:t>
            </a:r>
            <a:r>
              <a:rPr lang="en-US" altLang="ja-JP" sz="1600" dirty="0">
                <a:cs typeface="Arial" panose="020B0604020202020204" pitchFamily="34" charset="0"/>
              </a:rPr>
              <a:t>(2), 25–41. </a:t>
            </a:r>
          </a:p>
          <a:p>
            <a:pPr marL="342900" indent="-342900">
              <a:spcBef>
                <a:spcPct val="20000"/>
              </a:spcBef>
              <a:buFont typeface="+mj-lt"/>
              <a:buAutoNum type="arabicPeriod" startAt="14"/>
            </a:pPr>
            <a:r>
              <a:rPr lang="en-US" altLang="ja-JP" sz="1600" dirty="0">
                <a:cs typeface="Arial" panose="020B0604020202020204" pitchFamily="34" charset="0"/>
              </a:rPr>
              <a:t>Donath, C., </a:t>
            </a:r>
            <a:r>
              <a:rPr lang="en-US" altLang="ja-JP" sz="1600" dirty="0" err="1">
                <a:cs typeface="Arial" panose="020B0604020202020204" pitchFamily="34" charset="0"/>
              </a:rPr>
              <a:t>Grabel</a:t>
            </a:r>
            <a:r>
              <a:rPr lang="en-US" altLang="ja-JP" sz="1600" dirty="0">
                <a:cs typeface="Arial" panose="020B0604020202020204" pitchFamily="34" charset="0"/>
              </a:rPr>
              <a:t>, E., </a:t>
            </a:r>
            <a:r>
              <a:rPr lang="en-US" altLang="ja-JP" sz="1600" dirty="0" err="1">
                <a:cs typeface="Arial" panose="020B0604020202020204" pitchFamily="34" charset="0"/>
              </a:rPr>
              <a:t>Baier</a:t>
            </a:r>
            <a:r>
              <a:rPr lang="en-US" altLang="ja-JP" sz="1600" dirty="0">
                <a:cs typeface="Arial" panose="020B0604020202020204" pitchFamily="34" charset="0"/>
              </a:rPr>
              <a:t>, D., Pfeiffer, C., </a:t>
            </a:r>
            <a:r>
              <a:rPr lang="en-US" altLang="ja-JP" sz="1600" dirty="0" err="1">
                <a:cs typeface="Arial" panose="020B0604020202020204" pitchFamily="34" charset="0"/>
              </a:rPr>
              <a:t>Bleich</a:t>
            </a:r>
            <a:r>
              <a:rPr lang="en-US" altLang="ja-JP" sz="1600" dirty="0">
                <a:cs typeface="Arial" panose="020B0604020202020204" pitchFamily="34" charset="0"/>
              </a:rPr>
              <a:t>, S., &amp; </a:t>
            </a:r>
            <a:r>
              <a:rPr lang="en-US" altLang="ja-JP" sz="1600" dirty="0" err="1">
                <a:cs typeface="Arial" panose="020B0604020202020204" pitchFamily="34" charset="0"/>
              </a:rPr>
              <a:t>Hillemacher</a:t>
            </a:r>
            <a:r>
              <a:rPr lang="en-US" altLang="ja-JP" sz="1600" dirty="0">
                <a:cs typeface="Arial" panose="020B0604020202020204" pitchFamily="34" charset="0"/>
              </a:rPr>
              <a:t>, (2012). Predictors of binge drinking in adolescents: ultimate and distal factors – A representative study. </a:t>
            </a:r>
            <a:r>
              <a:rPr lang="en-US" altLang="ja-JP" sz="1600" i="1" dirty="0" err="1">
                <a:cs typeface="Arial" panose="020B0604020202020204" pitchFamily="34" charset="0"/>
              </a:rPr>
              <a:t>BioMed</a:t>
            </a:r>
            <a:r>
              <a:rPr lang="en-US" altLang="ja-JP" sz="1600" i="1" dirty="0">
                <a:cs typeface="Arial" panose="020B0604020202020204" pitchFamily="34" charset="0"/>
              </a:rPr>
              <a:t> Central Public Health, 12</a:t>
            </a:r>
            <a:r>
              <a:rPr lang="en-US" altLang="ja-JP" sz="1600" dirty="0">
                <a:cs typeface="Arial" panose="020B0604020202020204" pitchFamily="34" charset="0"/>
              </a:rPr>
              <a:t>, 263.</a:t>
            </a:r>
          </a:p>
          <a:p>
            <a:pPr marL="342900" indent="-342900">
              <a:spcBef>
                <a:spcPct val="20000"/>
              </a:spcBef>
              <a:buFont typeface="+mj-lt"/>
              <a:buAutoNum type="arabicPeriod" startAt="14"/>
            </a:pPr>
            <a:endParaRPr lang="en-US" altLang="en-US" sz="1600" dirty="0">
              <a:cs typeface="Arial" panose="020B0604020202020204" pitchFamily="34" charset="0"/>
            </a:endParaRPr>
          </a:p>
          <a:p>
            <a:pPr>
              <a:spcBef>
                <a:spcPct val="20000"/>
              </a:spcBef>
              <a:buFont typeface="Arial" panose="020B0604020202020204" pitchFamily="34" charset="0"/>
              <a:buNone/>
            </a:pPr>
            <a:endParaRPr lang="en-US" altLang="en-US" sz="1600" baseline="30000" dirty="0">
              <a:cs typeface="Arial" panose="020B0604020202020204" pitchFamily="34" charset="0"/>
            </a:endParaRPr>
          </a:p>
        </p:txBody>
      </p:sp>
      <p:sp>
        <p:nvSpPr>
          <p:cNvPr id="5" name="TextBox 4"/>
          <p:cNvSpPr txBox="1"/>
          <p:nvPr/>
        </p:nvSpPr>
        <p:spPr>
          <a:xfrm>
            <a:off x="1066800" y="4760193"/>
            <a:ext cx="7327900" cy="830997"/>
          </a:xfrm>
          <a:prstGeom prst="rect">
            <a:avLst/>
          </a:prstGeom>
          <a:noFill/>
        </p:spPr>
        <p:txBody>
          <a:bodyPr wrap="square" rtlCol="0">
            <a:spAutoFit/>
          </a:bodyPr>
          <a:lstStyle/>
          <a:p>
            <a:pPr algn="ctr"/>
            <a:r>
              <a:rPr lang="en-US" sz="2400" dirty="0"/>
              <a:t>See page 31 of the </a:t>
            </a:r>
            <a:r>
              <a:rPr lang="en-US" sz="2400" b="1" i="1" dirty="0"/>
              <a:t>Session 2 Handouts </a:t>
            </a:r>
            <a:r>
              <a:rPr lang="en-US" sz="2400" dirty="0"/>
              <a:t>document for additional references not listed on these slides.</a:t>
            </a:r>
          </a:p>
        </p:txBody>
      </p:sp>
    </p:spTree>
    <p:extLst>
      <p:ext uri="{BB962C8B-B14F-4D97-AF65-F5344CB8AC3E}">
        <p14:creationId xmlns:p14="http://schemas.microsoft.com/office/powerpoint/2010/main" val="382714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ctrTitle"/>
          </p:nvPr>
        </p:nvSpPr>
        <p:spPr/>
        <p:txBody>
          <a:bodyPr/>
          <a:lstStyle/>
          <a:p>
            <a:pPr eaLnBrk="1" hangingPunct="1"/>
            <a:r>
              <a:rPr lang="en-US" altLang="en-US" sz="3600" b="1" dirty="0">
                <a:solidFill>
                  <a:schemeClr val="bg1"/>
                </a:solidFill>
                <a:latin typeface="Arial" panose="020B0604020202020204" pitchFamily="34" charset="0"/>
                <a:cs typeface="Arial" panose="020B0604020202020204" pitchFamily="34" charset="0"/>
              </a:rPr>
              <a:t>Review: Public Health Questions</a:t>
            </a:r>
          </a:p>
        </p:txBody>
      </p:sp>
      <p:sp>
        <p:nvSpPr>
          <p:cNvPr id="24578" name="Rectangle 3"/>
          <p:cNvSpPr>
            <a:spLocks noGrp="1"/>
          </p:cNvSpPr>
          <p:nvPr>
            <p:ph type="subTitle" idx="1"/>
          </p:nvPr>
        </p:nvSpPr>
        <p:spPr/>
        <p:txBody>
          <a:bodyPr/>
          <a:lstStyle/>
          <a:p>
            <a:pPr eaLnBrk="1" hangingPunct="1">
              <a:spcAft>
                <a:spcPts val="1200"/>
              </a:spcAft>
              <a:buFont typeface="Arial" panose="020B0604020202020204" pitchFamily="34" charset="0"/>
              <a:buNone/>
              <a:tabLst>
                <a:tab pos="1198563" algn="l"/>
              </a:tabLst>
            </a:pPr>
            <a:r>
              <a:rPr lang="en-US" altLang="en-US" sz="2300" b="1" u="sng" dirty="0">
                <a:solidFill>
                  <a:srgbClr val="000000"/>
                </a:solidFill>
                <a:latin typeface="Helvetica" panose="020B0604020202020204" pitchFamily="34" charset="0"/>
              </a:rPr>
              <a:t>What</a:t>
            </a:r>
            <a:r>
              <a:rPr lang="en-US" altLang="en-US" sz="2300" dirty="0">
                <a:solidFill>
                  <a:srgbClr val="000000"/>
                </a:solidFill>
                <a:latin typeface="Helvetica" panose="020B0604020202020204" pitchFamily="34" charset="0"/>
              </a:rPr>
              <a:t>? 	Substance use and other behavioral health problems</a:t>
            </a:r>
          </a:p>
          <a:p>
            <a:pPr eaLnBrk="1" hangingPunct="1">
              <a:spcAft>
                <a:spcPts val="1200"/>
              </a:spcAft>
              <a:buFont typeface="Arial" panose="020B0604020202020204" pitchFamily="34" charset="0"/>
              <a:buNone/>
              <a:tabLst>
                <a:tab pos="1198563" algn="l"/>
              </a:tabLst>
            </a:pPr>
            <a:r>
              <a:rPr lang="en-US" altLang="en-US" sz="2300" b="1" u="sng" dirty="0">
                <a:solidFill>
                  <a:srgbClr val="000000"/>
                </a:solidFill>
                <a:latin typeface="Helvetica" panose="020B0604020202020204" pitchFamily="34" charset="0"/>
              </a:rPr>
              <a:t>Who</a:t>
            </a:r>
            <a:r>
              <a:rPr lang="en-US" altLang="en-US" sz="2300" dirty="0">
                <a:solidFill>
                  <a:srgbClr val="000000"/>
                </a:solidFill>
                <a:latin typeface="Helvetica" panose="020B0604020202020204" pitchFamily="34" charset="0"/>
              </a:rPr>
              <a:t>?	The population that is the focus of the intervention(s)</a:t>
            </a:r>
          </a:p>
          <a:p>
            <a:pPr eaLnBrk="1" hangingPunct="1">
              <a:spcAft>
                <a:spcPts val="1200"/>
              </a:spcAft>
              <a:buFont typeface="Arial" panose="020B0604020202020204" pitchFamily="34" charset="0"/>
              <a:buNone/>
              <a:tabLst>
                <a:tab pos="1198563" algn="l"/>
              </a:tabLst>
            </a:pPr>
            <a:r>
              <a:rPr lang="en-US" altLang="en-US" sz="2300" b="1" u="sng" dirty="0">
                <a:solidFill>
                  <a:srgbClr val="000000"/>
                </a:solidFill>
                <a:latin typeface="Helvetica" panose="020B0604020202020204" pitchFamily="34" charset="0"/>
              </a:rPr>
              <a:t>When</a:t>
            </a:r>
            <a:r>
              <a:rPr lang="en-US" altLang="en-US" sz="2300" dirty="0">
                <a:solidFill>
                  <a:srgbClr val="000000"/>
                </a:solidFill>
                <a:latin typeface="Helvetica" panose="020B0604020202020204" pitchFamily="34" charset="0"/>
              </a:rPr>
              <a:t>?  	Developmental stage of the focus population</a:t>
            </a:r>
          </a:p>
          <a:p>
            <a:pPr eaLnBrk="1" hangingPunct="1">
              <a:spcAft>
                <a:spcPts val="1200"/>
              </a:spcAft>
              <a:buFont typeface="Arial" panose="020B0604020202020204" pitchFamily="34" charset="0"/>
              <a:buNone/>
              <a:tabLst>
                <a:tab pos="1198563" algn="l"/>
              </a:tabLst>
            </a:pPr>
            <a:r>
              <a:rPr lang="en-US" altLang="en-US" sz="2300" b="1" u="sng" dirty="0">
                <a:solidFill>
                  <a:srgbClr val="000000"/>
                </a:solidFill>
                <a:latin typeface="Helvetica" panose="020B0604020202020204" pitchFamily="34" charset="0"/>
              </a:rPr>
              <a:t>Where</a:t>
            </a:r>
            <a:r>
              <a:rPr lang="en-US" altLang="en-US" sz="2300" dirty="0">
                <a:solidFill>
                  <a:srgbClr val="000000"/>
                </a:solidFill>
                <a:latin typeface="Helvetica" panose="020B0604020202020204" pitchFamily="34" charset="0"/>
              </a:rPr>
              <a:t>? 	Contexts that influence health</a:t>
            </a:r>
          </a:p>
          <a:p>
            <a:pPr eaLnBrk="1" hangingPunct="1">
              <a:spcAft>
                <a:spcPts val="1200"/>
              </a:spcAft>
              <a:buFont typeface="Arial" panose="020B0604020202020204" pitchFamily="34" charset="0"/>
              <a:buNone/>
              <a:tabLst>
                <a:tab pos="1198563" algn="l"/>
              </a:tabLst>
            </a:pPr>
            <a:r>
              <a:rPr lang="en-US" altLang="en-US" sz="2300" b="1" u="sng" dirty="0">
                <a:solidFill>
                  <a:srgbClr val="000000"/>
                </a:solidFill>
                <a:latin typeface="Helvetica" panose="020B0604020202020204" pitchFamily="34" charset="0"/>
              </a:rPr>
              <a:t>Why</a:t>
            </a:r>
            <a:r>
              <a:rPr lang="en-US" altLang="en-US" sz="2300" dirty="0">
                <a:solidFill>
                  <a:srgbClr val="000000"/>
                </a:solidFill>
                <a:latin typeface="Helvetica" panose="020B0604020202020204" pitchFamily="34" charset="0"/>
              </a:rPr>
              <a:t>?  	Risk and protective factors</a:t>
            </a:r>
          </a:p>
          <a:p>
            <a:pPr eaLnBrk="1" hangingPunct="1">
              <a:spcAft>
                <a:spcPts val="1200"/>
              </a:spcAft>
              <a:buFont typeface="Arial" panose="020B0604020202020204" pitchFamily="34" charset="0"/>
              <a:buNone/>
              <a:tabLst>
                <a:tab pos="1198563" algn="l"/>
              </a:tabLst>
            </a:pPr>
            <a:r>
              <a:rPr lang="en-US" altLang="en-US" sz="2300" b="1" u="sng" dirty="0">
                <a:solidFill>
                  <a:srgbClr val="000000"/>
                </a:solidFill>
                <a:latin typeface="Helvetica" panose="020B0604020202020204" pitchFamily="34" charset="0"/>
              </a:rPr>
              <a:t>How</a:t>
            </a:r>
            <a:r>
              <a:rPr lang="en-US" altLang="en-US" sz="2300" dirty="0">
                <a:solidFill>
                  <a:srgbClr val="000000"/>
                </a:solidFill>
                <a:latin typeface="Helvetica" panose="020B0604020202020204" pitchFamily="34" charset="0"/>
              </a:rPr>
              <a:t>?  	Strategic Prevention Framework (SPF)</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ctrTitle"/>
          </p:nvPr>
        </p:nvSpPr>
        <p:spPr/>
        <p:txBody>
          <a:bodyPr>
            <a:normAutofit fontScale="90000"/>
          </a:bodyPr>
          <a:lstStyle/>
          <a:p>
            <a:pPr algn="ctr" eaLnBrk="1" hangingPunct="1"/>
            <a:r>
              <a:rPr lang="en-US" altLang="en-US" sz="4800" b="1" dirty="0">
                <a:solidFill>
                  <a:schemeClr val="bg1"/>
                </a:solidFill>
                <a:latin typeface="Arial" panose="020B0604020202020204" pitchFamily="34" charset="0"/>
                <a:cs typeface="Arial" panose="020B0604020202020204" pitchFamily="34" charset="0"/>
              </a:rPr>
              <a:t/>
            </a:r>
            <a:br>
              <a:rPr lang="en-US" altLang="en-US" sz="4800" b="1" dirty="0">
                <a:solidFill>
                  <a:schemeClr val="bg1"/>
                </a:solidFill>
                <a:latin typeface="Arial" panose="020B0604020202020204" pitchFamily="34" charset="0"/>
                <a:cs typeface="Arial" panose="020B0604020202020204" pitchFamily="34" charset="0"/>
              </a:rPr>
            </a:br>
            <a:r>
              <a:rPr lang="en-US" altLang="en-US" sz="4800" dirty="0">
                <a:solidFill>
                  <a:schemeClr val="bg1"/>
                </a:solidFill>
                <a:latin typeface="Arial" panose="020B0604020202020204" pitchFamily="34" charset="0"/>
                <a:cs typeface="Arial" panose="020B0604020202020204" pitchFamily="34" charset="0"/>
              </a:rPr>
              <a:t/>
            </a:r>
            <a:br>
              <a:rPr lang="en-US" altLang="en-US" sz="4800" dirty="0">
                <a:solidFill>
                  <a:schemeClr val="bg1"/>
                </a:solidFill>
                <a:latin typeface="Arial" panose="020B0604020202020204" pitchFamily="34" charset="0"/>
                <a:cs typeface="Arial" panose="020B0604020202020204" pitchFamily="34" charset="0"/>
              </a:rPr>
            </a:br>
            <a:r>
              <a:rPr lang="en-US" altLang="en-US" sz="4800" b="1" dirty="0">
                <a:solidFill>
                  <a:schemeClr val="bg1"/>
                </a:solidFill>
                <a:latin typeface="Arial" panose="020B0604020202020204" pitchFamily="34" charset="0"/>
                <a:cs typeface="Arial" panose="020B0604020202020204" pitchFamily="34" charset="0"/>
              </a:rPr>
              <a:t>Step 1: Assessment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ctrTitle"/>
          </p:nvPr>
        </p:nvSpPr>
        <p:spPr/>
        <p:txBody>
          <a:bodyPr/>
          <a:lstStyle/>
          <a:p>
            <a:pPr eaLnBrk="1" hangingPunct="1"/>
            <a:r>
              <a:rPr lang="en-US" altLang="en-US" sz="3600" b="1" dirty="0">
                <a:solidFill>
                  <a:schemeClr val="bg1"/>
                </a:solidFill>
                <a:latin typeface="Arial" panose="020B0604020202020204" pitchFamily="34" charset="0"/>
                <a:cs typeface="Arial" panose="020B0604020202020204" pitchFamily="34" charset="0"/>
              </a:rPr>
              <a:t>What to Assess</a:t>
            </a:r>
          </a:p>
        </p:txBody>
      </p:sp>
      <p:graphicFrame>
        <p:nvGraphicFramePr>
          <p:cNvPr id="11" name="Diagram 10"/>
          <p:cNvGraphicFramePr/>
          <p:nvPr>
            <p:extLst>
              <p:ext uri="{D42A27DB-BD31-4B8C-83A1-F6EECF244321}">
                <p14:modId xmlns:p14="http://schemas.microsoft.com/office/powerpoint/2010/main" val="355150981"/>
              </p:ext>
            </p:extLst>
          </p:nvPr>
        </p:nvGraphicFramePr>
        <p:xfrm>
          <a:off x="1206500" y="1463759"/>
          <a:ext cx="6731000" cy="4185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52914" y="1810251"/>
            <a:ext cx="8580437" cy="3238500"/>
          </a:xfrm>
          <a:prstGeom prst="ellipse">
            <a:avLst/>
          </a:prstGeom>
          <a:noFill/>
          <a:ln w="25400" cap="flat" cmpd="sng" algn="ctr">
            <a:solidFill>
              <a:srgbClr val="000000"/>
            </a:solidFill>
            <a:prstDash val="dash"/>
            <a:round/>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32771" name="Line 2"/>
          <p:cNvSpPr>
            <a:spLocks noChangeShapeType="1"/>
          </p:cNvSpPr>
          <p:nvPr/>
        </p:nvSpPr>
        <p:spPr bwMode="auto">
          <a:xfrm>
            <a:off x="3429000" y="4140200"/>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2" name="Line 3"/>
          <p:cNvSpPr>
            <a:spLocks noChangeShapeType="1"/>
          </p:cNvSpPr>
          <p:nvPr/>
        </p:nvSpPr>
        <p:spPr bwMode="auto">
          <a:xfrm>
            <a:off x="3429000" y="4140200"/>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62" name="Line 2"/>
          <p:cNvSpPr>
            <a:spLocks noChangeShapeType="1"/>
          </p:cNvSpPr>
          <p:nvPr/>
        </p:nvSpPr>
        <p:spPr bwMode="auto">
          <a:xfrm>
            <a:off x="3233738" y="4451350"/>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63" name="Line 3"/>
          <p:cNvSpPr>
            <a:spLocks noChangeShapeType="1"/>
          </p:cNvSpPr>
          <p:nvPr/>
        </p:nvSpPr>
        <p:spPr bwMode="auto">
          <a:xfrm>
            <a:off x="3233738" y="4451350"/>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5" name="AutoShape 5"/>
          <p:cNvSpPr>
            <a:spLocks noChangeArrowheads="1"/>
          </p:cNvSpPr>
          <p:nvPr/>
        </p:nvSpPr>
        <p:spPr bwMode="auto">
          <a:xfrm>
            <a:off x="2925763" y="3308350"/>
            <a:ext cx="604837" cy="381000"/>
          </a:xfrm>
          <a:prstGeom prst="leftRightArrow">
            <a:avLst>
              <a:gd name="adj1" fmla="val 50000"/>
              <a:gd name="adj2" fmla="val 28891"/>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32776" name="AutoShape 6"/>
          <p:cNvSpPr>
            <a:spLocks noChangeArrowheads="1"/>
          </p:cNvSpPr>
          <p:nvPr/>
        </p:nvSpPr>
        <p:spPr bwMode="auto">
          <a:xfrm>
            <a:off x="5588000" y="3308350"/>
            <a:ext cx="617538" cy="381000"/>
          </a:xfrm>
          <a:prstGeom prst="leftRightArrow">
            <a:avLst>
              <a:gd name="adj1" fmla="val 50000"/>
              <a:gd name="adj2" fmla="val 28890"/>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16395" name="Rectangle 27"/>
          <p:cNvSpPr>
            <a:spLocks noChangeArrowheads="1"/>
          </p:cNvSpPr>
          <p:nvPr/>
        </p:nvSpPr>
        <p:spPr bwMode="auto">
          <a:xfrm>
            <a:off x="3530600" y="2713038"/>
            <a:ext cx="2057400" cy="1427162"/>
          </a:xfrm>
          <a:prstGeom prst="rect">
            <a:avLst/>
          </a:prstGeom>
          <a:solidFill>
            <a:schemeClr val="accent6">
              <a:lumMod val="50000"/>
            </a:schemeClr>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a:defRPr/>
            </a:pPr>
            <a:r>
              <a:rPr lang="en-US" sz="2400" b="1" dirty="0">
                <a:solidFill>
                  <a:schemeClr val="bg1"/>
                </a:solidFill>
                <a:latin typeface="Arial" charset="0"/>
                <a:ea typeface="ＭＳ Ｐゴシック" charset="0"/>
                <a:cs typeface="ＭＳ Ｐゴシック" charset="0"/>
              </a:rPr>
              <a:t>Risk and Protective Factors</a:t>
            </a:r>
          </a:p>
        </p:txBody>
      </p:sp>
      <p:sp>
        <p:nvSpPr>
          <p:cNvPr id="16396" name="Rectangle 28"/>
          <p:cNvSpPr>
            <a:spLocks noChangeArrowheads="1"/>
          </p:cNvSpPr>
          <p:nvPr/>
        </p:nvSpPr>
        <p:spPr bwMode="auto">
          <a:xfrm>
            <a:off x="819150" y="2713038"/>
            <a:ext cx="2106613" cy="1427162"/>
          </a:xfrm>
          <a:prstGeom prst="rect">
            <a:avLst/>
          </a:prstGeom>
          <a:solidFill>
            <a:schemeClr val="accent1">
              <a:lumMod val="75000"/>
            </a:schemeClr>
          </a:solidFill>
          <a:ln w="9525">
            <a:solidFill>
              <a:srgbClr val="254061"/>
            </a:solidFill>
            <a:miter lim="800000"/>
            <a:headEnd/>
            <a:tailEnd/>
          </a:ln>
          <a:effectLst>
            <a:outerShdw blurRad="63500" dist="23000" dir="5400000" rotWithShape="0">
              <a:srgbClr val="000000">
                <a:alpha val="34998"/>
              </a:srgbClr>
            </a:outerShdw>
          </a:effectLst>
        </p:spPr>
        <p:txBody>
          <a:bodyPr anchor="ctr"/>
          <a:lstStyle/>
          <a:p>
            <a:pPr algn="ctr">
              <a:defRPr/>
            </a:pPr>
            <a:r>
              <a:rPr lang="en-US" sz="2400" b="1" dirty="0">
                <a:solidFill>
                  <a:schemeClr val="bg1"/>
                </a:solidFill>
                <a:latin typeface="Arial" charset="0"/>
                <a:ea typeface="ＭＳ Ｐゴシック" charset="0"/>
                <a:cs typeface="ＭＳ Ｐゴシック" charset="0"/>
              </a:rPr>
              <a:t>Problems and Related Behaviors</a:t>
            </a:r>
          </a:p>
        </p:txBody>
      </p:sp>
      <p:sp>
        <p:nvSpPr>
          <p:cNvPr id="32779" name="TextBox 23"/>
          <p:cNvSpPr txBox="1">
            <a:spLocks noChangeArrowheads="1"/>
          </p:cNvSpPr>
          <p:nvPr/>
        </p:nvSpPr>
        <p:spPr bwMode="auto">
          <a:xfrm>
            <a:off x="2925763" y="2000250"/>
            <a:ext cx="3621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b="1" dirty="0">
                <a:solidFill>
                  <a:srgbClr val="800000"/>
                </a:solidFill>
              </a:rPr>
              <a:t>Resources and Readiness</a:t>
            </a:r>
          </a:p>
        </p:txBody>
      </p:sp>
      <p:sp>
        <p:nvSpPr>
          <p:cNvPr id="16398" name="Rectangle 30"/>
          <p:cNvSpPr>
            <a:spLocks noChangeArrowheads="1"/>
          </p:cNvSpPr>
          <p:nvPr/>
        </p:nvSpPr>
        <p:spPr bwMode="auto">
          <a:xfrm>
            <a:off x="6205538" y="2713038"/>
            <a:ext cx="2152650" cy="1427162"/>
          </a:xfrm>
          <a:prstGeom prst="rect">
            <a:avLst/>
          </a:prstGeom>
          <a:solidFill>
            <a:schemeClr val="accent3">
              <a:lumMod val="50000"/>
            </a:schemeClr>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a:defRPr/>
            </a:pPr>
            <a:r>
              <a:rPr lang="en-US" sz="2400" b="1" dirty="0">
                <a:solidFill>
                  <a:schemeClr val="bg1"/>
                </a:solidFill>
                <a:latin typeface="Arial" charset="0"/>
                <a:ea typeface="ＭＳ Ｐゴシック" charset="0"/>
                <a:cs typeface="Arial" charset="0"/>
              </a:rPr>
              <a:t>Interventions</a:t>
            </a:r>
          </a:p>
        </p:txBody>
      </p:sp>
      <p:sp>
        <p:nvSpPr>
          <p:cNvPr id="2" name="Title 1"/>
          <p:cNvSpPr>
            <a:spLocks noGrp="1"/>
          </p:cNvSpPr>
          <p:nvPr>
            <p:ph type="ctrTitle"/>
          </p:nvPr>
        </p:nvSpPr>
        <p:spPr/>
        <p:txBody>
          <a:bodyPr/>
          <a:lstStyle/>
          <a:p>
            <a:r>
              <a:rPr lang="en-US" dirty="0"/>
              <a:t>Our Road Map – Logic Model </a:t>
            </a:r>
          </a:p>
        </p:txBody>
      </p:sp>
      <p:sp>
        <p:nvSpPr>
          <p:cNvPr id="17" name="Rectangle 28"/>
          <p:cNvSpPr>
            <a:spLocks noChangeArrowheads="1"/>
          </p:cNvSpPr>
          <p:nvPr/>
        </p:nvSpPr>
        <p:spPr bwMode="auto">
          <a:xfrm>
            <a:off x="819150" y="4376738"/>
            <a:ext cx="2106613" cy="1425575"/>
          </a:xfrm>
          <a:prstGeom prst="rect">
            <a:avLst/>
          </a:prstGeom>
          <a:solidFill>
            <a:schemeClr val="accent1">
              <a:lumMod val="75000"/>
            </a:schemeClr>
          </a:solidFill>
          <a:ln w="9525">
            <a:solidFill>
              <a:srgbClr val="FFFFFF"/>
            </a:solidFill>
            <a:miter lim="800000"/>
            <a:headEnd/>
            <a:tailEnd/>
          </a:ln>
          <a:effectLst>
            <a:outerShdw blurRad="63500" dist="23000" dir="5400000" rotWithShape="0">
              <a:srgbClr val="000000">
                <a:alpha val="34998"/>
              </a:srgbClr>
            </a:outerShdw>
          </a:effectLst>
        </p:spPr>
        <p:txBody>
          <a:bodyPr anchor="ctr"/>
          <a:lstStyle/>
          <a:p>
            <a:pPr algn="ctr">
              <a:defRPr/>
            </a:pPr>
            <a:r>
              <a:rPr lang="en-US" sz="2000" b="1" dirty="0">
                <a:solidFill>
                  <a:schemeClr val="bg1"/>
                </a:solidFill>
                <a:latin typeface="Arial" charset="0"/>
                <a:ea typeface="ＭＳ Ｐゴシック" charset="0"/>
                <a:cs typeface="ＭＳ Ｐゴシック" charset="0"/>
              </a:rPr>
              <a:t>Consequences and Consumption</a:t>
            </a:r>
          </a:p>
        </p:txBody>
      </p:sp>
      <p:sp>
        <p:nvSpPr>
          <p:cNvPr id="18" name="Rectangle 27"/>
          <p:cNvSpPr>
            <a:spLocks noChangeArrowheads="1"/>
          </p:cNvSpPr>
          <p:nvPr/>
        </p:nvSpPr>
        <p:spPr bwMode="auto">
          <a:xfrm>
            <a:off x="3530600" y="4384675"/>
            <a:ext cx="2057400" cy="1427163"/>
          </a:xfrm>
          <a:prstGeom prst="rect">
            <a:avLst/>
          </a:prstGeom>
          <a:solidFill>
            <a:schemeClr val="accent6">
              <a:lumMod val="50000"/>
            </a:schemeClr>
          </a:solidFill>
          <a:ln w="9525">
            <a:solidFill>
              <a:srgbClr val="FFFFFF"/>
            </a:solidFill>
            <a:miter lim="800000"/>
            <a:headEnd/>
            <a:tailEnd/>
          </a:ln>
          <a:effectLst>
            <a:outerShdw blurRad="63500" dist="23000" dir="5400000" rotWithShape="0">
              <a:srgbClr val="000000">
                <a:alpha val="34998"/>
              </a:srgbClr>
            </a:outerShdw>
          </a:effectLst>
        </p:spPr>
        <p:txBody>
          <a:bodyPr anchor="ctr"/>
          <a:lstStyle/>
          <a:p>
            <a:pPr algn="ctr">
              <a:defRPr/>
            </a:pPr>
            <a:r>
              <a:rPr lang="en-US" sz="2000" b="1" dirty="0">
                <a:solidFill>
                  <a:schemeClr val="bg1"/>
                </a:solidFill>
                <a:latin typeface="Arial" charset="0"/>
                <a:ea typeface="ＭＳ Ｐゴシック" charset="0"/>
                <a:cs typeface="ＭＳ Ｐゴシック" charset="0"/>
              </a:rPr>
              <a:t>Intervening Variables/ Causal Factors</a:t>
            </a:r>
          </a:p>
        </p:txBody>
      </p:sp>
      <p:sp>
        <p:nvSpPr>
          <p:cNvPr id="19" name="Rectangle 30"/>
          <p:cNvSpPr>
            <a:spLocks noChangeArrowheads="1"/>
          </p:cNvSpPr>
          <p:nvPr/>
        </p:nvSpPr>
        <p:spPr bwMode="auto">
          <a:xfrm>
            <a:off x="6205538" y="4371975"/>
            <a:ext cx="2152650" cy="1427163"/>
          </a:xfrm>
          <a:prstGeom prst="rect">
            <a:avLst/>
          </a:prstGeom>
          <a:solidFill>
            <a:schemeClr val="accent3">
              <a:lumMod val="50000"/>
            </a:schemeClr>
          </a:solidFill>
          <a:ln>
            <a:noFill/>
          </a:ln>
          <a:effectLst>
            <a:outerShdw blurRad="63500" dist="23000" dir="5400000" rotWithShape="0">
              <a:srgbClr val="00000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sz="2000" b="1" dirty="0">
              <a:solidFill>
                <a:srgbClr val="404040"/>
              </a:solidFill>
              <a:latin typeface="Arial" charset="0"/>
              <a:ea typeface="ＭＳ Ｐゴシック" charset="0"/>
              <a:cs typeface="Arial" charset="0"/>
            </a:endParaRPr>
          </a:p>
          <a:p>
            <a:pPr algn="ctr">
              <a:defRPr/>
            </a:pPr>
            <a:r>
              <a:rPr lang="en-US" sz="2000" b="1" dirty="0">
                <a:solidFill>
                  <a:schemeClr val="bg1"/>
                </a:solidFill>
                <a:latin typeface="Arial" charset="0"/>
                <a:ea typeface="ＭＳ Ｐゴシック" charset="0"/>
                <a:cs typeface="Arial" charset="0"/>
              </a:rPr>
              <a:t>Interventions/ Strategies</a:t>
            </a:r>
            <a:br>
              <a:rPr lang="en-US" sz="2000" b="1" dirty="0">
                <a:solidFill>
                  <a:schemeClr val="bg1"/>
                </a:solidFill>
                <a:latin typeface="Arial" charset="0"/>
                <a:ea typeface="ＭＳ Ｐゴシック" charset="0"/>
                <a:cs typeface="Arial" charset="0"/>
              </a:rPr>
            </a:br>
            <a:endParaRPr lang="en-US" sz="2000" b="1" dirty="0">
              <a:solidFill>
                <a:schemeClr val="bg1"/>
              </a:solidFill>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62"/>
                                        </p:tgtEl>
                                        <p:attrNameLst>
                                          <p:attrName>style.visibility</p:attrName>
                                        </p:attrNameLst>
                                      </p:cBhvr>
                                      <p:to>
                                        <p:strVal val="visible"/>
                                      </p:to>
                                    </p:set>
                                    <p:animEffect transition="in" filter="fade">
                                      <p:cBhvr>
                                        <p:cTn id="7" dur="1000"/>
                                        <p:tgtEl>
                                          <p:spTgt spid="706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663"/>
                                        </p:tgtEl>
                                        <p:attrNameLst>
                                          <p:attrName>style.visibility</p:attrName>
                                        </p:attrNameLst>
                                      </p:cBhvr>
                                      <p:to>
                                        <p:strVal val="visible"/>
                                      </p:to>
                                    </p:set>
                                    <p:animEffect transition="in" filter="fade">
                                      <p:cBhvr>
                                        <p:cTn id="10" dur="1000"/>
                                        <p:tgtEl>
                                          <p:spTgt spid="7066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animBg="1"/>
      <p:bldP spid="70663"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9"/>
          <p:cNvSpPr>
            <a:spLocks noGrp="1" noChangeArrowheads="1"/>
          </p:cNvSpPr>
          <p:nvPr>
            <p:ph type="ctrTitle"/>
          </p:nvPr>
        </p:nvSpPr>
        <p:spPr>
          <a:xfrm>
            <a:off x="403412" y="0"/>
            <a:ext cx="8740588" cy="1105648"/>
          </a:xfrm>
        </p:spPr>
        <p:txBody>
          <a:bodyPr/>
          <a:lstStyle/>
          <a:p>
            <a:r>
              <a:rPr lang="en-US" altLang="en-US" sz="3600" b="1" dirty="0">
                <a:solidFill>
                  <a:schemeClr val="bg1"/>
                </a:solidFill>
                <a:latin typeface="Arial" panose="020B0604020202020204" pitchFamily="34" charset="0"/>
                <a:cs typeface="Arial" panose="020B0604020202020204" pitchFamily="34" charset="0"/>
              </a:rPr>
              <a:t>Examples of Substance Use-Related Problems and Behaviors</a:t>
            </a:r>
          </a:p>
        </p:txBody>
      </p:sp>
      <p:graphicFrame>
        <p:nvGraphicFramePr>
          <p:cNvPr id="631810" name="Group 2"/>
          <p:cNvGraphicFramePr>
            <a:graphicFrameLocks noGrp="1"/>
          </p:cNvGraphicFramePr>
          <p:nvPr>
            <p:extLst>
              <p:ext uri="{D42A27DB-BD31-4B8C-83A1-F6EECF244321}">
                <p14:modId xmlns:p14="http://schemas.microsoft.com/office/powerpoint/2010/main" val="3121815196"/>
              </p:ext>
            </p:extLst>
          </p:nvPr>
        </p:nvGraphicFramePr>
        <p:xfrm>
          <a:off x="257577" y="1542532"/>
          <a:ext cx="8615967" cy="4328160"/>
        </p:xfrm>
        <a:graphic>
          <a:graphicData uri="http://schemas.openxmlformats.org/drawingml/2006/table">
            <a:tbl>
              <a:tblPr/>
              <a:tblGrid>
                <a:gridCol w="1583255">
                  <a:extLst>
                    <a:ext uri="{9D8B030D-6E8A-4147-A177-3AD203B41FA5}">
                      <a16:colId xmlns:a16="http://schemas.microsoft.com/office/drawing/2014/main" xmlns="" val="20000"/>
                    </a:ext>
                  </a:extLst>
                </a:gridCol>
                <a:gridCol w="2193958">
                  <a:extLst>
                    <a:ext uri="{9D8B030D-6E8A-4147-A177-3AD203B41FA5}">
                      <a16:colId xmlns:a16="http://schemas.microsoft.com/office/drawing/2014/main" xmlns="" val="20001"/>
                    </a:ext>
                  </a:extLst>
                </a:gridCol>
                <a:gridCol w="2343057">
                  <a:extLst>
                    <a:ext uri="{9D8B030D-6E8A-4147-A177-3AD203B41FA5}">
                      <a16:colId xmlns:a16="http://schemas.microsoft.com/office/drawing/2014/main" xmlns="" val="20002"/>
                    </a:ext>
                  </a:extLst>
                </a:gridCol>
                <a:gridCol w="2495697">
                  <a:extLst>
                    <a:ext uri="{9D8B030D-6E8A-4147-A177-3AD203B41FA5}">
                      <a16:colId xmlns:a16="http://schemas.microsoft.com/office/drawing/2014/main" xmlns="" val="20003"/>
                    </a:ext>
                  </a:extLst>
                </a:gridCol>
              </a:tblGrid>
              <a:tr h="5476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 </a:t>
                      </a:r>
                      <a:endParaRPr kumimoji="0" lang="en-US" altLang="en-US" sz="1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dirty="0">
                          <a:ln>
                            <a:noFill/>
                          </a:ln>
                          <a:solidFill>
                            <a:srgbClr val="FFFFFF"/>
                          </a:solidFill>
                          <a:effectLst/>
                          <a:latin typeface="Arial" panose="020B0604020202020204" pitchFamily="34" charset="0"/>
                          <a:ea typeface="MS PGothic" panose="020B0600070205080204" pitchFamily="34" charset="-128"/>
                          <a:cs typeface="Times New Roman" panose="02020603050405020304" pitchFamily="18" charset="0"/>
                        </a:rPr>
                        <a:t>Tobacco Products</a:t>
                      </a:r>
                      <a:endParaRPr kumimoji="0" lang="en-US" altLang="en-US" sz="2200" b="1" i="0" u="none" strike="noStrike" cap="none" normalizeH="0" baseline="0" dirty="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dirty="0">
                          <a:ln>
                            <a:noFill/>
                          </a:ln>
                          <a:solidFill>
                            <a:srgbClr val="FFFFFF"/>
                          </a:solidFill>
                          <a:effectLst/>
                          <a:latin typeface="Arial" panose="020B0604020202020204" pitchFamily="34" charset="0"/>
                          <a:ea typeface="MS PGothic" panose="020B0600070205080204" pitchFamily="34" charset="-128"/>
                          <a:cs typeface="Arial" panose="020B0604020202020204" pitchFamily="34" charset="0"/>
                        </a:rPr>
                        <a:t>Alcohol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Times New Roman" panose="02020603050405020304" pitchFamily="18" charset="0"/>
                        </a:rPr>
                        <a:t>Illicit and/or Prescription Drugs</a:t>
                      </a:r>
                      <a:endParaRPr kumimoji="0" lang="en-US" altLang="en-US" sz="22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xmlns="" val="10000"/>
                  </a:ext>
                </a:extLst>
              </a:tr>
              <a:tr h="151606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Problems</a:t>
                      </a:r>
                      <a:endParaRPr kumimoji="0" lang="en-US" altLang="en-US" sz="2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914400" rtl="0" eaLnBrk="1" fontAlgn="base" latinLnBrk="0" hangingPunct="1">
                        <a:lnSpc>
                          <a:spcPct val="100000"/>
                        </a:lnSpc>
                        <a:spcBef>
                          <a:spcPct val="0"/>
                        </a:spcBef>
                        <a:spcAft>
                          <a:spcPct val="0"/>
                        </a:spcAft>
                        <a:buClr>
                          <a:schemeClr val="accent1"/>
                        </a:buClr>
                        <a:buSzPct val="65000"/>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Lung cancer</a:t>
                      </a:r>
                    </a:p>
                    <a:p>
                      <a:pPr marL="285750" marR="0" lvl="0" indent="-285750" algn="l" defTabSz="914400" rtl="0" eaLnBrk="1" fontAlgn="base" latinLnBrk="0" hangingPunct="1">
                        <a:lnSpc>
                          <a:spcPct val="100000"/>
                        </a:lnSpc>
                        <a:spcBef>
                          <a:spcPct val="0"/>
                        </a:spcBef>
                        <a:spcAft>
                          <a:spcPct val="0"/>
                        </a:spcAft>
                        <a:buClr>
                          <a:schemeClr val="accent1"/>
                        </a:buClr>
                        <a:buSzPct val="65000"/>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Fetal effects</a:t>
                      </a:r>
                      <a:endPar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914400" rtl="0" eaLnBrk="0" fontAlgn="base" latinLnBrk="0" hangingPunct="0">
                        <a:lnSpc>
                          <a:spcPct val="100000"/>
                        </a:lnSpc>
                        <a:spcBef>
                          <a:spcPct val="0"/>
                        </a:spcBef>
                        <a:spcAft>
                          <a:spcPct val="0"/>
                        </a:spcAft>
                        <a:buClr>
                          <a:schemeClr val="accent1"/>
                        </a:buClr>
                        <a:buSzPct val="65000"/>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Fetal alcohol syndrome</a:t>
                      </a:r>
                    </a:p>
                    <a:p>
                      <a:pPr marL="285750" marR="0" lvl="0" indent="-285750" algn="l" defTabSz="914400" rtl="0" eaLnBrk="0" fontAlgn="base" latinLnBrk="0" hangingPunct="0">
                        <a:lnSpc>
                          <a:spcPct val="100000"/>
                        </a:lnSpc>
                        <a:spcBef>
                          <a:spcPct val="0"/>
                        </a:spcBef>
                        <a:spcAft>
                          <a:spcPct val="0"/>
                        </a:spcAft>
                        <a:buClr>
                          <a:schemeClr val="accent1"/>
                        </a:buClr>
                        <a:buSzPct val="65000"/>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Motor vehicle crashes</a:t>
                      </a:r>
                    </a:p>
                    <a:p>
                      <a:pPr marL="0" marR="0" lvl="0" indent="0" algn="ctr" defTabSz="914400" rtl="0" eaLnBrk="0" fontAlgn="base" latinLnBrk="0" hangingPunct="0">
                        <a:lnSpc>
                          <a:spcPct val="100000"/>
                        </a:lnSpc>
                        <a:spcBef>
                          <a:spcPct val="0"/>
                        </a:spcBef>
                        <a:spcAft>
                          <a:spcPct val="0"/>
                        </a:spcAft>
                        <a:buClr>
                          <a:schemeClr val="accent1"/>
                        </a:buClr>
                        <a:buSzPct val="65000"/>
                        <a:buFont typeface="Wingdings" panose="05000000000000000000" pitchFamily="2" charset="2"/>
                        <a:buNone/>
                        <a:tabLst/>
                      </a:pPr>
                      <a:endPar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914400" rtl="0" eaLnBrk="1" fontAlgn="base" latinLnBrk="0" hangingPunct="1">
                        <a:lnSpc>
                          <a:spcPct val="100000"/>
                        </a:lnSpc>
                        <a:spcBef>
                          <a:spcPct val="0"/>
                        </a:spcBef>
                        <a:spcAft>
                          <a:spcPct val="0"/>
                        </a:spcAft>
                        <a:buClr>
                          <a:schemeClr val="accent1"/>
                        </a:buClr>
                        <a:buSzPct val="65000"/>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Overdose</a:t>
                      </a:r>
                    </a:p>
                    <a:p>
                      <a:pPr marL="285750" marR="0" lvl="0" indent="-285750" algn="l" defTabSz="914400" rtl="0" eaLnBrk="1" fontAlgn="base" latinLnBrk="0" hangingPunct="1">
                        <a:lnSpc>
                          <a:spcPct val="100000"/>
                        </a:lnSpc>
                        <a:spcBef>
                          <a:spcPct val="0"/>
                        </a:spcBef>
                        <a:spcAft>
                          <a:spcPct val="0"/>
                        </a:spcAft>
                        <a:buClr>
                          <a:schemeClr val="accent1"/>
                        </a:buClr>
                        <a:buSzPct val="65000"/>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HIV, Hepatitis C, Other STDs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1"/>
                  </a:ext>
                </a:extLst>
              </a:tr>
              <a:tr h="122384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Behaviors</a:t>
                      </a:r>
                      <a:endParaRPr kumimoji="0" lang="en-US" altLang="en-US" sz="22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914400" rtl="0" eaLnBrk="1" fontAlgn="base" latinLnBrk="0" hangingPunct="1">
                        <a:lnSpc>
                          <a:spcPct val="100000"/>
                        </a:lnSpc>
                        <a:spcBef>
                          <a:spcPct val="0"/>
                        </a:spcBef>
                        <a:spcAft>
                          <a:spcPct val="0"/>
                        </a:spcAft>
                        <a:buClr>
                          <a:schemeClr val="accent1"/>
                        </a:buClr>
                        <a:buSzPct val="65000"/>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Youth tobacco use</a:t>
                      </a:r>
                    </a:p>
                    <a:p>
                      <a:pPr marL="285750" marR="0" lvl="0" indent="-285750" algn="l" defTabSz="914400" rtl="0" eaLnBrk="1" fontAlgn="base" latinLnBrk="0" hangingPunct="1">
                        <a:lnSpc>
                          <a:spcPct val="100000"/>
                        </a:lnSpc>
                        <a:spcBef>
                          <a:spcPct val="0"/>
                        </a:spcBef>
                        <a:spcAft>
                          <a:spcPct val="0"/>
                        </a:spcAft>
                        <a:buClr>
                          <a:schemeClr val="accent1"/>
                        </a:buClr>
                        <a:buSzPct val="65000"/>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Tobacco use by pregnant women</a:t>
                      </a:r>
                      <a:endPar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914400" rtl="0" eaLnBrk="0" fontAlgn="base" latinLnBrk="0" hangingPunct="0">
                        <a:lnSpc>
                          <a:spcPct val="100000"/>
                        </a:lnSpc>
                        <a:spcBef>
                          <a:spcPct val="0"/>
                        </a:spcBef>
                        <a:spcAft>
                          <a:spcPct val="0"/>
                        </a:spcAft>
                        <a:buClr>
                          <a:schemeClr val="accent1"/>
                        </a:buClr>
                        <a:buSzPct val="65000"/>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Alcohol use by pregnant women</a:t>
                      </a:r>
                    </a:p>
                    <a:p>
                      <a:pPr marL="285750" marR="0" lvl="0" indent="-285750" algn="l" defTabSz="914400" rtl="0" eaLnBrk="0" fontAlgn="base" latinLnBrk="0" hangingPunct="0">
                        <a:lnSpc>
                          <a:spcPct val="100000"/>
                        </a:lnSpc>
                        <a:spcBef>
                          <a:spcPct val="0"/>
                        </a:spcBef>
                        <a:spcAft>
                          <a:spcPct val="0"/>
                        </a:spcAft>
                        <a:buClr>
                          <a:schemeClr val="accent1"/>
                        </a:buClr>
                        <a:buSzPct val="65000"/>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Binge drinking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914400" rtl="0" eaLnBrk="1" fontAlgn="base" latinLnBrk="0" hangingPunct="1">
                        <a:lnSpc>
                          <a:spcPct val="100000"/>
                        </a:lnSpc>
                        <a:spcBef>
                          <a:spcPct val="0"/>
                        </a:spcBef>
                        <a:spcAft>
                          <a:spcPct val="0"/>
                        </a:spcAft>
                        <a:buClr>
                          <a:schemeClr val="accent1"/>
                        </a:buClr>
                        <a:buSzPct val="65000"/>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Using medications without a prescription</a:t>
                      </a:r>
                    </a:p>
                    <a:p>
                      <a:pPr marL="285750" marR="0" lvl="0" indent="-285750" algn="l" defTabSz="914400" rtl="0" eaLnBrk="1" fontAlgn="base" latinLnBrk="0" hangingPunct="1">
                        <a:lnSpc>
                          <a:spcPct val="100000"/>
                        </a:lnSpc>
                        <a:spcBef>
                          <a:spcPct val="0"/>
                        </a:spcBef>
                        <a:spcAft>
                          <a:spcPct val="0"/>
                        </a:spcAft>
                        <a:buClr>
                          <a:schemeClr val="accent1"/>
                        </a:buClr>
                        <a:buSzPct val="65000"/>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Sharing needles</a:t>
                      </a:r>
                      <a:endParaRPr kumimoji="0" lang="en-US" altLang="en-US"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114791365"/>
      </p:ext>
    </p:extLst>
  </p:cSld>
  <p:clrMapOvr>
    <a:masterClrMapping/>
  </p:clrMapOvr>
  <p:transition spd="slow"/>
</p:sld>
</file>

<file path=ppt/theme/theme1.xml><?xml version="1.0" encoding="utf-8"?>
<a:theme xmlns:a="http://schemas.openxmlformats.org/drawingml/2006/main" name="2_Custom Design">
  <a:themeElements>
    <a:clrScheme name="CAPT colors">
      <a:dk1>
        <a:sysClr val="windowText" lastClr="000000"/>
      </a:dk1>
      <a:lt1>
        <a:sysClr val="window" lastClr="FFFFFF"/>
      </a:lt1>
      <a:dk2>
        <a:srgbClr val="51738E"/>
      </a:dk2>
      <a:lt2>
        <a:srgbClr val="EEECE1"/>
      </a:lt2>
      <a:accent1>
        <a:srgbClr val="51738E"/>
      </a:accent1>
      <a:accent2>
        <a:srgbClr val="84171A"/>
      </a:accent2>
      <a:accent3>
        <a:srgbClr val="616F56"/>
      </a:accent3>
      <a:accent4>
        <a:srgbClr val="6A6087"/>
      </a:accent4>
      <a:accent5>
        <a:srgbClr val="8BACC6"/>
      </a:accent5>
      <a:accent6>
        <a:srgbClr val="B46C3A"/>
      </a:accent6>
      <a:hlink>
        <a:srgbClr val="476494"/>
      </a:hlink>
      <a:folHlink>
        <a:srgbClr val="6A60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AC8CA41967B649801294AB19FD9E5C" ma:contentTypeVersion="2" ma:contentTypeDescription="Create a new document." ma:contentTypeScope="" ma:versionID="bd8ee1cd93910443a3e75d64015019c1">
  <xsd:schema xmlns:xsd="http://www.w3.org/2001/XMLSchema" xmlns:xs="http://www.w3.org/2001/XMLSchema" xmlns:p="http://schemas.microsoft.com/office/2006/metadata/properties" xmlns:ns2="5979aaf7-0e43-49f5-ba2b-c8367ac4a444" targetNamespace="http://schemas.microsoft.com/office/2006/metadata/properties" ma:root="true" ma:fieldsID="228cc5353f28598e5958aef4a65bcecc" ns2:_="">
    <xsd:import namespace="5979aaf7-0e43-49f5-ba2b-c8367ac4a44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79aaf7-0e43-49f5-ba2b-c8367ac4a4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D3D316-F2A4-4EDC-A39D-9A86B7AD8499}">
  <ds:schemaRefs>
    <ds:schemaRef ds:uri="http://schemas.microsoft.com/sharepoint/v3/contenttype/forms"/>
  </ds:schemaRefs>
</ds:datastoreItem>
</file>

<file path=customXml/itemProps2.xml><?xml version="1.0" encoding="utf-8"?>
<ds:datastoreItem xmlns:ds="http://schemas.openxmlformats.org/officeDocument/2006/customXml" ds:itemID="{9A19AE39-65F2-4963-8661-34F4E3D7B09C}">
  <ds:schemaRefs>
    <ds:schemaRef ds:uri="http://schemas.microsoft.com/office/2006/metadata/longProperties"/>
  </ds:schemaRefs>
</ds:datastoreItem>
</file>

<file path=customXml/itemProps3.xml><?xml version="1.0" encoding="utf-8"?>
<ds:datastoreItem xmlns:ds="http://schemas.openxmlformats.org/officeDocument/2006/customXml" ds:itemID="{BA76BFB0-A1DC-4109-8979-3C3D56A01F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79aaf7-0e43-49f5-ba2b-c8367ac4a4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CC21CE0-C16F-456D-8728-C83315EAD7F8}">
  <ds:schemaRefs>
    <ds:schemaRef ds:uri="http://purl.org/dc/terms/"/>
    <ds:schemaRef ds:uri="5979aaf7-0e43-49f5-ba2b-c8367ac4a444"/>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CSAP's All Hands Meeting (10-25-11).pptx</Template>
  <TotalTime>26213</TotalTime>
  <Words>11873</Words>
  <Application>Microsoft Office PowerPoint</Application>
  <PresentationFormat>On-screen Show (4:3)</PresentationFormat>
  <Paragraphs>881</Paragraphs>
  <Slides>41</Slides>
  <Notes>41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41</vt:i4>
      </vt:variant>
    </vt:vector>
  </HeadingPairs>
  <TitlesOfParts>
    <vt:vector size="54" baseType="lpstr">
      <vt:lpstr>MS PGothic</vt:lpstr>
      <vt:lpstr>MS PGothic</vt:lpstr>
      <vt:lpstr>Arial</vt:lpstr>
      <vt:lpstr>Calibri</vt:lpstr>
      <vt:lpstr>Courier New</vt:lpstr>
      <vt:lpstr>Garamond</vt:lpstr>
      <vt:lpstr>Helvetica</vt:lpstr>
      <vt:lpstr>Helvetica Neue</vt:lpstr>
      <vt:lpstr>Lucida Grande</vt:lpstr>
      <vt:lpstr>Times New Roman</vt:lpstr>
      <vt:lpstr>Wingdings</vt:lpstr>
      <vt:lpstr>2_Custom Design</vt:lpstr>
      <vt:lpstr>Office Theme</vt:lpstr>
      <vt:lpstr>Substance Abuse Prevention  Skills Training (SAPST) </vt:lpstr>
      <vt:lpstr>PowerPoint Presentation</vt:lpstr>
      <vt:lpstr>Session 2 Agenda</vt:lpstr>
      <vt:lpstr>Session 2 Learning Objectives </vt:lpstr>
      <vt:lpstr>Review: Public Health Questions</vt:lpstr>
      <vt:lpstr>  Step 1: Assessment</vt:lpstr>
      <vt:lpstr>What to Assess</vt:lpstr>
      <vt:lpstr>Our Road Map – Logic Model </vt:lpstr>
      <vt:lpstr>Examples of Substance Use-Related Problems and Behaviors</vt:lpstr>
      <vt:lpstr>What is Epidemiology?1,2</vt:lpstr>
      <vt:lpstr>Behavioral Health Disparities3,4</vt:lpstr>
      <vt:lpstr>Considering Behavioral Health Disparities in Prevention5,6,7,8</vt:lpstr>
      <vt:lpstr>PowerPoint Presentation</vt:lpstr>
      <vt:lpstr>The Connection Between Disparities and Health Equity</vt:lpstr>
      <vt:lpstr>Facing Concerns</vt:lpstr>
      <vt:lpstr>Understanding the Nature of the Problems and Related Behaviors</vt:lpstr>
      <vt:lpstr>Types of Data</vt:lpstr>
      <vt:lpstr>Examples of Data Sources</vt:lpstr>
      <vt:lpstr>CASE STUDY ACTIVITY – Looking at Data</vt:lpstr>
      <vt:lpstr>Tips to Remember about Data </vt:lpstr>
      <vt:lpstr>Examining Data: Make Comparisons</vt:lpstr>
      <vt:lpstr>Problems, Problems, Problems: How to Choose What to Address</vt:lpstr>
      <vt:lpstr>CASE STUDY ACTIVITY – Choosing the Problem </vt:lpstr>
      <vt:lpstr>Logic Model – Next Stop on Our Road Map </vt:lpstr>
      <vt:lpstr>Examples of Evidence-Based Risk Factors for Underage Drinking9</vt:lpstr>
      <vt:lpstr>Examples of Evidence-Based Protective Factors for Underage Drinking</vt:lpstr>
      <vt:lpstr>ACTIVITY – Match Up</vt:lpstr>
      <vt:lpstr>Logic Model – Where We Are Now </vt:lpstr>
      <vt:lpstr>  Step 2: Capacity</vt:lpstr>
      <vt:lpstr>Assessing Capacity</vt:lpstr>
      <vt:lpstr>Resources </vt:lpstr>
      <vt:lpstr>ACTIVITY – Identifying Resources</vt:lpstr>
      <vt:lpstr>Community Readiness</vt:lpstr>
      <vt:lpstr>ACTIVITY – High/Low</vt:lpstr>
      <vt:lpstr>CASE STUDY ACTIVITY – Determining Resources and Readiness</vt:lpstr>
      <vt:lpstr>Strategic Prevention Framework</vt:lpstr>
      <vt:lpstr>Session 2 Learning Objectives </vt:lpstr>
      <vt:lpstr>  Questions or comments?</vt:lpstr>
      <vt:lpstr>Session 2 References </vt:lpstr>
      <vt:lpstr>Session 2 References Continued </vt:lpstr>
      <vt:lpstr>Session 2 References Continued </vt:lpstr>
    </vt:vector>
  </TitlesOfParts>
  <Company>EDC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 reformatted_content untouched</dc:title>
  <dc:creator>Hemali Patel</dc:creator>
  <cp:lastModifiedBy>Mitchell</cp:lastModifiedBy>
  <cp:revision>1719</cp:revision>
  <cp:lastPrinted>2018-09-04T03:23:52Z</cp:lastPrinted>
  <dcterms:created xsi:type="dcterms:W3CDTF">2012-07-12T14:15:12Z</dcterms:created>
  <dcterms:modified xsi:type="dcterms:W3CDTF">2022-06-15T22:07:21Z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Stamatakos, Korene</vt:lpwstr>
  </property>
  <property fmtid="{D5CDD505-2E9C-101B-9397-08002B2CF9AE}" pid="4" name="display_urn:schemas-microsoft-com:office:office#Author">
    <vt:lpwstr>Stamatakos, Korene</vt:lpwstr>
  </property>
  <property fmtid="{D5CDD505-2E9C-101B-9397-08002B2CF9AE}" pid="5" name="URL">
    <vt:lpwstr/>
  </property>
  <property fmtid="{D5CDD505-2E9C-101B-9397-08002B2CF9AE}" pid="6" name="ContentTypeId">
    <vt:lpwstr>0x010100CAAC8CA41967B649801294AB19FD9E5C</vt:lpwstr>
  </property>
  <property fmtid="{D5CDD505-2E9C-101B-9397-08002B2CF9AE}" pid="7" name="T/TA">
    <vt:lpwstr>3;#SAPST|38f8a3e5-a56e-4bc3-99a3-2619037e78c0</vt:lpwstr>
  </property>
</Properties>
</file>