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6497" r:id="rId5"/>
    <p:sldMasterId id="2147486692" r:id="rId6"/>
  </p:sldMasterIdLst>
  <p:notesMasterIdLst>
    <p:notesMasterId r:id="rId46"/>
  </p:notesMasterIdLst>
  <p:handoutMasterIdLst>
    <p:handoutMasterId r:id="rId47"/>
  </p:handoutMasterIdLst>
  <p:sldIdLst>
    <p:sldId id="256" r:id="rId7"/>
    <p:sldId id="328" r:id="rId8"/>
    <p:sldId id="357" r:id="rId9"/>
    <p:sldId id="260" r:id="rId10"/>
    <p:sldId id="346" r:id="rId11"/>
    <p:sldId id="262" r:id="rId12"/>
    <p:sldId id="263" r:id="rId13"/>
    <p:sldId id="333" r:id="rId14"/>
    <p:sldId id="345" r:id="rId15"/>
    <p:sldId id="329" r:id="rId16"/>
    <p:sldId id="322" r:id="rId17"/>
    <p:sldId id="303" r:id="rId18"/>
    <p:sldId id="267" r:id="rId19"/>
    <p:sldId id="369" r:id="rId20"/>
    <p:sldId id="268" r:id="rId21"/>
    <p:sldId id="341" r:id="rId22"/>
    <p:sldId id="342" r:id="rId23"/>
    <p:sldId id="276" r:id="rId24"/>
    <p:sldId id="275" r:id="rId25"/>
    <p:sldId id="343" r:id="rId26"/>
    <p:sldId id="331" r:id="rId27"/>
    <p:sldId id="354" r:id="rId28"/>
    <p:sldId id="282" r:id="rId29"/>
    <p:sldId id="283" r:id="rId30"/>
    <p:sldId id="294" r:id="rId31"/>
    <p:sldId id="284" r:id="rId32"/>
    <p:sldId id="359" r:id="rId33"/>
    <p:sldId id="355" r:id="rId34"/>
    <p:sldId id="327" r:id="rId35"/>
    <p:sldId id="324" r:id="rId36"/>
    <p:sldId id="338" r:id="rId37"/>
    <p:sldId id="296" r:id="rId38"/>
    <p:sldId id="370" r:id="rId39"/>
    <p:sldId id="330" r:id="rId40"/>
    <p:sldId id="362" r:id="rId41"/>
    <p:sldId id="371" r:id="rId42"/>
    <p:sldId id="379" r:id="rId43"/>
    <p:sldId id="380" r:id="rId44"/>
    <p:sldId id="381" r:id="rId4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uirk, Julia" initials="MJ" lastIdx="7" clrIdx="0">
    <p:extLst>
      <p:ext uri="{19B8F6BF-5375-455C-9EA6-DF929625EA0E}">
        <p15:presenceInfo xmlns:p15="http://schemas.microsoft.com/office/powerpoint/2012/main" userId="S-1-5-21-1181185089-2005350570-1792151419-47811" providerId="AD"/>
      </p:ext>
    </p:extLst>
  </p:cmAuthor>
  <p:cmAuthor id="2" name="Marie Cox"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785"/>
    <a:srgbClr val="B40000"/>
    <a:srgbClr val="FF3300"/>
    <a:srgbClr val="D1AC47"/>
    <a:srgbClr val="887F4D"/>
    <a:srgbClr val="C4CCBE"/>
    <a:srgbClr val="000000"/>
    <a:srgbClr val="FFFFCC"/>
    <a:srgbClr val="6A6087"/>
    <a:srgbClr val="8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79093" autoAdjust="0"/>
  </p:normalViewPr>
  <p:slideViewPr>
    <p:cSldViewPr snapToGrid="0" snapToObjects="1">
      <p:cViewPr>
        <p:scale>
          <a:sx n="50" d="100"/>
          <a:sy n="50" d="100"/>
        </p:scale>
        <p:origin x="1736" y="176"/>
      </p:cViewPr>
      <p:guideLst>
        <p:guide orient="horz" pos="2160"/>
        <p:guide pos="2880"/>
      </p:guideLst>
    </p:cSldViewPr>
  </p:slideViewPr>
  <p:notesTextViewPr>
    <p:cViewPr>
      <p:scale>
        <a:sx n="3" d="2"/>
        <a:sy n="3" d="2"/>
      </p:scale>
      <p:origin x="0" y="0"/>
    </p:cViewPr>
  </p:notesTextViewPr>
  <p:sorterViewPr>
    <p:cViewPr>
      <p:scale>
        <a:sx n="100" d="100"/>
        <a:sy n="100" d="100"/>
      </p:scale>
      <p:origin x="0" y="7812"/>
    </p:cViewPr>
  </p:sorterViewPr>
  <p:notesViewPr>
    <p:cSldViewPr snapToGrid="0" snapToObjects="1">
      <p:cViewPr varScale="1">
        <p:scale>
          <a:sx n="53" d="100"/>
          <a:sy n="53" d="100"/>
        </p:scale>
        <p:origin x="2624" y="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losson" userId="5c18f650-244d-4772-b41d-7dfd3321a009" providerId="ADAL" clId="{6E4DF444-A9D0-4887-A9CC-BA80A5EB5139}"/>
    <pc:docChg chg="custSel mod modSld">
      <pc:chgData name="David Closson" userId="5c18f650-244d-4772-b41d-7dfd3321a009" providerId="ADAL" clId="{6E4DF444-A9D0-4887-A9CC-BA80A5EB5139}" dt="2019-03-12T19:53:41.881" v="3"/>
      <pc:docMkLst>
        <pc:docMk/>
      </pc:docMkLst>
      <pc:sldChg chg="delSp modSp">
        <pc:chgData name="David Closson" userId="5c18f650-244d-4772-b41d-7dfd3321a009" providerId="ADAL" clId="{6E4DF444-A9D0-4887-A9CC-BA80A5EB5139}" dt="2019-03-12T19:53:06.545" v="1" actId="478"/>
        <pc:sldMkLst>
          <pc:docMk/>
          <pc:sldMk cId="0" sldId="256"/>
        </pc:sldMkLst>
        <pc:spChg chg="del mod">
          <ac:chgData name="David Closson" userId="5c18f650-244d-4772-b41d-7dfd3321a009" providerId="ADAL" clId="{6E4DF444-A9D0-4887-A9CC-BA80A5EB5139}" dt="2019-03-12T19:53:06.545" v="1" actId="478"/>
          <ac:spMkLst>
            <pc:docMk/>
            <pc:sldMk cId="0" sldId="256"/>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7C679-F99A-4344-B610-603A0C6C7893}"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en-US"/>
        </a:p>
      </dgm:t>
    </dgm:pt>
    <dgm:pt modelId="{72E3C2A9-D389-BB42-8EB7-30F05CB62918}">
      <dgm:prSet custT="1"/>
      <dgm:spPr>
        <a:solidFill>
          <a:srgbClr val="B40000"/>
        </a:solidFill>
        <a:ln>
          <a:solidFill>
            <a:srgbClr val="B40000"/>
          </a:solidFill>
        </a:ln>
      </dgm:spPr>
      <dgm:t>
        <a:bodyPr/>
        <a:lstStyle/>
        <a:p>
          <a:pPr rtl="0"/>
          <a:endParaRPr lang="en-US" sz="2400" b="1" dirty="0">
            <a:solidFill>
              <a:schemeClr val="tx1"/>
            </a:solidFill>
            <a:latin typeface="Arial" panose="020B0604020202020204" pitchFamily="34" charset="0"/>
            <a:cs typeface="Arial" panose="020B0604020202020204" pitchFamily="34" charset="0"/>
          </a:endParaRPr>
        </a:p>
      </dgm:t>
    </dgm:pt>
    <dgm:pt modelId="{D7C49375-3EEE-E544-914A-00633184FF20}" type="parTrans" cxnId="{A028E834-EE6D-0F43-88DA-5FC30DF92BB6}">
      <dgm:prSet/>
      <dgm:spPr/>
      <dgm:t>
        <a:bodyPr/>
        <a:lstStyle/>
        <a:p>
          <a:endParaRPr lang="en-US">
            <a:latin typeface="Arial" panose="020B0604020202020204" pitchFamily="34" charset="0"/>
            <a:cs typeface="Arial" panose="020B0604020202020204" pitchFamily="34" charset="0"/>
          </a:endParaRPr>
        </a:p>
      </dgm:t>
    </dgm:pt>
    <dgm:pt modelId="{9DB00083-B500-5C4F-B479-102C46205959}" type="sibTrans" cxnId="{A028E834-EE6D-0F43-88DA-5FC30DF92BB6}">
      <dgm:prSet/>
      <dgm:spPr/>
      <dgm:t>
        <a:bodyPr/>
        <a:lstStyle/>
        <a:p>
          <a:endParaRPr lang="en-US">
            <a:latin typeface="Arial" panose="020B0604020202020204" pitchFamily="34" charset="0"/>
            <a:cs typeface="Arial" panose="020B0604020202020204" pitchFamily="34" charset="0"/>
          </a:endParaRPr>
        </a:p>
      </dgm:t>
    </dgm:pt>
    <dgm:pt modelId="{269FD6A5-058E-164B-96A5-B642D9F865C5}">
      <dgm:prSet/>
      <dgm:spPr>
        <a:solidFill>
          <a:schemeClr val="accent3">
            <a:lumMod val="50000"/>
          </a:schemeClr>
        </a:solidFill>
        <a:ln>
          <a:solidFill>
            <a:schemeClr val="accent3">
              <a:lumMod val="50000"/>
            </a:schemeClr>
          </a:solidFill>
        </a:ln>
      </dgm:spPr>
      <dgm:t>
        <a:bodyPr/>
        <a:lstStyle/>
        <a:p>
          <a:pPr rtl="0"/>
          <a:endParaRPr lang="en-US" b="1" dirty="0">
            <a:latin typeface="Arial" panose="020B0604020202020204" pitchFamily="34" charset="0"/>
            <a:cs typeface="Arial" panose="020B0604020202020204" pitchFamily="34" charset="0"/>
          </a:endParaRPr>
        </a:p>
      </dgm:t>
    </dgm:pt>
    <dgm:pt modelId="{39AEDCE5-B91E-4346-A920-FD602404A131}" type="parTrans" cxnId="{682149AC-2001-704B-BAF7-4C6449FD05FE}">
      <dgm:prSet/>
      <dgm:spPr/>
      <dgm:t>
        <a:bodyPr/>
        <a:lstStyle/>
        <a:p>
          <a:endParaRPr lang="en-US">
            <a:latin typeface="Arial" panose="020B0604020202020204" pitchFamily="34" charset="0"/>
            <a:cs typeface="Arial" panose="020B0604020202020204" pitchFamily="34" charset="0"/>
          </a:endParaRPr>
        </a:p>
      </dgm:t>
    </dgm:pt>
    <dgm:pt modelId="{2E04ED7F-665E-F044-B678-76EC32AEF50C}" type="sibTrans" cxnId="{682149AC-2001-704B-BAF7-4C6449FD05FE}">
      <dgm:prSet/>
      <dgm:spPr/>
      <dgm:t>
        <a:bodyPr/>
        <a:lstStyle/>
        <a:p>
          <a:endParaRPr lang="en-US">
            <a:latin typeface="Arial" panose="020B0604020202020204" pitchFamily="34" charset="0"/>
            <a:cs typeface="Arial" panose="020B0604020202020204" pitchFamily="34" charset="0"/>
          </a:endParaRPr>
        </a:p>
      </dgm:t>
    </dgm:pt>
    <dgm:pt modelId="{8799DC4E-E697-8C48-854C-36DC941D5C93}">
      <dgm:prSet/>
      <dgm:spPr>
        <a:solidFill>
          <a:schemeClr val="accent4">
            <a:lumMod val="75000"/>
          </a:schemeClr>
        </a:solidFill>
        <a:ln>
          <a:solidFill>
            <a:schemeClr val="accent4">
              <a:lumMod val="75000"/>
            </a:schemeClr>
          </a:solidFill>
        </a:ln>
      </dgm:spPr>
      <dgm:t>
        <a:bodyPr/>
        <a:lstStyle/>
        <a:p>
          <a:pPr rtl="0"/>
          <a:endParaRPr lang="en-US" b="1" dirty="0">
            <a:latin typeface="Arial" panose="020B0604020202020204" pitchFamily="34" charset="0"/>
            <a:cs typeface="Arial" panose="020B0604020202020204" pitchFamily="34" charset="0"/>
          </a:endParaRPr>
        </a:p>
      </dgm:t>
    </dgm:pt>
    <dgm:pt modelId="{BC4E8C18-6736-EE47-A07F-B5F425E388E1}" type="parTrans" cxnId="{3886C095-3944-944B-93D5-39978A6D8EEF}">
      <dgm:prSet/>
      <dgm:spPr/>
      <dgm:t>
        <a:bodyPr/>
        <a:lstStyle/>
        <a:p>
          <a:endParaRPr lang="en-US">
            <a:latin typeface="Arial" panose="020B0604020202020204" pitchFamily="34" charset="0"/>
            <a:cs typeface="Arial" panose="020B0604020202020204" pitchFamily="34" charset="0"/>
          </a:endParaRPr>
        </a:p>
      </dgm:t>
    </dgm:pt>
    <dgm:pt modelId="{B5CBDADA-31A3-0541-88FF-E1F012B2C8CC}" type="sibTrans" cxnId="{3886C095-3944-944B-93D5-39978A6D8EEF}">
      <dgm:prSet/>
      <dgm:spPr/>
      <dgm:t>
        <a:bodyPr/>
        <a:lstStyle/>
        <a:p>
          <a:endParaRPr lang="en-US">
            <a:latin typeface="Arial" panose="020B0604020202020204" pitchFamily="34" charset="0"/>
            <a:cs typeface="Arial" panose="020B0604020202020204" pitchFamily="34" charset="0"/>
          </a:endParaRPr>
        </a:p>
      </dgm:t>
    </dgm:pt>
    <dgm:pt modelId="{8F7FE984-6690-3640-9DF3-48E17854D8F2}">
      <dgm:prSet/>
      <dgm:spPr>
        <a:ln>
          <a:solidFill>
            <a:schemeClr val="accent2"/>
          </a:solidFill>
        </a:ln>
      </dgm:spPr>
      <dgm:t>
        <a:bodyPr/>
        <a:lstStyle/>
        <a:p>
          <a:r>
            <a:rPr lang="en-US" b="1" dirty="0">
              <a:latin typeface="Arial" panose="020B0604020202020204" pitchFamily="34" charset="0"/>
              <a:cs typeface="Arial" panose="020B0604020202020204" pitchFamily="34" charset="0"/>
            </a:rPr>
            <a:t>What is your name?</a:t>
          </a:r>
        </a:p>
      </dgm:t>
    </dgm:pt>
    <dgm:pt modelId="{31CE2F36-3715-2642-AE1A-D223A7283C48}" type="parTrans" cxnId="{90AA9853-7D69-3347-BC50-1077FA3907D9}">
      <dgm:prSet/>
      <dgm:spPr/>
      <dgm:t>
        <a:bodyPr/>
        <a:lstStyle/>
        <a:p>
          <a:endParaRPr lang="en-US">
            <a:latin typeface="Arial" panose="020B0604020202020204" pitchFamily="34" charset="0"/>
            <a:cs typeface="Arial" panose="020B0604020202020204" pitchFamily="34" charset="0"/>
          </a:endParaRPr>
        </a:p>
      </dgm:t>
    </dgm:pt>
    <dgm:pt modelId="{399105CE-66AD-E84B-A62D-69E98B156B4F}" type="sibTrans" cxnId="{90AA9853-7D69-3347-BC50-1077FA3907D9}">
      <dgm:prSet/>
      <dgm:spPr/>
      <dgm:t>
        <a:bodyPr/>
        <a:lstStyle/>
        <a:p>
          <a:endParaRPr lang="en-US">
            <a:latin typeface="Arial" panose="020B0604020202020204" pitchFamily="34" charset="0"/>
            <a:cs typeface="Arial" panose="020B0604020202020204" pitchFamily="34" charset="0"/>
          </a:endParaRPr>
        </a:p>
      </dgm:t>
    </dgm:pt>
    <dgm:pt modelId="{45CE7632-CEEA-CF4A-97CB-F566BF072920}">
      <dgm:prSet/>
      <dgm:spPr>
        <a:ln>
          <a:solidFill>
            <a:schemeClr val="accent4">
              <a:lumMod val="75000"/>
            </a:schemeClr>
          </a:solidFill>
        </a:ln>
      </dgm:spPr>
      <dgm:t>
        <a:bodyPr/>
        <a:lstStyle/>
        <a:p>
          <a:pPr rtl="0"/>
          <a:r>
            <a:rPr lang="en-US" b="1" dirty="0">
              <a:latin typeface="Arial" panose="020B0604020202020204" pitchFamily="34" charset="0"/>
              <a:cs typeface="Arial" panose="020B0604020202020204" pitchFamily="34" charset="0"/>
            </a:rPr>
            <a:t>What is your job?</a:t>
          </a:r>
        </a:p>
      </dgm:t>
    </dgm:pt>
    <dgm:pt modelId="{6B3490E7-432B-5D40-9451-936CBD1DB884}" type="parTrans" cxnId="{CEB6059D-B1F8-1245-8DF2-EDE7DE6DCACC}">
      <dgm:prSet/>
      <dgm:spPr/>
      <dgm:t>
        <a:bodyPr/>
        <a:lstStyle/>
        <a:p>
          <a:endParaRPr lang="en-US">
            <a:latin typeface="Arial" panose="020B0604020202020204" pitchFamily="34" charset="0"/>
            <a:cs typeface="Arial" panose="020B0604020202020204" pitchFamily="34" charset="0"/>
          </a:endParaRPr>
        </a:p>
      </dgm:t>
    </dgm:pt>
    <dgm:pt modelId="{1432ABDB-8325-3A42-B1DD-744EAA1D6F38}" type="sibTrans" cxnId="{CEB6059D-B1F8-1245-8DF2-EDE7DE6DCACC}">
      <dgm:prSet/>
      <dgm:spPr/>
      <dgm:t>
        <a:bodyPr/>
        <a:lstStyle/>
        <a:p>
          <a:endParaRPr lang="en-US">
            <a:latin typeface="Arial" panose="020B0604020202020204" pitchFamily="34" charset="0"/>
            <a:cs typeface="Arial" panose="020B0604020202020204" pitchFamily="34" charset="0"/>
          </a:endParaRPr>
        </a:p>
      </dgm:t>
    </dgm:pt>
    <dgm:pt modelId="{FB4B245A-4A6B-424E-A984-A0A109C57E4C}">
      <dgm:prSet/>
      <dgm:spPr>
        <a:ln>
          <a:solidFill>
            <a:schemeClr val="accent3">
              <a:lumMod val="50000"/>
            </a:schemeClr>
          </a:solidFill>
        </a:ln>
      </dgm:spPr>
      <dgm:t>
        <a:bodyPr/>
        <a:lstStyle/>
        <a:p>
          <a:pPr rtl="0"/>
          <a:r>
            <a:rPr lang="en-US" b="1" dirty="0">
              <a:latin typeface="Arial" panose="020B0604020202020204" pitchFamily="34" charset="0"/>
              <a:cs typeface="Arial" panose="020B0604020202020204" pitchFamily="34" charset="0"/>
            </a:rPr>
            <a:t>What field do you come from?</a:t>
          </a:r>
        </a:p>
      </dgm:t>
    </dgm:pt>
    <dgm:pt modelId="{27AFCD3B-C29D-2348-A3B2-A712DCCE47E6}" type="parTrans" cxnId="{08C55E7A-DC52-B541-BF59-16FA6278D0FF}">
      <dgm:prSet/>
      <dgm:spPr/>
      <dgm:t>
        <a:bodyPr/>
        <a:lstStyle/>
        <a:p>
          <a:endParaRPr lang="en-US">
            <a:latin typeface="Arial" panose="020B0604020202020204" pitchFamily="34" charset="0"/>
            <a:cs typeface="Arial" panose="020B0604020202020204" pitchFamily="34" charset="0"/>
          </a:endParaRPr>
        </a:p>
      </dgm:t>
    </dgm:pt>
    <dgm:pt modelId="{24B8A892-937B-7249-81F4-3DE00D06519C}" type="sibTrans" cxnId="{08C55E7A-DC52-B541-BF59-16FA6278D0FF}">
      <dgm:prSet/>
      <dgm:spPr/>
      <dgm:t>
        <a:bodyPr/>
        <a:lstStyle/>
        <a:p>
          <a:endParaRPr lang="en-US">
            <a:latin typeface="Arial" panose="020B0604020202020204" pitchFamily="34" charset="0"/>
            <a:cs typeface="Arial" panose="020B0604020202020204" pitchFamily="34" charset="0"/>
          </a:endParaRPr>
        </a:p>
      </dgm:t>
    </dgm:pt>
    <dgm:pt modelId="{5DBD3D55-B5A2-BD45-ABFD-6E19A3F5E4B6}">
      <dgm:prSet/>
      <dgm:spPr>
        <a:ln>
          <a:solidFill>
            <a:schemeClr val="accent1">
              <a:lumMod val="75000"/>
            </a:schemeClr>
          </a:solidFill>
        </a:ln>
      </dgm:spPr>
      <dgm:t>
        <a:bodyPr/>
        <a:lstStyle/>
        <a:p>
          <a:pPr rtl="0"/>
          <a:r>
            <a:rPr lang="en-US" b="1" dirty="0">
              <a:latin typeface="Arial" panose="020B0604020202020204" pitchFamily="34" charset="0"/>
              <a:cs typeface="Arial" panose="020B0604020202020204" pitchFamily="34" charset="0"/>
            </a:rPr>
            <a:t>How many years have you worked in prevention?</a:t>
          </a:r>
        </a:p>
      </dgm:t>
    </dgm:pt>
    <dgm:pt modelId="{99E64D3D-4C4A-3349-AF7B-24B273DD1F37}" type="parTrans" cxnId="{B981CC55-25B7-D441-B371-7F4954CFC36D}">
      <dgm:prSet/>
      <dgm:spPr/>
      <dgm:t>
        <a:bodyPr/>
        <a:lstStyle/>
        <a:p>
          <a:endParaRPr lang="en-US">
            <a:latin typeface="Arial" panose="020B0604020202020204" pitchFamily="34" charset="0"/>
            <a:cs typeface="Arial" panose="020B0604020202020204" pitchFamily="34" charset="0"/>
          </a:endParaRPr>
        </a:p>
      </dgm:t>
    </dgm:pt>
    <dgm:pt modelId="{7EA448F8-13B9-744E-BBE1-89BC0CC636F0}" type="sibTrans" cxnId="{B981CC55-25B7-D441-B371-7F4954CFC36D}">
      <dgm:prSet/>
      <dgm:spPr/>
      <dgm:t>
        <a:bodyPr/>
        <a:lstStyle/>
        <a:p>
          <a:endParaRPr lang="en-US">
            <a:latin typeface="Arial" panose="020B0604020202020204" pitchFamily="34" charset="0"/>
            <a:cs typeface="Arial" panose="020B0604020202020204" pitchFamily="34" charset="0"/>
          </a:endParaRPr>
        </a:p>
      </dgm:t>
    </dgm:pt>
    <dgm:pt modelId="{DE8A1C00-705C-9C40-82EB-4AC8DA28D410}">
      <dgm:prSet/>
      <dgm:spPr>
        <a:solidFill>
          <a:schemeClr val="accent1">
            <a:lumMod val="75000"/>
          </a:schemeClr>
        </a:solidFill>
        <a:ln>
          <a:solidFill>
            <a:schemeClr val="accent1">
              <a:lumMod val="75000"/>
            </a:schemeClr>
          </a:solidFill>
        </a:ln>
      </dgm:spPr>
      <dgm:t>
        <a:bodyPr/>
        <a:lstStyle/>
        <a:p>
          <a:pPr rtl="0"/>
          <a:endParaRPr lang="en-US" b="1" dirty="0">
            <a:latin typeface="Arial" panose="020B0604020202020204" pitchFamily="34" charset="0"/>
            <a:cs typeface="Arial" panose="020B0604020202020204" pitchFamily="34" charset="0"/>
          </a:endParaRPr>
        </a:p>
      </dgm:t>
    </dgm:pt>
    <dgm:pt modelId="{D27618B4-8A85-5F42-B927-3EBBED37360C}" type="parTrans" cxnId="{75641F25-37F7-2549-B3B1-9C95035E223F}">
      <dgm:prSet/>
      <dgm:spPr/>
      <dgm:t>
        <a:bodyPr/>
        <a:lstStyle/>
        <a:p>
          <a:endParaRPr lang="en-US">
            <a:latin typeface="Arial" panose="020B0604020202020204" pitchFamily="34" charset="0"/>
            <a:cs typeface="Arial" panose="020B0604020202020204" pitchFamily="34" charset="0"/>
          </a:endParaRPr>
        </a:p>
      </dgm:t>
    </dgm:pt>
    <dgm:pt modelId="{E7A22793-DEBD-8D49-96F0-8B884B898FAB}" type="sibTrans" cxnId="{75641F25-37F7-2549-B3B1-9C95035E223F}">
      <dgm:prSet/>
      <dgm:spPr/>
      <dgm:t>
        <a:bodyPr/>
        <a:lstStyle/>
        <a:p>
          <a:endParaRPr lang="en-US">
            <a:latin typeface="Arial" panose="020B0604020202020204" pitchFamily="34" charset="0"/>
            <a:cs typeface="Arial" panose="020B0604020202020204" pitchFamily="34" charset="0"/>
          </a:endParaRPr>
        </a:p>
      </dgm:t>
    </dgm:pt>
    <dgm:pt modelId="{4AD03A21-9F4A-7847-AD36-BE7E1B872073}" type="pres">
      <dgm:prSet presAssocID="{6767C679-F99A-4344-B610-603A0C6C7893}" presName="linearFlow" presStyleCnt="0">
        <dgm:presLayoutVars>
          <dgm:dir/>
          <dgm:animLvl val="lvl"/>
          <dgm:resizeHandles val="exact"/>
        </dgm:presLayoutVars>
      </dgm:prSet>
      <dgm:spPr/>
      <dgm:t>
        <a:bodyPr/>
        <a:lstStyle/>
        <a:p>
          <a:endParaRPr lang="en-US"/>
        </a:p>
      </dgm:t>
    </dgm:pt>
    <dgm:pt modelId="{026A6891-EF0A-354D-8CEE-FBF0D040BDFF}" type="pres">
      <dgm:prSet presAssocID="{72E3C2A9-D389-BB42-8EB7-30F05CB62918}" presName="composite" presStyleCnt="0"/>
      <dgm:spPr/>
    </dgm:pt>
    <dgm:pt modelId="{DAB9FC95-99CF-534F-842F-F84AFC597086}" type="pres">
      <dgm:prSet presAssocID="{72E3C2A9-D389-BB42-8EB7-30F05CB62918}" presName="parentText" presStyleLbl="alignNode1" presStyleIdx="0" presStyleCnt="4">
        <dgm:presLayoutVars>
          <dgm:chMax val="1"/>
          <dgm:bulletEnabled val="1"/>
        </dgm:presLayoutVars>
      </dgm:prSet>
      <dgm:spPr/>
      <dgm:t>
        <a:bodyPr/>
        <a:lstStyle/>
        <a:p>
          <a:endParaRPr lang="en-US"/>
        </a:p>
      </dgm:t>
    </dgm:pt>
    <dgm:pt modelId="{C5C4873E-0B8C-014A-BBAA-8F6510789973}" type="pres">
      <dgm:prSet presAssocID="{72E3C2A9-D389-BB42-8EB7-30F05CB62918}" presName="descendantText" presStyleLbl="alignAcc1" presStyleIdx="0" presStyleCnt="4" custLinFactNeighborX="240" custLinFactNeighborY="-15">
        <dgm:presLayoutVars>
          <dgm:bulletEnabled val="1"/>
        </dgm:presLayoutVars>
      </dgm:prSet>
      <dgm:spPr/>
      <dgm:t>
        <a:bodyPr/>
        <a:lstStyle/>
        <a:p>
          <a:endParaRPr lang="en-US"/>
        </a:p>
      </dgm:t>
    </dgm:pt>
    <dgm:pt modelId="{C1E5C276-6A7E-7B42-BE20-D3C5FFDBE3BB}" type="pres">
      <dgm:prSet presAssocID="{9DB00083-B500-5C4F-B479-102C46205959}" presName="sp" presStyleCnt="0"/>
      <dgm:spPr/>
    </dgm:pt>
    <dgm:pt modelId="{B4D10C61-49E8-2E44-A320-1754D07CC924}" type="pres">
      <dgm:prSet presAssocID="{8799DC4E-E697-8C48-854C-36DC941D5C93}" presName="composite" presStyleCnt="0"/>
      <dgm:spPr/>
    </dgm:pt>
    <dgm:pt modelId="{41E02DF4-6011-EF42-B418-14813544E34A}" type="pres">
      <dgm:prSet presAssocID="{8799DC4E-E697-8C48-854C-36DC941D5C93}" presName="parentText" presStyleLbl="alignNode1" presStyleIdx="1" presStyleCnt="4">
        <dgm:presLayoutVars>
          <dgm:chMax val="1"/>
          <dgm:bulletEnabled val="1"/>
        </dgm:presLayoutVars>
      </dgm:prSet>
      <dgm:spPr/>
      <dgm:t>
        <a:bodyPr/>
        <a:lstStyle/>
        <a:p>
          <a:endParaRPr lang="en-US"/>
        </a:p>
      </dgm:t>
    </dgm:pt>
    <dgm:pt modelId="{2E6ABBFC-F510-5442-AE8E-EE07A6125C5C}" type="pres">
      <dgm:prSet presAssocID="{8799DC4E-E697-8C48-854C-36DC941D5C93}" presName="descendantText" presStyleLbl="alignAcc1" presStyleIdx="1" presStyleCnt="4">
        <dgm:presLayoutVars>
          <dgm:bulletEnabled val="1"/>
        </dgm:presLayoutVars>
      </dgm:prSet>
      <dgm:spPr/>
      <dgm:t>
        <a:bodyPr/>
        <a:lstStyle/>
        <a:p>
          <a:endParaRPr lang="en-US"/>
        </a:p>
      </dgm:t>
    </dgm:pt>
    <dgm:pt modelId="{1F3B465A-C7F6-654C-8E53-E784787CDC4C}" type="pres">
      <dgm:prSet presAssocID="{B5CBDADA-31A3-0541-88FF-E1F012B2C8CC}" presName="sp" presStyleCnt="0"/>
      <dgm:spPr/>
    </dgm:pt>
    <dgm:pt modelId="{A1890BDA-C200-4541-B8F6-FADB6B42046A}" type="pres">
      <dgm:prSet presAssocID="{DE8A1C00-705C-9C40-82EB-4AC8DA28D410}" presName="composite" presStyleCnt="0"/>
      <dgm:spPr/>
    </dgm:pt>
    <dgm:pt modelId="{14295727-315B-2040-93DF-7330CFDB10A9}" type="pres">
      <dgm:prSet presAssocID="{DE8A1C00-705C-9C40-82EB-4AC8DA28D410}" presName="parentText" presStyleLbl="alignNode1" presStyleIdx="2" presStyleCnt="4">
        <dgm:presLayoutVars>
          <dgm:chMax val="1"/>
          <dgm:bulletEnabled val="1"/>
        </dgm:presLayoutVars>
      </dgm:prSet>
      <dgm:spPr/>
      <dgm:t>
        <a:bodyPr/>
        <a:lstStyle/>
        <a:p>
          <a:endParaRPr lang="en-US"/>
        </a:p>
      </dgm:t>
    </dgm:pt>
    <dgm:pt modelId="{9E2AFA8B-64D3-554C-BC35-3A5A4B2D96A1}" type="pres">
      <dgm:prSet presAssocID="{DE8A1C00-705C-9C40-82EB-4AC8DA28D410}" presName="descendantText" presStyleLbl="alignAcc1" presStyleIdx="2" presStyleCnt="4">
        <dgm:presLayoutVars>
          <dgm:bulletEnabled val="1"/>
        </dgm:presLayoutVars>
      </dgm:prSet>
      <dgm:spPr/>
      <dgm:t>
        <a:bodyPr/>
        <a:lstStyle/>
        <a:p>
          <a:endParaRPr lang="en-US"/>
        </a:p>
      </dgm:t>
    </dgm:pt>
    <dgm:pt modelId="{D555287D-7BEA-864E-B36F-2F48391AA2E8}" type="pres">
      <dgm:prSet presAssocID="{E7A22793-DEBD-8D49-96F0-8B884B898FAB}" presName="sp" presStyleCnt="0"/>
      <dgm:spPr/>
    </dgm:pt>
    <dgm:pt modelId="{24137E22-5E4C-8F45-B13D-512CE86AEC96}" type="pres">
      <dgm:prSet presAssocID="{269FD6A5-058E-164B-96A5-B642D9F865C5}" presName="composite" presStyleCnt="0"/>
      <dgm:spPr/>
    </dgm:pt>
    <dgm:pt modelId="{85A509EC-4255-B247-A0D6-BBA9D8BC4840}" type="pres">
      <dgm:prSet presAssocID="{269FD6A5-058E-164B-96A5-B642D9F865C5}" presName="parentText" presStyleLbl="alignNode1" presStyleIdx="3" presStyleCnt="4">
        <dgm:presLayoutVars>
          <dgm:chMax val="1"/>
          <dgm:bulletEnabled val="1"/>
        </dgm:presLayoutVars>
      </dgm:prSet>
      <dgm:spPr/>
      <dgm:t>
        <a:bodyPr/>
        <a:lstStyle/>
        <a:p>
          <a:endParaRPr lang="en-US"/>
        </a:p>
      </dgm:t>
    </dgm:pt>
    <dgm:pt modelId="{FE324FCD-37C4-294F-A0A5-2C367A31D140}" type="pres">
      <dgm:prSet presAssocID="{269FD6A5-058E-164B-96A5-B642D9F865C5}" presName="descendantText" presStyleLbl="alignAcc1" presStyleIdx="3" presStyleCnt="4">
        <dgm:presLayoutVars>
          <dgm:bulletEnabled val="1"/>
        </dgm:presLayoutVars>
      </dgm:prSet>
      <dgm:spPr/>
      <dgm:t>
        <a:bodyPr/>
        <a:lstStyle/>
        <a:p>
          <a:endParaRPr lang="en-US"/>
        </a:p>
      </dgm:t>
    </dgm:pt>
  </dgm:ptLst>
  <dgm:cxnLst>
    <dgm:cxn modelId="{CEB6059D-B1F8-1245-8DF2-EDE7DE6DCACC}" srcId="{8799DC4E-E697-8C48-854C-36DC941D5C93}" destId="{45CE7632-CEEA-CF4A-97CB-F566BF072920}" srcOrd="0" destOrd="0" parTransId="{6B3490E7-432B-5D40-9451-936CBD1DB884}" sibTransId="{1432ABDB-8325-3A42-B1DD-744EAA1D6F38}"/>
    <dgm:cxn modelId="{B981CC55-25B7-D441-B371-7F4954CFC36D}" srcId="{DE8A1C00-705C-9C40-82EB-4AC8DA28D410}" destId="{5DBD3D55-B5A2-BD45-ABFD-6E19A3F5E4B6}" srcOrd="0" destOrd="0" parTransId="{99E64D3D-4C4A-3349-AF7B-24B273DD1F37}" sibTransId="{7EA448F8-13B9-744E-BBE1-89BC0CC636F0}"/>
    <dgm:cxn modelId="{3F312A63-04E0-7645-A731-293E932CB272}" type="presOf" srcId="{6767C679-F99A-4344-B610-603A0C6C7893}" destId="{4AD03A21-9F4A-7847-AD36-BE7E1B872073}" srcOrd="0" destOrd="0" presId="urn:microsoft.com/office/officeart/2005/8/layout/chevron2"/>
    <dgm:cxn modelId="{61B5DC47-6AF2-8E49-8EF5-837F026DC758}" type="presOf" srcId="{8799DC4E-E697-8C48-854C-36DC941D5C93}" destId="{41E02DF4-6011-EF42-B418-14813544E34A}" srcOrd="0" destOrd="0" presId="urn:microsoft.com/office/officeart/2005/8/layout/chevron2"/>
    <dgm:cxn modelId="{06188C9E-2303-C04D-B0AF-056EED760795}" type="presOf" srcId="{72E3C2A9-D389-BB42-8EB7-30F05CB62918}" destId="{DAB9FC95-99CF-534F-842F-F84AFC597086}" srcOrd="0" destOrd="0" presId="urn:microsoft.com/office/officeart/2005/8/layout/chevron2"/>
    <dgm:cxn modelId="{08C55E7A-DC52-B541-BF59-16FA6278D0FF}" srcId="{269FD6A5-058E-164B-96A5-B642D9F865C5}" destId="{FB4B245A-4A6B-424E-A984-A0A109C57E4C}" srcOrd="0" destOrd="0" parTransId="{27AFCD3B-C29D-2348-A3B2-A712DCCE47E6}" sibTransId="{24B8A892-937B-7249-81F4-3DE00D06519C}"/>
    <dgm:cxn modelId="{682149AC-2001-704B-BAF7-4C6449FD05FE}" srcId="{6767C679-F99A-4344-B610-603A0C6C7893}" destId="{269FD6A5-058E-164B-96A5-B642D9F865C5}" srcOrd="3" destOrd="0" parTransId="{39AEDCE5-B91E-4346-A920-FD602404A131}" sibTransId="{2E04ED7F-665E-F044-B678-76EC32AEF50C}"/>
    <dgm:cxn modelId="{A028E834-EE6D-0F43-88DA-5FC30DF92BB6}" srcId="{6767C679-F99A-4344-B610-603A0C6C7893}" destId="{72E3C2A9-D389-BB42-8EB7-30F05CB62918}" srcOrd="0" destOrd="0" parTransId="{D7C49375-3EEE-E544-914A-00633184FF20}" sibTransId="{9DB00083-B500-5C4F-B479-102C46205959}"/>
    <dgm:cxn modelId="{AFAD39C1-837D-7E4B-B9F8-8141F35F6E39}" type="presOf" srcId="{5DBD3D55-B5A2-BD45-ABFD-6E19A3F5E4B6}" destId="{9E2AFA8B-64D3-554C-BC35-3A5A4B2D96A1}" srcOrd="0" destOrd="0" presId="urn:microsoft.com/office/officeart/2005/8/layout/chevron2"/>
    <dgm:cxn modelId="{3886C095-3944-944B-93D5-39978A6D8EEF}" srcId="{6767C679-F99A-4344-B610-603A0C6C7893}" destId="{8799DC4E-E697-8C48-854C-36DC941D5C93}" srcOrd="1" destOrd="0" parTransId="{BC4E8C18-6736-EE47-A07F-B5F425E388E1}" sibTransId="{B5CBDADA-31A3-0541-88FF-E1F012B2C8CC}"/>
    <dgm:cxn modelId="{9F1C43F8-5649-9945-87F7-9C054E1CC73C}" type="presOf" srcId="{8F7FE984-6690-3640-9DF3-48E17854D8F2}" destId="{C5C4873E-0B8C-014A-BBAA-8F6510789973}" srcOrd="0" destOrd="0" presId="urn:microsoft.com/office/officeart/2005/8/layout/chevron2"/>
    <dgm:cxn modelId="{F78E6506-6BCE-D844-A563-0DF02BDFD1A7}" type="presOf" srcId="{DE8A1C00-705C-9C40-82EB-4AC8DA28D410}" destId="{14295727-315B-2040-93DF-7330CFDB10A9}" srcOrd="0" destOrd="0" presId="urn:microsoft.com/office/officeart/2005/8/layout/chevron2"/>
    <dgm:cxn modelId="{90AA9853-7D69-3347-BC50-1077FA3907D9}" srcId="{72E3C2A9-D389-BB42-8EB7-30F05CB62918}" destId="{8F7FE984-6690-3640-9DF3-48E17854D8F2}" srcOrd="0" destOrd="0" parTransId="{31CE2F36-3715-2642-AE1A-D223A7283C48}" sibTransId="{399105CE-66AD-E84B-A62D-69E98B156B4F}"/>
    <dgm:cxn modelId="{4154B240-6F62-0D4D-A6D4-7D31949614F4}" type="presOf" srcId="{45CE7632-CEEA-CF4A-97CB-F566BF072920}" destId="{2E6ABBFC-F510-5442-AE8E-EE07A6125C5C}" srcOrd="0" destOrd="0" presId="urn:microsoft.com/office/officeart/2005/8/layout/chevron2"/>
    <dgm:cxn modelId="{6C15812E-FC5D-3B48-AFEE-31F81874B17B}" type="presOf" srcId="{269FD6A5-058E-164B-96A5-B642D9F865C5}" destId="{85A509EC-4255-B247-A0D6-BBA9D8BC4840}" srcOrd="0" destOrd="0" presId="urn:microsoft.com/office/officeart/2005/8/layout/chevron2"/>
    <dgm:cxn modelId="{670FCB32-E813-7841-AF92-2EDFC88C23D8}" type="presOf" srcId="{FB4B245A-4A6B-424E-A984-A0A109C57E4C}" destId="{FE324FCD-37C4-294F-A0A5-2C367A31D140}" srcOrd="0" destOrd="0" presId="urn:microsoft.com/office/officeart/2005/8/layout/chevron2"/>
    <dgm:cxn modelId="{75641F25-37F7-2549-B3B1-9C95035E223F}" srcId="{6767C679-F99A-4344-B610-603A0C6C7893}" destId="{DE8A1C00-705C-9C40-82EB-4AC8DA28D410}" srcOrd="2" destOrd="0" parTransId="{D27618B4-8A85-5F42-B927-3EBBED37360C}" sibTransId="{E7A22793-DEBD-8D49-96F0-8B884B898FAB}"/>
    <dgm:cxn modelId="{30A87194-C286-9F46-83AD-47AE5456A1C9}" type="presParOf" srcId="{4AD03A21-9F4A-7847-AD36-BE7E1B872073}" destId="{026A6891-EF0A-354D-8CEE-FBF0D040BDFF}" srcOrd="0" destOrd="0" presId="urn:microsoft.com/office/officeart/2005/8/layout/chevron2"/>
    <dgm:cxn modelId="{6B03D8CD-73A6-304B-BBFB-796686B0B0C4}" type="presParOf" srcId="{026A6891-EF0A-354D-8CEE-FBF0D040BDFF}" destId="{DAB9FC95-99CF-534F-842F-F84AFC597086}" srcOrd="0" destOrd="0" presId="urn:microsoft.com/office/officeart/2005/8/layout/chevron2"/>
    <dgm:cxn modelId="{CB81A64D-7E0C-714A-A52B-A68DF0176DED}" type="presParOf" srcId="{026A6891-EF0A-354D-8CEE-FBF0D040BDFF}" destId="{C5C4873E-0B8C-014A-BBAA-8F6510789973}" srcOrd="1" destOrd="0" presId="urn:microsoft.com/office/officeart/2005/8/layout/chevron2"/>
    <dgm:cxn modelId="{DD0206F9-B19E-1547-8100-7435D4BF43DF}" type="presParOf" srcId="{4AD03A21-9F4A-7847-AD36-BE7E1B872073}" destId="{C1E5C276-6A7E-7B42-BE20-D3C5FFDBE3BB}" srcOrd="1" destOrd="0" presId="urn:microsoft.com/office/officeart/2005/8/layout/chevron2"/>
    <dgm:cxn modelId="{C4CE5FA3-754C-1240-81ED-A61472B08446}" type="presParOf" srcId="{4AD03A21-9F4A-7847-AD36-BE7E1B872073}" destId="{B4D10C61-49E8-2E44-A320-1754D07CC924}" srcOrd="2" destOrd="0" presId="urn:microsoft.com/office/officeart/2005/8/layout/chevron2"/>
    <dgm:cxn modelId="{C2B72A22-C5FB-9343-9F14-FBC591F84C4C}" type="presParOf" srcId="{B4D10C61-49E8-2E44-A320-1754D07CC924}" destId="{41E02DF4-6011-EF42-B418-14813544E34A}" srcOrd="0" destOrd="0" presId="urn:microsoft.com/office/officeart/2005/8/layout/chevron2"/>
    <dgm:cxn modelId="{2007B394-BFDB-724A-A473-4CC3C722A0D9}" type="presParOf" srcId="{B4D10C61-49E8-2E44-A320-1754D07CC924}" destId="{2E6ABBFC-F510-5442-AE8E-EE07A6125C5C}" srcOrd="1" destOrd="0" presId="urn:microsoft.com/office/officeart/2005/8/layout/chevron2"/>
    <dgm:cxn modelId="{AAD0AA95-7622-A54A-A0E0-1081F59D5DB0}" type="presParOf" srcId="{4AD03A21-9F4A-7847-AD36-BE7E1B872073}" destId="{1F3B465A-C7F6-654C-8E53-E784787CDC4C}" srcOrd="3" destOrd="0" presId="urn:microsoft.com/office/officeart/2005/8/layout/chevron2"/>
    <dgm:cxn modelId="{676C4F3B-D0CD-ED4C-9692-4A344738CAF3}" type="presParOf" srcId="{4AD03A21-9F4A-7847-AD36-BE7E1B872073}" destId="{A1890BDA-C200-4541-B8F6-FADB6B42046A}" srcOrd="4" destOrd="0" presId="urn:microsoft.com/office/officeart/2005/8/layout/chevron2"/>
    <dgm:cxn modelId="{2D63E183-ACFF-074B-A3DF-BFF8BDC14D4B}" type="presParOf" srcId="{A1890BDA-C200-4541-B8F6-FADB6B42046A}" destId="{14295727-315B-2040-93DF-7330CFDB10A9}" srcOrd="0" destOrd="0" presId="urn:microsoft.com/office/officeart/2005/8/layout/chevron2"/>
    <dgm:cxn modelId="{6AC52CA5-6839-B344-84CB-8135CE297E4B}" type="presParOf" srcId="{A1890BDA-C200-4541-B8F6-FADB6B42046A}" destId="{9E2AFA8B-64D3-554C-BC35-3A5A4B2D96A1}" srcOrd="1" destOrd="0" presId="urn:microsoft.com/office/officeart/2005/8/layout/chevron2"/>
    <dgm:cxn modelId="{B672FC48-5890-554B-9A13-E206C38E86AD}" type="presParOf" srcId="{4AD03A21-9F4A-7847-AD36-BE7E1B872073}" destId="{D555287D-7BEA-864E-B36F-2F48391AA2E8}" srcOrd="5" destOrd="0" presId="urn:microsoft.com/office/officeart/2005/8/layout/chevron2"/>
    <dgm:cxn modelId="{2083CACC-2E64-5A4E-8A07-EC8E56AB4679}" type="presParOf" srcId="{4AD03A21-9F4A-7847-AD36-BE7E1B872073}" destId="{24137E22-5E4C-8F45-B13D-512CE86AEC96}" srcOrd="6" destOrd="0" presId="urn:microsoft.com/office/officeart/2005/8/layout/chevron2"/>
    <dgm:cxn modelId="{F7895100-92AC-1D46-A96E-FCDBE9E3CFD7}" type="presParOf" srcId="{24137E22-5E4C-8F45-B13D-512CE86AEC96}" destId="{85A509EC-4255-B247-A0D6-BBA9D8BC4840}" srcOrd="0" destOrd="0" presId="urn:microsoft.com/office/officeart/2005/8/layout/chevron2"/>
    <dgm:cxn modelId="{21AD202A-A048-4941-BB83-2F73D31F4FB5}" type="presParOf" srcId="{24137E22-5E4C-8F45-B13D-512CE86AEC96}" destId="{FE324FCD-37C4-294F-A0A5-2C367A31D14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5B984-C9C9-4CE4-89C6-9485F940820D}"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81BB2BD7-4B8F-4B72-A9DC-27F3F77C1278}">
      <dgm:prSet phldrT="[Text]" custT="1"/>
      <dgm:spPr>
        <a:solidFill>
          <a:schemeClr val="tx2">
            <a:lumMod val="75000"/>
          </a:schemeClr>
        </a:solidFill>
      </dgm:spPr>
      <dgm:t>
        <a:bodyPr/>
        <a:lstStyle/>
        <a:p>
          <a:r>
            <a:rPr lang="en-US" sz="3200" dirty="0">
              <a:latin typeface="Arial" panose="020B0604020202020204" pitchFamily="34" charset="0"/>
              <a:cs typeface="Arial" panose="020B0604020202020204" pitchFamily="34" charset="0"/>
            </a:rPr>
            <a:t>Session 1</a:t>
          </a:r>
        </a:p>
      </dgm:t>
    </dgm:pt>
    <dgm:pt modelId="{D080DC89-5095-4B81-BEC4-AA25B2D8EC04}" type="parTrans" cxnId="{0996DA0D-5F3C-4765-AFF5-7B1921609F0B}">
      <dgm:prSet/>
      <dgm:spPr/>
      <dgm:t>
        <a:bodyPr/>
        <a:lstStyle/>
        <a:p>
          <a:endParaRPr lang="en-US">
            <a:latin typeface="Arial" panose="020B0604020202020204" pitchFamily="34" charset="0"/>
            <a:cs typeface="Arial" panose="020B0604020202020204" pitchFamily="34" charset="0"/>
          </a:endParaRPr>
        </a:p>
      </dgm:t>
    </dgm:pt>
    <dgm:pt modelId="{6F9ECDD9-6CC9-465C-8BF4-5C6568CBDDF0}" type="sibTrans" cxnId="{0996DA0D-5F3C-4765-AFF5-7B1921609F0B}">
      <dgm:prSet/>
      <dgm:spPr/>
      <dgm:t>
        <a:bodyPr/>
        <a:lstStyle/>
        <a:p>
          <a:endParaRPr lang="en-US">
            <a:latin typeface="Arial" panose="020B0604020202020204" pitchFamily="34" charset="0"/>
            <a:cs typeface="Arial" panose="020B0604020202020204" pitchFamily="34" charset="0"/>
          </a:endParaRPr>
        </a:p>
      </dgm:t>
    </dgm:pt>
    <dgm:pt modelId="{CE6E8342-6E04-4BAD-B97D-B4400F375A08}">
      <dgm:prSet phldrT="[Text]" custT="1"/>
      <dgm:spPr>
        <a:solidFill>
          <a:schemeClr val="accent1">
            <a:lumMod val="20000"/>
            <a:lumOff val="80000"/>
            <a:alpha val="90000"/>
          </a:schemeClr>
        </a:solidFill>
      </dgm:spPr>
      <dgm:t>
        <a:bodyPr/>
        <a:lstStyle/>
        <a:p>
          <a:r>
            <a:rPr lang="en-US" sz="2000" b="1" dirty="0">
              <a:latin typeface="Arial" panose="020B0604020202020204" pitchFamily="34" charset="0"/>
              <a:cs typeface="Arial" panose="020B0604020202020204" pitchFamily="34" charset="0"/>
            </a:rPr>
            <a:t>Setting the Foundation: From Theory to Practice</a:t>
          </a:r>
        </a:p>
      </dgm:t>
    </dgm:pt>
    <dgm:pt modelId="{7285AD63-D009-4FCF-BC45-9D4D51FBC2E8}" type="parTrans" cxnId="{022B8D9D-0E7A-4DC5-8305-7FCD21A1910C}">
      <dgm:prSet/>
      <dgm:spPr/>
      <dgm:t>
        <a:bodyPr/>
        <a:lstStyle/>
        <a:p>
          <a:endParaRPr lang="en-US">
            <a:latin typeface="Arial" panose="020B0604020202020204" pitchFamily="34" charset="0"/>
            <a:cs typeface="Arial" panose="020B0604020202020204" pitchFamily="34" charset="0"/>
          </a:endParaRPr>
        </a:p>
      </dgm:t>
    </dgm:pt>
    <dgm:pt modelId="{58F4B4E2-7DF7-4FC6-A1B1-4937DD98AAEA}" type="sibTrans" cxnId="{022B8D9D-0E7A-4DC5-8305-7FCD21A1910C}">
      <dgm:prSet/>
      <dgm:spPr/>
      <dgm:t>
        <a:bodyPr/>
        <a:lstStyle/>
        <a:p>
          <a:endParaRPr lang="en-US">
            <a:latin typeface="Arial" panose="020B0604020202020204" pitchFamily="34" charset="0"/>
            <a:cs typeface="Arial" panose="020B0604020202020204" pitchFamily="34" charset="0"/>
          </a:endParaRPr>
        </a:p>
      </dgm:t>
    </dgm:pt>
    <dgm:pt modelId="{3E560E07-0F69-49CF-B267-3006D102EA64}">
      <dgm:prSet phldrT="[Text]" custT="1"/>
      <dgm:spPr>
        <a:solidFill>
          <a:schemeClr val="tx2">
            <a:lumMod val="75000"/>
          </a:schemeClr>
        </a:solidFill>
      </dgm:spPr>
      <dgm:t>
        <a:bodyPr/>
        <a:lstStyle/>
        <a:p>
          <a:r>
            <a:rPr lang="en-US" sz="3200" dirty="0">
              <a:latin typeface="Arial" panose="020B0604020202020204" pitchFamily="34" charset="0"/>
              <a:cs typeface="Arial" panose="020B0604020202020204" pitchFamily="34" charset="0"/>
            </a:rPr>
            <a:t>Session 4</a:t>
          </a:r>
        </a:p>
      </dgm:t>
    </dgm:pt>
    <dgm:pt modelId="{DA58B139-D1C9-492B-AF9A-A5314785079B}" type="parTrans" cxnId="{B5498696-7AC5-4C44-98D2-A27BE3835622}">
      <dgm:prSet/>
      <dgm:spPr/>
      <dgm:t>
        <a:bodyPr/>
        <a:lstStyle/>
        <a:p>
          <a:endParaRPr lang="en-US">
            <a:latin typeface="Arial" panose="020B0604020202020204" pitchFamily="34" charset="0"/>
            <a:cs typeface="Arial" panose="020B0604020202020204" pitchFamily="34" charset="0"/>
          </a:endParaRPr>
        </a:p>
      </dgm:t>
    </dgm:pt>
    <dgm:pt modelId="{F3F0FA5C-C43E-419F-BD43-AEC48FDA54EE}" type="sibTrans" cxnId="{B5498696-7AC5-4C44-98D2-A27BE3835622}">
      <dgm:prSet/>
      <dgm:spPr/>
      <dgm:t>
        <a:bodyPr/>
        <a:lstStyle/>
        <a:p>
          <a:endParaRPr lang="en-US">
            <a:latin typeface="Arial" panose="020B0604020202020204" pitchFamily="34" charset="0"/>
            <a:cs typeface="Arial" panose="020B0604020202020204" pitchFamily="34" charset="0"/>
          </a:endParaRPr>
        </a:p>
      </dgm:t>
    </dgm:pt>
    <dgm:pt modelId="{A4612DFF-43AE-4F66-AB24-83C698AFB1CD}">
      <dgm:prSet phldrT="[Text]" custT="1"/>
      <dgm:spPr>
        <a:solidFill>
          <a:schemeClr val="accent1">
            <a:lumMod val="20000"/>
            <a:lumOff val="80000"/>
            <a:alpha val="90000"/>
          </a:schemeClr>
        </a:solidFill>
      </dgm:spPr>
      <dgm:t>
        <a:bodyPr/>
        <a:lstStyle/>
        <a:p>
          <a:r>
            <a:rPr lang="en-US" sz="2000" b="1" dirty="0">
              <a:latin typeface="Arial" panose="020B0604020202020204" pitchFamily="34" charset="0"/>
              <a:cs typeface="Arial" panose="020B0604020202020204" pitchFamily="34" charset="0"/>
            </a:rPr>
            <a:t>SPF: Sustainability, Implementation, and Evaluation</a:t>
          </a:r>
        </a:p>
      </dgm:t>
    </dgm:pt>
    <dgm:pt modelId="{1B579CDD-7CF8-40D3-8CC3-708F89D3D23E}" type="parTrans" cxnId="{0D3109FC-24A5-42D0-9EA1-4ED90E197BE5}">
      <dgm:prSet/>
      <dgm:spPr/>
      <dgm:t>
        <a:bodyPr/>
        <a:lstStyle/>
        <a:p>
          <a:endParaRPr lang="en-US">
            <a:latin typeface="Arial" panose="020B0604020202020204" pitchFamily="34" charset="0"/>
            <a:cs typeface="Arial" panose="020B0604020202020204" pitchFamily="34" charset="0"/>
          </a:endParaRPr>
        </a:p>
      </dgm:t>
    </dgm:pt>
    <dgm:pt modelId="{0B335B8B-9783-468A-A734-3DA07E79B674}" type="sibTrans" cxnId="{0D3109FC-24A5-42D0-9EA1-4ED90E197BE5}">
      <dgm:prSet/>
      <dgm:spPr/>
      <dgm:t>
        <a:bodyPr/>
        <a:lstStyle/>
        <a:p>
          <a:endParaRPr lang="en-US">
            <a:latin typeface="Arial" panose="020B0604020202020204" pitchFamily="34" charset="0"/>
            <a:cs typeface="Arial" panose="020B0604020202020204" pitchFamily="34" charset="0"/>
          </a:endParaRPr>
        </a:p>
      </dgm:t>
    </dgm:pt>
    <dgm:pt modelId="{AF8B3B64-F178-47C6-A1C7-F357728DB366}">
      <dgm:prSet custT="1"/>
      <dgm:spPr>
        <a:solidFill>
          <a:schemeClr val="tx2">
            <a:lumMod val="75000"/>
          </a:schemeClr>
        </a:solidFill>
      </dgm:spPr>
      <dgm:t>
        <a:bodyPr/>
        <a:lstStyle/>
        <a:p>
          <a:r>
            <a:rPr lang="en-US" sz="3200" dirty="0">
              <a:latin typeface="Arial" panose="020B0604020202020204" pitchFamily="34" charset="0"/>
              <a:cs typeface="Arial" panose="020B0604020202020204" pitchFamily="34" charset="0"/>
            </a:rPr>
            <a:t>Session 2</a:t>
          </a:r>
        </a:p>
      </dgm:t>
    </dgm:pt>
    <dgm:pt modelId="{BD125A15-2909-4FEB-97DE-E64B400F9919}" type="parTrans" cxnId="{8C2F2CC0-0819-49ED-B12E-99A70D7FAD18}">
      <dgm:prSet/>
      <dgm:spPr/>
      <dgm:t>
        <a:bodyPr/>
        <a:lstStyle/>
        <a:p>
          <a:endParaRPr lang="en-US">
            <a:latin typeface="Arial" panose="020B0604020202020204" pitchFamily="34" charset="0"/>
            <a:cs typeface="Arial" panose="020B0604020202020204" pitchFamily="34" charset="0"/>
          </a:endParaRPr>
        </a:p>
      </dgm:t>
    </dgm:pt>
    <dgm:pt modelId="{DC7EC90F-13B3-4196-9D55-AE39DC4FCF97}" type="sibTrans" cxnId="{8C2F2CC0-0819-49ED-B12E-99A70D7FAD18}">
      <dgm:prSet/>
      <dgm:spPr/>
      <dgm:t>
        <a:bodyPr/>
        <a:lstStyle/>
        <a:p>
          <a:endParaRPr lang="en-US">
            <a:latin typeface="Arial" panose="020B0604020202020204" pitchFamily="34" charset="0"/>
            <a:cs typeface="Arial" panose="020B0604020202020204" pitchFamily="34" charset="0"/>
          </a:endParaRPr>
        </a:p>
      </dgm:t>
    </dgm:pt>
    <dgm:pt modelId="{D2F8F164-4AEC-4149-AE9C-EC5CBB2662B6}">
      <dgm:prSet custT="1"/>
      <dgm:spPr>
        <a:solidFill>
          <a:schemeClr val="accent1">
            <a:lumMod val="20000"/>
            <a:lumOff val="80000"/>
            <a:alpha val="90000"/>
          </a:schemeClr>
        </a:solidFill>
      </dgm:spPr>
      <dgm:t>
        <a:bodyPr/>
        <a:lstStyle/>
        <a:p>
          <a:r>
            <a:rPr lang="en-US" sz="2000" b="1" dirty="0">
              <a:latin typeface="Arial" panose="020B0604020202020204" pitchFamily="34" charset="0"/>
              <a:cs typeface="Arial" panose="020B0604020202020204" pitchFamily="34" charset="0"/>
            </a:rPr>
            <a:t>Strategic Prevention Framework (SPF): Assessment and Capacity</a:t>
          </a:r>
        </a:p>
      </dgm:t>
    </dgm:pt>
    <dgm:pt modelId="{D940E844-CF70-4C6E-9DC3-0E5328C10068}" type="parTrans" cxnId="{7467112C-4F40-4D61-A33A-9EAEAA5E78B1}">
      <dgm:prSet/>
      <dgm:spPr/>
      <dgm:t>
        <a:bodyPr/>
        <a:lstStyle/>
        <a:p>
          <a:endParaRPr lang="en-US">
            <a:latin typeface="Arial" panose="020B0604020202020204" pitchFamily="34" charset="0"/>
            <a:cs typeface="Arial" panose="020B0604020202020204" pitchFamily="34" charset="0"/>
          </a:endParaRPr>
        </a:p>
      </dgm:t>
    </dgm:pt>
    <dgm:pt modelId="{D56963D7-E73C-45C5-89FE-38A162B140C8}" type="sibTrans" cxnId="{7467112C-4F40-4D61-A33A-9EAEAA5E78B1}">
      <dgm:prSet/>
      <dgm:spPr/>
      <dgm:t>
        <a:bodyPr/>
        <a:lstStyle/>
        <a:p>
          <a:endParaRPr lang="en-US">
            <a:latin typeface="Arial" panose="020B0604020202020204" pitchFamily="34" charset="0"/>
            <a:cs typeface="Arial" panose="020B0604020202020204" pitchFamily="34" charset="0"/>
          </a:endParaRPr>
        </a:p>
      </dgm:t>
    </dgm:pt>
    <dgm:pt modelId="{5FA20AF6-4E28-4372-B829-15D1130B4C8E}">
      <dgm:prSet custT="1"/>
      <dgm:spPr>
        <a:solidFill>
          <a:schemeClr val="accent1">
            <a:lumMod val="20000"/>
            <a:lumOff val="80000"/>
            <a:alpha val="90000"/>
          </a:schemeClr>
        </a:solidFill>
      </dgm:spPr>
      <dgm:t>
        <a:bodyPr/>
        <a:lstStyle/>
        <a:p>
          <a:r>
            <a:rPr lang="en-US" sz="2000" b="1" dirty="0">
              <a:latin typeface="Arial" panose="020B0604020202020204" pitchFamily="34" charset="0"/>
              <a:cs typeface="Arial" panose="020B0604020202020204" pitchFamily="34" charset="0"/>
            </a:rPr>
            <a:t>SPF: Capacity (cont.), Cultural Competence, and Planning</a:t>
          </a:r>
        </a:p>
      </dgm:t>
    </dgm:pt>
    <dgm:pt modelId="{4D5CC770-D969-4FC3-AE02-297FE470E0FF}" type="parTrans" cxnId="{DB48F678-A3C3-4384-AC1F-3674923295E9}">
      <dgm:prSet/>
      <dgm:spPr/>
      <dgm:t>
        <a:bodyPr/>
        <a:lstStyle/>
        <a:p>
          <a:endParaRPr lang="en-US">
            <a:latin typeface="Arial" panose="020B0604020202020204" pitchFamily="34" charset="0"/>
            <a:cs typeface="Arial" panose="020B0604020202020204" pitchFamily="34" charset="0"/>
          </a:endParaRPr>
        </a:p>
      </dgm:t>
    </dgm:pt>
    <dgm:pt modelId="{0BA567DA-1CAD-45D1-B1E9-63BE574184FD}" type="sibTrans" cxnId="{DB48F678-A3C3-4384-AC1F-3674923295E9}">
      <dgm:prSet/>
      <dgm:spPr/>
      <dgm:t>
        <a:bodyPr/>
        <a:lstStyle/>
        <a:p>
          <a:endParaRPr lang="en-US">
            <a:latin typeface="Arial" panose="020B0604020202020204" pitchFamily="34" charset="0"/>
            <a:cs typeface="Arial" panose="020B0604020202020204" pitchFamily="34" charset="0"/>
          </a:endParaRPr>
        </a:p>
      </dgm:t>
    </dgm:pt>
    <dgm:pt modelId="{1847229F-5031-48E5-860A-2C430F3FB97D}">
      <dgm:prSet phldrT="[Text]" custT="1"/>
      <dgm:spPr>
        <a:solidFill>
          <a:schemeClr val="accent1">
            <a:lumMod val="20000"/>
            <a:lumOff val="80000"/>
            <a:alpha val="90000"/>
          </a:schemeClr>
        </a:solidFill>
      </dgm:spPr>
      <dgm:t>
        <a:bodyPr/>
        <a:lstStyle/>
        <a:p>
          <a:r>
            <a:rPr lang="en-US" sz="2000" b="1" dirty="0">
              <a:latin typeface="Arial" panose="020B0604020202020204" pitchFamily="34" charset="0"/>
              <a:cs typeface="Arial" panose="020B0604020202020204" pitchFamily="34" charset="0"/>
            </a:rPr>
            <a:t>Bringing it all Together</a:t>
          </a:r>
        </a:p>
      </dgm:t>
    </dgm:pt>
    <dgm:pt modelId="{E89708E0-9384-413E-B47E-A03AC69D4078}" type="parTrans" cxnId="{6508B3B1-F91A-4DBB-9131-BE15B1C783DF}">
      <dgm:prSet/>
      <dgm:spPr/>
      <dgm:t>
        <a:bodyPr/>
        <a:lstStyle/>
        <a:p>
          <a:endParaRPr lang="en-US">
            <a:latin typeface="Arial" panose="020B0604020202020204" pitchFamily="34" charset="0"/>
            <a:cs typeface="Arial" panose="020B0604020202020204" pitchFamily="34" charset="0"/>
          </a:endParaRPr>
        </a:p>
      </dgm:t>
    </dgm:pt>
    <dgm:pt modelId="{40D266DA-5CF6-4621-BEB9-D532E340917B}" type="sibTrans" cxnId="{6508B3B1-F91A-4DBB-9131-BE15B1C783DF}">
      <dgm:prSet/>
      <dgm:spPr/>
      <dgm:t>
        <a:bodyPr/>
        <a:lstStyle/>
        <a:p>
          <a:endParaRPr lang="en-US">
            <a:latin typeface="Arial" panose="020B0604020202020204" pitchFamily="34" charset="0"/>
            <a:cs typeface="Arial" panose="020B0604020202020204" pitchFamily="34" charset="0"/>
          </a:endParaRPr>
        </a:p>
      </dgm:t>
    </dgm:pt>
    <dgm:pt modelId="{312F1E96-0BE6-4411-B523-BDFD41F8DCB0}">
      <dgm:prSet custT="1"/>
      <dgm:spPr>
        <a:solidFill>
          <a:schemeClr val="tx2">
            <a:lumMod val="75000"/>
          </a:schemeClr>
        </a:solidFill>
      </dgm:spPr>
      <dgm:t>
        <a:bodyPr/>
        <a:lstStyle/>
        <a:p>
          <a:r>
            <a:rPr lang="en-US" sz="3200" dirty="0">
              <a:latin typeface="Arial" panose="020B0604020202020204" pitchFamily="34" charset="0"/>
              <a:cs typeface="Arial" panose="020B0604020202020204" pitchFamily="34" charset="0"/>
            </a:rPr>
            <a:t>Session 3</a:t>
          </a:r>
        </a:p>
      </dgm:t>
    </dgm:pt>
    <dgm:pt modelId="{EA54FCA5-3A64-4F7C-8567-6882C5E09215}" type="sibTrans" cxnId="{C26F362B-0CE1-4133-8162-D8ADEEB4E0C2}">
      <dgm:prSet/>
      <dgm:spPr/>
      <dgm:t>
        <a:bodyPr/>
        <a:lstStyle/>
        <a:p>
          <a:endParaRPr lang="en-US">
            <a:latin typeface="Arial" panose="020B0604020202020204" pitchFamily="34" charset="0"/>
            <a:cs typeface="Arial" panose="020B0604020202020204" pitchFamily="34" charset="0"/>
          </a:endParaRPr>
        </a:p>
      </dgm:t>
    </dgm:pt>
    <dgm:pt modelId="{D0878EF6-ECE4-462B-8053-C0E383BED435}" type="parTrans" cxnId="{C26F362B-0CE1-4133-8162-D8ADEEB4E0C2}">
      <dgm:prSet/>
      <dgm:spPr/>
      <dgm:t>
        <a:bodyPr/>
        <a:lstStyle/>
        <a:p>
          <a:endParaRPr lang="en-US">
            <a:latin typeface="Arial" panose="020B0604020202020204" pitchFamily="34" charset="0"/>
            <a:cs typeface="Arial" panose="020B0604020202020204" pitchFamily="34" charset="0"/>
          </a:endParaRPr>
        </a:p>
      </dgm:t>
    </dgm:pt>
    <dgm:pt modelId="{7E96FF13-0564-7349-B2D3-162862B55140}" type="pres">
      <dgm:prSet presAssocID="{BFF5B984-C9C9-4CE4-89C6-9485F940820D}" presName="Name0" presStyleCnt="0">
        <dgm:presLayoutVars>
          <dgm:dir/>
          <dgm:animLvl val="lvl"/>
          <dgm:resizeHandles val="exact"/>
        </dgm:presLayoutVars>
      </dgm:prSet>
      <dgm:spPr/>
      <dgm:t>
        <a:bodyPr/>
        <a:lstStyle/>
        <a:p>
          <a:endParaRPr lang="en-US"/>
        </a:p>
      </dgm:t>
    </dgm:pt>
    <dgm:pt modelId="{E5C512E8-B119-034E-A13A-4B01469BB8F0}" type="pres">
      <dgm:prSet presAssocID="{81BB2BD7-4B8F-4B72-A9DC-27F3F77C1278}" presName="linNode" presStyleCnt="0"/>
      <dgm:spPr/>
    </dgm:pt>
    <dgm:pt modelId="{ADF79556-8371-3E42-AAE4-71A692C54BBC}" type="pres">
      <dgm:prSet presAssocID="{81BB2BD7-4B8F-4B72-A9DC-27F3F77C1278}" presName="parentText" presStyleLbl="node1" presStyleIdx="0" presStyleCnt="4" custScaleX="82898">
        <dgm:presLayoutVars>
          <dgm:chMax val="1"/>
          <dgm:bulletEnabled val="1"/>
        </dgm:presLayoutVars>
      </dgm:prSet>
      <dgm:spPr/>
      <dgm:t>
        <a:bodyPr/>
        <a:lstStyle/>
        <a:p>
          <a:endParaRPr lang="en-US"/>
        </a:p>
      </dgm:t>
    </dgm:pt>
    <dgm:pt modelId="{BE93A54A-AFF5-5D45-8D8A-5A265C67BFDD}" type="pres">
      <dgm:prSet presAssocID="{81BB2BD7-4B8F-4B72-A9DC-27F3F77C1278}" presName="descendantText" presStyleLbl="alignAccFollowNode1" presStyleIdx="0" presStyleCnt="4" custScaleX="128374">
        <dgm:presLayoutVars>
          <dgm:bulletEnabled val="1"/>
        </dgm:presLayoutVars>
      </dgm:prSet>
      <dgm:spPr/>
      <dgm:t>
        <a:bodyPr/>
        <a:lstStyle/>
        <a:p>
          <a:endParaRPr lang="en-US"/>
        </a:p>
      </dgm:t>
    </dgm:pt>
    <dgm:pt modelId="{9F9B6DBA-C626-874D-9B5D-B63CBA1D1785}" type="pres">
      <dgm:prSet presAssocID="{6F9ECDD9-6CC9-465C-8BF4-5C6568CBDDF0}" presName="sp" presStyleCnt="0"/>
      <dgm:spPr/>
    </dgm:pt>
    <dgm:pt modelId="{03183F9F-F785-6840-9346-9C54B0543EAE}" type="pres">
      <dgm:prSet presAssocID="{AF8B3B64-F178-47C6-A1C7-F357728DB366}" presName="linNode" presStyleCnt="0"/>
      <dgm:spPr/>
    </dgm:pt>
    <dgm:pt modelId="{D9A06369-8AC8-214A-BD75-6486DC782DEA}" type="pres">
      <dgm:prSet presAssocID="{AF8B3B64-F178-47C6-A1C7-F357728DB366}" presName="parentText" presStyleLbl="node1" presStyleIdx="1" presStyleCnt="4" custScaleX="75266">
        <dgm:presLayoutVars>
          <dgm:chMax val="1"/>
          <dgm:bulletEnabled val="1"/>
        </dgm:presLayoutVars>
      </dgm:prSet>
      <dgm:spPr/>
      <dgm:t>
        <a:bodyPr/>
        <a:lstStyle/>
        <a:p>
          <a:endParaRPr lang="en-US"/>
        </a:p>
      </dgm:t>
    </dgm:pt>
    <dgm:pt modelId="{ADC18F1D-041C-4A4B-A90C-B5078FA0A1D4}" type="pres">
      <dgm:prSet presAssocID="{AF8B3B64-F178-47C6-A1C7-F357728DB366}" presName="descendantText" presStyleLbl="alignAccFollowNode1" presStyleIdx="1" presStyleCnt="4" custScaleX="117781">
        <dgm:presLayoutVars>
          <dgm:bulletEnabled val="1"/>
        </dgm:presLayoutVars>
      </dgm:prSet>
      <dgm:spPr/>
      <dgm:t>
        <a:bodyPr/>
        <a:lstStyle/>
        <a:p>
          <a:endParaRPr lang="en-US"/>
        </a:p>
      </dgm:t>
    </dgm:pt>
    <dgm:pt modelId="{E9A923C2-A762-4547-BEA1-53719FF04F61}" type="pres">
      <dgm:prSet presAssocID="{DC7EC90F-13B3-4196-9D55-AE39DC4FCF97}" presName="sp" presStyleCnt="0"/>
      <dgm:spPr/>
    </dgm:pt>
    <dgm:pt modelId="{84C73D98-DE22-6547-B90D-1BC4C53C8FF9}" type="pres">
      <dgm:prSet presAssocID="{312F1E96-0BE6-4411-B523-BDFD41F8DCB0}" presName="linNode" presStyleCnt="0"/>
      <dgm:spPr/>
    </dgm:pt>
    <dgm:pt modelId="{085181BD-7C53-EF40-A33F-EC8FD48929D1}" type="pres">
      <dgm:prSet presAssocID="{312F1E96-0BE6-4411-B523-BDFD41F8DCB0}" presName="parentText" presStyleLbl="node1" presStyleIdx="2" presStyleCnt="4" custScaleX="79563">
        <dgm:presLayoutVars>
          <dgm:chMax val="1"/>
          <dgm:bulletEnabled val="1"/>
        </dgm:presLayoutVars>
      </dgm:prSet>
      <dgm:spPr/>
      <dgm:t>
        <a:bodyPr/>
        <a:lstStyle/>
        <a:p>
          <a:endParaRPr lang="en-US"/>
        </a:p>
      </dgm:t>
    </dgm:pt>
    <dgm:pt modelId="{26A5445E-66AB-9545-AE7B-96699CC648D3}" type="pres">
      <dgm:prSet presAssocID="{312F1E96-0BE6-4411-B523-BDFD41F8DCB0}" presName="descendantText" presStyleLbl="alignAccFollowNode1" presStyleIdx="2" presStyleCnt="4" custScaleX="121028">
        <dgm:presLayoutVars>
          <dgm:bulletEnabled val="1"/>
        </dgm:presLayoutVars>
      </dgm:prSet>
      <dgm:spPr/>
      <dgm:t>
        <a:bodyPr/>
        <a:lstStyle/>
        <a:p>
          <a:endParaRPr lang="en-US"/>
        </a:p>
      </dgm:t>
    </dgm:pt>
    <dgm:pt modelId="{9DBD9BFD-3633-874F-8ED8-756841F95D5C}" type="pres">
      <dgm:prSet presAssocID="{EA54FCA5-3A64-4F7C-8567-6882C5E09215}" presName="sp" presStyleCnt="0"/>
      <dgm:spPr/>
    </dgm:pt>
    <dgm:pt modelId="{90B1979D-3797-0C47-9542-195E9BC3B87B}" type="pres">
      <dgm:prSet presAssocID="{3E560E07-0F69-49CF-B267-3006D102EA64}" presName="linNode" presStyleCnt="0"/>
      <dgm:spPr/>
    </dgm:pt>
    <dgm:pt modelId="{C572C543-1503-474F-9198-B8ED7E80680C}" type="pres">
      <dgm:prSet presAssocID="{3E560E07-0F69-49CF-B267-3006D102EA64}" presName="parentText" presStyleLbl="node1" presStyleIdx="3" presStyleCnt="4" custScaleX="77022">
        <dgm:presLayoutVars>
          <dgm:chMax val="1"/>
          <dgm:bulletEnabled val="1"/>
        </dgm:presLayoutVars>
      </dgm:prSet>
      <dgm:spPr/>
      <dgm:t>
        <a:bodyPr/>
        <a:lstStyle/>
        <a:p>
          <a:endParaRPr lang="en-US"/>
        </a:p>
      </dgm:t>
    </dgm:pt>
    <dgm:pt modelId="{797CD7AA-8DED-0C4A-9619-393FB29EE715}" type="pres">
      <dgm:prSet presAssocID="{3E560E07-0F69-49CF-B267-3006D102EA64}" presName="descendantText" presStyleLbl="alignAccFollowNode1" presStyleIdx="3" presStyleCnt="4" custScaleX="119092" custLinFactNeighborX="18" custLinFactNeighborY="-2034">
        <dgm:presLayoutVars>
          <dgm:bulletEnabled val="1"/>
        </dgm:presLayoutVars>
      </dgm:prSet>
      <dgm:spPr/>
      <dgm:t>
        <a:bodyPr/>
        <a:lstStyle/>
        <a:p>
          <a:endParaRPr lang="en-US"/>
        </a:p>
      </dgm:t>
    </dgm:pt>
  </dgm:ptLst>
  <dgm:cxnLst>
    <dgm:cxn modelId="{7467112C-4F40-4D61-A33A-9EAEAA5E78B1}" srcId="{AF8B3B64-F178-47C6-A1C7-F357728DB366}" destId="{D2F8F164-4AEC-4149-AE9C-EC5CBB2662B6}" srcOrd="0" destOrd="0" parTransId="{D940E844-CF70-4C6E-9DC3-0E5328C10068}" sibTransId="{D56963D7-E73C-45C5-89FE-38A162B140C8}"/>
    <dgm:cxn modelId="{DB48F678-A3C3-4384-AC1F-3674923295E9}" srcId="{312F1E96-0BE6-4411-B523-BDFD41F8DCB0}" destId="{5FA20AF6-4E28-4372-B829-15D1130B4C8E}" srcOrd="0" destOrd="0" parTransId="{4D5CC770-D969-4FC3-AE02-297FE470E0FF}" sibTransId="{0BA567DA-1CAD-45D1-B1E9-63BE574184FD}"/>
    <dgm:cxn modelId="{F89084E0-8A19-1C41-A696-005E43D3B15C}" type="presOf" srcId="{D2F8F164-4AEC-4149-AE9C-EC5CBB2662B6}" destId="{ADC18F1D-041C-4A4B-A90C-B5078FA0A1D4}" srcOrd="0" destOrd="0" presId="urn:microsoft.com/office/officeart/2005/8/layout/vList5"/>
    <dgm:cxn modelId="{B5498696-7AC5-4C44-98D2-A27BE3835622}" srcId="{BFF5B984-C9C9-4CE4-89C6-9485F940820D}" destId="{3E560E07-0F69-49CF-B267-3006D102EA64}" srcOrd="3" destOrd="0" parTransId="{DA58B139-D1C9-492B-AF9A-A5314785079B}" sibTransId="{F3F0FA5C-C43E-419F-BD43-AEC48FDA54EE}"/>
    <dgm:cxn modelId="{B7249B8F-C0A4-0547-97BE-3BEC9286FFAC}" type="presOf" srcId="{AF8B3B64-F178-47C6-A1C7-F357728DB366}" destId="{D9A06369-8AC8-214A-BD75-6486DC782DEA}" srcOrd="0" destOrd="0" presId="urn:microsoft.com/office/officeart/2005/8/layout/vList5"/>
    <dgm:cxn modelId="{0996DA0D-5F3C-4765-AFF5-7B1921609F0B}" srcId="{BFF5B984-C9C9-4CE4-89C6-9485F940820D}" destId="{81BB2BD7-4B8F-4B72-A9DC-27F3F77C1278}" srcOrd="0" destOrd="0" parTransId="{D080DC89-5095-4B81-BEC4-AA25B2D8EC04}" sibTransId="{6F9ECDD9-6CC9-465C-8BF4-5C6568CBDDF0}"/>
    <dgm:cxn modelId="{01375617-4B08-4B4D-8671-60049019CFC7}" type="presOf" srcId="{5FA20AF6-4E28-4372-B829-15D1130B4C8E}" destId="{26A5445E-66AB-9545-AE7B-96699CC648D3}" srcOrd="0" destOrd="0" presId="urn:microsoft.com/office/officeart/2005/8/layout/vList5"/>
    <dgm:cxn modelId="{BCAEC5BE-9DF0-7247-8184-6CEABF51FD38}" type="presOf" srcId="{81BB2BD7-4B8F-4B72-A9DC-27F3F77C1278}" destId="{ADF79556-8371-3E42-AAE4-71A692C54BBC}" srcOrd="0" destOrd="0" presId="urn:microsoft.com/office/officeart/2005/8/layout/vList5"/>
    <dgm:cxn modelId="{AB529193-B53B-6B45-811A-71AC220438AF}" type="presOf" srcId="{1847229F-5031-48E5-860A-2C430F3FB97D}" destId="{797CD7AA-8DED-0C4A-9619-393FB29EE715}" srcOrd="0" destOrd="1" presId="urn:microsoft.com/office/officeart/2005/8/layout/vList5"/>
    <dgm:cxn modelId="{0D3109FC-24A5-42D0-9EA1-4ED90E197BE5}" srcId="{3E560E07-0F69-49CF-B267-3006D102EA64}" destId="{A4612DFF-43AE-4F66-AB24-83C698AFB1CD}" srcOrd="0" destOrd="0" parTransId="{1B579CDD-7CF8-40D3-8CC3-708F89D3D23E}" sibTransId="{0B335B8B-9783-468A-A734-3DA07E79B674}"/>
    <dgm:cxn modelId="{D2A066EF-807B-9B4D-80DC-88FF2024A5F1}" type="presOf" srcId="{CE6E8342-6E04-4BAD-B97D-B4400F375A08}" destId="{BE93A54A-AFF5-5D45-8D8A-5A265C67BFDD}" srcOrd="0" destOrd="0" presId="urn:microsoft.com/office/officeart/2005/8/layout/vList5"/>
    <dgm:cxn modelId="{E250EBB4-9CC4-1A47-B5D3-D8C9CB216DE1}" type="presOf" srcId="{BFF5B984-C9C9-4CE4-89C6-9485F940820D}" destId="{7E96FF13-0564-7349-B2D3-162862B55140}" srcOrd="0" destOrd="0" presId="urn:microsoft.com/office/officeart/2005/8/layout/vList5"/>
    <dgm:cxn modelId="{83D04882-57AF-9247-B480-6B92931C8C74}" type="presOf" srcId="{A4612DFF-43AE-4F66-AB24-83C698AFB1CD}" destId="{797CD7AA-8DED-0C4A-9619-393FB29EE715}" srcOrd="0" destOrd="0" presId="urn:microsoft.com/office/officeart/2005/8/layout/vList5"/>
    <dgm:cxn modelId="{022B8D9D-0E7A-4DC5-8305-7FCD21A1910C}" srcId="{81BB2BD7-4B8F-4B72-A9DC-27F3F77C1278}" destId="{CE6E8342-6E04-4BAD-B97D-B4400F375A08}" srcOrd="0" destOrd="0" parTransId="{7285AD63-D009-4FCF-BC45-9D4D51FBC2E8}" sibTransId="{58F4B4E2-7DF7-4FC6-A1B1-4937DD98AAEA}"/>
    <dgm:cxn modelId="{C26F362B-0CE1-4133-8162-D8ADEEB4E0C2}" srcId="{BFF5B984-C9C9-4CE4-89C6-9485F940820D}" destId="{312F1E96-0BE6-4411-B523-BDFD41F8DCB0}" srcOrd="2" destOrd="0" parTransId="{D0878EF6-ECE4-462B-8053-C0E383BED435}" sibTransId="{EA54FCA5-3A64-4F7C-8567-6882C5E09215}"/>
    <dgm:cxn modelId="{8C2F2CC0-0819-49ED-B12E-99A70D7FAD18}" srcId="{BFF5B984-C9C9-4CE4-89C6-9485F940820D}" destId="{AF8B3B64-F178-47C6-A1C7-F357728DB366}" srcOrd="1" destOrd="0" parTransId="{BD125A15-2909-4FEB-97DE-E64B400F9919}" sibTransId="{DC7EC90F-13B3-4196-9D55-AE39DC4FCF97}"/>
    <dgm:cxn modelId="{6508B3B1-F91A-4DBB-9131-BE15B1C783DF}" srcId="{3E560E07-0F69-49CF-B267-3006D102EA64}" destId="{1847229F-5031-48E5-860A-2C430F3FB97D}" srcOrd="1" destOrd="0" parTransId="{E89708E0-9384-413E-B47E-A03AC69D4078}" sibTransId="{40D266DA-5CF6-4621-BEB9-D532E340917B}"/>
    <dgm:cxn modelId="{41E65DF9-F87B-6246-BA5B-AE71A41D93AC}" type="presOf" srcId="{3E560E07-0F69-49CF-B267-3006D102EA64}" destId="{C572C543-1503-474F-9198-B8ED7E80680C}" srcOrd="0" destOrd="0" presId="urn:microsoft.com/office/officeart/2005/8/layout/vList5"/>
    <dgm:cxn modelId="{A2C6F1D0-D32B-8749-BFB7-D1AB8B0D9772}" type="presOf" srcId="{312F1E96-0BE6-4411-B523-BDFD41F8DCB0}" destId="{085181BD-7C53-EF40-A33F-EC8FD48929D1}" srcOrd="0" destOrd="0" presId="urn:microsoft.com/office/officeart/2005/8/layout/vList5"/>
    <dgm:cxn modelId="{BA1E1464-CE52-8349-989E-3414F28548D1}" type="presParOf" srcId="{7E96FF13-0564-7349-B2D3-162862B55140}" destId="{E5C512E8-B119-034E-A13A-4B01469BB8F0}" srcOrd="0" destOrd="0" presId="urn:microsoft.com/office/officeart/2005/8/layout/vList5"/>
    <dgm:cxn modelId="{664B7620-B567-6742-8BA1-E69D2C7C6515}" type="presParOf" srcId="{E5C512E8-B119-034E-A13A-4B01469BB8F0}" destId="{ADF79556-8371-3E42-AAE4-71A692C54BBC}" srcOrd="0" destOrd="0" presId="urn:microsoft.com/office/officeart/2005/8/layout/vList5"/>
    <dgm:cxn modelId="{C754FE24-2EE7-E54E-BAC1-31E84A84D9FE}" type="presParOf" srcId="{E5C512E8-B119-034E-A13A-4B01469BB8F0}" destId="{BE93A54A-AFF5-5D45-8D8A-5A265C67BFDD}" srcOrd="1" destOrd="0" presId="urn:microsoft.com/office/officeart/2005/8/layout/vList5"/>
    <dgm:cxn modelId="{8EDBD964-4115-DB47-BB27-159F2B39F120}" type="presParOf" srcId="{7E96FF13-0564-7349-B2D3-162862B55140}" destId="{9F9B6DBA-C626-874D-9B5D-B63CBA1D1785}" srcOrd="1" destOrd="0" presId="urn:microsoft.com/office/officeart/2005/8/layout/vList5"/>
    <dgm:cxn modelId="{0B5BEC1D-887E-E849-93BF-6AFFA5D88212}" type="presParOf" srcId="{7E96FF13-0564-7349-B2D3-162862B55140}" destId="{03183F9F-F785-6840-9346-9C54B0543EAE}" srcOrd="2" destOrd="0" presId="urn:microsoft.com/office/officeart/2005/8/layout/vList5"/>
    <dgm:cxn modelId="{798C1FFA-8509-754D-8785-11B408B27968}" type="presParOf" srcId="{03183F9F-F785-6840-9346-9C54B0543EAE}" destId="{D9A06369-8AC8-214A-BD75-6486DC782DEA}" srcOrd="0" destOrd="0" presId="urn:microsoft.com/office/officeart/2005/8/layout/vList5"/>
    <dgm:cxn modelId="{50C184D9-F884-F14A-82BD-E01112431F2F}" type="presParOf" srcId="{03183F9F-F785-6840-9346-9C54B0543EAE}" destId="{ADC18F1D-041C-4A4B-A90C-B5078FA0A1D4}" srcOrd="1" destOrd="0" presId="urn:microsoft.com/office/officeart/2005/8/layout/vList5"/>
    <dgm:cxn modelId="{DCFE53F9-AEFC-854B-98C0-68AFD5EFA410}" type="presParOf" srcId="{7E96FF13-0564-7349-B2D3-162862B55140}" destId="{E9A923C2-A762-4547-BEA1-53719FF04F61}" srcOrd="3" destOrd="0" presId="urn:microsoft.com/office/officeart/2005/8/layout/vList5"/>
    <dgm:cxn modelId="{49746B9E-5084-DC44-B56B-CC2085EA252A}" type="presParOf" srcId="{7E96FF13-0564-7349-B2D3-162862B55140}" destId="{84C73D98-DE22-6547-B90D-1BC4C53C8FF9}" srcOrd="4" destOrd="0" presId="urn:microsoft.com/office/officeart/2005/8/layout/vList5"/>
    <dgm:cxn modelId="{447C96A7-81DA-F844-B2B8-C472ABC2DDD5}" type="presParOf" srcId="{84C73D98-DE22-6547-B90D-1BC4C53C8FF9}" destId="{085181BD-7C53-EF40-A33F-EC8FD48929D1}" srcOrd="0" destOrd="0" presId="urn:microsoft.com/office/officeart/2005/8/layout/vList5"/>
    <dgm:cxn modelId="{C5A2A289-0810-D942-B729-73E939C8A3C1}" type="presParOf" srcId="{84C73D98-DE22-6547-B90D-1BC4C53C8FF9}" destId="{26A5445E-66AB-9545-AE7B-96699CC648D3}" srcOrd="1" destOrd="0" presId="urn:microsoft.com/office/officeart/2005/8/layout/vList5"/>
    <dgm:cxn modelId="{087E3F2A-386E-154D-816E-0FE96322D157}" type="presParOf" srcId="{7E96FF13-0564-7349-B2D3-162862B55140}" destId="{9DBD9BFD-3633-874F-8ED8-756841F95D5C}" srcOrd="5" destOrd="0" presId="urn:microsoft.com/office/officeart/2005/8/layout/vList5"/>
    <dgm:cxn modelId="{D2DB9B2A-3E4C-F24B-B7DA-BEF7274EC3DD}" type="presParOf" srcId="{7E96FF13-0564-7349-B2D3-162862B55140}" destId="{90B1979D-3797-0C47-9542-195E9BC3B87B}" srcOrd="6" destOrd="0" presId="urn:microsoft.com/office/officeart/2005/8/layout/vList5"/>
    <dgm:cxn modelId="{AFAA6C45-B8B8-4D4C-8D62-F44A5DEA2A5B}" type="presParOf" srcId="{90B1979D-3797-0C47-9542-195E9BC3B87B}" destId="{C572C543-1503-474F-9198-B8ED7E80680C}" srcOrd="0" destOrd="0" presId="urn:microsoft.com/office/officeart/2005/8/layout/vList5"/>
    <dgm:cxn modelId="{A414D212-6A52-8949-872F-4BA749BB945D}" type="presParOf" srcId="{90B1979D-3797-0C47-9542-195E9BC3B87B}" destId="{797CD7AA-8DED-0C4A-9619-393FB29EE7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97C3E6-55AA-8647-91E6-B68AC14CB693}" type="doc">
      <dgm:prSet loTypeId="urn:microsoft.com/office/officeart/2005/8/layout/hList3" loCatId="list" qsTypeId="urn:microsoft.com/office/officeart/2005/8/quickstyle/simple3" qsCatId="simple" csTypeId="urn:microsoft.com/office/officeart/2005/8/colors/accent3_4" csCatId="accent3" phldr="1"/>
      <dgm:spPr/>
      <dgm:t>
        <a:bodyPr/>
        <a:lstStyle/>
        <a:p>
          <a:endParaRPr lang="en-US"/>
        </a:p>
      </dgm:t>
    </dgm:pt>
    <dgm:pt modelId="{B50F56C1-D14B-4B46-98AC-BBA5EF82FBA0}">
      <dgm:prSet phldrT="[Text]" custT="1"/>
      <dgm:spPr>
        <a:xfrm>
          <a:off x="0" y="1219200"/>
          <a:ext cx="3276600" cy="2560320"/>
        </a:xfrm>
        <a:prstGeom prst="rect">
          <a:avLst/>
        </a:prstGeom>
        <a:gradFill rotWithShape="0">
          <a:gsLst>
            <a:gs pos="0">
              <a:srgbClr val="616F56">
                <a:shade val="50000"/>
                <a:hueOff val="0"/>
                <a:satOff val="0"/>
                <a:lumOff val="0"/>
                <a:alphaOff val="0"/>
                <a:tint val="50000"/>
                <a:satMod val="300000"/>
              </a:srgbClr>
            </a:gs>
            <a:gs pos="35000">
              <a:srgbClr val="616F56">
                <a:shade val="50000"/>
                <a:hueOff val="0"/>
                <a:satOff val="0"/>
                <a:lumOff val="0"/>
                <a:alphaOff val="0"/>
                <a:tint val="37000"/>
                <a:satMod val="300000"/>
              </a:srgbClr>
            </a:gs>
            <a:gs pos="100000">
              <a:srgbClr val="616F56">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3200" dirty="0">
              <a:solidFill>
                <a:sysClr val="windowText" lastClr="000000"/>
              </a:solidFill>
              <a:latin typeface="Helvetica" charset="0"/>
              <a:ea typeface="+mn-ea"/>
              <a:cs typeface="Helvetica" charset="0"/>
            </a:rPr>
            <a:t>Feels comfortable during this training?</a:t>
          </a:r>
          <a:endParaRPr lang="en-US" sz="3200" dirty="0">
            <a:solidFill>
              <a:sysClr val="windowText" lastClr="000000"/>
            </a:solidFill>
            <a:latin typeface="Calibri"/>
            <a:ea typeface="+mn-ea"/>
            <a:cs typeface="+mn-cs"/>
          </a:endParaRPr>
        </a:p>
      </dgm:t>
    </dgm:pt>
    <dgm:pt modelId="{63E14E48-AA06-FE42-9AB9-389E4FBF988D}" type="parTrans" cxnId="{94F14DCF-8B45-AF47-839D-9CF8D223CCEB}">
      <dgm:prSet/>
      <dgm:spPr/>
      <dgm:t>
        <a:bodyPr/>
        <a:lstStyle/>
        <a:p>
          <a:endParaRPr lang="en-US"/>
        </a:p>
      </dgm:t>
    </dgm:pt>
    <dgm:pt modelId="{9AB2E598-45AB-AA4E-87BA-5C23A57E4980}" type="sibTrans" cxnId="{94F14DCF-8B45-AF47-839D-9CF8D223CCEB}">
      <dgm:prSet/>
      <dgm:spPr/>
      <dgm:t>
        <a:bodyPr/>
        <a:lstStyle/>
        <a:p>
          <a:endParaRPr lang="en-US"/>
        </a:p>
      </dgm:t>
    </dgm:pt>
    <dgm:pt modelId="{F2CDF136-4CCB-254B-B270-2AA22AA48BD8}">
      <dgm:prSet phldrT="[Text]" custT="1"/>
      <dgm:spPr>
        <a:xfrm>
          <a:off x="3276600" y="1219200"/>
          <a:ext cx="3276600" cy="2560320"/>
        </a:xfrm>
        <a:prstGeom prst="rect">
          <a:avLst/>
        </a:prstGeom>
        <a:gradFill rotWithShape="0">
          <a:gsLst>
            <a:gs pos="0">
              <a:srgbClr val="616F56">
                <a:shade val="50000"/>
                <a:hueOff val="119436"/>
                <a:satOff val="-8694"/>
                <a:lumOff val="47223"/>
                <a:alphaOff val="0"/>
                <a:tint val="50000"/>
                <a:satMod val="300000"/>
              </a:srgbClr>
            </a:gs>
            <a:gs pos="35000">
              <a:srgbClr val="616F56">
                <a:shade val="50000"/>
                <a:hueOff val="119436"/>
                <a:satOff val="-8694"/>
                <a:lumOff val="47223"/>
                <a:alphaOff val="0"/>
                <a:tint val="37000"/>
                <a:satMod val="300000"/>
              </a:srgbClr>
            </a:gs>
            <a:gs pos="100000">
              <a:srgbClr val="616F56">
                <a:shade val="50000"/>
                <a:hueOff val="119436"/>
                <a:satOff val="-8694"/>
                <a:lumOff val="4722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3200" dirty="0">
              <a:solidFill>
                <a:sysClr val="windowText" lastClr="000000"/>
              </a:solidFill>
              <a:latin typeface="Helvetica" charset="0"/>
              <a:ea typeface="+mn-ea"/>
              <a:cs typeface="Helvetica" charset="0"/>
            </a:rPr>
            <a:t>Has the opportunity to learn and share?</a:t>
          </a:r>
          <a:endParaRPr lang="en-US" sz="3200" dirty="0">
            <a:solidFill>
              <a:sysClr val="windowText" lastClr="000000"/>
            </a:solidFill>
            <a:latin typeface="Calibri"/>
            <a:ea typeface="+mn-ea"/>
            <a:cs typeface="+mn-cs"/>
          </a:endParaRPr>
        </a:p>
      </dgm:t>
    </dgm:pt>
    <dgm:pt modelId="{A825E149-0E7A-9B48-BC40-8DBD864E90B1}" type="parTrans" cxnId="{06D697C6-7841-E844-BF4F-F80998DE2D8D}">
      <dgm:prSet/>
      <dgm:spPr/>
      <dgm:t>
        <a:bodyPr/>
        <a:lstStyle/>
        <a:p>
          <a:endParaRPr lang="en-US"/>
        </a:p>
      </dgm:t>
    </dgm:pt>
    <dgm:pt modelId="{66AA98F0-82D6-814D-B692-06D9BD422AE9}" type="sibTrans" cxnId="{06D697C6-7841-E844-BF4F-F80998DE2D8D}">
      <dgm:prSet/>
      <dgm:spPr/>
      <dgm:t>
        <a:bodyPr/>
        <a:lstStyle/>
        <a:p>
          <a:endParaRPr lang="en-US"/>
        </a:p>
      </dgm:t>
    </dgm:pt>
    <dgm:pt modelId="{DD62EFAD-8A8A-C144-9F52-1C5A96249017}">
      <dgm:prSet phldrT="[Text]" custT="1"/>
      <dgm:spPr>
        <a:xfrm>
          <a:off x="0" y="0"/>
          <a:ext cx="6553200" cy="1219200"/>
        </a:xfrm>
        <a:prstGeom prst="rect">
          <a:avLst/>
        </a:prstGeom>
        <a:solidFill>
          <a:srgbClr val="616F56">
            <a:shade val="90000"/>
            <a:hueOff val="0"/>
            <a:satOff val="0"/>
            <a:lumOff val="0"/>
            <a:alphaOff val="0"/>
          </a:srgbClr>
        </a:solidFill>
        <a:ln>
          <a:noFill/>
        </a:ln>
        <a:effectLst>
          <a:outerShdw blurRad="40000" dist="20000" dir="5400000" rotWithShape="0">
            <a:srgbClr val="000000">
              <a:alpha val="38000"/>
            </a:srgbClr>
          </a:outerShdw>
        </a:effectLst>
      </dgm:spPr>
      <dgm:t>
        <a:bodyPr/>
        <a:lstStyle/>
        <a:p>
          <a:r>
            <a:rPr lang="en-US" sz="3200" b="1" cap="all" dirty="0">
              <a:solidFill>
                <a:sysClr val="window" lastClr="FFFFFF">
                  <a:hueOff val="0"/>
                  <a:satOff val="0"/>
                  <a:lumOff val="0"/>
                  <a:alphaOff val="0"/>
                </a:sysClr>
              </a:solidFill>
              <a:latin typeface="Helvetica" charset="0"/>
              <a:ea typeface="+mn-ea"/>
              <a:cs typeface="Helvetica" charset="0"/>
            </a:rPr>
            <a:t>What guidelines do we need so that everyone…</a:t>
          </a:r>
          <a:endParaRPr lang="en-US" sz="3200" b="1" cap="all" dirty="0">
            <a:solidFill>
              <a:sysClr val="window" lastClr="FFFFFF">
                <a:hueOff val="0"/>
                <a:satOff val="0"/>
                <a:lumOff val="0"/>
                <a:alphaOff val="0"/>
              </a:sysClr>
            </a:solidFill>
            <a:latin typeface="Calibri"/>
            <a:ea typeface="+mn-ea"/>
            <a:cs typeface="+mn-cs"/>
          </a:endParaRPr>
        </a:p>
      </dgm:t>
    </dgm:pt>
    <dgm:pt modelId="{CAC4DB93-423A-014D-88FB-9A07B6D3BE8E}" type="sibTrans" cxnId="{C4D03FDF-BF67-8245-9B11-E4242D15C9D7}">
      <dgm:prSet/>
      <dgm:spPr/>
      <dgm:t>
        <a:bodyPr/>
        <a:lstStyle/>
        <a:p>
          <a:endParaRPr lang="en-US"/>
        </a:p>
      </dgm:t>
    </dgm:pt>
    <dgm:pt modelId="{016C4C2B-5A81-9D4D-A71E-476AFDAB68C0}" type="parTrans" cxnId="{C4D03FDF-BF67-8245-9B11-E4242D15C9D7}">
      <dgm:prSet/>
      <dgm:spPr/>
      <dgm:t>
        <a:bodyPr/>
        <a:lstStyle/>
        <a:p>
          <a:endParaRPr lang="en-US"/>
        </a:p>
      </dgm:t>
    </dgm:pt>
    <dgm:pt modelId="{3AAA550E-6FB3-6349-9DDC-DC32FD3005EA}" type="pres">
      <dgm:prSet presAssocID="{DD97C3E6-55AA-8647-91E6-B68AC14CB693}" presName="composite" presStyleCnt="0">
        <dgm:presLayoutVars>
          <dgm:chMax val="1"/>
          <dgm:dir/>
          <dgm:resizeHandles val="exact"/>
        </dgm:presLayoutVars>
      </dgm:prSet>
      <dgm:spPr/>
      <dgm:t>
        <a:bodyPr/>
        <a:lstStyle/>
        <a:p>
          <a:endParaRPr lang="en-US"/>
        </a:p>
      </dgm:t>
    </dgm:pt>
    <dgm:pt modelId="{09157B14-18DC-8B4A-B0EA-C9D044344828}" type="pres">
      <dgm:prSet presAssocID="{DD62EFAD-8A8A-C144-9F52-1C5A96249017}" presName="roof" presStyleLbl="dkBgShp" presStyleIdx="0" presStyleCnt="2" custAng="0" custLinFactNeighborY="-21591"/>
      <dgm:spPr/>
      <dgm:t>
        <a:bodyPr/>
        <a:lstStyle/>
        <a:p>
          <a:endParaRPr lang="en-US"/>
        </a:p>
      </dgm:t>
    </dgm:pt>
    <dgm:pt modelId="{C2400FC7-836A-FA40-9755-AFE0EA833019}" type="pres">
      <dgm:prSet presAssocID="{DD62EFAD-8A8A-C144-9F52-1C5A96249017}" presName="pillars" presStyleCnt="0"/>
      <dgm:spPr/>
    </dgm:pt>
    <dgm:pt modelId="{435B4E5E-84AF-1F4E-B305-B24C15BF3325}" type="pres">
      <dgm:prSet presAssocID="{DD62EFAD-8A8A-C144-9F52-1C5A96249017}" presName="pillar1" presStyleLbl="node1" presStyleIdx="0" presStyleCnt="2">
        <dgm:presLayoutVars>
          <dgm:bulletEnabled val="1"/>
        </dgm:presLayoutVars>
      </dgm:prSet>
      <dgm:spPr/>
      <dgm:t>
        <a:bodyPr/>
        <a:lstStyle/>
        <a:p>
          <a:endParaRPr lang="en-US"/>
        </a:p>
      </dgm:t>
    </dgm:pt>
    <dgm:pt modelId="{C2DFEDD9-A4D6-1B4D-9CE0-47A4C0A897AB}" type="pres">
      <dgm:prSet presAssocID="{F2CDF136-4CCB-254B-B270-2AA22AA48BD8}" presName="pillarX" presStyleLbl="node1" presStyleIdx="1" presStyleCnt="2">
        <dgm:presLayoutVars>
          <dgm:bulletEnabled val="1"/>
        </dgm:presLayoutVars>
      </dgm:prSet>
      <dgm:spPr/>
      <dgm:t>
        <a:bodyPr/>
        <a:lstStyle/>
        <a:p>
          <a:endParaRPr lang="en-US"/>
        </a:p>
      </dgm:t>
    </dgm:pt>
    <dgm:pt modelId="{53DAC8D5-BECB-1741-849B-A1794D89D936}" type="pres">
      <dgm:prSet presAssocID="{DD62EFAD-8A8A-C144-9F52-1C5A96249017}" presName="base" presStyleLbl="dkBgShp" presStyleIdx="1" presStyleCnt="2"/>
      <dgm:spPr>
        <a:xfrm>
          <a:off x="0" y="3779520"/>
          <a:ext cx="6553200" cy="284480"/>
        </a:xfrm>
        <a:prstGeom prst="rect">
          <a:avLst/>
        </a:prstGeom>
        <a:solidFill>
          <a:srgbClr val="616F56">
            <a:shade val="90000"/>
            <a:hueOff val="0"/>
            <a:satOff val="0"/>
            <a:lumOff val="0"/>
            <a:alphaOff val="0"/>
          </a:srgbClr>
        </a:solidFill>
        <a:ln>
          <a:noFill/>
        </a:ln>
        <a:effectLst>
          <a:outerShdw blurRad="40000" dist="20000" dir="5400000" rotWithShape="0">
            <a:srgbClr val="000000">
              <a:alpha val="38000"/>
            </a:srgbClr>
          </a:outerShdw>
        </a:effectLst>
      </dgm:spPr>
    </dgm:pt>
  </dgm:ptLst>
  <dgm:cxnLst>
    <dgm:cxn modelId="{94F14DCF-8B45-AF47-839D-9CF8D223CCEB}" srcId="{DD62EFAD-8A8A-C144-9F52-1C5A96249017}" destId="{B50F56C1-D14B-4B46-98AC-BBA5EF82FBA0}" srcOrd="0" destOrd="0" parTransId="{63E14E48-AA06-FE42-9AB9-389E4FBF988D}" sibTransId="{9AB2E598-45AB-AA4E-87BA-5C23A57E4980}"/>
    <dgm:cxn modelId="{C4D03FDF-BF67-8245-9B11-E4242D15C9D7}" srcId="{DD97C3E6-55AA-8647-91E6-B68AC14CB693}" destId="{DD62EFAD-8A8A-C144-9F52-1C5A96249017}" srcOrd="0" destOrd="0" parTransId="{016C4C2B-5A81-9D4D-A71E-476AFDAB68C0}" sibTransId="{CAC4DB93-423A-014D-88FB-9A07B6D3BE8E}"/>
    <dgm:cxn modelId="{06D697C6-7841-E844-BF4F-F80998DE2D8D}" srcId="{DD62EFAD-8A8A-C144-9F52-1C5A96249017}" destId="{F2CDF136-4CCB-254B-B270-2AA22AA48BD8}" srcOrd="1" destOrd="0" parTransId="{A825E149-0E7A-9B48-BC40-8DBD864E90B1}" sibTransId="{66AA98F0-82D6-814D-B692-06D9BD422AE9}"/>
    <dgm:cxn modelId="{4C5AC05B-62FD-A74E-A3B4-2776AF4916C8}" type="presOf" srcId="{B50F56C1-D14B-4B46-98AC-BBA5EF82FBA0}" destId="{435B4E5E-84AF-1F4E-B305-B24C15BF3325}" srcOrd="0" destOrd="0" presId="urn:microsoft.com/office/officeart/2005/8/layout/hList3"/>
    <dgm:cxn modelId="{2557329D-52A4-6948-9750-756C331A10B4}" type="presOf" srcId="{F2CDF136-4CCB-254B-B270-2AA22AA48BD8}" destId="{C2DFEDD9-A4D6-1B4D-9CE0-47A4C0A897AB}" srcOrd="0" destOrd="0" presId="urn:microsoft.com/office/officeart/2005/8/layout/hList3"/>
    <dgm:cxn modelId="{51D177FC-C4C1-E042-B772-8E6B61DAF5C5}" type="presOf" srcId="{DD62EFAD-8A8A-C144-9F52-1C5A96249017}" destId="{09157B14-18DC-8B4A-B0EA-C9D044344828}" srcOrd="0" destOrd="0" presId="urn:microsoft.com/office/officeart/2005/8/layout/hList3"/>
    <dgm:cxn modelId="{661BF318-8680-D342-A135-4CB9F751EFA7}" type="presOf" srcId="{DD97C3E6-55AA-8647-91E6-B68AC14CB693}" destId="{3AAA550E-6FB3-6349-9DDC-DC32FD3005EA}" srcOrd="0" destOrd="0" presId="urn:microsoft.com/office/officeart/2005/8/layout/hList3"/>
    <dgm:cxn modelId="{7E4069B6-8145-3F4C-929B-F2B776B8D12C}" type="presParOf" srcId="{3AAA550E-6FB3-6349-9DDC-DC32FD3005EA}" destId="{09157B14-18DC-8B4A-B0EA-C9D044344828}" srcOrd="0" destOrd="0" presId="urn:microsoft.com/office/officeart/2005/8/layout/hList3"/>
    <dgm:cxn modelId="{EC58A972-ABA0-FA41-8550-A58664ED25D5}" type="presParOf" srcId="{3AAA550E-6FB3-6349-9DDC-DC32FD3005EA}" destId="{C2400FC7-836A-FA40-9755-AFE0EA833019}" srcOrd="1" destOrd="0" presId="urn:microsoft.com/office/officeart/2005/8/layout/hList3"/>
    <dgm:cxn modelId="{631A6606-3556-1741-870E-18A96CD9C499}" type="presParOf" srcId="{C2400FC7-836A-FA40-9755-AFE0EA833019}" destId="{435B4E5E-84AF-1F4E-B305-B24C15BF3325}" srcOrd="0" destOrd="0" presId="urn:microsoft.com/office/officeart/2005/8/layout/hList3"/>
    <dgm:cxn modelId="{5CC85BD6-5F32-D24B-A941-ECBD1FD7DD5D}" type="presParOf" srcId="{C2400FC7-836A-FA40-9755-AFE0EA833019}" destId="{C2DFEDD9-A4D6-1B4D-9CE0-47A4C0A897AB}" srcOrd="1" destOrd="0" presId="urn:microsoft.com/office/officeart/2005/8/layout/hList3"/>
    <dgm:cxn modelId="{30933B82-B073-6B4B-A6A7-23835437E361}" type="presParOf" srcId="{3AAA550E-6FB3-6349-9DDC-DC32FD3005EA}" destId="{53DAC8D5-BECB-1741-849B-A1794D89D936}" srcOrd="2" destOrd="0" presId="urn:microsoft.com/office/officeart/2005/8/layout/hList3"/>
  </dgm:cxnLst>
  <dgm:bg>
    <a:solidFill>
      <a:schemeClr val="accent6">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7FFEDA-6436-D64B-B625-595AB8944F72}" type="doc">
      <dgm:prSet loTypeId="urn:microsoft.com/office/officeart/2005/8/layout/cycle6" loCatId="cycle" qsTypeId="urn:microsoft.com/office/officeart/2005/8/quickstyle/simple4" qsCatId="simple" csTypeId="urn:microsoft.com/office/officeart/2005/8/colors/colorful1#3" csCatId="colorful" phldr="1"/>
      <dgm:spPr/>
      <dgm:t>
        <a:bodyPr/>
        <a:lstStyle/>
        <a:p>
          <a:endParaRPr lang="en-US"/>
        </a:p>
      </dgm:t>
    </dgm:pt>
    <dgm:pt modelId="{D505DA6B-0412-D642-AD88-35AC13098F0E}">
      <dgm:prSet phldrT="[Text]" custT="1"/>
      <dgm:spPr>
        <a:solidFill>
          <a:schemeClr val="accent2">
            <a:lumMod val="75000"/>
          </a:schemeClr>
        </a:solidFill>
      </dgm:spPr>
      <dgm:t>
        <a:bodyPr/>
        <a:lstStyle/>
        <a:p>
          <a:r>
            <a:rPr lang="en-US" sz="1200" b="1" cap="all" dirty="0">
              <a:latin typeface="Arial"/>
              <a:cs typeface="Arial"/>
            </a:rPr>
            <a:t>Emotional</a:t>
          </a:r>
        </a:p>
      </dgm:t>
    </dgm:pt>
    <dgm:pt modelId="{8EB3AC53-E86D-4445-A5B5-29266FDBCE5D}" type="parTrans" cxnId="{16B486FA-3D52-1C4D-939A-6F6FB3F47927}">
      <dgm:prSet/>
      <dgm:spPr/>
      <dgm:t>
        <a:bodyPr/>
        <a:lstStyle/>
        <a:p>
          <a:endParaRPr lang="en-US"/>
        </a:p>
      </dgm:t>
    </dgm:pt>
    <dgm:pt modelId="{86F43744-EA5F-524B-A390-982FEB214271}" type="sibTrans" cxnId="{16B486FA-3D52-1C4D-939A-6F6FB3F47927}">
      <dgm:prSet/>
      <dgm:spPr/>
      <dgm:t>
        <a:bodyPr/>
        <a:lstStyle/>
        <a:p>
          <a:endParaRPr lang="en-US"/>
        </a:p>
      </dgm:t>
    </dgm:pt>
    <dgm:pt modelId="{7B38554A-7398-C247-B776-8E50ED9F9D2A}">
      <dgm:prSet phldrT="[Text]" custT="1"/>
      <dgm:spPr>
        <a:solidFill>
          <a:schemeClr val="accent2">
            <a:lumMod val="75000"/>
          </a:schemeClr>
        </a:solidFill>
      </dgm:spPr>
      <dgm:t>
        <a:bodyPr/>
        <a:lstStyle/>
        <a:p>
          <a:r>
            <a:rPr lang="en-US" sz="1200" b="1" cap="all" dirty="0">
              <a:latin typeface="Arial"/>
              <a:cs typeface="Arial"/>
            </a:rPr>
            <a:t>Physical</a:t>
          </a:r>
        </a:p>
      </dgm:t>
    </dgm:pt>
    <dgm:pt modelId="{9C27DC52-9E3D-B04E-8A7B-49BA97025FDB}" type="parTrans" cxnId="{DB1C1C0F-E651-C141-8630-F7AA43543340}">
      <dgm:prSet/>
      <dgm:spPr/>
      <dgm:t>
        <a:bodyPr/>
        <a:lstStyle/>
        <a:p>
          <a:endParaRPr lang="en-US"/>
        </a:p>
      </dgm:t>
    </dgm:pt>
    <dgm:pt modelId="{ED360368-3983-D347-AC99-A251647CD5E2}" type="sibTrans" cxnId="{DB1C1C0F-E651-C141-8630-F7AA43543340}">
      <dgm:prSet/>
      <dgm:spPr/>
      <dgm:t>
        <a:bodyPr/>
        <a:lstStyle/>
        <a:p>
          <a:endParaRPr lang="en-US"/>
        </a:p>
      </dgm:t>
    </dgm:pt>
    <dgm:pt modelId="{2B931D0B-8127-6E45-A8D4-FEDE0D6A392E}">
      <dgm:prSet phldrT="[Text]" custT="1"/>
      <dgm:spPr>
        <a:solidFill>
          <a:schemeClr val="accent3">
            <a:lumMod val="50000"/>
          </a:schemeClr>
        </a:solidFill>
      </dgm:spPr>
      <dgm:t>
        <a:bodyPr/>
        <a:lstStyle/>
        <a:p>
          <a:r>
            <a:rPr lang="en-US" sz="1200" b="1" cap="all" dirty="0">
              <a:latin typeface="Arial"/>
              <a:cs typeface="Arial"/>
            </a:rPr>
            <a:t>Intellectual</a:t>
          </a:r>
        </a:p>
      </dgm:t>
    </dgm:pt>
    <dgm:pt modelId="{82E2B559-0DF0-5846-8FFD-7DCABD6A8FE2}" type="parTrans" cxnId="{0A0CC7C3-4106-5542-A760-43B91A56288F}">
      <dgm:prSet/>
      <dgm:spPr/>
      <dgm:t>
        <a:bodyPr/>
        <a:lstStyle/>
        <a:p>
          <a:endParaRPr lang="en-US"/>
        </a:p>
      </dgm:t>
    </dgm:pt>
    <dgm:pt modelId="{2DE31938-A75A-2B45-9987-0FACF45A0DD3}" type="sibTrans" cxnId="{0A0CC7C3-4106-5542-A760-43B91A56288F}">
      <dgm:prSet/>
      <dgm:spPr/>
      <dgm:t>
        <a:bodyPr/>
        <a:lstStyle/>
        <a:p>
          <a:endParaRPr lang="en-US"/>
        </a:p>
      </dgm:t>
    </dgm:pt>
    <dgm:pt modelId="{EAC75FAB-60EC-5B4D-81FB-A5273D7F1D58}">
      <dgm:prSet phldrT="[Text]" custT="1"/>
      <dgm:spPr>
        <a:solidFill>
          <a:schemeClr val="accent4">
            <a:lumMod val="75000"/>
          </a:schemeClr>
        </a:solidFill>
      </dgm:spPr>
      <dgm:t>
        <a:bodyPr/>
        <a:lstStyle/>
        <a:p>
          <a:r>
            <a:rPr lang="en-US" sz="1200" b="1" cap="all" dirty="0">
              <a:latin typeface="Arial"/>
              <a:cs typeface="Arial"/>
            </a:rPr>
            <a:t>Environmental</a:t>
          </a:r>
        </a:p>
      </dgm:t>
    </dgm:pt>
    <dgm:pt modelId="{BBCFD883-0EDE-344D-86D2-36F7CEF0AEC1}" type="parTrans" cxnId="{5FECF612-02E1-5549-8399-2454766E411C}">
      <dgm:prSet/>
      <dgm:spPr/>
      <dgm:t>
        <a:bodyPr/>
        <a:lstStyle/>
        <a:p>
          <a:endParaRPr lang="en-US"/>
        </a:p>
      </dgm:t>
    </dgm:pt>
    <dgm:pt modelId="{CC5719D3-D3E0-3949-874E-4FB193509376}" type="sibTrans" cxnId="{5FECF612-02E1-5549-8399-2454766E411C}">
      <dgm:prSet/>
      <dgm:spPr>
        <a:ln w="15875" cap="flat" cmpd="sng" algn="ctr">
          <a:solidFill>
            <a:schemeClr val="accent4">
              <a:hueOff val="0"/>
              <a:satOff val="0"/>
              <a:lumOff val="0"/>
            </a:schemeClr>
          </a:solidFill>
          <a:prstDash val="solid"/>
          <a:round/>
          <a:headEnd type="none" w="med" len="med"/>
          <a:tailEnd type="none" w="med" len="med"/>
        </a:ln>
      </dgm:spPr>
      <dgm:t>
        <a:bodyPr/>
        <a:lstStyle/>
        <a:p>
          <a:endParaRPr lang="en-US"/>
        </a:p>
      </dgm:t>
    </dgm:pt>
    <dgm:pt modelId="{7ADFFEF9-36C0-1D44-9F06-A1B5935AF2EA}">
      <dgm:prSet phldrT="[Text]" custT="1"/>
      <dgm:spPr>
        <a:solidFill>
          <a:schemeClr val="accent3">
            <a:lumMod val="50000"/>
          </a:schemeClr>
        </a:solidFill>
      </dgm:spPr>
      <dgm:t>
        <a:bodyPr/>
        <a:lstStyle/>
        <a:p>
          <a:r>
            <a:rPr lang="en-US" sz="1200" b="1" cap="all" dirty="0">
              <a:latin typeface="Arial"/>
              <a:cs typeface="Arial"/>
            </a:rPr>
            <a:t>Financial</a:t>
          </a:r>
        </a:p>
      </dgm:t>
    </dgm:pt>
    <dgm:pt modelId="{71B6FE22-02D3-E84E-B024-5258680DE6ED}" type="parTrans" cxnId="{2F95B54C-32B7-A443-B345-F207CE1F2D04}">
      <dgm:prSet/>
      <dgm:spPr/>
      <dgm:t>
        <a:bodyPr/>
        <a:lstStyle/>
        <a:p>
          <a:endParaRPr lang="en-US"/>
        </a:p>
      </dgm:t>
    </dgm:pt>
    <dgm:pt modelId="{0528F4B9-BA22-E141-9DAB-FA9393D747AA}" type="sibTrans" cxnId="{2F95B54C-32B7-A443-B345-F207CE1F2D04}">
      <dgm:prSet/>
      <dgm:spPr>
        <a:ln w="19050" cap="flat" cmpd="sng" algn="ctr">
          <a:solidFill>
            <a:schemeClr val="accent3">
              <a:hueOff val="0"/>
              <a:satOff val="0"/>
              <a:lumOff val="0"/>
            </a:schemeClr>
          </a:solidFill>
          <a:prstDash val="solid"/>
          <a:round/>
          <a:headEnd type="none" w="med" len="med"/>
          <a:tailEnd type="none" w="med" len="med"/>
        </a:ln>
      </dgm:spPr>
      <dgm:t>
        <a:bodyPr/>
        <a:lstStyle/>
        <a:p>
          <a:endParaRPr lang="en-US"/>
        </a:p>
      </dgm:t>
    </dgm:pt>
    <dgm:pt modelId="{348D863A-4DE2-614C-B4DA-B5D4E32D4EE5}">
      <dgm:prSet phldrT="[Text]" custT="1"/>
      <dgm:spPr>
        <a:solidFill>
          <a:schemeClr val="accent4">
            <a:lumMod val="75000"/>
          </a:schemeClr>
        </a:solidFill>
      </dgm:spPr>
      <dgm:t>
        <a:bodyPr/>
        <a:lstStyle/>
        <a:p>
          <a:r>
            <a:rPr lang="en-US" sz="1200" b="1" cap="all" dirty="0">
              <a:latin typeface="Arial"/>
              <a:cs typeface="Arial"/>
            </a:rPr>
            <a:t>Social</a:t>
          </a:r>
        </a:p>
      </dgm:t>
    </dgm:pt>
    <dgm:pt modelId="{0C11E04B-002A-3148-8D66-6348B6068F45}" type="parTrans" cxnId="{C3C10E9C-57C1-1D46-BDC5-175BA3C2E43C}">
      <dgm:prSet/>
      <dgm:spPr/>
      <dgm:t>
        <a:bodyPr/>
        <a:lstStyle/>
        <a:p>
          <a:endParaRPr lang="en-US"/>
        </a:p>
      </dgm:t>
    </dgm:pt>
    <dgm:pt modelId="{373608B4-333B-E245-9A1E-52661FAFE0A7}" type="sibTrans" cxnId="{C3C10E9C-57C1-1D46-BDC5-175BA3C2E43C}">
      <dgm:prSet/>
      <dgm:spPr/>
      <dgm:t>
        <a:bodyPr/>
        <a:lstStyle/>
        <a:p>
          <a:endParaRPr lang="en-US"/>
        </a:p>
      </dgm:t>
    </dgm:pt>
    <dgm:pt modelId="{5DAB2883-D50C-294F-A0CE-8B069F04651D}">
      <dgm:prSet phldrT="[Text]" custT="1"/>
      <dgm:spPr>
        <a:solidFill>
          <a:schemeClr val="accent1">
            <a:lumMod val="75000"/>
          </a:schemeClr>
        </a:solidFill>
      </dgm:spPr>
      <dgm:t>
        <a:bodyPr/>
        <a:lstStyle/>
        <a:p>
          <a:r>
            <a:rPr lang="en-US" sz="1200" b="1" cap="all" dirty="0">
              <a:latin typeface="Arial"/>
              <a:cs typeface="Arial"/>
            </a:rPr>
            <a:t>Spiritual</a:t>
          </a:r>
        </a:p>
      </dgm:t>
    </dgm:pt>
    <dgm:pt modelId="{819C50DE-1420-7F40-8A09-679F6E2C5DBF}" type="parTrans" cxnId="{966E828B-CE49-E748-8A71-A17DEBF44D1E}">
      <dgm:prSet/>
      <dgm:spPr/>
      <dgm:t>
        <a:bodyPr/>
        <a:lstStyle/>
        <a:p>
          <a:endParaRPr lang="en-US"/>
        </a:p>
      </dgm:t>
    </dgm:pt>
    <dgm:pt modelId="{CBDB0AC3-0354-664F-9AC4-829F381F43C1}" type="sibTrans" cxnId="{966E828B-CE49-E748-8A71-A17DEBF44D1E}">
      <dgm:prSet/>
      <dgm:spPr/>
      <dgm:t>
        <a:bodyPr/>
        <a:lstStyle/>
        <a:p>
          <a:endParaRPr lang="en-US"/>
        </a:p>
      </dgm:t>
    </dgm:pt>
    <dgm:pt modelId="{ED5AC131-EBC2-9849-8643-D62ABA54B67A}">
      <dgm:prSet phldrT="[Text]" custT="1"/>
      <dgm:spPr>
        <a:solidFill>
          <a:schemeClr val="accent6">
            <a:lumMod val="50000"/>
          </a:schemeClr>
        </a:solidFill>
      </dgm:spPr>
      <dgm:t>
        <a:bodyPr/>
        <a:lstStyle/>
        <a:p>
          <a:r>
            <a:rPr lang="en-US" sz="1200" b="1" cap="all" dirty="0">
              <a:latin typeface="Arial"/>
              <a:cs typeface="Arial"/>
            </a:rPr>
            <a:t>Occupational</a:t>
          </a:r>
        </a:p>
      </dgm:t>
    </dgm:pt>
    <dgm:pt modelId="{7B26B9E6-B24D-BC4B-A022-4FCA4B8FE503}" type="parTrans" cxnId="{A8DE053D-FCCE-0646-A4EE-59164B56910B}">
      <dgm:prSet/>
      <dgm:spPr/>
      <dgm:t>
        <a:bodyPr/>
        <a:lstStyle/>
        <a:p>
          <a:endParaRPr lang="en-US"/>
        </a:p>
      </dgm:t>
    </dgm:pt>
    <dgm:pt modelId="{E90A3493-BAAF-4948-9E6F-A82F2B07F620}" type="sibTrans" cxnId="{A8DE053D-FCCE-0646-A4EE-59164B56910B}">
      <dgm:prSet/>
      <dgm:spPr/>
      <dgm:t>
        <a:bodyPr/>
        <a:lstStyle/>
        <a:p>
          <a:endParaRPr lang="en-US"/>
        </a:p>
      </dgm:t>
    </dgm:pt>
    <dgm:pt modelId="{487017FF-9918-B349-8EBA-E7A2AD0AD8AD}" type="pres">
      <dgm:prSet presAssocID="{0B7FFEDA-6436-D64B-B625-595AB8944F72}" presName="cycle" presStyleCnt="0">
        <dgm:presLayoutVars>
          <dgm:dir/>
          <dgm:resizeHandles val="exact"/>
        </dgm:presLayoutVars>
      </dgm:prSet>
      <dgm:spPr/>
      <dgm:t>
        <a:bodyPr/>
        <a:lstStyle/>
        <a:p>
          <a:endParaRPr lang="en-US"/>
        </a:p>
      </dgm:t>
    </dgm:pt>
    <dgm:pt modelId="{34B2B643-5A7D-B249-A5C7-31367FF17B4F}" type="pres">
      <dgm:prSet presAssocID="{D505DA6B-0412-D642-AD88-35AC13098F0E}" presName="node" presStyleLbl="node1" presStyleIdx="0" presStyleCnt="8" custScaleX="155243" custScaleY="31528" custRadScaleRad="107044" custRadScaleInc="-838">
        <dgm:presLayoutVars>
          <dgm:bulletEnabled val="1"/>
        </dgm:presLayoutVars>
      </dgm:prSet>
      <dgm:spPr/>
      <dgm:t>
        <a:bodyPr/>
        <a:lstStyle/>
        <a:p>
          <a:endParaRPr lang="en-US"/>
        </a:p>
      </dgm:t>
    </dgm:pt>
    <dgm:pt modelId="{69508FE5-9B9F-784F-9DBE-3F77D50320DB}" type="pres">
      <dgm:prSet presAssocID="{D505DA6B-0412-D642-AD88-35AC13098F0E}" presName="spNode" presStyleCnt="0"/>
      <dgm:spPr/>
    </dgm:pt>
    <dgm:pt modelId="{AC92B149-3CC9-B846-9C71-5138962C8583}" type="pres">
      <dgm:prSet presAssocID="{86F43744-EA5F-524B-A390-982FEB214271}" presName="sibTrans" presStyleLbl="sibTrans1D1" presStyleIdx="0" presStyleCnt="8"/>
      <dgm:spPr/>
      <dgm:t>
        <a:bodyPr/>
        <a:lstStyle/>
        <a:p>
          <a:endParaRPr lang="en-US"/>
        </a:p>
      </dgm:t>
    </dgm:pt>
    <dgm:pt modelId="{2C8C74B5-FB1D-C144-9BBF-AFE4C0829875}" type="pres">
      <dgm:prSet presAssocID="{7ADFFEF9-36C0-1D44-9F06-A1B5935AF2EA}" presName="node" presStyleLbl="node1" presStyleIdx="1" presStyleCnt="8" custScaleX="111625" custScaleY="71224" custRadScaleRad="91830" custRadScaleInc="28352">
        <dgm:presLayoutVars>
          <dgm:bulletEnabled val="1"/>
        </dgm:presLayoutVars>
      </dgm:prSet>
      <dgm:spPr/>
      <dgm:t>
        <a:bodyPr/>
        <a:lstStyle/>
        <a:p>
          <a:endParaRPr lang="en-US"/>
        </a:p>
      </dgm:t>
    </dgm:pt>
    <dgm:pt modelId="{C1E07D33-D0E4-5240-9E30-B083F0B55422}" type="pres">
      <dgm:prSet presAssocID="{7ADFFEF9-36C0-1D44-9F06-A1B5935AF2EA}" presName="spNode" presStyleCnt="0"/>
      <dgm:spPr/>
    </dgm:pt>
    <dgm:pt modelId="{43660A85-6D37-FB4A-88C3-07190E475B91}" type="pres">
      <dgm:prSet presAssocID="{0528F4B9-BA22-E141-9DAB-FA9393D747AA}" presName="sibTrans" presStyleLbl="sibTrans1D1" presStyleIdx="1" presStyleCnt="8"/>
      <dgm:spPr/>
      <dgm:t>
        <a:bodyPr/>
        <a:lstStyle/>
        <a:p>
          <a:endParaRPr lang="en-US"/>
        </a:p>
      </dgm:t>
    </dgm:pt>
    <dgm:pt modelId="{D4F65B19-F886-E444-8B73-16C11C83DC71}" type="pres">
      <dgm:prSet presAssocID="{348D863A-4DE2-614C-B4DA-B5D4E32D4EE5}" presName="node" presStyleLbl="node1" presStyleIdx="2" presStyleCnt="8" custScaleX="160741">
        <dgm:presLayoutVars>
          <dgm:bulletEnabled val="1"/>
        </dgm:presLayoutVars>
      </dgm:prSet>
      <dgm:spPr/>
      <dgm:t>
        <a:bodyPr/>
        <a:lstStyle/>
        <a:p>
          <a:endParaRPr lang="en-US"/>
        </a:p>
      </dgm:t>
    </dgm:pt>
    <dgm:pt modelId="{70A1C8AB-2AB2-674C-8E03-1EC4808157E5}" type="pres">
      <dgm:prSet presAssocID="{348D863A-4DE2-614C-B4DA-B5D4E32D4EE5}" presName="spNode" presStyleCnt="0"/>
      <dgm:spPr/>
    </dgm:pt>
    <dgm:pt modelId="{CEB65205-3BF7-2D49-8642-E8F4881A502E}" type="pres">
      <dgm:prSet presAssocID="{373608B4-333B-E245-9A1E-52661FAFE0A7}" presName="sibTrans" presStyleLbl="sibTrans1D1" presStyleIdx="2" presStyleCnt="8"/>
      <dgm:spPr/>
      <dgm:t>
        <a:bodyPr/>
        <a:lstStyle/>
        <a:p>
          <a:endParaRPr lang="en-US"/>
        </a:p>
      </dgm:t>
    </dgm:pt>
    <dgm:pt modelId="{A303CE81-A9F3-584E-A721-210D0EB02200}" type="pres">
      <dgm:prSet presAssocID="{5DAB2883-D50C-294F-A0CE-8B069F04651D}" presName="node" presStyleLbl="node1" presStyleIdx="3" presStyleCnt="8" custScaleX="126186" custScaleY="46145" custRadScaleRad="96782" custRadScaleInc="-22258">
        <dgm:presLayoutVars>
          <dgm:bulletEnabled val="1"/>
        </dgm:presLayoutVars>
      </dgm:prSet>
      <dgm:spPr/>
      <dgm:t>
        <a:bodyPr/>
        <a:lstStyle/>
        <a:p>
          <a:endParaRPr lang="en-US"/>
        </a:p>
      </dgm:t>
    </dgm:pt>
    <dgm:pt modelId="{61A97613-5E50-8E45-B4A1-39A1EC17A0DE}" type="pres">
      <dgm:prSet presAssocID="{5DAB2883-D50C-294F-A0CE-8B069F04651D}" presName="spNode" presStyleCnt="0"/>
      <dgm:spPr/>
    </dgm:pt>
    <dgm:pt modelId="{A45A6CBC-5CE1-AB4E-9A01-B388DA2EBC3B}" type="pres">
      <dgm:prSet presAssocID="{CBDB0AC3-0354-664F-9AC4-829F381F43C1}" presName="sibTrans" presStyleLbl="sibTrans1D1" presStyleIdx="3" presStyleCnt="8"/>
      <dgm:spPr/>
      <dgm:t>
        <a:bodyPr/>
        <a:lstStyle/>
        <a:p>
          <a:endParaRPr lang="en-US"/>
        </a:p>
      </dgm:t>
    </dgm:pt>
    <dgm:pt modelId="{E1A0F513-110D-2841-B772-4AB782365D90}" type="pres">
      <dgm:prSet presAssocID="{ED5AC131-EBC2-9849-8643-D62ABA54B67A}" presName="node" presStyleLbl="node1" presStyleIdx="4" presStyleCnt="8" custScaleX="158772">
        <dgm:presLayoutVars>
          <dgm:bulletEnabled val="1"/>
        </dgm:presLayoutVars>
      </dgm:prSet>
      <dgm:spPr/>
      <dgm:t>
        <a:bodyPr/>
        <a:lstStyle/>
        <a:p>
          <a:endParaRPr lang="en-US"/>
        </a:p>
      </dgm:t>
    </dgm:pt>
    <dgm:pt modelId="{85A549E8-7A9B-F944-BBE2-3FC5BCE06FA7}" type="pres">
      <dgm:prSet presAssocID="{ED5AC131-EBC2-9849-8643-D62ABA54B67A}" presName="spNode" presStyleCnt="0"/>
      <dgm:spPr/>
    </dgm:pt>
    <dgm:pt modelId="{B2BB92F8-903D-EE4F-A0DD-80A25B628C5C}" type="pres">
      <dgm:prSet presAssocID="{E90A3493-BAAF-4948-9E6F-A82F2B07F620}" presName="sibTrans" presStyleLbl="sibTrans1D1" presStyleIdx="4" presStyleCnt="8"/>
      <dgm:spPr/>
      <dgm:t>
        <a:bodyPr/>
        <a:lstStyle/>
        <a:p>
          <a:endParaRPr lang="en-US"/>
        </a:p>
      </dgm:t>
    </dgm:pt>
    <dgm:pt modelId="{141C5DB6-32A3-4B43-AE12-8622D0F6B7F8}" type="pres">
      <dgm:prSet presAssocID="{7B38554A-7398-C247-B776-8E50ED9F9D2A}" presName="node" presStyleLbl="node1" presStyleIdx="5" presStyleCnt="8" custScaleX="200387" custScaleY="157586" custRadScaleRad="109468" custRadScaleInc="39322">
        <dgm:presLayoutVars>
          <dgm:bulletEnabled val="1"/>
        </dgm:presLayoutVars>
      </dgm:prSet>
      <dgm:spPr/>
      <dgm:t>
        <a:bodyPr/>
        <a:lstStyle/>
        <a:p>
          <a:endParaRPr lang="en-US"/>
        </a:p>
      </dgm:t>
    </dgm:pt>
    <dgm:pt modelId="{6EB20B61-73CF-5E4B-9588-899ED73DD48B}" type="pres">
      <dgm:prSet presAssocID="{7B38554A-7398-C247-B776-8E50ED9F9D2A}" presName="spNode" presStyleCnt="0"/>
      <dgm:spPr/>
    </dgm:pt>
    <dgm:pt modelId="{4A582D86-8315-F54C-8A0A-74FC5517EA33}" type="pres">
      <dgm:prSet presAssocID="{ED360368-3983-D347-AC99-A251647CD5E2}" presName="sibTrans" presStyleLbl="sibTrans1D1" presStyleIdx="5" presStyleCnt="8"/>
      <dgm:spPr/>
      <dgm:t>
        <a:bodyPr/>
        <a:lstStyle/>
        <a:p>
          <a:endParaRPr lang="en-US"/>
        </a:p>
      </dgm:t>
    </dgm:pt>
    <dgm:pt modelId="{1200BA0C-A0AE-0748-B81D-FFDB90A48F12}" type="pres">
      <dgm:prSet presAssocID="{2B931D0B-8127-6E45-A8D4-FEDE0D6A392E}" presName="node" presStyleLbl="node1" presStyleIdx="6" presStyleCnt="8" custScaleX="162861" custScaleY="76862" custRadScaleRad="116617" custRadScaleInc="707">
        <dgm:presLayoutVars>
          <dgm:bulletEnabled val="1"/>
        </dgm:presLayoutVars>
      </dgm:prSet>
      <dgm:spPr/>
      <dgm:t>
        <a:bodyPr/>
        <a:lstStyle/>
        <a:p>
          <a:endParaRPr lang="en-US"/>
        </a:p>
      </dgm:t>
    </dgm:pt>
    <dgm:pt modelId="{12AE2697-1799-1545-864A-26157C63C95C}" type="pres">
      <dgm:prSet presAssocID="{2B931D0B-8127-6E45-A8D4-FEDE0D6A392E}" presName="spNode" presStyleCnt="0"/>
      <dgm:spPr/>
    </dgm:pt>
    <dgm:pt modelId="{CE1444CF-9A0D-2B4B-BABE-9668C99772CF}" type="pres">
      <dgm:prSet presAssocID="{2DE31938-A75A-2B45-9987-0FACF45A0DD3}" presName="sibTrans" presStyleLbl="sibTrans1D1" presStyleIdx="6" presStyleCnt="8"/>
      <dgm:spPr/>
      <dgm:t>
        <a:bodyPr/>
        <a:lstStyle/>
        <a:p>
          <a:endParaRPr lang="en-US"/>
        </a:p>
      </dgm:t>
    </dgm:pt>
    <dgm:pt modelId="{D5ECD8A9-6690-3D4B-B92A-B6C51A64A57A}" type="pres">
      <dgm:prSet presAssocID="{EAC75FAB-60EC-5B4D-81FB-A5273D7F1D58}" presName="node" presStyleLbl="node1" presStyleIdx="7" presStyleCnt="8" custScaleX="274521" custScaleY="213249" custRadScaleRad="119642" custRadScaleInc="-75873">
        <dgm:presLayoutVars>
          <dgm:bulletEnabled val="1"/>
        </dgm:presLayoutVars>
      </dgm:prSet>
      <dgm:spPr/>
      <dgm:t>
        <a:bodyPr/>
        <a:lstStyle/>
        <a:p>
          <a:endParaRPr lang="en-US"/>
        </a:p>
      </dgm:t>
    </dgm:pt>
    <dgm:pt modelId="{3A2522D1-74F3-DC4C-8955-5EC9D61E7EDC}" type="pres">
      <dgm:prSet presAssocID="{EAC75FAB-60EC-5B4D-81FB-A5273D7F1D58}" presName="spNode" presStyleCnt="0"/>
      <dgm:spPr/>
    </dgm:pt>
    <dgm:pt modelId="{0F1EA5EB-F055-0749-846A-2FB537B0CECC}" type="pres">
      <dgm:prSet presAssocID="{CC5719D3-D3E0-3949-874E-4FB193509376}" presName="sibTrans" presStyleLbl="sibTrans1D1" presStyleIdx="7" presStyleCnt="8"/>
      <dgm:spPr/>
      <dgm:t>
        <a:bodyPr/>
        <a:lstStyle/>
        <a:p>
          <a:endParaRPr lang="en-US"/>
        </a:p>
      </dgm:t>
    </dgm:pt>
  </dgm:ptLst>
  <dgm:cxnLst>
    <dgm:cxn modelId="{01DE81C5-A21A-4561-BA9F-43A9273221B0}" type="presOf" srcId="{0B7FFEDA-6436-D64B-B625-595AB8944F72}" destId="{487017FF-9918-B349-8EBA-E7A2AD0AD8AD}" srcOrd="0" destOrd="0" presId="urn:microsoft.com/office/officeart/2005/8/layout/cycle6"/>
    <dgm:cxn modelId="{13DDAB30-84E2-4AD8-A858-F99FDBF0424C}" type="presOf" srcId="{7ADFFEF9-36C0-1D44-9F06-A1B5935AF2EA}" destId="{2C8C74B5-FB1D-C144-9BBF-AFE4C0829875}" srcOrd="0" destOrd="0" presId="urn:microsoft.com/office/officeart/2005/8/layout/cycle6"/>
    <dgm:cxn modelId="{C3C10E9C-57C1-1D46-BDC5-175BA3C2E43C}" srcId="{0B7FFEDA-6436-D64B-B625-595AB8944F72}" destId="{348D863A-4DE2-614C-B4DA-B5D4E32D4EE5}" srcOrd="2" destOrd="0" parTransId="{0C11E04B-002A-3148-8D66-6348B6068F45}" sibTransId="{373608B4-333B-E245-9A1E-52661FAFE0A7}"/>
    <dgm:cxn modelId="{498DD102-4092-4CE1-AD84-7762E6162C8C}" type="presOf" srcId="{2B931D0B-8127-6E45-A8D4-FEDE0D6A392E}" destId="{1200BA0C-A0AE-0748-B81D-FFDB90A48F12}" srcOrd="0" destOrd="0" presId="urn:microsoft.com/office/officeart/2005/8/layout/cycle6"/>
    <dgm:cxn modelId="{FDB4A500-7A29-42BB-A895-A910BC313D6D}" type="presOf" srcId="{D505DA6B-0412-D642-AD88-35AC13098F0E}" destId="{34B2B643-5A7D-B249-A5C7-31367FF17B4F}" srcOrd="0" destOrd="0" presId="urn:microsoft.com/office/officeart/2005/8/layout/cycle6"/>
    <dgm:cxn modelId="{5047A7C2-8D42-4258-8945-ED09F014008C}" type="presOf" srcId="{7B38554A-7398-C247-B776-8E50ED9F9D2A}" destId="{141C5DB6-32A3-4B43-AE12-8622D0F6B7F8}" srcOrd="0" destOrd="0" presId="urn:microsoft.com/office/officeart/2005/8/layout/cycle6"/>
    <dgm:cxn modelId="{16B486FA-3D52-1C4D-939A-6F6FB3F47927}" srcId="{0B7FFEDA-6436-D64B-B625-595AB8944F72}" destId="{D505DA6B-0412-D642-AD88-35AC13098F0E}" srcOrd="0" destOrd="0" parTransId="{8EB3AC53-E86D-4445-A5B5-29266FDBCE5D}" sibTransId="{86F43744-EA5F-524B-A390-982FEB214271}"/>
    <dgm:cxn modelId="{DB1C1C0F-E651-C141-8630-F7AA43543340}" srcId="{0B7FFEDA-6436-D64B-B625-595AB8944F72}" destId="{7B38554A-7398-C247-B776-8E50ED9F9D2A}" srcOrd="5" destOrd="0" parTransId="{9C27DC52-9E3D-B04E-8A7B-49BA97025FDB}" sibTransId="{ED360368-3983-D347-AC99-A251647CD5E2}"/>
    <dgm:cxn modelId="{8ED228E5-67E5-4FCA-BD54-C7BC2E907F97}" type="presOf" srcId="{ED5AC131-EBC2-9849-8643-D62ABA54B67A}" destId="{E1A0F513-110D-2841-B772-4AB782365D90}" srcOrd="0" destOrd="0" presId="urn:microsoft.com/office/officeart/2005/8/layout/cycle6"/>
    <dgm:cxn modelId="{6E2CF673-107A-4F33-B731-5C9AF19255F9}" type="presOf" srcId="{EAC75FAB-60EC-5B4D-81FB-A5273D7F1D58}" destId="{D5ECD8A9-6690-3D4B-B92A-B6C51A64A57A}" srcOrd="0" destOrd="0" presId="urn:microsoft.com/office/officeart/2005/8/layout/cycle6"/>
    <dgm:cxn modelId="{76D51BB7-270F-452A-94DE-8C4624DD51EA}" type="presOf" srcId="{CC5719D3-D3E0-3949-874E-4FB193509376}" destId="{0F1EA5EB-F055-0749-846A-2FB537B0CECC}" srcOrd="0" destOrd="0" presId="urn:microsoft.com/office/officeart/2005/8/layout/cycle6"/>
    <dgm:cxn modelId="{1A842A08-C7EA-42BD-85AC-59A76E85D3AC}" type="presOf" srcId="{373608B4-333B-E245-9A1E-52661FAFE0A7}" destId="{CEB65205-3BF7-2D49-8642-E8F4881A502E}" srcOrd="0" destOrd="0" presId="urn:microsoft.com/office/officeart/2005/8/layout/cycle6"/>
    <dgm:cxn modelId="{2F95B54C-32B7-A443-B345-F207CE1F2D04}" srcId="{0B7FFEDA-6436-D64B-B625-595AB8944F72}" destId="{7ADFFEF9-36C0-1D44-9F06-A1B5935AF2EA}" srcOrd="1" destOrd="0" parTransId="{71B6FE22-02D3-E84E-B024-5258680DE6ED}" sibTransId="{0528F4B9-BA22-E141-9DAB-FA9393D747AA}"/>
    <dgm:cxn modelId="{088BCBDD-857C-4703-B31A-70D5B300D37D}" type="presOf" srcId="{86F43744-EA5F-524B-A390-982FEB214271}" destId="{AC92B149-3CC9-B846-9C71-5138962C8583}" srcOrd="0" destOrd="0" presId="urn:microsoft.com/office/officeart/2005/8/layout/cycle6"/>
    <dgm:cxn modelId="{8217CF42-FFC4-4CC6-B8DD-AEBD9249EAB5}" type="presOf" srcId="{348D863A-4DE2-614C-B4DA-B5D4E32D4EE5}" destId="{D4F65B19-F886-E444-8B73-16C11C83DC71}" srcOrd="0" destOrd="0" presId="urn:microsoft.com/office/officeart/2005/8/layout/cycle6"/>
    <dgm:cxn modelId="{A8DE053D-FCCE-0646-A4EE-59164B56910B}" srcId="{0B7FFEDA-6436-D64B-B625-595AB8944F72}" destId="{ED5AC131-EBC2-9849-8643-D62ABA54B67A}" srcOrd="4" destOrd="0" parTransId="{7B26B9E6-B24D-BC4B-A022-4FCA4B8FE503}" sibTransId="{E90A3493-BAAF-4948-9E6F-A82F2B07F620}"/>
    <dgm:cxn modelId="{4E335A9A-EBF3-4028-A6D9-2049A0BDBE6C}" type="presOf" srcId="{E90A3493-BAAF-4948-9E6F-A82F2B07F620}" destId="{B2BB92F8-903D-EE4F-A0DD-80A25B628C5C}" srcOrd="0" destOrd="0" presId="urn:microsoft.com/office/officeart/2005/8/layout/cycle6"/>
    <dgm:cxn modelId="{B7DA6033-48ED-42E9-8557-5B0B6A66BB07}" type="presOf" srcId="{0528F4B9-BA22-E141-9DAB-FA9393D747AA}" destId="{43660A85-6D37-FB4A-88C3-07190E475B91}" srcOrd="0" destOrd="0" presId="urn:microsoft.com/office/officeart/2005/8/layout/cycle6"/>
    <dgm:cxn modelId="{55A148C5-5514-4BF1-9B54-0510A4801FF0}" type="presOf" srcId="{5DAB2883-D50C-294F-A0CE-8B069F04651D}" destId="{A303CE81-A9F3-584E-A721-210D0EB02200}" srcOrd="0" destOrd="0" presId="urn:microsoft.com/office/officeart/2005/8/layout/cycle6"/>
    <dgm:cxn modelId="{C347CD9F-5FC9-4EE4-94DF-8C20A7C50E07}" type="presOf" srcId="{ED360368-3983-D347-AC99-A251647CD5E2}" destId="{4A582D86-8315-F54C-8A0A-74FC5517EA33}" srcOrd="0" destOrd="0" presId="urn:microsoft.com/office/officeart/2005/8/layout/cycle6"/>
    <dgm:cxn modelId="{5FECF612-02E1-5549-8399-2454766E411C}" srcId="{0B7FFEDA-6436-D64B-B625-595AB8944F72}" destId="{EAC75FAB-60EC-5B4D-81FB-A5273D7F1D58}" srcOrd="7" destOrd="0" parTransId="{BBCFD883-0EDE-344D-86D2-36F7CEF0AEC1}" sibTransId="{CC5719D3-D3E0-3949-874E-4FB193509376}"/>
    <dgm:cxn modelId="{442CC170-A4EA-4305-B594-3AC41034F967}" type="presOf" srcId="{2DE31938-A75A-2B45-9987-0FACF45A0DD3}" destId="{CE1444CF-9A0D-2B4B-BABE-9668C99772CF}" srcOrd="0" destOrd="0" presId="urn:microsoft.com/office/officeart/2005/8/layout/cycle6"/>
    <dgm:cxn modelId="{966E828B-CE49-E748-8A71-A17DEBF44D1E}" srcId="{0B7FFEDA-6436-D64B-B625-595AB8944F72}" destId="{5DAB2883-D50C-294F-A0CE-8B069F04651D}" srcOrd="3" destOrd="0" parTransId="{819C50DE-1420-7F40-8A09-679F6E2C5DBF}" sibTransId="{CBDB0AC3-0354-664F-9AC4-829F381F43C1}"/>
    <dgm:cxn modelId="{0A0CC7C3-4106-5542-A760-43B91A56288F}" srcId="{0B7FFEDA-6436-D64B-B625-595AB8944F72}" destId="{2B931D0B-8127-6E45-A8D4-FEDE0D6A392E}" srcOrd="6" destOrd="0" parTransId="{82E2B559-0DF0-5846-8FFD-7DCABD6A8FE2}" sibTransId="{2DE31938-A75A-2B45-9987-0FACF45A0DD3}"/>
    <dgm:cxn modelId="{974344FF-35BF-402D-9FCD-C8E8B9807972}" type="presOf" srcId="{CBDB0AC3-0354-664F-9AC4-829F381F43C1}" destId="{A45A6CBC-5CE1-AB4E-9A01-B388DA2EBC3B}" srcOrd="0" destOrd="0" presId="urn:microsoft.com/office/officeart/2005/8/layout/cycle6"/>
    <dgm:cxn modelId="{A5DCAE43-A45C-442E-BDFA-35FDA7E15242}" type="presParOf" srcId="{487017FF-9918-B349-8EBA-E7A2AD0AD8AD}" destId="{34B2B643-5A7D-B249-A5C7-31367FF17B4F}" srcOrd="0" destOrd="0" presId="urn:microsoft.com/office/officeart/2005/8/layout/cycle6"/>
    <dgm:cxn modelId="{66F24C7A-0C90-4D8C-A414-288C5BCF429A}" type="presParOf" srcId="{487017FF-9918-B349-8EBA-E7A2AD0AD8AD}" destId="{69508FE5-9B9F-784F-9DBE-3F77D50320DB}" srcOrd="1" destOrd="0" presId="urn:microsoft.com/office/officeart/2005/8/layout/cycle6"/>
    <dgm:cxn modelId="{F9EFD26A-EFF0-48F4-A469-F7B4F9D815B3}" type="presParOf" srcId="{487017FF-9918-B349-8EBA-E7A2AD0AD8AD}" destId="{AC92B149-3CC9-B846-9C71-5138962C8583}" srcOrd="2" destOrd="0" presId="urn:microsoft.com/office/officeart/2005/8/layout/cycle6"/>
    <dgm:cxn modelId="{A660BF16-B78B-43AF-AB77-8A50535EF3E7}" type="presParOf" srcId="{487017FF-9918-B349-8EBA-E7A2AD0AD8AD}" destId="{2C8C74B5-FB1D-C144-9BBF-AFE4C0829875}" srcOrd="3" destOrd="0" presId="urn:microsoft.com/office/officeart/2005/8/layout/cycle6"/>
    <dgm:cxn modelId="{63310E27-20CD-4A75-B4CF-0BFBB6EF029F}" type="presParOf" srcId="{487017FF-9918-B349-8EBA-E7A2AD0AD8AD}" destId="{C1E07D33-D0E4-5240-9E30-B083F0B55422}" srcOrd="4" destOrd="0" presId="urn:microsoft.com/office/officeart/2005/8/layout/cycle6"/>
    <dgm:cxn modelId="{7F22419B-0088-47A3-B0B9-F09436398E4D}" type="presParOf" srcId="{487017FF-9918-B349-8EBA-E7A2AD0AD8AD}" destId="{43660A85-6D37-FB4A-88C3-07190E475B91}" srcOrd="5" destOrd="0" presId="urn:microsoft.com/office/officeart/2005/8/layout/cycle6"/>
    <dgm:cxn modelId="{FC8576F9-D6E1-484B-B6ED-073C3889C297}" type="presParOf" srcId="{487017FF-9918-B349-8EBA-E7A2AD0AD8AD}" destId="{D4F65B19-F886-E444-8B73-16C11C83DC71}" srcOrd="6" destOrd="0" presId="urn:microsoft.com/office/officeart/2005/8/layout/cycle6"/>
    <dgm:cxn modelId="{6E3C1DF5-7439-4573-98B2-63CFFF58E844}" type="presParOf" srcId="{487017FF-9918-B349-8EBA-E7A2AD0AD8AD}" destId="{70A1C8AB-2AB2-674C-8E03-1EC4808157E5}" srcOrd="7" destOrd="0" presId="urn:microsoft.com/office/officeart/2005/8/layout/cycle6"/>
    <dgm:cxn modelId="{55CD42B6-DA4B-4842-BAE2-4E2539280651}" type="presParOf" srcId="{487017FF-9918-B349-8EBA-E7A2AD0AD8AD}" destId="{CEB65205-3BF7-2D49-8642-E8F4881A502E}" srcOrd="8" destOrd="0" presId="urn:microsoft.com/office/officeart/2005/8/layout/cycle6"/>
    <dgm:cxn modelId="{7B66055E-89D5-40B1-A194-D7341225F7BC}" type="presParOf" srcId="{487017FF-9918-B349-8EBA-E7A2AD0AD8AD}" destId="{A303CE81-A9F3-584E-A721-210D0EB02200}" srcOrd="9" destOrd="0" presId="urn:microsoft.com/office/officeart/2005/8/layout/cycle6"/>
    <dgm:cxn modelId="{B3A0F1CF-AD19-4FBA-90C8-1F3395CB7451}" type="presParOf" srcId="{487017FF-9918-B349-8EBA-E7A2AD0AD8AD}" destId="{61A97613-5E50-8E45-B4A1-39A1EC17A0DE}" srcOrd="10" destOrd="0" presId="urn:microsoft.com/office/officeart/2005/8/layout/cycle6"/>
    <dgm:cxn modelId="{92375727-D2FD-4814-A950-0A1461FCA24F}" type="presParOf" srcId="{487017FF-9918-B349-8EBA-E7A2AD0AD8AD}" destId="{A45A6CBC-5CE1-AB4E-9A01-B388DA2EBC3B}" srcOrd="11" destOrd="0" presId="urn:microsoft.com/office/officeart/2005/8/layout/cycle6"/>
    <dgm:cxn modelId="{EC039906-D894-41DE-BEAC-FE41A7A85694}" type="presParOf" srcId="{487017FF-9918-B349-8EBA-E7A2AD0AD8AD}" destId="{E1A0F513-110D-2841-B772-4AB782365D90}" srcOrd="12" destOrd="0" presId="urn:microsoft.com/office/officeart/2005/8/layout/cycle6"/>
    <dgm:cxn modelId="{8503F5A6-30A2-4D2E-A14F-EC8162EE10DB}" type="presParOf" srcId="{487017FF-9918-B349-8EBA-E7A2AD0AD8AD}" destId="{85A549E8-7A9B-F944-BBE2-3FC5BCE06FA7}" srcOrd="13" destOrd="0" presId="urn:microsoft.com/office/officeart/2005/8/layout/cycle6"/>
    <dgm:cxn modelId="{C1F99310-13FA-419A-9050-DCFAC36A125F}" type="presParOf" srcId="{487017FF-9918-B349-8EBA-E7A2AD0AD8AD}" destId="{B2BB92F8-903D-EE4F-A0DD-80A25B628C5C}" srcOrd="14" destOrd="0" presId="urn:microsoft.com/office/officeart/2005/8/layout/cycle6"/>
    <dgm:cxn modelId="{30060EDE-1ABD-4C3A-B68B-9DEE0D605CB4}" type="presParOf" srcId="{487017FF-9918-B349-8EBA-E7A2AD0AD8AD}" destId="{141C5DB6-32A3-4B43-AE12-8622D0F6B7F8}" srcOrd="15" destOrd="0" presId="urn:microsoft.com/office/officeart/2005/8/layout/cycle6"/>
    <dgm:cxn modelId="{F213DD33-4C91-4EAB-808C-9F1EFCEFAF66}" type="presParOf" srcId="{487017FF-9918-B349-8EBA-E7A2AD0AD8AD}" destId="{6EB20B61-73CF-5E4B-9588-899ED73DD48B}" srcOrd="16" destOrd="0" presId="urn:microsoft.com/office/officeart/2005/8/layout/cycle6"/>
    <dgm:cxn modelId="{B129BDB6-D32F-4B45-AF74-A0E3FF090F84}" type="presParOf" srcId="{487017FF-9918-B349-8EBA-E7A2AD0AD8AD}" destId="{4A582D86-8315-F54C-8A0A-74FC5517EA33}" srcOrd="17" destOrd="0" presId="urn:microsoft.com/office/officeart/2005/8/layout/cycle6"/>
    <dgm:cxn modelId="{DACFFC1C-7CB5-4697-9580-D8D33D1E04F6}" type="presParOf" srcId="{487017FF-9918-B349-8EBA-E7A2AD0AD8AD}" destId="{1200BA0C-A0AE-0748-B81D-FFDB90A48F12}" srcOrd="18" destOrd="0" presId="urn:microsoft.com/office/officeart/2005/8/layout/cycle6"/>
    <dgm:cxn modelId="{38A4E991-EA11-4D43-9229-884E0072392F}" type="presParOf" srcId="{487017FF-9918-B349-8EBA-E7A2AD0AD8AD}" destId="{12AE2697-1799-1545-864A-26157C63C95C}" srcOrd="19" destOrd="0" presId="urn:microsoft.com/office/officeart/2005/8/layout/cycle6"/>
    <dgm:cxn modelId="{2C561E38-F505-4FA6-B92E-6406387F5D03}" type="presParOf" srcId="{487017FF-9918-B349-8EBA-E7A2AD0AD8AD}" destId="{CE1444CF-9A0D-2B4B-BABE-9668C99772CF}" srcOrd="20" destOrd="0" presId="urn:microsoft.com/office/officeart/2005/8/layout/cycle6"/>
    <dgm:cxn modelId="{2F36D006-D292-41F2-B4FC-897BC5570536}" type="presParOf" srcId="{487017FF-9918-B349-8EBA-E7A2AD0AD8AD}" destId="{D5ECD8A9-6690-3D4B-B92A-B6C51A64A57A}" srcOrd="21" destOrd="0" presId="urn:microsoft.com/office/officeart/2005/8/layout/cycle6"/>
    <dgm:cxn modelId="{10B57F01-56B8-4DC8-9C61-AF952D816CCB}" type="presParOf" srcId="{487017FF-9918-B349-8EBA-E7A2AD0AD8AD}" destId="{3A2522D1-74F3-DC4C-8955-5EC9D61E7EDC}" srcOrd="22" destOrd="0" presId="urn:microsoft.com/office/officeart/2005/8/layout/cycle6"/>
    <dgm:cxn modelId="{5FAEA370-CD49-4201-8BCF-2B64DD7C1930}" type="presParOf" srcId="{487017FF-9918-B349-8EBA-E7A2AD0AD8AD}" destId="{0F1EA5EB-F055-0749-846A-2FB537B0CECC}" srcOrd="23" destOrd="0" presId="urn:microsoft.com/office/officeart/2005/8/layout/cycle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7FFEDA-6436-D64B-B625-595AB8944F72}" type="doc">
      <dgm:prSet loTypeId="urn:microsoft.com/office/officeart/2005/8/layout/cycle6" loCatId="cycle" qsTypeId="urn:microsoft.com/office/officeart/2005/8/quickstyle/simple4" qsCatId="simple" csTypeId="urn:microsoft.com/office/officeart/2005/8/colors/colorful1#3" csCatId="colorful" phldr="1"/>
      <dgm:spPr/>
      <dgm:t>
        <a:bodyPr/>
        <a:lstStyle/>
        <a:p>
          <a:endParaRPr lang="en-US"/>
        </a:p>
      </dgm:t>
    </dgm:pt>
    <dgm:pt modelId="{D505DA6B-0412-D642-AD88-35AC13098F0E}">
      <dgm:prSet phldrT="[Text]" custT="1"/>
      <dgm:spPr>
        <a:solidFill>
          <a:schemeClr val="accent2">
            <a:lumMod val="75000"/>
          </a:schemeClr>
        </a:solidFill>
      </dgm:spPr>
      <dgm:t>
        <a:bodyPr/>
        <a:lstStyle/>
        <a:p>
          <a:r>
            <a:rPr lang="en-US" sz="1200" b="1" cap="all" dirty="0">
              <a:latin typeface="Arial"/>
              <a:cs typeface="Arial"/>
            </a:rPr>
            <a:t>Emotional</a:t>
          </a:r>
        </a:p>
      </dgm:t>
    </dgm:pt>
    <dgm:pt modelId="{8EB3AC53-E86D-4445-A5B5-29266FDBCE5D}" type="parTrans" cxnId="{16B486FA-3D52-1C4D-939A-6F6FB3F47927}">
      <dgm:prSet/>
      <dgm:spPr/>
      <dgm:t>
        <a:bodyPr/>
        <a:lstStyle/>
        <a:p>
          <a:endParaRPr lang="en-US"/>
        </a:p>
      </dgm:t>
    </dgm:pt>
    <dgm:pt modelId="{86F43744-EA5F-524B-A390-982FEB214271}" type="sibTrans" cxnId="{16B486FA-3D52-1C4D-939A-6F6FB3F47927}">
      <dgm:prSet/>
      <dgm:spPr/>
      <dgm:t>
        <a:bodyPr/>
        <a:lstStyle/>
        <a:p>
          <a:endParaRPr lang="en-US"/>
        </a:p>
      </dgm:t>
    </dgm:pt>
    <dgm:pt modelId="{7B38554A-7398-C247-B776-8E50ED9F9D2A}">
      <dgm:prSet phldrT="[Text]" custT="1"/>
      <dgm:spPr>
        <a:solidFill>
          <a:schemeClr val="accent2">
            <a:lumMod val="75000"/>
          </a:schemeClr>
        </a:solidFill>
      </dgm:spPr>
      <dgm:t>
        <a:bodyPr/>
        <a:lstStyle/>
        <a:p>
          <a:r>
            <a:rPr lang="en-US" sz="1200" b="1" cap="all" dirty="0">
              <a:latin typeface="Arial"/>
              <a:cs typeface="Arial"/>
            </a:rPr>
            <a:t>Physical</a:t>
          </a:r>
        </a:p>
      </dgm:t>
    </dgm:pt>
    <dgm:pt modelId="{9C27DC52-9E3D-B04E-8A7B-49BA97025FDB}" type="parTrans" cxnId="{DB1C1C0F-E651-C141-8630-F7AA43543340}">
      <dgm:prSet/>
      <dgm:spPr/>
      <dgm:t>
        <a:bodyPr/>
        <a:lstStyle/>
        <a:p>
          <a:endParaRPr lang="en-US"/>
        </a:p>
      </dgm:t>
    </dgm:pt>
    <dgm:pt modelId="{ED360368-3983-D347-AC99-A251647CD5E2}" type="sibTrans" cxnId="{DB1C1C0F-E651-C141-8630-F7AA43543340}">
      <dgm:prSet/>
      <dgm:spPr/>
      <dgm:t>
        <a:bodyPr/>
        <a:lstStyle/>
        <a:p>
          <a:endParaRPr lang="en-US"/>
        </a:p>
      </dgm:t>
    </dgm:pt>
    <dgm:pt modelId="{2B931D0B-8127-6E45-A8D4-FEDE0D6A392E}">
      <dgm:prSet phldrT="[Text]" custT="1"/>
      <dgm:spPr>
        <a:solidFill>
          <a:schemeClr val="accent3">
            <a:lumMod val="50000"/>
          </a:schemeClr>
        </a:solidFill>
      </dgm:spPr>
      <dgm:t>
        <a:bodyPr/>
        <a:lstStyle/>
        <a:p>
          <a:r>
            <a:rPr lang="en-US" sz="1200" b="1" cap="all" dirty="0">
              <a:latin typeface="Arial"/>
              <a:cs typeface="Arial"/>
            </a:rPr>
            <a:t>Intellectual</a:t>
          </a:r>
        </a:p>
      </dgm:t>
    </dgm:pt>
    <dgm:pt modelId="{82E2B559-0DF0-5846-8FFD-7DCABD6A8FE2}" type="parTrans" cxnId="{0A0CC7C3-4106-5542-A760-43B91A56288F}">
      <dgm:prSet/>
      <dgm:spPr/>
      <dgm:t>
        <a:bodyPr/>
        <a:lstStyle/>
        <a:p>
          <a:endParaRPr lang="en-US"/>
        </a:p>
      </dgm:t>
    </dgm:pt>
    <dgm:pt modelId="{2DE31938-A75A-2B45-9987-0FACF45A0DD3}" type="sibTrans" cxnId="{0A0CC7C3-4106-5542-A760-43B91A56288F}">
      <dgm:prSet/>
      <dgm:spPr/>
      <dgm:t>
        <a:bodyPr/>
        <a:lstStyle/>
        <a:p>
          <a:endParaRPr lang="en-US"/>
        </a:p>
      </dgm:t>
    </dgm:pt>
    <dgm:pt modelId="{EAC75FAB-60EC-5B4D-81FB-A5273D7F1D58}">
      <dgm:prSet phldrT="[Text]" custT="1"/>
      <dgm:spPr>
        <a:solidFill>
          <a:schemeClr val="accent4">
            <a:lumMod val="75000"/>
          </a:schemeClr>
        </a:solidFill>
      </dgm:spPr>
      <dgm:t>
        <a:bodyPr/>
        <a:lstStyle/>
        <a:p>
          <a:r>
            <a:rPr lang="en-US" sz="1200" b="1" cap="all" dirty="0">
              <a:latin typeface="Arial"/>
              <a:cs typeface="Arial"/>
            </a:rPr>
            <a:t>Environmental</a:t>
          </a:r>
        </a:p>
      </dgm:t>
    </dgm:pt>
    <dgm:pt modelId="{BBCFD883-0EDE-344D-86D2-36F7CEF0AEC1}" type="parTrans" cxnId="{5FECF612-02E1-5549-8399-2454766E411C}">
      <dgm:prSet/>
      <dgm:spPr/>
      <dgm:t>
        <a:bodyPr/>
        <a:lstStyle/>
        <a:p>
          <a:endParaRPr lang="en-US"/>
        </a:p>
      </dgm:t>
    </dgm:pt>
    <dgm:pt modelId="{CC5719D3-D3E0-3949-874E-4FB193509376}" type="sibTrans" cxnId="{5FECF612-02E1-5549-8399-2454766E411C}">
      <dgm:prSet/>
      <dgm:spPr>
        <a:ln w="15875" cap="flat" cmpd="sng" algn="ctr">
          <a:solidFill>
            <a:schemeClr val="accent4">
              <a:hueOff val="0"/>
              <a:satOff val="0"/>
              <a:lumOff val="0"/>
            </a:schemeClr>
          </a:solidFill>
          <a:prstDash val="solid"/>
          <a:round/>
          <a:headEnd type="none" w="med" len="med"/>
          <a:tailEnd type="none" w="med" len="med"/>
        </a:ln>
      </dgm:spPr>
      <dgm:t>
        <a:bodyPr/>
        <a:lstStyle/>
        <a:p>
          <a:endParaRPr lang="en-US"/>
        </a:p>
      </dgm:t>
    </dgm:pt>
    <dgm:pt modelId="{7ADFFEF9-36C0-1D44-9F06-A1B5935AF2EA}">
      <dgm:prSet phldrT="[Text]" custT="1"/>
      <dgm:spPr>
        <a:solidFill>
          <a:schemeClr val="accent3">
            <a:lumMod val="50000"/>
          </a:schemeClr>
        </a:solidFill>
      </dgm:spPr>
      <dgm:t>
        <a:bodyPr/>
        <a:lstStyle/>
        <a:p>
          <a:r>
            <a:rPr lang="en-US" sz="1200" b="1" cap="all" dirty="0">
              <a:latin typeface="Arial"/>
              <a:cs typeface="Arial"/>
            </a:rPr>
            <a:t>Financial</a:t>
          </a:r>
        </a:p>
      </dgm:t>
    </dgm:pt>
    <dgm:pt modelId="{71B6FE22-02D3-E84E-B024-5258680DE6ED}" type="parTrans" cxnId="{2F95B54C-32B7-A443-B345-F207CE1F2D04}">
      <dgm:prSet/>
      <dgm:spPr/>
      <dgm:t>
        <a:bodyPr/>
        <a:lstStyle/>
        <a:p>
          <a:endParaRPr lang="en-US"/>
        </a:p>
      </dgm:t>
    </dgm:pt>
    <dgm:pt modelId="{0528F4B9-BA22-E141-9DAB-FA9393D747AA}" type="sibTrans" cxnId="{2F95B54C-32B7-A443-B345-F207CE1F2D04}">
      <dgm:prSet/>
      <dgm:spPr>
        <a:ln w="19050" cap="flat" cmpd="sng" algn="ctr">
          <a:solidFill>
            <a:schemeClr val="accent3">
              <a:hueOff val="0"/>
              <a:satOff val="0"/>
              <a:lumOff val="0"/>
            </a:schemeClr>
          </a:solidFill>
          <a:prstDash val="solid"/>
          <a:round/>
          <a:headEnd type="none" w="med" len="med"/>
          <a:tailEnd type="none" w="med" len="med"/>
        </a:ln>
      </dgm:spPr>
      <dgm:t>
        <a:bodyPr/>
        <a:lstStyle/>
        <a:p>
          <a:endParaRPr lang="en-US"/>
        </a:p>
      </dgm:t>
    </dgm:pt>
    <dgm:pt modelId="{348D863A-4DE2-614C-B4DA-B5D4E32D4EE5}">
      <dgm:prSet phldrT="[Text]" custT="1"/>
      <dgm:spPr>
        <a:solidFill>
          <a:schemeClr val="accent4">
            <a:lumMod val="75000"/>
          </a:schemeClr>
        </a:solidFill>
      </dgm:spPr>
      <dgm:t>
        <a:bodyPr/>
        <a:lstStyle/>
        <a:p>
          <a:r>
            <a:rPr lang="en-US" sz="1200" b="1" cap="all" dirty="0">
              <a:latin typeface="Arial"/>
              <a:cs typeface="Arial"/>
            </a:rPr>
            <a:t>Social</a:t>
          </a:r>
        </a:p>
      </dgm:t>
    </dgm:pt>
    <dgm:pt modelId="{0C11E04B-002A-3148-8D66-6348B6068F45}" type="parTrans" cxnId="{C3C10E9C-57C1-1D46-BDC5-175BA3C2E43C}">
      <dgm:prSet/>
      <dgm:spPr/>
      <dgm:t>
        <a:bodyPr/>
        <a:lstStyle/>
        <a:p>
          <a:endParaRPr lang="en-US"/>
        </a:p>
      </dgm:t>
    </dgm:pt>
    <dgm:pt modelId="{373608B4-333B-E245-9A1E-52661FAFE0A7}" type="sibTrans" cxnId="{C3C10E9C-57C1-1D46-BDC5-175BA3C2E43C}">
      <dgm:prSet/>
      <dgm:spPr/>
      <dgm:t>
        <a:bodyPr/>
        <a:lstStyle/>
        <a:p>
          <a:endParaRPr lang="en-US"/>
        </a:p>
      </dgm:t>
    </dgm:pt>
    <dgm:pt modelId="{5DAB2883-D50C-294F-A0CE-8B069F04651D}">
      <dgm:prSet phldrT="[Text]" custT="1"/>
      <dgm:spPr>
        <a:solidFill>
          <a:schemeClr val="accent1">
            <a:lumMod val="75000"/>
          </a:schemeClr>
        </a:solidFill>
      </dgm:spPr>
      <dgm:t>
        <a:bodyPr/>
        <a:lstStyle/>
        <a:p>
          <a:r>
            <a:rPr lang="en-US" sz="1200" b="1" cap="all" dirty="0">
              <a:latin typeface="Arial"/>
              <a:cs typeface="Arial"/>
            </a:rPr>
            <a:t>Spiritual</a:t>
          </a:r>
        </a:p>
      </dgm:t>
    </dgm:pt>
    <dgm:pt modelId="{819C50DE-1420-7F40-8A09-679F6E2C5DBF}" type="parTrans" cxnId="{966E828B-CE49-E748-8A71-A17DEBF44D1E}">
      <dgm:prSet/>
      <dgm:spPr/>
      <dgm:t>
        <a:bodyPr/>
        <a:lstStyle/>
        <a:p>
          <a:endParaRPr lang="en-US"/>
        </a:p>
      </dgm:t>
    </dgm:pt>
    <dgm:pt modelId="{CBDB0AC3-0354-664F-9AC4-829F381F43C1}" type="sibTrans" cxnId="{966E828B-CE49-E748-8A71-A17DEBF44D1E}">
      <dgm:prSet/>
      <dgm:spPr/>
      <dgm:t>
        <a:bodyPr/>
        <a:lstStyle/>
        <a:p>
          <a:endParaRPr lang="en-US"/>
        </a:p>
      </dgm:t>
    </dgm:pt>
    <dgm:pt modelId="{ED5AC131-EBC2-9849-8643-D62ABA54B67A}">
      <dgm:prSet phldrT="[Text]" custT="1"/>
      <dgm:spPr>
        <a:solidFill>
          <a:schemeClr val="accent6">
            <a:lumMod val="50000"/>
          </a:schemeClr>
        </a:solidFill>
      </dgm:spPr>
      <dgm:t>
        <a:bodyPr/>
        <a:lstStyle/>
        <a:p>
          <a:r>
            <a:rPr lang="en-US" sz="1200" b="1" cap="all" dirty="0">
              <a:latin typeface="Arial"/>
              <a:cs typeface="Arial"/>
            </a:rPr>
            <a:t>Occupational</a:t>
          </a:r>
        </a:p>
      </dgm:t>
    </dgm:pt>
    <dgm:pt modelId="{7B26B9E6-B24D-BC4B-A022-4FCA4B8FE503}" type="parTrans" cxnId="{A8DE053D-FCCE-0646-A4EE-59164B56910B}">
      <dgm:prSet/>
      <dgm:spPr/>
      <dgm:t>
        <a:bodyPr/>
        <a:lstStyle/>
        <a:p>
          <a:endParaRPr lang="en-US"/>
        </a:p>
      </dgm:t>
    </dgm:pt>
    <dgm:pt modelId="{E90A3493-BAAF-4948-9E6F-A82F2B07F620}" type="sibTrans" cxnId="{A8DE053D-FCCE-0646-A4EE-59164B56910B}">
      <dgm:prSet/>
      <dgm:spPr/>
      <dgm:t>
        <a:bodyPr/>
        <a:lstStyle/>
        <a:p>
          <a:endParaRPr lang="en-US"/>
        </a:p>
      </dgm:t>
    </dgm:pt>
    <dgm:pt modelId="{487017FF-9918-B349-8EBA-E7A2AD0AD8AD}" type="pres">
      <dgm:prSet presAssocID="{0B7FFEDA-6436-D64B-B625-595AB8944F72}" presName="cycle" presStyleCnt="0">
        <dgm:presLayoutVars>
          <dgm:dir/>
          <dgm:resizeHandles val="exact"/>
        </dgm:presLayoutVars>
      </dgm:prSet>
      <dgm:spPr/>
      <dgm:t>
        <a:bodyPr/>
        <a:lstStyle/>
        <a:p>
          <a:endParaRPr lang="en-US"/>
        </a:p>
      </dgm:t>
    </dgm:pt>
    <dgm:pt modelId="{34B2B643-5A7D-B249-A5C7-31367FF17B4F}" type="pres">
      <dgm:prSet presAssocID="{D505DA6B-0412-D642-AD88-35AC13098F0E}" presName="node" presStyleLbl="node1" presStyleIdx="0" presStyleCnt="8" custScaleX="149641">
        <dgm:presLayoutVars>
          <dgm:bulletEnabled val="1"/>
        </dgm:presLayoutVars>
      </dgm:prSet>
      <dgm:spPr/>
      <dgm:t>
        <a:bodyPr/>
        <a:lstStyle/>
        <a:p>
          <a:endParaRPr lang="en-US"/>
        </a:p>
      </dgm:t>
    </dgm:pt>
    <dgm:pt modelId="{69508FE5-9B9F-784F-9DBE-3F77D50320DB}" type="pres">
      <dgm:prSet presAssocID="{D505DA6B-0412-D642-AD88-35AC13098F0E}" presName="spNode" presStyleCnt="0"/>
      <dgm:spPr/>
    </dgm:pt>
    <dgm:pt modelId="{AC92B149-3CC9-B846-9C71-5138962C8583}" type="pres">
      <dgm:prSet presAssocID="{86F43744-EA5F-524B-A390-982FEB214271}" presName="sibTrans" presStyleLbl="sibTrans1D1" presStyleIdx="0" presStyleCnt="8"/>
      <dgm:spPr/>
      <dgm:t>
        <a:bodyPr/>
        <a:lstStyle/>
        <a:p>
          <a:endParaRPr lang="en-US"/>
        </a:p>
      </dgm:t>
    </dgm:pt>
    <dgm:pt modelId="{2C8C74B5-FB1D-C144-9BBF-AFE4C0829875}" type="pres">
      <dgm:prSet presAssocID="{7ADFFEF9-36C0-1D44-9F06-A1B5935AF2EA}" presName="node" presStyleLbl="node1" presStyleIdx="1" presStyleCnt="8" custScaleX="150691" custRadScaleRad="98775" custRadScaleInc="37113">
        <dgm:presLayoutVars>
          <dgm:bulletEnabled val="1"/>
        </dgm:presLayoutVars>
      </dgm:prSet>
      <dgm:spPr/>
      <dgm:t>
        <a:bodyPr/>
        <a:lstStyle/>
        <a:p>
          <a:endParaRPr lang="en-US"/>
        </a:p>
      </dgm:t>
    </dgm:pt>
    <dgm:pt modelId="{C1E07D33-D0E4-5240-9E30-B083F0B55422}" type="pres">
      <dgm:prSet presAssocID="{7ADFFEF9-36C0-1D44-9F06-A1B5935AF2EA}" presName="spNode" presStyleCnt="0"/>
      <dgm:spPr/>
    </dgm:pt>
    <dgm:pt modelId="{43660A85-6D37-FB4A-88C3-07190E475B91}" type="pres">
      <dgm:prSet presAssocID="{0528F4B9-BA22-E141-9DAB-FA9393D747AA}" presName="sibTrans" presStyleLbl="sibTrans1D1" presStyleIdx="1" presStyleCnt="8"/>
      <dgm:spPr/>
      <dgm:t>
        <a:bodyPr/>
        <a:lstStyle/>
        <a:p>
          <a:endParaRPr lang="en-US"/>
        </a:p>
      </dgm:t>
    </dgm:pt>
    <dgm:pt modelId="{D4F65B19-F886-E444-8B73-16C11C83DC71}" type="pres">
      <dgm:prSet presAssocID="{348D863A-4DE2-614C-B4DA-B5D4E32D4EE5}" presName="node" presStyleLbl="node1" presStyleIdx="2" presStyleCnt="8" custScaleX="160741">
        <dgm:presLayoutVars>
          <dgm:bulletEnabled val="1"/>
        </dgm:presLayoutVars>
      </dgm:prSet>
      <dgm:spPr/>
      <dgm:t>
        <a:bodyPr/>
        <a:lstStyle/>
        <a:p>
          <a:endParaRPr lang="en-US"/>
        </a:p>
      </dgm:t>
    </dgm:pt>
    <dgm:pt modelId="{70A1C8AB-2AB2-674C-8E03-1EC4808157E5}" type="pres">
      <dgm:prSet presAssocID="{348D863A-4DE2-614C-B4DA-B5D4E32D4EE5}" presName="spNode" presStyleCnt="0"/>
      <dgm:spPr/>
    </dgm:pt>
    <dgm:pt modelId="{CEB65205-3BF7-2D49-8642-E8F4881A502E}" type="pres">
      <dgm:prSet presAssocID="{373608B4-333B-E245-9A1E-52661FAFE0A7}" presName="sibTrans" presStyleLbl="sibTrans1D1" presStyleIdx="2" presStyleCnt="8"/>
      <dgm:spPr/>
      <dgm:t>
        <a:bodyPr/>
        <a:lstStyle/>
        <a:p>
          <a:endParaRPr lang="en-US"/>
        </a:p>
      </dgm:t>
    </dgm:pt>
    <dgm:pt modelId="{A303CE81-A9F3-584E-A721-210D0EB02200}" type="pres">
      <dgm:prSet presAssocID="{5DAB2883-D50C-294F-A0CE-8B069F04651D}" presName="node" presStyleLbl="node1" presStyleIdx="3" presStyleCnt="8" custScaleX="154286" custRadScaleRad="96782" custRadScaleInc="-22258">
        <dgm:presLayoutVars>
          <dgm:bulletEnabled val="1"/>
        </dgm:presLayoutVars>
      </dgm:prSet>
      <dgm:spPr/>
      <dgm:t>
        <a:bodyPr/>
        <a:lstStyle/>
        <a:p>
          <a:endParaRPr lang="en-US"/>
        </a:p>
      </dgm:t>
    </dgm:pt>
    <dgm:pt modelId="{61A97613-5E50-8E45-B4A1-39A1EC17A0DE}" type="pres">
      <dgm:prSet presAssocID="{5DAB2883-D50C-294F-A0CE-8B069F04651D}" presName="spNode" presStyleCnt="0"/>
      <dgm:spPr/>
    </dgm:pt>
    <dgm:pt modelId="{A45A6CBC-5CE1-AB4E-9A01-B388DA2EBC3B}" type="pres">
      <dgm:prSet presAssocID="{CBDB0AC3-0354-664F-9AC4-829F381F43C1}" presName="sibTrans" presStyleLbl="sibTrans1D1" presStyleIdx="3" presStyleCnt="8"/>
      <dgm:spPr/>
      <dgm:t>
        <a:bodyPr/>
        <a:lstStyle/>
        <a:p>
          <a:endParaRPr lang="en-US"/>
        </a:p>
      </dgm:t>
    </dgm:pt>
    <dgm:pt modelId="{E1A0F513-110D-2841-B772-4AB782365D90}" type="pres">
      <dgm:prSet presAssocID="{ED5AC131-EBC2-9849-8643-D62ABA54B67A}" presName="node" presStyleLbl="node1" presStyleIdx="4" presStyleCnt="8" custScaleX="158772">
        <dgm:presLayoutVars>
          <dgm:bulletEnabled val="1"/>
        </dgm:presLayoutVars>
      </dgm:prSet>
      <dgm:spPr/>
      <dgm:t>
        <a:bodyPr/>
        <a:lstStyle/>
        <a:p>
          <a:endParaRPr lang="en-US"/>
        </a:p>
      </dgm:t>
    </dgm:pt>
    <dgm:pt modelId="{85A549E8-7A9B-F944-BBE2-3FC5BCE06FA7}" type="pres">
      <dgm:prSet presAssocID="{ED5AC131-EBC2-9849-8643-D62ABA54B67A}" presName="spNode" presStyleCnt="0"/>
      <dgm:spPr/>
    </dgm:pt>
    <dgm:pt modelId="{B2BB92F8-903D-EE4F-A0DD-80A25B628C5C}" type="pres">
      <dgm:prSet presAssocID="{E90A3493-BAAF-4948-9E6F-A82F2B07F620}" presName="sibTrans" presStyleLbl="sibTrans1D1" presStyleIdx="4" presStyleCnt="8"/>
      <dgm:spPr/>
      <dgm:t>
        <a:bodyPr/>
        <a:lstStyle/>
        <a:p>
          <a:endParaRPr lang="en-US"/>
        </a:p>
      </dgm:t>
    </dgm:pt>
    <dgm:pt modelId="{141C5DB6-32A3-4B43-AE12-8622D0F6B7F8}" type="pres">
      <dgm:prSet presAssocID="{7B38554A-7398-C247-B776-8E50ED9F9D2A}" presName="node" presStyleLbl="node1" presStyleIdx="5" presStyleCnt="8" custScaleX="172199" custRadScaleRad="99754" custRadScaleInc="24207">
        <dgm:presLayoutVars>
          <dgm:bulletEnabled val="1"/>
        </dgm:presLayoutVars>
      </dgm:prSet>
      <dgm:spPr/>
      <dgm:t>
        <a:bodyPr/>
        <a:lstStyle/>
        <a:p>
          <a:endParaRPr lang="en-US"/>
        </a:p>
      </dgm:t>
    </dgm:pt>
    <dgm:pt modelId="{6EB20B61-73CF-5E4B-9588-899ED73DD48B}" type="pres">
      <dgm:prSet presAssocID="{7B38554A-7398-C247-B776-8E50ED9F9D2A}" presName="spNode" presStyleCnt="0"/>
      <dgm:spPr/>
    </dgm:pt>
    <dgm:pt modelId="{4A582D86-8315-F54C-8A0A-74FC5517EA33}" type="pres">
      <dgm:prSet presAssocID="{ED360368-3983-D347-AC99-A251647CD5E2}" presName="sibTrans" presStyleLbl="sibTrans1D1" presStyleIdx="5" presStyleCnt="8"/>
      <dgm:spPr/>
      <dgm:t>
        <a:bodyPr/>
        <a:lstStyle/>
        <a:p>
          <a:endParaRPr lang="en-US"/>
        </a:p>
      </dgm:t>
    </dgm:pt>
    <dgm:pt modelId="{1200BA0C-A0AE-0748-B81D-FFDB90A48F12}" type="pres">
      <dgm:prSet presAssocID="{2B931D0B-8127-6E45-A8D4-FEDE0D6A392E}" presName="node" presStyleLbl="node1" presStyleIdx="6" presStyleCnt="8" custScaleX="156187" custScaleY="117459">
        <dgm:presLayoutVars>
          <dgm:bulletEnabled val="1"/>
        </dgm:presLayoutVars>
      </dgm:prSet>
      <dgm:spPr/>
      <dgm:t>
        <a:bodyPr/>
        <a:lstStyle/>
        <a:p>
          <a:endParaRPr lang="en-US"/>
        </a:p>
      </dgm:t>
    </dgm:pt>
    <dgm:pt modelId="{12AE2697-1799-1545-864A-26157C63C95C}" type="pres">
      <dgm:prSet presAssocID="{2B931D0B-8127-6E45-A8D4-FEDE0D6A392E}" presName="spNode" presStyleCnt="0"/>
      <dgm:spPr/>
    </dgm:pt>
    <dgm:pt modelId="{CE1444CF-9A0D-2B4B-BABE-9668C99772CF}" type="pres">
      <dgm:prSet presAssocID="{2DE31938-A75A-2B45-9987-0FACF45A0DD3}" presName="sibTrans" presStyleLbl="sibTrans1D1" presStyleIdx="6" presStyleCnt="8"/>
      <dgm:spPr/>
      <dgm:t>
        <a:bodyPr/>
        <a:lstStyle/>
        <a:p>
          <a:endParaRPr lang="en-US"/>
        </a:p>
      </dgm:t>
    </dgm:pt>
    <dgm:pt modelId="{D5ECD8A9-6690-3D4B-B92A-B6C51A64A57A}" type="pres">
      <dgm:prSet presAssocID="{EAC75FAB-60EC-5B4D-81FB-A5273D7F1D58}" presName="node" presStyleLbl="node1" presStyleIdx="7" presStyleCnt="8" custScaleX="177555" custScaleY="105844" custRadScaleRad="100679" custRadScaleInc="-31270">
        <dgm:presLayoutVars>
          <dgm:bulletEnabled val="1"/>
        </dgm:presLayoutVars>
      </dgm:prSet>
      <dgm:spPr/>
      <dgm:t>
        <a:bodyPr/>
        <a:lstStyle/>
        <a:p>
          <a:endParaRPr lang="en-US"/>
        </a:p>
      </dgm:t>
    </dgm:pt>
    <dgm:pt modelId="{3A2522D1-74F3-DC4C-8955-5EC9D61E7EDC}" type="pres">
      <dgm:prSet presAssocID="{EAC75FAB-60EC-5B4D-81FB-A5273D7F1D58}" presName="spNode" presStyleCnt="0"/>
      <dgm:spPr/>
    </dgm:pt>
    <dgm:pt modelId="{0F1EA5EB-F055-0749-846A-2FB537B0CECC}" type="pres">
      <dgm:prSet presAssocID="{CC5719D3-D3E0-3949-874E-4FB193509376}" presName="sibTrans" presStyleLbl="sibTrans1D1" presStyleIdx="7" presStyleCnt="8"/>
      <dgm:spPr/>
      <dgm:t>
        <a:bodyPr/>
        <a:lstStyle/>
        <a:p>
          <a:endParaRPr lang="en-US"/>
        </a:p>
      </dgm:t>
    </dgm:pt>
  </dgm:ptLst>
  <dgm:cxnLst>
    <dgm:cxn modelId="{01DE81C5-A21A-4561-BA9F-43A9273221B0}" type="presOf" srcId="{0B7FFEDA-6436-D64B-B625-595AB8944F72}" destId="{487017FF-9918-B349-8EBA-E7A2AD0AD8AD}" srcOrd="0" destOrd="0" presId="urn:microsoft.com/office/officeart/2005/8/layout/cycle6"/>
    <dgm:cxn modelId="{13DDAB30-84E2-4AD8-A858-F99FDBF0424C}" type="presOf" srcId="{7ADFFEF9-36C0-1D44-9F06-A1B5935AF2EA}" destId="{2C8C74B5-FB1D-C144-9BBF-AFE4C0829875}" srcOrd="0" destOrd="0" presId="urn:microsoft.com/office/officeart/2005/8/layout/cycle6"/>
    <dgm:cxn modelId="{C3C10E9C-57C1-1D46-BDC5-175BA3C2E43C}" srcId="{0B7FFEDA-6436-D64B-B625-595AB8944F72}" destId="{348D863A-4DE2-614C-B4DA-B5D4E32D4EE5}" srcOrd="2" destOrd="0" parTransId="{0C11E04B-002A-3148-8D66-6348B6068F45}" sibTransId="{373608B4-333B-E245-9A1E-52661FAFE0A7}"/>
    <dgm:cxn modelId="{498DD102-4092-4CE1-AD84-7762E6162C8C}" type="presOf" srcId="{2B931D0B-8127-6E45-A8D4-FEDE0D6A392E}" destId="{1200BA0C-A0AE-0748-B81D-FFDB90A48F12}" srcOrd="0" destOrd="0" presId="urn:microsoft.com/office/officeart/2005/8/layout/cycle6"/>
    <dgm:cxn modelId="{FDB4A500-7A29-42BB-A895-A910BC313D6D}" type="presOf" srcId="{D505DA6B-0412-D642-AD88-35AC13098F0E}" destId="{34B2B643-5A7D-B249-A5C7-31367FF17B4F}" srcOrd="0" destOrd="0" presId="urn:microsoft.com/office/officeart/2005/8/layout/cycle6"/>
    <dgm:cxn modelId="{5047A7C2-8D42-4258-8945-ED09F014008C}" type="presOf" srcId="{7B38554A-7398-C247-B776-8E50ED9F9D2A}" destId="{141C5DB6-32A3-4B43-AE12-8622D0F6B7F8}" srcOrd="0" destOrd="0" presId="urn:microsoft.com/office/officeart/2005/8/layout/cycle6"/>
    <dgm:cxn modelId="{16B486FA-3D52-1C4D-939A-6F6FB3F47927}" srcId="{0B7FFEDA-6436-D64B-B625-595AB8944F72}" destId="{D505DA6B-0412-D642-AD88-35AC13098F0E}" srcOrd="0" destOrd="0" parTransId="{8EB3AC53-E86D-4445-A5B5-29266FDBCE5D}" sibTransId="{86F43744-EA5F-524B-A390-982FEB214271}"/>
    <dgm:cxn modelId="{DB1C1C0F-E651-C141-8630-F7AA43543340}" srcId="{0B7FFEDA-6436-D64B-B625-595AB8944F72}" destId="{7B38554A-7398-C247-B776-8E50ED9F9D2A}" srcOrd="5" destOrd="0" parTransId="{9C27DC52-9E3D-B04E-8A7B-49BA97025FDB}" sibTransId="{ED360368-3983-D347-AC99-A251647CD5E2}"/>
    <dgm:cxn modelId="{8ED228E5-67E5-4FCA-BD54-C7BC2E907F97}" type="presOf" srcId="{ED5AC131-EBC2-9849-8643-D62ABA54B67A}" destId="{E1A0F513-110D-2841-B772-4AB782365D90}" srcOrd="0" destOrd="0" presId="urn:microsoft.com/office/officeart/2005/8/layout/cycle6"/>
    <dgm:cxn modelId="{6E2CF673-107A-4F33-B731-5C9AF19255F9}" type="presOf" srcId="{EAC75FAB-60EC-5B4D-81FB-A5273D7F1D58}" destId="{D5ECD8A9-6690-3D4B-B92A-B6C51A64A57A}" srcOrd="0" destOrd="0" presId="urn:microsoft.com/office/officeart/2005/8/layout/cycle6"/>
    <dgm:cxn modelId="{76D51BB7-270F-452A-94DE-8C4624DD51EA}" type="presOf" srcId="{CC5719D3-D3E0-3949-874E-4FB193509376}" destId="{0F1EA5EB-F055-0749-846A-2FB537B0CECC}" srcOrd="0" destOrd="0" presId="urn:microsoft.com/office/officeart/2005/8/layout/cycle6"/>
    <dgm:cxn modelId="{1A842A08-C7EA-42BD-85AC-59A76E85D3AC}" type="presOf" srcId="{373608B4-333B-E245-9A1E-52661FAFE0A7}" destId="{CEB65205-3BF7-2D49-8642-E8F4881A502E}" srcOrd="0" destOrd="0" presId="urn:microsoft.com/office/officeart/2005/8/layout/cycle6"/>
    <dgm:cxn modelId="{2F95B54C-32B7-A443-B345-F207CE1F2D04}" srcId="{0B7FFEDA-6436-D64B-B625-595AB8944F72}" destId="{7ADFFEF9-36C0-1D44-9F06-A1B5935AF2EA}" srcOrd="1" destOrd="0" parTransId="{71B6FE22-02D3-E84E-B024-5258680DE6ED}" sibTransId="{0528F4B9-BA22-E141-9DAB-FA9393D747AA}"/>
    <dgm:cxn modelId="{088BCBDD-857C-4703-B31A-70D5B300D37D}" type="presOf" srcId="{86F43744-EA5F-524B-A390-982FEB214271}" destId="{AC92B149-3CC9-B846-9C71-5138962C8583}" srcOrd="0" destOrd="0" presId="urn:microsoft.com/office/officeart/2005/8/layout/cycle6"/>
    <dgm:cxn modelId="{8217CF42-FFC4-4CC6-B8DD-AEBD9249EAB5}" type="presOf" srcId="{348D863A-4DE2-614C-B4DA-B5D4E32D4EE5}" destId="{D4F65B19-F886-E444-8B73-16C11C83DC71}" srcOrd="0" destOrd="0" presId="urn:microsoft.com/office/officeart/2005/8/layout/cycle6"/>
    <dgm:cxn modelId="{A8DE053D-FCCE-0646-A4EE-59164B56910B}" srcId="{0B7FFEDA-6436-D64B-B625-595AB8944F72}" destId="{ED5AC131-EBC2-9849-8643-D62ABA54B67A}" srcOrd="4" destOrd="0" parTransId="{7B26B9E6-B24D-BC4B-A022-4FCA4B8FE503}" sibTransId="{E90A3493-BAAF-4948-9E6F-A82F2B07F620}"/>
    <dgm:cxn modelId="{4E335A9A-EBF3-4028-A6D9-2049A0BDBE6C}" type="presOf" srcId="{E90A3493-BAAF-4948-9E6F-A82F2B07F620}" destId="{B2BB92F8-903D-EE4F-A0DD-80A25B628C5C}" srcOrd="0" destOrd="0" presId="urn:microsoft.com/office/officeart/2005/8/layout/cycle6"/>
    <dgm:cxn modelId="{B7DA6033-48ED-42E9-8557-5B0B6A66BB07}" type="presOf" srcId="{0528F4B9-BA22-E141-9DAB-FA9393D747AA}" destId="{43660A85-6D37-FB4A-88C3-07190E475B91}" srcOrd="0" destOrd="0" presId="urn:microsoft.com/office/officeart/2005/8/layout/cycle6"/>
    <dgm:cxn modelId="{55A148C5-5514-4BF1-9B54-0510A4801FF0}" type="presOf" srcId="{5DAB2883-D50C-294F-A0CE-8B069F04651D}" destId="{A303CE81-A9F3-584E-A721-210D0EB02200}" srcOrd="0" destOrd="0" presId="urn:microsoft.com/office/officeart/2005/8/layout/cycle6"/>
    <dgm:cxn modelId="{C347CD9F-5FC9-4EE4-94DF-8C20A7C50E07}" type="presOf" srcId="{ED360368-3983-D347-AC99-A251647CD5E2}" destId="{4A582D86-8315-F54C-8A0A-74FC5517EA33}" srcOrd="0" destOrd="0" presId="urn:microsoft.com/office/officeart/2005/8/layout/cycle6"/>
    <dgm:cxn modelId="{5FECF612-02E1-5549-8399-2454766E411C}" srcId="{0B7FFEDA-6436-D64B-B625-595AB8944F72}" destId="{EAC75FAB-60EC-5B4D-81FB-A5273D7F1D58}" srcOrd="7" destOrd="0" parTransId="{BBCFD883-0EDE-344D-86D2-36F7CEF0AEC1}" sibTransId="{CC5719D3-D3E0-3949-874E-4FB193509376}"/>
    <dgm:cxn modelId="{442CC170-A4EA-4305-B594-3AC41034F967}" type="presOf" srcId="{2DE31938-A75A-2B45-9987-0FACF45A0DD3}" destId="{CE1444CF-9A0D-2B4B-BABE-9668C99772CF}" srcOrd="0" destOrd="0" presId="urn:microsoft.com/office/officeart/2005/8/layout/cycle6"/>
    <dgm:cxn modelId="{966E828B-CE49-E748-8A71-A17DEBF44D1E}" srcId="{0B7FFEDA-6436-D64B-B625-595AB8944F72}" destId="{5DAB2883-D50C-294F-A0CE-8B069F04651D}" srcOrd="3" destOrd="0" parTransId="{819C50DE-1420-7F40-8A09-679F6E2C5DBF}" sibTransId="{CBDB0AC3-0354-664F-9AC4-829F381F43C1}"/>
    <dgm:cxn modelId="{0A0CC7C3-4106-5542-A760-43B91A56288F}" srcId="{0B7FFEDA-6436-D64B-B625-595AB8944F72}" destId="{2B931D0B-8127-6E45-A8D4-FEDE0D6A392E}" srcOrd="6" destOrd="0" parTransId="{82E2B559-0DF0-5846-8FFD-7DCABD6A8FE2}" sibTransId="{2DE31938-A75A-2B45-9987-0FACF45A0DD3}"/>
    <dgm:cxn modelId="{974344FF-35BF-402D-9FCD-C8E8B9807972}" type="presOf" srcId="{CBDB0AC3-0354-664F-9AC4-829F381F43C1}" destId="{A45A6CBC-5CE1-AB4E-9A01-B388DA2EBC3B}" srcOrd="0" destOrd="0" presId="urn:microsoft.com/office/officeart/2005/8/layout/cycle6"/>
    <dgm:cxn modelId="{A5DCAE43-A45C-442E-BDFA-35FDA7E15242}" type="presParOf" srcId="{487017FF-9918-B349-8EBA-E7A2AD0AD8AD}" destId="{34B2B643-5A7D-B249-A5C7-31367FF17B4F}" srcOrd="0" destOrd="0" presId="urn:microsoft.com/office/officeart/2005/8/layout/cycle6"/>
    <dgm:cxn modelId="{66F24C7A-0C90-4D8C-A414-288C5BCF429A}" type="presParOf" srcId="{487017FF-9918-B349-8EBA-E7A2AD0AD8AD}" destId="{69508FE5-9B9F-784F-9DBE-3F77D50320DB}" srcOrd="1" destOrd="0" presId="urn:microsoft.com/office/officeart/2005/8/layout/cycle6"/>
    <dgm:cxn modelId="{F9EFD26A-EFF0-48F4-A469-F7B4F9D815B3}" type="presParOf" srcId="{487017FF-9918-B349-8EBA-E7A2AD0AD8AD}" destId="{AC92B149-3CC9-B846-9C71-5138962C8583}" srcOrd="2" destOrd="0" presId="urn:microsoft.com/office/officeart/2005/8/layout/cycle6"/>
    <dgm:cxn modelId="{A660BF16-B78B-43AF-AB77-8A50535EF3E7}" type="presParOf" srcId="{487017FF-9918-B349-8EBA-E7A2AD0AD8AD}" destId="{2C8C74B5-FB1D-C144-9BBF-AFE4C0829875}" srcOrd="3" destOrd="0" presId="urn:microsoft.com/office/officeart/2005/8/layout/cycle6"/>
    <dgm:cxn modelId="{63310E27-20CD-4A75-B4CF-0BFBB6EF029F}" type="presParOf" srcId="{487017FF-9918-B349-8EBA-E7A2AD0AD8AD}" destId="{C1E07D33-D0E4-5240-9E30-B083F0B55422}" srcOrd="4" destOrd="0" presId="urn:microsoft.com/office/officeart/2005/8/layout/cycle6"/>
    <dgm:cxn modelId="{7F22419B-0088-47A3-B0B9-F09436398E4D}" type="presParOf" srcId="{487017FF-9918-B349-8EBA-E7A2AD0AD8AD}" destId="{43660A85-6D37-FB4A-88C3-07190E475B91}" srcOrd="5" destOrd="0" presId="urn:microsoft.com/office/officeart/2005/8/layout/cycle6"/>
    <dgm:cxn modelId="{FC8576F9-D6E1-484B-B6ED-073C3889C297}" type="presParOf" srcId="{487017FF-9918-B349-8EBA-E7A2AD0AD8AD}" destId="{D4F65B19-F886-E444-8B73-16C11C83DC71}" srcOrd="6" destOrd="0" presId="urn:microsoft.com/office/officeart/2005/8/layout/cycle6"/>
    <dgm:cxn modelId="{6E3C1DF5-7439-4573-98B2-63CFFF58E844}" type="presParOf" srcId="{487017FF-9918-B349-8EBA-E7A2AD0AD8AD}" destId="{70A1C8AB-2AB2-674C-8E03-1EC4808157E5}" srcOrd="7" destOrd="0" presId="urn:microsoft.com/office/officeart/2005/8/layout/cycle6"/>
    <dgm:cxn modelId="{55CD42B6-DA4B-4842-BAE2-4E2539280651}" type="presParOf" srcId="{487017FF-9918-B349-8EBA-E7A2AD0AD8AD}" destId="{CEB65205-3BF7-2D49-8642-E8F4881A502E}" srcOrd="8" destOrd="0" presId="urn:microsoft.com/office/officeart/2005/8/layout/cycle6"/>
    <dgm:cxn modelId="{7B66055E-89D5-40B1-A194-D7341225F7BC}" type="presParOf" srcId="{487017FF-9918-B349-8EBA-E7A2AD0AD8AD}" destId="{A303CE81-A9F3-584E-A721-210D0EB02200}" srcOrd="9" destOrd="0" presId="urn:microsoft.com/office/officeart/2005/8/layout/cycle6"/>
    <dgm:cxn modelId="{B3A0F1CF-AD19-4FBA-90C8-1F3395CB7451}" type="presParOf" srcId="{487017FF-9918-B349-8EBA-E7A2AD0AD8AD}" destId="{61A97613-5E50-8E45-B4A1-39A1EC17A0DE}" srcOrd="10" destOrd="0" presId="urn:microsoft.com/office/officeart/2005/8/layout/cycle6"/>
    <dgm:cxn modelId="{92375727-D2FD-4814-A950-0A1461FCA24F}" type="presParOf" srcId="{487017FF-9918-B349-8EBA-E7A2AD0AD8AD}" destId="{A45A6CBC-5CE1-AB4E-9A01-B388DA2EBC3B}" srcOrd="11" destOrd="0" presId="urn:microsoft.com/office/officeart/2005/8/layout/cycle6"/>
    <dgm:cxn modelId="{EC039906-D894-41DE-BEAC-FE41A7A85694}" type="presParOf" srcId="{487017FF-9918-B349-8EBA-E7A2AD0AD8AD}" destId="{E1A0F513-110D-2841-B772-4AB782365D90}" srcOrd="12" destOrd="0" presId="urn:microsoft.com/office/officeart/2005/8/layout/cycle6"/>
    <dgm:cxn modelId="{8503F5A6-30A2-4D2E-A14F-EC8162EE10DB}" type="presParOf" srcId="{487017FF-9918-B349-8EBA-E7A2AD0AD8AD}" destId="{85A549E8-7A9B-F944-BBE2-3FC5BCE06FA7}" srcOrd="13" destOrd="0" presId="urn:microsoft.com/office/officeart/2005/8/layout/cycle6"/>
    <dgm:cxn modelId="{C1F99310-13FA-419A-9050-DCFAC36A125F}" type="presParOf" srcId="{487017FF-9918-B349-8EBA-E7A2AD0AD8AD}" destId="{B2BB92F8-903D-EE4F-A0DD-80A25B628C5C}" srcOrd="14" destOrd="0" presId="urn:microsoft.com/office/officeart/2005/8/layout/cycle6"/>
    <dgm:cxn modelId="{30060EDE-1ABD-4C3A-B68B-9DEE0D605CB4}" type="presParOf" srcId="{487017FF-9918-B349-8EBA-E7A2AD0AD8AD}" destId="{141C5DB6-32A3-4B43-AE12-8622D0F6B7F8}" srcOrd="15" destOrd="0" presId="urn:microsoft.com/office/officeart/2005/8/layout/cycle6"/>
    <dgm:cxn modelId="{F213DD33-4C91-4EAB-808C-9F1EFCEFAF66}" type="presParOf" srcId="{487017FF-9918-B349-8EBA-E7A2AD0AD8AD}" destId="{6EB20B61-73CF-5E4B-9588-899ED73DD48B}" srcOrd="16" destOrd="0" presId="urn:microsoft.com/office/officeart/2005/8/layout/cycle6"/>
    <dgm:cxn modelId="{B129BDB6-D32F-4B45-AF74-A0E3FF090F84}" type="presParOf" srcId="{487017FF-9918-B349-8EBA-E7A2AD0AD8AD}" destId="{4A582D86-8315-F54C-8A0A-74FC5517EA33}" srcOrd="17" destOrd="0" presId="urn:microsoft.com/office/officeart/2005/8/layout/cycle6"/>
    <dgm:cxn modelId="{DACFFC1C-7CB5-4697-9580-D8D33D1E04F6}" type="presParOf" srcId="{487017FF-9918-B349-8EBA-E7A2AD0AD8AD}" destId="{1200BA0C-A0AE-0748-B81D-FFDB90A48F12}" srcOrd="18" destOrd="0" presId="urn:microsoft.com/office/officeart/2005/8/layout/cycle6"/>
    <dgm:cxn modelId="{38A4E991-EA11-4D43-9229-884E0072392F}" type="presParOf" srcId="{487017FF-9918-B349-8EBA-E7A2AD0AD8AD}" destId="{12AE2697-1799-1545-864A-26157C63C95C}" srcOrd="19" destOrd="0" presId="urn:microsoft.com/office/officeart/2005/8/layout/cycle6"/>
    <dgm:cxn modelId="{2C561E38-F505-4FA6-B92E-6406387F5D03}" type="presParOf" srcId="{487017FF-9918-B349-8EBA-E7A2AD0AD8AD}" destId="{CE1444CF-9A0D-2B4B-BABE-9668C99772CF}" srcOrd="20" destOrd="0" presId="urn:microsoft.com/office/officeart/2005/8/layout/cycle6"/>
    <dgm:cxn modelId="{2F36D006-D292-41F2-B4FC-897BC5570536}" type="presParOf" srcId="{487017FF-9918-B349-8EBA-E7A2AD0AD8AD}" destId="{D5ECD8A9-6690-3D4B-B92A-B6C51A64A57A}" srcOrd="21" destOrd="0" presId="urn:microsoft.com/office/officeart/2005/8/layout/cycle6"/>
    <dgm:cxn modelId="{10B57F01-56B8-4DC8-9C61-AF952D816CCB}" type="presParOf" srcId="{487017FF-9918-B349-8EBA-E7A2AD0AD8AD}" destId="{3A2522D1-74F3-DC4C-8955-5EC9D61E7EDC}" srcOrd="22" destOrd="0" presId="urn:microsoft.com/office/officeart/2005/8/layout/cycle6"/>
    <dgm:cxn modelId="{5FAEA370-CD49-4201-8BCF-2B64DD7C1930}" type="presParOf" srcId="{487017FF-9918-B349-8EBA-E7A2AD0AD8AD}" destId="{0F1EA5EB-F055-0749-846A-2FB537B0CECC}" srcOrd="23" destOrd="0" presId="urn:microsoft.com/office/officeart/2005/8/layout/cycle6"/>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DB1DBB-02C4-464C-A308-242618403CD7}" type="doc">
      <dgm:prSet loTypeId="urn:microsoft.com/office/officeart/2005/8/layout/target1" loCatId="relationship" qsTypeId="urn:microsoft.com/office/officeart/2005/8/quickstyle/3D4" qsCatId="3D" csTypeId="urn:microsoft.com/office/officeart/2005/8/colors/colorful2" csCatId="colorful" phldr="1"/>
      <dgm:spPr/>
    </dgm:pt>
    <dgm:pt modelId="{8D19169A-D5DD-424A-B320-20BDCF46CCCC}">
      <dgm:prSet phldrT="[Text]" custT="1"/>
      <dgm:spPr/>
      <dgm:t>
        <a:bodyPr/>
        <a:lstStyle/>
        <a:p>
          <a:r>
            <a:rPr lang="en-US" sz="2800" b="1" dirty="0">
              <a:solidFill>
                <a:schemeClr val="accent2">
                  <a:lumMod val="75000"/>
                </a:schemeClr>
              </a:solidFill>
              <a:latin typeface="Helvetica" panose="020B0604020202020204" pitchFamily="34" charset="0"/>
              <a:cs typeface="Helvetica" panose="020B0604020202020204" pitchFamily="34" charset="0"/>
            </a:rPr>
            <a:t>Individual</a:t>
          </a:r>
        </a:p>
      </dgm:t>
    </dgm:pt>
    <dgm:pt modelId="{64C2F137-DE68-8240-99E8-087DC50AE99E}" type="parTrans" cxnId="{90FBAFDE-A7AE-7741-8724-7ADBD5CD88AB}">
      <dgm:prSet/>
      <dgm:spPr/>
      <dgm:t>
        <a:bodyPr/>
        <a:lstStyle/>
        <a:p>
          <a:endParaRPr lang="en-US"/>
        </a:p>
      </dgm:t>
    </dgm:pt>
    <dgm:pt modelId="{0FC49228-7BF7-0249-A88A-97523D9C5544}" type="sibTrans" cxnId="{90FBAFDE-A7AE-7741-8724-7ADBD5CD88AB}">
      <dgm:prSet/>
      <dgm:spPr/>
      <dgm:t>
        <a:bodyPr/>
        <a:lstStyle/>
        <a:p>
          <a:endParaRPr lang="en-US"/>
        </a:p>
      </dgm:t>
    </dgm:pt>
    <dgm:pt modelId="{1068E8CC-91FC-F049-8DF5-FAA74FEFA812}">
      <dgm:prSet phldrT="[Text]" custT="1"/>
      <dgm:spPr/>
      <dgm:t>
        <a:bodyPr/>
        <a:lstStyle/>
        <a:p>
          <a:r>
            <a:rPr lang="en-US" sz="2800" b="1" dirty="0">
              <a:solidFill>
                <a:schemeClr val="accent4">
                  <a:lumMod val="75000"/>
                </a:schemeClr>
              </a:solidFill>
              <a:latin typeface="Helvetica" panose="020B0604020202020204" pitchFamily="34" charset="0"/>
              <a:cs typeface="Helvetica" panose="020B0604020202020204" pitchFamily="34" charset="0"/>
            </a:rPr>
            <a:t>Family</a:t>
          </a:r>
        </a:p>
      </dgm:t>
    </dgm:pt>
    <dgm:pt modelId="{087ADC7E-28DF-E74A-A9E2-363E01E2F2C4}" type="parTrans" cxnId="{8C0477B0-5F66-8B47-9851-A8424C8D118B}">
      <dgm:prSet/>
      <dgm:spPr/>
      <dgm:t>
        <a:bodyPr/>
        <a:lstStyle/>
        <a:p>
          <a:endParaRPr lang="en-US"/>
        </a:p>
      </dgm:t>
    </dgm:pt>
    <dgm:pt modelId="{F853C93B-258F-D444-B330-CBF5F5E05D7B}" type="sibTrans" cxnId="{8C0477B0-5F66-8B47-9851-A8424C8D118B}">
      <dgm:prSet/>
      <dgm:spPr/>
      <dgm:t>
        <a:bodyPr/>
        <a:lstStyle/>
        <a:p>
          <a:endParaRPr lang="en-US"/>
        </a:p>
      </dgm:t>
    </dgm:pt>
    <dgm:pt modelId="{1CAC9B64-A211-BB46-A3E2-48D5639DAFD1}">
      <dgm:prSet phldrT="[Text]" custT="1"/>
      <dgm:spPr/>
      <dgm:t>
        <a:bodyPr/>
        <a:lstStyle/>
        <a:p>
          <a:r>
            <a:rPr lang="en-US" sz="2800" b="1" dirty="0">
              <a:solidFill>
                <a:schemeClr val="accent1">
                  <a:lumMod val="75000"/>
                </a:schemeClr>
              </a:solidFill>
              <a:latin typeface="Helvetica" panose="020B0604020202020204" pitchFamily="34" charset="0"/>
              <a:cs typeface="Helvetica" panose="020B0604020202020204" pitchFamily="34" charset="0"/>
            </a:rPr>
            <a:t>Community</a:t>
          </a:r>
        </a:p>
      </dgm:t>
    </dgm:pt>
    <dgm:pt modelId="{38F7BDDC-8BE0-614A-A3D4-CAA370C8D9C4}" type="parTrans" cxnId="{B239BDD1-EDB0-0E49-A3E7-F8E5AB4D1EAA}">
      <dgm:prSet/>
      <dgm:spPr/>
      <dgm:t>
        <a:bodyPr/>
        <a:lstStyle/>
        <a:p>
          <a:endParaRPr lang="en-US"/>
        </a:p>
      </dgm:t>
    </dgm:pt>
    <dgm:pt modelId="{CC621F3E-30C5-C74F-9565-DA591B388507}" type="sibTrans" cxnId="{B239BDD1-EDB0-0E49-A3E7-F8E5AB4D1EAA}">
      <dgm:prSet/>
      <dgm:spPr/>
      <dgm:t>
        <a:bodyPr/>
        <a:lstStyle/>
        <a:p>
          <a:endParaRPr lang="en-US"/>
        </a:p>
      </dgm:t>
    </dgm:pt>
    <dgm:pt modelId="{E14F6C44-4F51-204D-8162-F1087A137E97}">
      <dgm:prSet phldrT="[Text]" custT="1"/>
      <dgm:spPr/>
      <dgm:t>
        <a:bodyPr/>
        <a:lstStyle/>
        <a:p>
          <a:r>
            <a:rPr lang="en-US" sz="2800" b="1" dirty="0">
              <a:solidFill>
                <a:schemeClr val="accent3">
                  <a:lumMod val="50000"/>
                </a:schemeClr>
              </a:solidFill>
              <a:latin typeface="Helvetica" panose="020B0604020202020204" pitchFamily="34" charset="0"/>
              <a:cs typeface="Helvetica" panose="020B0604020202020204" pitchFamily="34" charset="0"/>
            </a:rPr>
            <a:t>Society</a:t>
          </a:r>
        </a:p>
      </dgm:t>
    </dgm:pt>
    <dgm:pt modelId="{A3F10356-59A0-494D-AEC2-E53166CF5682}" type="parTrans" cxnId="{A09028D7-6DB0-B449-856D-CAAE8C9093D0}">
      <dgm:prSet/>
      <dgm:spPr/>
      <dgm:t>
        <a:bodyPr/>
        <a:lstStyle/>
        <a:p>
          <a:endParaRPr lang="en-US"/>
        </a:p>
      </dgm:t>
    </dgm:pt>
    <dgm:pt modelId="{46117E6A-DD59-264A-A7F1-F0382204D37E}" type="sibTrans" cxnId="{A09028D7-6DB0-B449-856D-CAAE8C9093D0}">
      <dgm:prSet/>
      <dgm:spPr/>
      <dgm:t>
        <a:bodyPr/>
        <a:lstStyle/>
        <a:p>
          <a:endParaRPr lang="en-US"/>
        </a:p>
      </dgm:t>
    </dgm:pt>
    <dgm:pt modelId="{9F65C10E-E4F6-9F4F-9410-71CECB8D8B3D}" type="pres">
      <dgm:prSet presAssocID="{EDDB1DBB-02C4-464C-A308-242618403CD7}" presName="composite" presStyleCnt="0">
        <dgm:presLayoutVars>
          <dgm:chMax val="5"/>
          <dgm:dir/>
          <dgm:resizeHandles val="exact"/>
        </dgm:presLayoutVars>
      </dgm:prSet>
      <dgm:spPr/>
    </dgm:pt>
    <dgm:pt modelId="{163B764E-68B4-AE40-AF40-DA3BE929E9FE}" type="pres">
      <dgm:prSet presAssocID="{8D19169A-D5DD-424A-B320-20BDCF46CCCC}" presName="circle1" presStyleLbl="lnNode1" presStyleIdx="0" presStyleCnt="4"/>
      <dgm:spPr>
        <a:solidFill>
          <a:schemeClr val="accent2">
            <a:lumMod val="75000"/>
          </a:schemeClr>
        </a:solidFill>
      </dgm:spPr>
    </dgm:pt>
    <dgm:pt modelId="{549F99A5-A3E8-604D-8C35-EE43F6286F9A}" type="pres">
      <dgm:prSet presAssocID="{8D19169A-D5DD-424A-B320-20BDCF46CCCC}" presName="text1" presStyleLbl="revTx" presStyleIdx="0" presStyleCnt="4" custScaleX="145892" custLinFactNeighborX="17210">
        <dgm:presLayoutVars>
          <dgm:bulletEnabled val="1"/>
        </dgm:presLayoutVars>
      </dgm:prSet>
      <dgm:spPr/>
      <dgm:t>
        <a:bodyPr/>
        <a:lstStyle/>
        <a:p>
          <a:endParaRPr lang="en-US"/>
        </a:p>
      </dgm:t>
    </dgm:pt>
    <dgm:pt modelId="{4D7055FC-60CA-1247-8F53-42A6F1857A2A}" type="pres">
      <dgm:prSet presAssocID="{8D19169A-D5DD-424A-B320-20BDCF46CCCC}" presName="line1" presStyleLbl="callout" presStyleIdx="0" presStyleCnt="8"/>
      <dgm:spPr/>
    </dgm:pt>
    <dgm:pt modelId="{093B4877-3AE6-844B-A848-DCD774559C03}" type="pres">
      <dgm:prSet presAssocID="{8D19169A-D5DD-424A-B320-20BDCF46CCCC}" presName="d1" presStyleLbl="callout" presStyleIdx="1" presStyleCnt="8"/>
      <dgm:spPr/>
    </dgm:pt>
    <dgm:pt modelId="{935B8E89-0104-3D4F-A6D2-36B7524D4441}" type="pres">
      <dgm:prSet presAssocID="{1068E8CC-91FC-F049-8DF5-FAA74FEFA812}" presName="circle2" presStyleLbl="lnNode1" presStyleIdx="1" presStyleCnt="4"/>
      <dgm:spPr>
        <a:solidFill>
          <a:schemeClr val="accent4">
            <a:lumMod val="75000"/>
          </a:schemeClr>
        </a:solidFill>
      </dgm:spPr>
    </dgm:pt>
    <dgm:pt modelId="{1CB85CF3-9D0E-C34B-BC5E-C2DE15043E1C}" type="pres">
      <dgm:prSet presAssocID="{1068E8CC-91FC-F049-8DF5-FAA74FEFA812}" presName="text2" presStyleLbl="revTx" presStyleIdx="1" presStyleCnt="4" custScaleX="131360" custLinFactNeighborX="18739" custLinFactNeighborY="-3159">
        <dgm:presLayoutVars>
          <dgm:bulletEnabled val="1"/>
        </dgm:presLayoutVars>
      </dgm:prSet>
      <dgm:spPr/>
      <dgm:t>
        <a:bodyPr/>
        <a:lstStyle/>
        <a:p>
          <a:endParaRPr lang="en-US"/>
        </a:p>
      </dgm:t>
    </dgm:pt>
    <dgm:pt modelId="{C1B4C59E-9151-BC4B-9CE5-BE5812F37B3C}" type="pres">
      <dgm:prSet presAssocID="{1068E8CC-91FC-F049-8DF5-FAA74FEFA812}" presName="line2" presStyleLbl="callout" presStyleIdx="2" presStyleCnt="8"/>
      <dgm:spPr/>
    </dgm:pt>
    <dgm:pt modelId="{25D4B869-9F9D-3F41-8F1B-28EF9F3D7FAA}" type="pres">
      <dgm:prSet presAssocID="{1068E8CC-91FC-F049-8DF5-FAA74FEFA812}" presName="d2" presStyleLbl="callout" presStyleIdx="3" presStyleCnt="8"/>
      <dgm:spPr/>
    </dgm:pt>
    <dgm:pt modelId="{ACC5AD3D-A3BF-3B4A-BC6B-DDD4D67A2233}" type="pres">
      <dgm:prSet presAssocID="{1CAC9B64-A211-BB46-A3E2-48D5639DAFD1}" presName="circle3" presStyleLbl="lnNode1" presStyleIdx="2" presStyleCnt="4"/>
      <dgm:spPr>
        <a:solidFill>
          <a:schemeClr val="accent1">
            <a:lumMod val="75000"/>
          </a:schemeClr>
        </a:solidFill>
      </dgm:spPr>
    </dgm:pt>
    <dgm:pt modelId="{735A84C0-CC85-FB4D-A171-91E529AD7744}" type="pres">
      <dgm:prSet presAssocID="{1CAC9B64-A211-BB46-A3E2-48D5639DAFD1}" presName="text3" presStyleLbl="revTx" presStyleIdx="2" presStyleCnt="4" custScaleX="168838" custScaleY="81620" custLinFactNeighborX="34443" custLinFactNeighborY="-12064">
        <dgm:presLayoutVars>
          <dgm:bulletEnabled val="1"/>
        </dgm:presLayoutVars>
      </dgm:prSet>
      <dgm:spPr/>
      <dgm:t>
        <a:bodyPr/>
        <a:lstStyle/>
        <a:p>
          <a:endParaRPr lang="en-US"/>
        </a:p>
      </dgm:t>
    </dgm:pt>
    <dgm:pt modelId="{08372418-3082-944A-BEF8-3C266A7F150B}" type="pres">
      <dgm:prSet presAssocID="{1CAC9B64-A211-BB46-A3E2-48D5639DAFD1}" presName="line3" presStyleLbl="callout" presStyleIdx="4" presStyleCnt="8"/>
      <dgm:spPr/>
    </dgm:pt>
    <dgm:pt modelId="{D699F9E4-9226-7444-9BC8-00AB41BA16F4}" type="pres">
      <dgm:prSet presAssocID="{1CAC9B64-A211-BB46-A3E2-48D5639DAFD1}" presName="d3" presStyleLbl="callout" presStyleIdx="5" presStyleCnt="8"/>
      <dgm:spPr/>
    </dgm:pt>
    <dgm:pt modelId="{57595BFF-323F-764B-8F3B-69DA9AEB39DF}" type="pres">
      <dgm:prSet presAssocID="{E14F6C44-4F51-204D-8162-F1087A137E97}" presName="circle4" presStyleLbl="lnNode1" presStyleIdx="3" presStyleCnt="4"/>
      <dgm:spPr>
        <a:solidFill>
          <a:schemeClr val="accent3">
            <a:lumMod val="50000"/>
          </a:schemeClr>
        </a:solidFill>
      </dgm:spPr>
    </dgm:pt>
    <dgm:pt modelId="{D2412B81-8B4A-D742-81F8-2BAB98CEB933}" type="pres">
      <dgm:prSet presAssocID="{E14F6C44-4F51-204D-8162-F1087A137E97}" presName="text4" presStyleLbl="revTx" presStyleIdx="3" presStyleCnt="4">
        <dgm:presLayoutVars>
          <dgm:bulletEnabled val="1"/>
        </dgm:presLayoutVars>
      </dgm:prSet>
      <dgm:spPr/>
      <dgm:t>
        <a:bodyPr/>
        <a:lstStyle/>
        <a:p>
          <a:endParaRPr lang="en-US"/>
        </a:p>
      </dgm:t>
    </dgm:pt>
    <dgm:pt modelId="{1D7730DE-C564-FB4B-AB34-C73A1D87F916}" type="pres">
      <dgm:prSet presAssocID="{E14F6C44-4F51-204D-8162-F1087A137E97}" presName="line4" presStyleLbl="callout" presStyleIdx="6" presStyleCnt="8"/>
      <dgm:spPr/>
    </dgm:pt>
    <dgm:pt modelId="{12391F88-8830-8F43-A20E-5644A7573999}" type="pres">
      <dgm:prSet presAssocID="{E14F6C44-4F51-204D-8162-F1087A137E97}" presName="d4" presStyleLbl="callout" presStyleIdx="7" presStyleCnt="8"/>
      <dgm:spPr/>
    </dgm:pt>
  </dgm:ptLst>
  <dgm:cxnLst>
    <dgm:cxn modelId="{B239BDD1-EDB0-0E49-A3E7-F8E5AB4D1EAA}" srcId="{EDDB1DBB-02C4-464C-A308-242618403CD7}" destId="{1CAC9B64-A211-BB46-A3E2-48D5639DAFD1}" srcOrd="2" destOrd="0" parTransId="{38F7BDDC-8BE0-614A-A3D4-CAA370C8D9C4}" sibTransId="{CC621F3E-30C5-C74F-9565-DA591B388507}"/>
    <dgm:cxn modelId="{AC612F95-AC9F-4E4E-8886-EB6793B3EFFB}" type="presOf" srcId="{1CAC9B64-A211-BB46-A3E2-48D5639DAFD1}" destId="{735A84C0-CC85-FB4D-A171-91E529AD7744}" srcOrd="0" destOrd="0" presId="urn:microsoft.com/office/officeart/2005/8/layout/target1"/>
    <dgm:cxn modelId="{D5697196-A7F9-AF4E-BAC5-C6940E06DC08}" type="presOf" srcId="{EDDB1DBB-02C4-464C-A308-242618403CD7}" destId="{9F65C10E-E4F6-9F4F-9410-71CECB8D8B3D}" srcOrd="0" destOrd="0" presId="urn:microsoft.com/office/officeart/2005/8/layout/target1"/>
    <dgm:cxn modelId="{7B2EA69F-49DC-184E-B284-043E91E7155C}" type="presOf" srcId="{E14F6C44-4F51-204D-8162-F1087A137E97}" destId="{D2412B81-8B4A-D742-81F8-2BAB98CEB933}" srcOrd="0" destOrd="0" presId="urn:microsoft.com/office/officeart/2005/8/layout/target1"/>
    <dgm:cxn modelId="{90FBAFDE-A7AE-7741-8724-7ADBD5CD88AB}" srcId="{EDDB1DBB-02C4-464C-A308-242618403CD7}" destId="{8D19169A-D5DD-424A-B320-20BDCF46CCCC}" srcOrd="0" destOrd="0" parTransId="{64C2F137-DE68-8240-99E8-087DC50AE99E}" sibTransId="{0FC49228-7BF7-0249-A88A-97523D9C5544}"/>
    <dgm:cxn modelId="{C4FFF826-5797-CC45-808E-6681B4DA75A1}" type="presOf" srcId="{1068E8CC-91FC-F049-8DF5-FAA74FEFA812}" destId="{1CB85CF3-9D0E-C34B-BC5E-C2DE15043E1C}" srcOrd="0" destOrd="0" presId="urn:microsoft.com/office/officeart/2005/8/layout/target1"/>
    <dgm:cxn modelId="{E52DBF52-EE6F-E545-952E-23F80B8EF26E}" type="presOf" srcId="{8D19169A-D5DD-424A-B320-20BDCF46CCCC}" destId="{549F99A5-A3E8-604D-8C35-EE43F6286F9A}" srcOrd="0" destOrd="0" presId="urn:microsoft.com/office/officeart/2005/8/layout/target1"/>
    <dgm:cxn modelId="{A09028D7-6DB0-B449-856D-CAAE8C9093D0}" srcId="{EDDB1DBB-02C4-464C-A308-242618403CD7}" destId="{E14F6C44-4F51-204D-8162-F1087A137E97}" srcOrd="3" destOrd="0" parTransId="{A3F10356-59A0-494D-AEC2-E53166CF5682}" sibTransId="{46117E6A-DD59-264A-A7F1-F0382204D37E}"/>
    <dgm:cxn modelId="{8C0477B0-5F66-8B47-9851-A8424C8D118B}" srcId="{EDDB1DBB-02C4-464C-A308-242618403CD7}" destId="{1068E8CC-91FC-F049-8DF5-FAA74FEFA812}" srcOrd="1" destOrd="0" parTransId="{087ADC7E-28DF-E74A-A9E2-363E01E2F2C4}" sibTransId="{F853C93B-258F-D444-B330-CBF5F5E05D7B}"/>
    <dgm:cxn modelId="{3D3369FD-C026-034F-A160-85E48A0D9DCD}" type="presParOf" srcId="{9F65C10E-E4F6-9F4F-9410-71CECB8D8B3D}" destId="{163B764E-68B4-AE40-AF40-DA3BE929E9FE}" srcOrd="0" destOrd="0" presId="urn:microsoft.com/office/officeart/2005/8/layout/target1"/>
    <dgm:cxn modelId="{C39A935A-C8CE-9B4A-A43D-0DA9D3FE0EA3}" type="presParOf" srcId="{9F65C10E-E4F6-9F4F-9410-71CECB8D8B3D}" destId="{549F99A5-A3E8-604D-8C35-EE43F6286F9A}" srcOrd="1" destOrd="0" presId="urn:microsoft.com/office/officeart/2005/8/layout/target1"/>
    <dgm:cxn modelId="{051B9228-E2DA-6247-B73D-156B2CDD19ED}" type="presParOf" srcId="{9F65C10E-E4F6-9F4F-9410-71CECB8D8B3D}" destId="{4D7055FC-60CA-1247-8F53-42A6F1857A2A}" srcOrd="2" destOrd="0" presId="urn:microsoft.com/office/officeart/2005/8/layout/target1"/>
    <dgm:cxn modelId="{D07B7E46-620C-0F49-9BD1-4BF5AF4CC2F8}" type="presParOf" srcId="{9F65C10E-E4F6-9F4F-9410-71CECB8D8B3D}" destId="{093B4877-3AE6-844B-A848-DCD774559C03}" srcOrd="3" destOrd="0" presId="urn:microsoft.com/office/officeart/2005/8/layout/target1"/>
    <dgm:cxn modelId="{FB2F8B65-EC8B-DD42-AAE4-5C0D66191C0C}" type="presParOf" srcId="{9F65C10E-E4F6-9F4F-9410-71CECB8D8B3D}" destId="{935B8E89-0104-3D4F-A6D2-36B7524D4441}" srcOrd="4" destOrd="0" presId="urn:microsoft.com/office/officeart/2005/8/layout/target1"/>
    <dgm:cxn modelId="{8E303305-4269-9740-8AFA-CB84471B2D71}" type="presParOf" srcId="{9F65C10E-E4F6-9F4F-9410-71CECB8D8B3D}" destId="{1CB85CF3-9D0E-C34B-BC5E-C2DE15043E1C}" srcOrd="5" destOrd="0" presId="urn:microsoft.com/office/officeart/2005/8/layout/target1"/>
    <dgm:cxn modelId="{A30EBC05-1578-7147-8FAE-BE60314BBB12}" type="presParOf" srcId="{9F65C10E-E4F6-9F4F-9410-71CECB8D8B3D}" destId="{C1B4C59E-9151-BC4B-9CE5-BE5812F37B3C}" srcOrd="6" destOrd="0" presId="urn:microsoft.com/office/officeart/2005/8/layout/target1"/>
    <dgm:cxn modelId="{AEFB9F8C-9D8D-4447-958B-9DCBC88C104E}" type="presParOf" srcId="{9F65C10E-E4F6-9F4F-9410-71CECB8D8B3D}" destId="{25D4B869-9F9D-3F41-8F1B-28EF9F3D7FAA}" srcOrd="7" destOrd="0" presId="urn:microsoft.com/office/officeart/2005/8/layout/target1"/>
    <dgm:cxn modelId="{F33359F1-5279-BC43-B4C3-A1BB32DBBA5E}" type="presParOf" srcId="{9F65C10E-E4F6-9F4F-9410-71CECB8D8B3D}" destId="{ACC5AD3D-A3BF-3B4A-BC6B-DDD4D67A2233}" srcOrd="8" destOrd="0" presId="urn:microsoft.com/office/officeart/2005/8/layout/target1"/>
    <dgm:cxn modelId="{25D0C2B2-62BE-904D-85E8-B23F8838659E}" type="presParOf" srcId="{9F65C10E-E4F6-9F4F-9410-71CECB8D8B3D}" destId="{735A84C0-CC85-FB4D-A171-91E529AD7744}" srcOrd="9" destOrd="0" presId="urn:microsoft.com/office/officeart/2005/8/layout/target1"/>
    <dgm:cxn modelId="{A9530DB4-EAB6-2649-BC83-7FC6D8B149FE}" type="presParOf" srcId="{9F65C10E-E4F6-9F4F-9410-71CECB8D8B3D}" destId="{08372418-3082-944A-BEF8-3C266A7F150B}" srcOrd="10" destOrd="0" presId="urn:microsoft.com/office/officeart/2005/8/layout/target1"/>
    <dgm:cxn modelId="{64E954C7-4483-3C4F-8602-56CB496F33E8}" type="presParOf" srcId="{9F65C10E-E4F6-9F4F-9410-71CECB8D8B3D}" destId="{D699F9E4-9226-7444-9BC8-00AB41BA16F4}" srcOrd="11" destOrd="0" presId="urn:microsoft.com/office/officeart/2005/8/layout/target1"/>
    <dgm:cxn modelId="{5E2E1BD6-6F4F-5248-85F6-B0D7EA67C435}" type="presParOf" srcId="{9F65C10E-E4F6-9F4F-9410-71CECB8D8B3D}" destId="{57595BFF-323F-764B-8F3B-69DA9AEB39DF}" srcOrd="12" destOrd="0" presId="urn:microsoft.com/office/officeart/2005/8/layout/target1"/>
    <dgm:cxn modelId="{6AAD9657-8FD3-2840-8858-A9AFBCFBAE02}" type="presParOf" srcId="{9F65C10E-E4F6-9F4F-9410-71CECB8D8B3D}" destId="{D2412B81-8B4A-D742-81F8-2BAB98CEB933}" srcOrd="13" destOrd="0" presId="urn:microsoft.com/office/officeart/2005/8/layout/target1"/>
    <dgm:cxn modelId="{B0503DA7-76E1-0140-B104-A341CFB4840C}" type="presParOf" srcId="{9F65C10E-E4F6-9F4F-9410-71CECB8D8B3D}" destId="{1D7730DE-C564-FB4B-AB34-C73A1D87F916}" srcOrd="14" destOrd="0" presId="urn:microsoft.com/office/officeart/2005/8/layout/target1"/>
    <dgm:cxn modelId="{1E7003A8-6135-8B4F-8527-5B39A637BBC3}" type="presParOf" srcId="{9F65C10E-E4F6-9F4F-9410-71CECB8D8B3D}" destId="{12391F88-8830-8F43-A20E-5644A7573999}"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CAB3A1-FBD4-1F4F-AAE6-9DE1A9D82DEB}" type="doc">
      <dgm:prSet loTypeId="urn:microsoft.com/office/officeart/2005/8/layout/venn2" loCatId="relationship" qsTypeId="urn:microsoft.com/office/officeart/2005/8/quickstyle/simple4" qsCatId="simple" csTypeId="urn:microsoft.com/office/officeart/2005/8/colors/accent4_5" csCatId="accent4" phldr="1"/>
      <dgm:spPr/>
      <dgm:t>
        <a:bodyPr/>
        <a:lstStyle/>
        <a:p>
          <a:endParaRPr lang="en-US"/>
        </a:p>
      </dgm:t>
    </dgm:pt>
    <dgm:pt modelId="{454C38DD-7F49-DE47-97BE-8134C02BCA6C}">
      <dgm:prSet phldrT="[Text]" custT="1"/>
      <dgm:spPr>
        <a:gradFill rotWithShape="0">
          <a:gsLst>
            <a:gs pos="97000">
              <a:schemeClr val="accent4"/>
            </a:gs>
            <a:gs pos="100000">
              <a:schemeClr val="accent4">
                <a:alpha val="90000"/>
                <a:hueOff val="0"/>
                <a:satOff val="0"/>
                <a:lumOff val="0"/>
                <a:alphaOff val="-16000"/>
                <a:tint val="50000"/>
                <a:shade val="100000"/>
                <a:satMod val="350000"/>
              </a:schemeClr>
            </a:gs>
          </a:gsLst>
        </a:gradFill>
      </dgm:spPr>
      <dgm:t>
        <a:bodyPr/>
        <a:lstStyle/>
        <a:p>
          <a:r>
            <a:rPr lang="en-US" sz="1800" b="1" dirty="0"/>
            <a:t>Young Adulthood</a:t>
          </a:r>
        </a:p>
      </dgm:t>
    </dgm:pt>
    <dgm:pt modelId="{792F6DBD-8605-EA41-AE26-67F4B23C9E08}" type="parTrans" cxnId="{2E370414-C8AF-5141-B129-FC9B6F972A8D}">
      <dgm:prSet/>
      <dgm:spPr/>
      <dgm:t>
        <a:bodyPr/>
        <a:lstStyle/>
        <a:p>
          <a:endParaRPr lang="en-US"/>
        </a:p>
      </dgm:t>
    </dgm:pt>
    <dgm:pt modelId="{BF028297-39B0-D44E-AEEF-1A0ACCDFAB22}" type="sibTrans" cxnId="{2E370414-C8AF-5141-B129-FC9B6F972A8D}">
      <dgm:prSet/>
      <dgm:spPr/>
      <dgm:t>
        <a:bodyPr/>
        <a:lstStyle/>
        <a:p>
          <a:endParaRPr lang="en-US"/>
        </a:p>
      </dgm:t>
    </dgm:pt>
    <dgm:pt modelId="{C75BAD7B-128A-7F4F-9E81-D5F37D9DACDA}">
      <dgm:prSet phldrT="[Text]" custT="1"/>
      <dgm:spPr>
        <a:gradFill rotWithShape="0">
          <a:gsLst>
            <a:gs pos="0">
              <a:schemeClr val="accent4">
                <a:lumMod val="20000"/>
                <a:lumOff val="80000"/>
              </a:schemeClr>
            </a:gs>
            <a:gs pos="46000">
              <a:schemeClr val="accent4">
                <a:alpha val="90000"/>
                <a:hueOff val="0"/>
                <a:satOff val="0"/>
                <a:lumOff val="0"/>
                <a:alphaOff val="-24000"/>
                <a:tint val="50000"/>
                <a:shade val="100000"/>
                <a:satMod val="350000"/>
              </a:schemeClr>
            </a:gs>
          </a:gsLst>
        </a:gradFill>
      </dgm:spPr>
      <dgm:t>
        <a:bodyPr/>
        <a:lstStyle/>
        <a:p>
          <a:r>
            <a:rPr lang="en-US" sz="1800" b="1" dirty="0"/>
            <a:t>Adolescence</a:t>
          </a:r>
        </a:p>
      </dgm:t>
    </dgm:pt>
    <dgm:pt modelId="{D5DA2CF2-B82C-4E4F-AF37-93B2FE224B50}" type="parTrans" cxnId="{D08F9AD9-15A2-4B44-868D-D592DF236DB0}">
      <dgm:prSet/>
      <dgm:spPr/>
      <dgm:t>
        <a:bodyPr/>
        <a:lstStyle/>
        <a:p>
          <a:endParaRPr lang="en-US"/>
        </a:p>
      </dgm:t>
    </dgm:pt>
    <dgm:pt modelId="{009D5CB1-5B5E-6D45-93C6-2365FF21EC61}" type="sibTrans" cxnId="{D08F9AD9-15A2-4B44-868D-D592DF236DB0}">
      <dgm:prSet/>
      <dgm:spPr/>
      <dgm:t>
        <a:bodyPr/>
        <a:lstStyle/>
        <a:p>
          <a:endParaRPr lang="en-US"/>
        </a:p>
      </dgm:t>
    </dgm:pt>
    <dgm:pt modelId="{6101AC50-4224-A04B-A168-F960CA0039E7}">
      <dgm:prSet phldrT="[Text]" custT="1"/>
      <dgm:spPr>
        <a:gradFill rotWithShape="0">
          <a:gsLst>
            <a:gs pos="0">
              <a:schemeClr val="accent4">
                <a:lumMod val="20000"/>
                <a:lumOff val="80000"/>
              </a:schemeClr>
            </a:gs>
            <a:gs pos="56000">
              <a:schemeClr val="accent4">
                <a:alpha val="90000"/>
                <a:hueOff val="0"/>
                <a:satOff val="0"/>
                <a:lumOff val="0"/>
                <a:alphaOff val="-32000"/>
                <a:tint val="50000"/>
                <a:shade val="100000"/>
                <a:satMod val="350000"/>
              </a:schemeClr>
            </a:gs>
          </a:gsLst>
        </a:gradFill>
      </dgm:spPr>
      <dgm:t>
        <a:bodyPr/>
        <a:lstStyle/>
        <a:p>
          <a:r>
            <a:rPr lang="en-US" sz="1800" b="1" dirty="0"/>
            <a:t>Middle Childhood</a:t>
          </a:r>
        </a:p>
      </dgm:t>
    </dgm:pt>
    <dgm:pt modelId="{C39E6C53-A3CC-AE49-8084-AC8642378F9E}" type="parTrans" cxnId="{673A267F-3EC6-314A-AB24-65E8CFB1F318}">
      <dgm:prSet/>
      <dgm:spPr/>
      <dgm:t>
        <a:bodyPr/>
        <a:lstStyle/>
        <a:p>
          <a:endParaRPr lang="en-US"/>
        </a:p>
      </dgm:t>
    </dgm:pt>
    <dgm:pt modelId="{B029F96B-220D-FC45-81A2-4F12EFDC7F63}" type="sibTrans" cxnId="{673A267F-3EC6-314A-AB24-65E8CFB1F318}">
      <dgm:prSet/>
      <dgm:spPr/>
      <dgm:t>
        <a:bodyPr/>
        <a:lstStyle/>
        <a:p>
          <a:endParaRPr lang="en-US"/>
        </a:p>
      </dgm:t>
    </dgm:pt>
    <dgm:pt modelId="{36D0ADF6-E356-CD40-BDCD-E2B60D1BEF0F}">
      <dgm:prSet phldrT="[Text]" custT="1"/>
      <dgm:spPr>
        <a:gradFill rotWithShape="0">
          <a:gsLst>
            <a:gs pos="0">
              <a:schemeClr val="accent4">
                <a:lumMod val="20000"/>
                <a:lumOff val="80000"/>
              </a:schemeClr>
            </a:gs>
            <a:gs pos="38000">
              <a:schemeClr val="accent4">
                <a:alpha val="90000"/>
                <a:hueOff val="0"/>
                <a:satOff val="0"/>
                <a:lumOff val="0"/>
                <a:alphaOff val="-40000"/>
                <a:tint val="50000"/>
                <a:shade val="100000"/>
                <a:satMod val="350000"/>
              </a:schemeClr>
            </a:gs>
          </a:gsLst>
        </a:gradFill>
      </dgm:spPr>
      <dgm:t>
        <a:bodyPr/>
        <a:lstStyle/>
        <a:p>
          <a:r>
            <a:rPr lang="en-US" sz="1800" b="1" dirty="0"/>
            <a:t>Early Child-hood</a:t>
          </a:r>
        </a:p>
      </dgm:t>
    </dgm:pt>
    <dgm:pt modelId="{4E8D4038-ECDB-8F4D-B7B1-4820200F362C}" type="parTrans" cxnId="{73DECE39-ED40-2D4C-9111-DCB4A62AD799}">
      <dgm:prSet/>
      <dgm:spPr/>
      <dgm:t>
        <a:bodyPr/>
        <a:lstStyle/>
        <a:p>
          <a:endParaRPr lang="en-US"/>
        </a:p>
      </dgm:t>
    </dgm:pt>
    <dgm:pt modelId="{113D6970-FCC8-6C46-9526-C13F9CE9860E}" type="sibTrans" cxnId="{73DECE39-ED40-2D4C-9111-DCB4A62AD799}">
      <dgm:prSet/>
      <dgm:spPr/>
      <dgm:t>
        <a:bodyPr/>
        <a:lstStyle/>
        <a:p>
          <a:endParaRPr lang="en-US"/>
        </a:p>
      </dgm:t>
    </dgm:pt>
    <dgm:pt modelId="{792D9DF3-731F-1846-9861-9C7785CE62D2}">
      <dgm:prSet phldrT="[Text]" custT="1"/>
      <dgm:spPr>
        <a:gradFill rotWithShape="0">
          <a:gsLst>
            <a:gs pos="100000">
              <a:schemeClr val="accent4">
                <a:lumMod val="75000"/>
              </a:schemeClr>
            </a:gs>
            <a:gs pos="100000">
              <a:schemeClr val="accent4">
                <a:alpha val="90000"/>
                <a:hueOff val="0"/>
                <a:satOff val="0"/>
                <a:lumOff val="0"/>
                <a:alphaOff val="-8000"/>
                <a:tint val="50000"/>
                <a:shade val="100000"/>
                <a:satMod val="350000"/>
              </a:schemeClr>
            </a:gs>
          </a:gsLst>
        </a:gradFill>
      </dgm:spPr>
      <dgm:t>
        <a:bodyPr/>
        <a:lstStyle/>
        <a:p>
          <a:r>
            <a:rPr lang="en-US" sz="1800" b="1" dirty="0"/>
            <a:t>Middle Adulthood</a:t>
          </a:r>
        </a:p>
      </dgm:t>
    </dgm:pt>
    <dgm:pt modelId="{45A18E7F-BDC1-5F4B-9EFB-9D573A5EDCD7}" type="parTrans" cxnId="{FCFF05D7-C5FA-404B-9D7C-0FBC86DE9094}">
      <dgm:prSet/>
      <dgm:spPr/>
      <dgm:t>
        <a:bodyPr/>
        <a:lstStyle/>
        <a:p>
          <a:endParaRPr lang="en-US"/>
        </a:p>
      </dgm:t>
    </dgm:pt>
    <dgm:pt modelId="{4F40CAC4-38A6-7B48-B018-AB7D6A6DAD85}" type="sibTrans" cxnId="{FCFF05D7-C5FA-404B-9D7C-0FBC86DE9094}">
      <dgm:prSet/>
      <dgm:spPr/>
      <dgm:t>
        <a:bodyPr/>
        <a:lstStyle/>
        <a:p>
          <a:endParaRPr lang="en-US"/>
        </a:p>
      </dgm:t>
    </dgm:pt>
    <dgm:pt modelId="{EB2C8AAF-20FA-FD48-9A23-73F02242D273}">
      <dgm:prSet phldrT="[Text]" custT="1"/>
      <dgm:spPr>
        <a:gradFill rotWithShape="0">
          <a:gsLst>
            <a:gs pos="100000">
              <a:schemeClr val="accent4">
                <a:lumMod val="50000"/>
              </a:schemeClr>
            </a:gs>
            <a:gs pos="100000">
              <a:schemeClr val="accent4">
                <a:alpha val="90000"/>
                <a:hueOff val="0"/>
                <a:satOff val="0"/>
                <a:lumOff val="0"/>
                <a:alphaOff val="0"/>
                <a:tint val="50000"/>
                <a:shade val="100000"/>
                <a:satMod val="350000"/>
              </a:schemeClr>
            </a:gs>
          </a:gsLst>
        </a:gradFill>
      </dgm:spPr>
      <dgm:t>
        <a:bodyPr/>
        <a:lstStyle/>
        <a:p>
          <a:r>
            <a:rPr lang="en-US" sz="1800" b="1" dirty="0"/>
            <a:t>Older Adulthood</a:t>
          </a:r>
        </a:p>
      </dgm:t>
    </dgm:pt>
    <dgm:pt modelId="{58C81196-1888-F541-995F-590A2CACD69D}" type="parTrans" cxnId="{A6FAADA1-3CB5-FC42-86FC-F794F8120827}">
      <dgm:prSet/>
      <dgm:spPr/>
      <dgm:t>
        <a:bodyPr/>
        <a:lstStyle/>
        <a:p>
          <a:endParaRPr lang="en-US"/>
        </a:p>
      </dgm:t>
    </dgm:pt>
    <dgm:pt modelId="{9AB648E6-7586-C944-B65E-2C42FFF259D8}" type="sibTrans" cxnId="{A6FAADA1-3CB5-FC42-86FC-F794F8120827}">
      <dgm:prSet/>
      <dgm:spPr/>
      <dgm:t>
        <a:bodyPr/>
        <a:lstStyle/>
        <a:p>
          <a:endParaRPr lang="en-US"/>
        </a:p>
      </dgm:t>
    </dgm:pt>
    <dgm:pt modelId="{90705804-465A-7740-AD29-EBEAA1FEE56B}" type="pres">
      <dgm:prSet presAssocID="{45CAB3A1-FBD4-1F4F-AAE6-9DE1A9D82DEB}" presName="Name0" presStyleCnt="0">
        <dgm:presLayoutVars>
          <dgm:chMax val="7"/>
          <dgm:resizeHandles val="exact"/>
        </dgm:presLayoutVars>
      </dgm:prSet>
      <dgm:spPr/>
      <dgm:t>
        <a:bodyPr/>
        <a:lstStyle/>
        <a:p>
          <a:endParaRPr lang="en-US"/>
        </a:p>
      </dgm:t>
    </dgm:pt>
    <dgm:pt modelId="{D4458AB9-7847-3140-8B06-BA6711B66B77}" type="pres">
      <dgm:prSet presAssocID="{45CAB3A1-FBD4-1F4F-AAE6-9DE1A9D82DEB}" presName="comp1" presStyleCnt="0"/>
      <dgm:spPr/>
    </dgm:pt>
    <dgm:pt modelId="{911E863E-3570-654F-9CE2-A11291F34A95}" type="pres">
      <dgm:prSet presAssocID="{45CAB3A1-FBD4-1F4F-AAE6-9DE1A9D82DEB}" presName="circle1" presStyleLbl="node1" presStyleIdx="0" presStyleCnt="6" custLinFactNeighborX="160"/>
      <dgm:spPr/>
      <dgm:t>
        <a:bodyPr/>
        <a:lstStyle/>
        <a:p>
          <a:endParaRPr lang="en-US"/>
        </a:p>
      </dgm:t>
    </dgm:pt>
    <dgm:pt modelId="{4F7BE56F-AD2A-1E4C-87DA-A1AB29E55748}" type="pres">
      <dgm:prSet presAssocID="{45CAB3A1-FBD4-1F4F-AAE6-9DE1A9D82DEB}" presName="c1text" presStyleLbl="node1" presStyleIdx="0" presStyleCnt="6">
        <dgm:presLayoutVars>
          <dgm:bulletEnabled val="1"/>
        </dgm:presLayoutVars>
      </dgm:prSet>
      <dgm:spPr/>
      <dgm:t>
        <a:bodyPr/>
        <a:lstStyle/>
        <a:p>
          <a:endParaRPr lang="en-US"/>
        </a:p>
      </dgm:t>
    </dgm:pt>
    <dgm:pt modelId="{F5417F88-B492-9349-BEBF-A9A0AEBD3621}" type="pres">
      <dgm:prSet presAssocID="{45CAB3A1-FBD4-1F4F-AAE6-9DE1A9D82DEB}" presName="comp2" presStyleCnt="0"/>
      <dgm:spPr/>
    </dgm:pt>
    <dgm:pt modelId="{522A8A42-CFCB-864E-A6D1-275BE7317DA9}" type="pres">
      <dgm:prSet presAssocID="{45CAB3A1-FBD4-1F4F-AAE6-9DE1A9D82DEB}" presName="circle2" presStyleLbl="node1" presStyleIdx="1" presStyleCnt="6" custScaleX="104976"/>
      <dgm:spPr/>
      <dgm:t>
        <a:bodyPr/>
        <a:lstStyle/>
        <a:p>
          <a:endParaRPr lang="en-US"/>
        </a:p>
      </dgm:t>
    </dgm:pt>
    <dgm:pt modelId="{2194A405-38C4-9B46-80B6-959EFD5B00A9}" type="pres">
      <dgm:prSet presAssocID="{45CAB3A1-FBD4-1F4F-AAE6-9DE1A9D82DEB}" presName="c2text" presStyleLbl="node1" presStyleIdx="1" presStyleCnt="6">
        <dgm:presLayoutVars>
          <dgm:bulletEnabled val="1"/>
        </dgm:presLayoutVars>
      </dgm:prSet>
      <dgm:spPr/>
      <dgm:t>
        <a:bodyPr/>
        <a:lstStyle/>
        <a:p>
          <a:endParaRPr lang="en-US"/>
        </a:p>
      </dgm:t>
    </dgm:pt>
    <dgm:pt modelId="{C9FD1039-B42B-F549-8032-B64A5232FD12}" type="pres">
      <dgm:prSet presAssocID="{45CAB3A1-FBD4-1F4F-AAE6-9DE1A9D82DEB}" presName="comp3" presStyleCnt="0"/>
      <dgm:spPr/>
    </dgm:pt>
    <dgm:pt modelId="{744A9F0C-39C0-0E4A-A3E5-EC7F915166EA}" type="pres">
      <dgm:prSet presAssocID="{45CAB3A1-FBD4-1F4F-AAE6-9DE1A9D82DEB}" presName="circle3" presStyleLbl="node1" presStyleIdx="2" presStyleCnt="6" custLinFactNeighborX="228" custLinFactNeighborY="0"/>
      <dgm:spPr/>
      <dgm:t>
        <a:bodyPr/>
        <a:lstStyle/>
        <a:p>
          <a:endParaRPr lang="en-US"/>
        </a:p>
      </dgm:t>
    </dgm:pt>
    <dgm:pt modelId="{607C894B-AB8D-024E-819A-A2464EA1D985}" type="pres">
      <dgm:prSet presAssocID="{45CAB3A1-FBD4-1F4F-AAE6-9DE1A9D82DEB}" presName="c3text" presStyleLbl="node1" presStyleIdx="2" presStyleCnt="6">
        <dgm:presLayoutVars>
          <dgm:bulletEnabled val="1"/>
        </dgm:presLayoutVars>
      </dgm:prSet>
      <dgm:spPr/>
      <dgm:t>
        <a:bodyPr/>
        <a:lstStyle/>
        <a:p>
          <a:endParaRPr lang="en-US"/>
        </a:p>
      </dgm:t>
    </dgm:pt>
    <dgm:pt modelId="{AFE3FC09-8F42-E646-B252-3494806DB291}" type="pres">
      <dgm:prSet presAssocID="{45CAB3A1-FBD4-1F4F-AAE6-9DE1A9D82DEB}" presName="comp4" presStyleCnt="0"/>
      <dgm:spPr/>
    </dgm:pt>
    <dgm:pt modelId="{ABAD7748-01A6-6049-963B-D3F83EB167B5}" type="pres">
      <dgm:prSet presAssocID="{45CAB3A1-FBD4-1F4F-AAE6-9DE1A9D82DEB}" presName="circle4" presStyleLbl="node1" presStyleIdx="3" presStyleCnt="6" custScaleX="109395"/>
      <dgm:spPr/>
      <dgm:t>
        <a:bodyPr/>
        <a:lstStyle/>
        <a:p>
          <a:endParaRPr lang="en-US"/>
        </a:p>
      </dgm:t>
    </dgm:pt>
    <dgm:pt modelId="{B16BE5FE-9D06-9044-9416-F6F5C57A313E}" type="pres">
      <dgm:prSet presAssocID="{45CAB3A1-FBD4-1F4F-AAE6-9DE1A9D82DEB}" presName="c4text" presStyleLbl="node1" presStyleIdx="3" presStyleCnt="6">
        <dgm:presLayoutVars>
          <dgm:bulletEnabled val="1"/>
        </dgm:presLayoutVars>
      </dgm:prSet>
      <dgm:spPr/>
      <dgm:t>
        <a:bodyPr/>
        <a:lstStyle/>
        <a:p>
          <a:endParaRPr lang="en-US"/>
        </a:p>
      </dgm:t>
    </dgm:pt>
    <dgm:pt modelId="{0DDF7E39-D4B7-AA40-8777-5072EE40CEA5}" type="pres">
      <dgm:prSet presAssocID="{45CAB3A1-FBD4-1F4F-AAE6-9DE1A9D82DEB}" presName="comp5" presStyleCnt="0"/>
      <dgm:spPr/>
    </dgm:pt>
    <dgm:pt modelId="{94B554EA-F2BD-7249-AC1A-427CA249FF44}" type="pres">
      <dgm:prSet presAssocID="{45CAB3A1-FBD4-1F4F-AAE6-9DE1A9D82DEB}" presName="circle5" presStyleLbl="node1" presStyleIdx="4" presStyleCnt="6" custScaleX="109564"/>
      <dgm:spPr/>
      <dgm:t>
        <a:bodyPr/>
        <a:lstStyle/>
        <a:p>
          <a:endParaRPr lang="en-US"/>
        </a:p>
      </dgm:t>
    </dgm:pt>
    <dgm:pt modelId="{8F4C3A5E-6A40-8546-89BC-B7AA103B81E6}" type="pres">
      <dgm:prSet presAssocID="{45CAB3A1-FBD4-1F4F-AAE6-9DE1A9D82DEB}" presName="c5text" presStyleLbl="node1" presStyleIdx="4" presStyleCnt="6">
        <dgm:presLayoutVars>
          <dgm:bulletEnabled val="1"/>
        </dgm:presLayoutVars>
      </dgm:prSet>
      <dgm:spPr/>
      <dgm:t>
        <a:bodyPr/>
        <a:lstStyle/>
        <a:p>
          <a:endParaRPr lang="en-US"/>
        </a:p>
      </dgm:t>
    </dgm:pt>
    <dgm:pt modelId="{F08E4B2E-C5AD-8F40-9EF1-F8768CD300C0}" type="pres">
      <dgm:prSet presAssocID="{45CAB3A1-FBD4-1F4F-AAE6-9DE1A9D82DEB}" presName="comp6" presStyleCnt="0"/>
      <dgm:spPr/>
    </dgm:pt>
    <dgm:pt modelId="{A6EF60E7-12D8-7A49-9F0C-8D989FEF51B3}" type="pres">
      <dgm:prSet presAssocID="{45CAB3A1-FBD4-1F4F-AAE6-9DE1A9D82DEB}" presName="circle6" presStyleLbl="node1" presStyleIdx="5" presStyleCnt="6" custScaleX="112906" custScaleY="88520" custLinFactNeighborX="-2971" custLinFactNeighborY="15152"/>
      <dgm:spPr/>
      <dgm:t>
        <a:bodyPr/>
        <a:lstStyle/>
        <a:p>
          <a:endParaRPr lang="en-US"/>
        </a:p>
      </dgm:t>
    </dgm:pt>
    <dgm:pt modelId="{BCC01F4B-9A70-3644-9A2D-579EE611385E}" type="pres">
      <dgm:prSet presAssocID="{45CAB3A1-FBD4-1F4F-AAE6-9DE1A9D82DEB}" presName="c6text" presStyleLbl="node1" presStyleIdx="5" presStyleCnt="6">
        <dgm:presLayoutVars>
          <dgm:bulletEnabled val="1"/>
        </dgm:presLayoutVars>
      </dgm:prSet>
      <dgm:spPr/>
      <dgm:t>
        <a:bodyPr/>
        <a:lstStyle/>
        <a:p>
          <a:endParaRPr lang="en-US"/>
        </a:p>
      </dgm:t>
    </dgm:pt>
  </dgm:ptLst>
  <dgm:cxnLst>
    <dgm:cxn modelId="{2E370414-C8AF-5141-B129-FC9B6F972A8D}" srcId="{45CAB3A1-FBD4-1F4F-AAE6-9DE1A9D82DEB}" destId="{454C38DD-7F49-DE47-97BE-8134C02BCA6C}" srcOrd="2" destOrd="0" parTransId="{792F6DBD-8605-EA41-AE26-67F4B23C9E08}" sibTransId="{BF028297-39B0-D44E-AEEF-1A0ACCDFAB22}"/>
    <dgm:cxn modelId="{38D38BEB-C1AC-45E6-9CF0-CE4C0113E334}" type="presOf" srcId="{45CAB3A1-FBD4-1F4F-AAE6-9DE1A9D82DEB}" destId="{90705804-465A-7740-AD29-EBEAA1FEE56B}" srcOrd="0" destOrd="0" presId="urn:microsoft.com/office/officeart/2005/8/layout/venn2"/>
    <dgm:cxn modelId="{3B86D607-E37F-4F38-A743-C8F51AC4919C}" type="presOf" srcId="{6101AC50-4224-A04B-A168-F960CA0039E7}" destId="{94B554EA-F2BD-7249-AC1A-427CA249FF44}" srcOrd="0" destOrd="0" presId="urn:microsoft.com/office/officeart/2005/8/layout/venn2"/>
    <dgm:cxn modelId="{07D5DDB3-60D2-45E3-8003-9E126E9F8852}" type="presOf" srcId="{EB2C8AAF-20FA-FD48-9A23-73F02242D273}" destId="{4F7BE56F-AD2A-1E4C-87DA-A1AB29E55748}" srcOrd="1" destOrd="0" presId="urn:microsoft.com/office/officeart/2005/8/layout/venn2"/>
    <dgm:cxn modelId="{01645C25-4F97-44B5-92C3-7865EAD048D7}" type="presOf" srcId="{36D0ADF6-E356-CD40-BDCD-E2B60D1BEF0F}" destId="{BCC01F4B-9A70-3644-9A2D-579EE611385E}" srcOrd="1" destOrd="0" presId="urn:microsoft.com/office/officeart/2005/8/layout/venn2"/>
    <dgm:cxn modelId="{02BBF65A-A2CC-4F55-BFD1-34640CAB21CC}" type="presOf" srcId="{36D0ADF6-E356-CD40-BDCD-E2B60D1BEF0F}" destId="{A6EF60E7-12D8-7A49-9F0C-8D989FEF51B3}" srcOrd="0" destOrd="0" presId="urn:microsoft.com/office/officeart/2005/8/layout/venn2"/>
    <dgm:cxn modelId="{E04C4A25-5CC1-4E73-81F6-4180F12A385C}" type="presOf" srcId="{EB2C8AAF-20FA-FD48-9A23-73F02242D273}" destId="{911E863E-3570-654F-9CE2-A11291F34A95}" srcOrd="0" destOrd="0" presId="urn:microsoft.com/office/officeart/2005/8/layout/venn2"/>
    <dgm:cxn modelId="{26D5FBA2-DEC2-4492-BDD8-4A52CF540B17}" type="presOf" srcId="{C75BAD7B-128A-7F4F-9E81-D5F37D9DACDA}" destId="{B16BE5FE-9D06-9044-9416-F6F5C57A313E}" srcOrd="1" destOrd="0" presId="urn:microsoft.com/office/officeart/2005/8/layout/venn2"/>
    <dgm:cxn modelId="{B2BE12B0-A013-4821-A5FF-27B31ECA5156}" type="presOf" srcId="{792D9DF3-731F-1846-9861-9C7785CE62D2}" destId="{2194A405-38C4-9B46-80B6-959EFD5B00A9}" srcOrd="1" destOrd="0" presId="urn:microsoft.com/office/officeart/2005/8/layout/venn2"/>
    <dgm:cxn modelId="{A6FAADA1-3CB5-FC42-86FC-F794F8120827}" srcId="{45CAB3A1-FBD4-1F4F-AAE6-9DE1A9D82DEB}" destId="{EB2C8AAF-20FA-FD48-9A23-73F02242D273}" srcOrd="0" destOrd="0" parTransId="{58C81196-1888-F541-995F-590A2CACD69D}" sibTransId="{9AB648E6-7586-C944-B65E-2C42FFF259D8}"/>
    <dgm:cxn modelId="{D08F9AD9-15A2-4B44-868D-D592DF236DB0}" srcId="{45CAB3A1-FBD4-1F4F-AAE6-9DE1A9D82DEB}" destId="{C75BAD7B-128A-7F4F-9E81-D5F37D9DACDA}" srcOrd="3" destOrd="0" parTransId="{D5DA2CF2-B82C-4E4F-AF37-93B2FE224B50}" sibTransId="{009D5CB1-5B5E-6D45-93C6-2365FF21EC61}"/>
    <dgm:cxn modelId="{2123A2EC-FC42-40C8-A196-96B7B5B9DF59}" type="presOf" srcId="{792D9DF3-731F-1846-9861-9C7785CE62D2}" destId="{522A8A42-CFCB-864E-A6D1-275BE7317DA9}" srcOrd="0" destOrd="0" presId="urn:microsoft.com/office/officeart/2005/8/layout/venn2"/>
    <dgm:cxn modelId="{33BCC6E6-85BF-4BF7-95A2-C0D6B8E97388}" type="presOf" srcId="{C75BAD7B-128A-7F4F-9E81-D5F37D9DACDA}" destId="{ABAD7748-01A6-6049-963B-D3F83EB167B5}" srcOrd="0" destOrd="0" presId="urn:microsoft.com/office/officeart/2005/8/layout/venn2"/>
    <dgm:cxn modelId="{FB1D75BB-9948-450F-8F3C-4C11FB58CF12}" type="presOf" srcId="{454C38DD-7F49-DE47-97BE-8134C02BCA6C}" destId="{607C894B-AB8D-024E-819A-A2464EA1D985}" srcOrd="1" destOrd="0" presId="urn:microsoft.com/office/officeart/2005/8/layout/venn2"/>
    <dgm:cxn modelId="{73DECE39-ED40-2D4C-9111-DCB4A62AD799}" srcId="{45CAB3A1-FBD4-1F4F-AAE6-9DE1A9D82DEB}" destId="{36D0ADF6-E356-CD40-BDCD-E2B60D1BEF0F}" srcOrd="5" destOrd="0" parTransId="{4E8D4038-ECDB-8F4D-B7B1-4820200F362C}" sibTransId="{113D6970-FCC8-6C46-9526-C13F9CE9860E}"/>
    <dgm:cxn modelId="{C92362BC-EAE1-47CD-97A2-9278B642404C}" type="presOf" srcId="{454C38DD-7F49-DE47-97BE-8134C02BCA6C}" destId="{744A9F0C-39C0-0E4A-A3E5-EC7F915166EA}" srcOrd="0" destOrd="0" presId="urn:microsoft.com/office/officeart/2005/8/layout/venn2"/>
    <dgm:cxn modelId="{FCFF05D7-C5FA-404B-9D7C-0FBC86DE9094}" srcId="{45CAB3A1-FBD4-1F4F-AAE6-9DE1A9D82DEB}" destId="{792D9DF3-731F-1846-9861-9C7785CE62D2}" srcOrd="1" destOrd="0" parTransId="{45A18E7F-BDC1-5F4B-9EFB-9D573A5EDCD7}" sibTransId="{4F40CAC4-38A6-7B48-B018-AB7D6A6DAD85}"/>
    <dgm:cxn modelId="{673A267F-3EC6-314A-AB24-65E8CFB1F318}" srcId="{45CAB3A1-FBD4-1F4F-AAE6-9DE1A9D82DEB}" destId="{6101AC50-4224-A04B-A168-F960CA0039E7}" srcOrd="4" destOrd="0" parTransId="{C39E6C53-A3CC-AE49-8084-AC8642378F9E}" sibTransId="{B029F96B-220D-FC45-81A2-4F12EFDC7F63}"/>
    <dgm:cxn modelId="{F2836BBD-7B77-47CE-862F-F3250EA91AB0}" type="presOf" srcId="{6101AC50-4224-A04B-A168-F960CA0039E7}" destId="{8F4C3A5E-6A40-8546-89BC-B7AA103B81E6}" srcOrd="1" destOrd="0" presId="urn:microsoft.com/office/officeart/2005/8/layout/venn2"/>
    <dgm:cxn modelId="{DA8DF56B-C124-49B7-B5C2-CCEB9C3909D1}" type="presParOf" srcId="{90705804-465A-7740-AD29-EBEAA1FEE56B}" destId="{D4458AB9-7847-3140-8B06-BA6711B66B77}" srcOrd="0" destOrd="0" presId="urn:microsoft.com/office/officeart/2005/8/layout/venn2"/>
    <dgm:cxn modelId="{E1A8E0E5-C68C-4CDB-8B54-541631C46587}" type="presParOf" srcId="{D4458AB9-7847-3140-8B06-BA6711B66B77}" destId="{911E863E-3570-654F-9CE2-A11291F34A95}" srcOrd="0" destOrd="0" presId="urn:microsoft.com/office/officeart/2005/8/layout/venn2"/>
    <dgm:cxn modelId="{B16CA47B-06AB-497C-8D9C-C6FA070C5E84}" type="presParOf" srcId="{D4458AB9-7847-3140-8B06-BA6711B66B77}" destId="{4F7BE56F-AD2A-1E4C-87DA-A1AB29E55748}" srcOrd="1" destOrd="0" presId="urn:microsoft.com/office/officeart/2005/8/layout/venn2"/>
    <dgm:cxn modelId="{204BFBBC-1ADE-4C6A-B599-3DFB0571DFFF}" type="presParOf" srcId="{90705804-465A-7740-AD29-EBEAA1FEE56B}" destId="{F5417F88-B492-9349-BEBF-A9A0AEBD3621}" srcOrd="1" destOrd="0" presId="urn:microsoft.com/office/officeart/2005/8/layout/venn2"/>
    <dgm:cxn modelId="{FF793F38-2361-4B88-88BA-B8826CE7C182}" type="presParOf" srcId="{F5417F88-B492-9349-BEBF-A9A0AEBD3621}" destId="{522A8A42-CFCB-864E-A6D1-275BE7317DA9}" srcOrd="0" destOrd="0" presId="urn:microsoft.com/office/officeart/2005/8/layout/venn2"/>
    <dgm:cxn modelId="{5A029C66-09C4-4177-B1F3-0A43DE96913E}" type="presParOf" srcId="{F5417F88-B492-9349-BEBF-A9A0AEBD3621}" destId="{2194A405-38C4-9B46-80B6-959EFD5B00A9}" srcOrd="1" destOrd="0" presId="urn:microsoft.com/office/officeart/2005/8/layout/venn2"/>
    <dgm:cxn modelId="{1D04BC0F-7AFA-435A-AE43-0FDEE0745AB1}" type="presParOf" srcId="{90705804-465A-7740-AD29-EBEAA1FEE56B}" destId="{C9FD1039-B42B-F549-8032-B64A5232FD12}" srcOrd="2" destOrd="0" presId="urn:microsoft.com/office/officeart/2005/8/layout/venn2"/>
    <dgm:cxn modelId="{8145F6FD-3C72-47ED-8EB4-70B427C82EB9}" type="presParOf" srcId="{C9FD1039-B42B-F549-8032-B64A5232FD12}" destId="{744A9F0C-39C0-0E4A-A3E5-EC7F915166EA}" srcOrd="0" destOrd="0" presId="urn:microsoft.com/office/officeart/2005/8/layout/venn2"/>
    <dgm:cxn modelId="{3F6B8110-3023-4F69-BB9E-79E9DE451C17}" type="presParOf" srcId="{C9FD1039-B42B-F549-8032-B64A5232FD12}" destId="{607C894B-AB8D-024E-819A-A2464EA1D985}" srcOrd="1" destOrd="0" presId="urn:microsoft.com/office/officeart/2005/8/layout/venn2"/>
    <dgm:cxn modelId="{4B5AC1AF-17C3-4E1B-A5F7-253884D0DED7}" type="presParOf" srcId="{90705804-465A-7740-AD29-EBEAA1FEE56B}" destId="{AFE3FC09-8F42-E646-B252-3494806DB291}" srcOrd="3" destOrd="0" presId="urn:microsoft.com/office/officeart/2005/8/layout/venn2"/>
    <dgm:cxn modelId="{0E68F313-623B-4636-A8C0-6934053E1DD3}" type="presParOf" srcId="{AFE3FC09-8F42-E646-B252-3494806DB291}" destId="{ABAD7748-01A6-6049-963B-D3F83EB167B5}" srcOrd="0" destOrd="0" presId="urn:microsoft.com/office/officeart/2005/8/layout/venn2"/>
    <dgm:cxn modelId="{3F64B1D1-578B-40D8-BEF5-DEE39137008D}" type="presParOf" srcId="{AFE3FC09-8F42-E646-B252-3494806DB291}" destId="{B16BE5FE-9D06-9044-9416-F6F5C57A313E}" srcOrd="1" destOrd="0" presId="urn:microsoft.com/office/officeart/2005/8/layout/venn2"/>
    <dgm:cxn modelId="{E039C922-1CF3-4C0D-A98E-6686280D0A38}" type="presParOf" srcId="{90705804-465A-7740-AD29-EBEAA1FEE56B}" destId="{0DDF7E39-D4B7-AA40-8777-5072EE40CEA5}" srcOrd="4" destOrd="0" presId="urn:microsoft.com/office/officeart/2005/8/layout/venn2"/>
    <dgm:cxn modelId="{AB00622F-52A6-4356-9757-6521A0600C87}" type="presParOf" srcId="{0DDF7E39-D4B7-AA40-8777-5072EE40CEA5}" destId="{94B554EA-F2BD-7249-AC1A-427CA249FF44}" srcOrd="0" destOrd="0" presId="urn:microsoft.com/office/officeart/2005/8/layout/venn2"/>
    <dgm:cxn modelId="{44473B52-0E15-4E28-8098-14BCFEBF2113}" type="presParOf" srcId="{0DDF7E39-D4B7-AA40-8777-5072EE40CEA5}" destId="{8F4C3A5E-6A40-8546-89BC-B7AA103B81E6}" srcOrd="1" destOrd="0" presId="urn:microsoft.com/office/officeart/2005/8/layout/venn2"/>
    <dgm:cxn modelId="{D84C9848-B112-441F-ADD5-C88442F28736}" type="presParOf" srcId="{90705804-465A-7740-AD29-EBEAA1FEE56B}" destId="{F08E4B2E-C5AD-8F40-9EF1-F8768CD300C0}" srcOrd="5" destOrd="0" presId="urn:microsoft.com/office/officeart/2005/8/layout/venn2"/>
    <dgm:cxn modelId="{9FBBFF24-9D45-4418-ACC5-4580D1BAEBAA}" type="presParOf" srcId="{F08E4B2E-C5AD-8F40-9EF1-F8768CD300C0}" destId="{A6EF60E7-12D8-7A49-9F0C-8D989FEF51B3}" srcOrd="0" destOrd="0" presId="urn:microsoft.com/office/officeart/2005/8/layout/venn2"/>
    <dgm:cxn modelId="{465CECD4-9C86-453C-9D7E-20C868F68E95}" type="presParOf" srcId="{F08E4B2E-C5AD-8F40-9EF1-F8768CD300C0}" destId="{BCC01F4B-9A70-3644-9A2D-579EE611385E}"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9FC95-99CF-534F-842F-F84AFC597086}">
      <dsp:nvSpPr>
        <dsp:cNvPr id="0" name=""/>
        <dsp:cNvSpPr/>
      </dsp:nvSpPr>
      <dsp:spPr>
        <a:xfrm rot="5400000">
          <a:off x="-177110" y="177266"/>
          <a:ext cx="1180734" cy="826513"/>
        </a:xfrm>
        <a:prstGeom prst="chevron">
          <a:avLst/>
        </a:prstGeom>
        <a:solidFill>
          <a:srgbClr val="B40000"/>
        </a:solidFill>
        <a:ln w="9525" cap="flat" cmpd="sng" algn="ctr">
          <a:solidFill>
            <a:srgbClr val="B40000"/>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endParaRPr lang="en-US" sz="2400" b="1" kern="1200" dirty="0">
            <a:solidFill>
              <a:schemeClr val="tx1"/>
            </a:solidFill>
            <a:latin typeface="Arial" panose="020B0604020202020204" pitchFamily="34" charset="0"/>
            <a:cs typeface="Arial" panose="020B0604020202020204" pitchFamily="34" charset="0"/>
          </a:endParaRPr>
        </a:p>
      </dsp:txBody>
      <dsp:txXfrm rot="-5400000">
        <a:off x="1" y="413413"/>
        <a:ext cx="826513" cy="354221"/>
      </dsp:txXfrm>
    </dsp:sp>
    <dsp:sp modelId="{C5C4873E-0B8C-014A-BBAA-8F6510789973}">
      <dsp:nvSpPr>
        <dsp:cNvPr id="0" name=""/>
        <dsp:cNvSpPr/>
      </dsp:nvSpPr>
      <dsp:spPr>
        <a:xfrm rot="5400000">
          <a:off x="3971280" y="-3144726"/>
          <a:ext cx="767477" cy="7057011"/>
        </a:xfrm>
        <a:prstGeom prst="round2SameRect">
          <a:avLst/>
        </a:prstGeom>
        <a:solidFill>
          <a:schemeClr val="lt1">
            <a:alpha val="90000"/>
            <a:hueOff val="0"/>
            <a:satOff val="0"/>
            <a:lumOff val="0"/>
            <a:alphaOff val="0"/>
          </a:schemeClr>
        </a:solidFill>
        <a:ln w="952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a:latin typeface="Arial" panose="020B0604020202020204" pitchFamily="34" charset="0"/>
              <a:cs typeface="Arial" panose="020B0604020202020204" pitchFamily="34" charset="0"/>
            </a:rPr>
            <a:t>What is your name?</a:t>
          </a:r>
        </a:p>
      </dsp:txBody>
      <dsp:txXfrm rot="-5400000">
        <a:off x="826514" y="37505"/>
        <a:ext cx="7019546" cy="692547"/>
      </dsp:txXfrm>
    </dsp:sp>
    <dsp:sp modelId="{41E02DF4-6011-EF42-B418-14813544E34A}">
      <dsp:nvSpPr>
        <dsp:cNvPr id="0" name=""/>
        <dsp:cNvSpPr/>
      </dsp:nvSpPr>
      <dsp:spPr>
        <a:xfrm rot="5400000">
          <a:off x="-177110" y="1210217"/>
          <a:ext cx="1180734" cy="826513"/>
        </a:xfrm>
        <a:prstGeom prst="chevron">
          <a:avLst/>
        </a:prstGeom>
        <a:solidFill>
          <a:schemeClr val="accent4">
            <a:lumMod val="75000"/>
          </a:schemeClr>
        </a:solidFill>
        <a:ln w="9525" cap="flat" cmpd="sng" algn="ctr">
          <a:solidFill>
            <a:schemeClr val="accent4">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endParaRPr lang="en-US" sz="2400" b="1" kern="1200" dirty="0">
            <a:latin typeface="Arial" panose="020B0604020202020204" pitchFamily="34" charset="0"/>
            <a:cs typeface="Arial" panose="020B0604020202020204" pitchFamily="34" charset="0"/>
          </a:endParaRPr>
        </a:p>
      </dsp:txBody>
      <dsp:txXfrm rot="-5400000">
        <a:off x="1" y="1446364"/>
        <a:ext cx="826513" cy="354221"/>
      </dsp:txXfrm>
    </dsp:sp>
    <dsp:sp modelId="{2E6ABBFC-F510-5442-AE8E-EE07A6125C5C}">
      <dsp:nvSpPr>
        <dsp:cNvPr id="0" name=""/>
        <dsp:cNvSpPr/>
      </dsp:nvSpPr>
      <dsp:spPr>
        <a:xfrm rot="5400000">
          <a:off x="3971280" y="-2111659"/>
          <a:ext cx="767477" cy="7057011"/>
        </a:xfrm>
        <a:prstGeom prst="round2SameRect">
          <a:avLst/>
        </a:prstGeom>
        <a:solidFill>
          <a:schemeClr val="lt1">
            <a:alpha val="90000"/>
            <a:hueOff val="0"/>
            <a:satOff val="0"/>
            <a:lumOff val="0"/>
            <a:alphaOff val="0"/>
          </a:schemeClr>
        </a:solidFill>
        <a:ln w="9525" cap="flat" cmpd="sng" algn="ctr">
          <a:solidFill>
            <a:schemeClr val="accent4">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b="1" kern="1200" dirty="0">
              <a:latin typeface="Arial" panose="020B0604020202020204" pitchFamily="34" charset="0"/>
              <a:cs typeface="Arial" panose="020B0604020202020204" pitchFamily="34" charset="0"/>
            </a:rPr>
            <a:t>What is your job?</a:t>
          </a:r>
        </a:p>
      </dsp:txBody>
      <dsp:txXfrm rot="-5400000">
        <a:off x="826514" y="1070572"/>
        <a:ext cx="7019546" cy="692547"/>
      </dsp:txXfrm>
    </dsp:sp>
    <dsp:sp modelId="{14295727-315B-2040-93DF-7330CFDB10A9}">
      <dsp:nvSpPr>
        <dsp:cNvPr id="0" name=""/>
        <dsp:cNvSpPr/>
      </dsp:nvSpPr>
      <dsp:spPr>
        <a:xfrm rot="5400000">
          <a:off x="-177110" y="2243168"/>
          <a:ext cx="1180734" cy="826513"/>
        </a:xfrm>
        <a:prstGeom prst="chevron">
          <a:avLst/>
        </a:prstGeom>
        <a:solidFill>
          <a:schemeClr val="accent1">
            <a:lumMod val="75000"/>
          </a:schemeClr>
        </a:solidFill>
        <a:ln w="9525" cap="flat" cmpd="sng" algn="ctr">
          <a:solidFill>
            <a:schemeClr val="accent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endParaRPr lang="en-US" sz="2400" b="1" kern="1200" dirty="0">
            <a:latin typeface="Arial" panose="020B0604020202020204" pitchFamily="34" charset="0"/>
            <a:cs typeface="Arial" panose="020B0604020202020204" pitchFamily="34" charset="0"/>
          </a:endParaRPr>
        </a:p>
      </dsp:txBody>
      <dsp:txXfrm rot="-5400000">
        <a:off x="1" y="2479315"/>
        <a:ext cx="826513" cy="354221"/>
      </dsp:txXfrm>
    </dsp:sp>
    <dsp:sp modelId="{9E2AFA8B-64D3-554C-BC35-3A5A4B2D96A1}">
      <dsp:nvSpPr>
        <dsp:cNvPr id="0" name=""/>
        <dsp:cNvSpPr/>
      </dsp:nvSpPr>
      <dsp:spPr>
        <a:xfrm rot="5400000">
          <a:off x="3971280" y="-1078708"/>
          <a:ext cx="767477" cy="7057011"/>
        </a:xfrm>
        <a:prstGeom prst="round2SameRect">
          <a:avLst/>
        </a:prstGeom>
        <a:solidFill>
          <a:schemeClr val="lt1">
            <a:alpha val="90000"/>
            <a:hueOff val="0"/>
            <a:satOff val="0"/>
            <a:lumOff val="0"/>
            <a:alphaOff val="0"/>
          </a:schemeClr>
        </a:soli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b="1" kern="1200" dirty="0">
              <a:latin typeface="Arial" panose="020B0604020202020204" pitchFamily="34" charset="0"/>
              <a:cs typeface="Arial" panose="020B0604020202020204" pitchFamily="34" charset="0"/>
            </a:rPr>
            <a:t>How many years have you worked in prevention?</a:t>
          </a:r>
        </a:p>
      </dsp:txBody>
      <dsp:txXfrm rot="-5400000">
        <a:off x="826514" y="2103523"/>
        <a:ext cx="7019546" cy="692547"/>
      </dsp:txXfrm>
    </dsp:sp>
    <dsp:sp modelId="{85A509EC-4255-B247-A0D6-BBA9D8BC4840}">
      <dsp:nvSpPr>
        <dsp:cNvPr id="0" name=""/>
        <dsp:cNvSpPr/>
      </dsp:nvSpPr>
      <dsp:spPr>
        <a:xfrm rot="5400000">
          <a:off x="-177110" y="3276120"/>
          <a:ext cx="1180734" cy="826513"/>
        </a:xfrm>
        <a:prstGeom prst="chevron">
          <a:avLst/>
        </a:prstGeom>
        <a:solidFill>
          <a:schemeClr val="accent3">
            <a:lumMod val="50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endParaRPr lang="en-US" sz="2400" b="1" kern="1200" dirty="0">
            <a:latin typeface="Arial" panose="020B0604020202020204" pitchFamily="34" charset="0"/>
            <a:cs typeface="Arial" panose="020B0604020202020204" pitchFamily="34" charset="0"/>
          </a:endParaRPr>
        </a:p>
      </dsp:txBody>
      <dsp:txXfrm rot="-5400000">
        <a:off x="1" y="3512267"/>
        <a:ext cx="826513" cy="354221"/>
      </dsp:txXfrm>
    </dsp:sp>
    <dsp:sp modelId="{FE324FCD-37C4-294F-A0A5-2C367A31D140}">
      <dsp:nvSpPr>
        <dsp:cNvPr id="0" name=""/>
        <dsp:cNvSpPr/>
      </dsp:nvSpPr>
      <dsp:spPr>
        <a:xfrm rot="5400000">
          <a:off x="3971280" y="-45757"/>
          <a:ext cx="767477" cy="7057011"/>
        </a:xfrm>
        <a:prstGeom prst="round2SameRect">
          <a:avLst/>
        </a:prstGeom>
        <a:solidFill>
          <a:schemeClr val="lt1">
            <a:alpha val="90000"/>
            <a:hueOff val="0"/>
            <a:satOff val="0"/>
            <a:lumOff val="0"/>
            <a:alphaOff val="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b="1" kern="1200" dirty="0">
              <a:latin typeface="Arial" panose="020B0604020202020204" pitchFamily="34" charset="0"/>
              <a:cs typeface="Arial" panose="020B0604020202020204" pitchFamily="34" charset="0"/>
            </a:rPr>
            <a:t>What field do you come from?</a:t>
          </a:r>
        </a:p>
      </dsp:txBody>
      <dsp:txXfrm rot="-5400000">
        <a:off x="826514" y="3136474"/>
        <a:ext cx="7019546" cy="692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3A54A-AFF5-5D45-8D8A-5A265C67BFDD}">
      <dsp:nvSpPr>
        <dsp:cNvPr id="0" name=""/>
        <dsp:cNvSpPr/>
      </dsp:nvSpPr>
      <dsp:spPr>
        <a:xfrm rot="5400000">
          <a:off x="4863255" y="-2526429"/>
          <a:ext cx="858455" cy="6130390"/>
        </a:xfrm>
        <a:prstGeom prst="round2SameRect">
          <a:avLst/>
        </a:prstGeom>
        <a:solidFill>
          <a:schemeClr val="accent1">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Setting the Foundation: From Theory to Practice</a:t>
          </a:r>
        </a:p>
      </dsp:txBody>
      <dsp:txXfrm rot="-5400000">
        <a:off x="2227288" y="151444"/>
        <a:ext cx="6088484" cy="774643"/>
      </dsp:txXfrm>
    </dsp:sp>
    <dsp:sp modelId="{ADF79556-8371-3E42-AAE4-71A692C54BBC}">
      <dsp:nvSpPr>
        <dsp:cNvPr id="0" name=""/>
        <dsp:cNvSpPr/>
      </dsp:nvSpPr>
      <dsp:spPr>
        <a:xfrm>
          <a:off x="506" y="2231"/>
          <a:ext cx="2226781" cy="1073069"/>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Session 1</a:t>
          </a:r>
        </a:p>
      </dsp:txBody>
      <dsp:txXfrm>
        <a:off x="52889" y="54614"/>
        <a:ext cx="2122015" cy="968303"/>
      </dsp:txXfrm>
    </dsp:sp>
    <dsp:sp modelId="{ADC18F1D-041C-4A4B-A90C-B5078FA0A1D4}">
      <dsp:nvSpPr>
        <dsp:cNvPr id="0" name=""/>
        <dsp:cNvSpPr/>
      </dsp:nvSpPr>
      <dsp:spPr>
        <a:xfrm rot="5400000">
          <a:off x="4854872" y="-1408311"/>
          <a:ext cx="858455" cy="6147600"/>
        </a:xfrm>
        <a:prstGeom prst="round2SameRect">
          <a:avLst/>
        </a:prstGeom>
        <a:solidFill>
          <a:schemeClr val="accent1">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Strategic Prevention Framework (SPF): Assessment and Capacity</a:t>
          </a:r>
        </a:p>
      </dsp:txBody>
      <dsp:txXfrm rot="-5400000">
        <a:off x="2210300" y="1278167"/>
        <a:ext cx="6105694" cy="774643"/>
      </dsp:txXfrm>
    </dsp:sp>
    <dsp:sp modelId="{D9A06369-8AC8-214A-BD75-6486DC782DEA}">
      <dsp:nvSpPr>
        <dsp:cNvPr id="0" name=""/>
        <dsp:cNvSpPr/>
      </dsp:nvSpPr>
      <dsp:spPr>
        <a:xfrm>
          <a:off x="506" y="1128954"/>
          <a:ext cx="2209793" cy="1073069"/>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Session 2</a:t>
          </a:r>
        </a:p>
      </dsp:txBody>
      <dsp:txXfrm>
        <a:off x="52889" y="1181337"/>
        <a:ext cx="2105027" cy="968303"/>
      </dsp:txXfrm>
    </dsp:sp>
    <dsp:sp modelId="{26A5445E-66AB-9545-AE7B-96699CC648D3}">
      <dsp:nvSpPr>
        <dsp:cNvPr id="0" name=""/>
        <dsp:cNvSpPr/>
      </dsp:nvSpPr>
      <dsp:spPr>
        <a:xfrm rot="5400000">
          <a:off x="4878770" y="-258829"/>
          <a:ext cx="858455" cy="6102082"/>
        </a:xfrm>
        <a:prstGeom prst="round2SameRect">
          <a:avLst/>
        </a:prstGeom>
        <a:solidFill>
          <a:schemeClr val="accent1">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SPF: Capacity (cont.), Cultural Competence, and Planning</a:t>
          </a:r>
        </a:p>
      </dsp:txBody>
      <dsp:txXfrm rot="-5400000">
        <a:off x="2256957" y="2404890"/>
        <a:ext cx="6060176" cy="774643"/>
      </dsp:txXfrm>
    </dsp:sp>
    <dsp:sp modelId="{085181BD-7C53-EF40-A33F-EC8FD48929D1}">
      <dsp:nvSpPr>
        <dsp:cNvPr id="0" name=""/>
        <dsp:cNvSpPr/>
      </dsp:nvSpPr>
      <dsp:spPr>
        <a:xfrm>
          <a:off x="506" y="2255677"/>
          <a:ext cx="2256450" cy="1073069"/>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Session 3</a:t>
          </a:r>
        </a:p>
      </dsp:txBody>
      <dsp:txXfrm>
        <a:off x="52889" y="2308060"/>
        <a:ext cx="2151684" cy="968303"/>
      </dsp:txXfrm>
    </dsp:sp>
    <dsp:sp modelId="{797CD7AA-8DED-0C4A-9619-393FB29EE715}">
      <dsp:nvSpPr>
        <dsp:cNvPr id="0" name=""/>
        <dsp:cNvSpPr/>
      </dsp:nvSpPr>
      <dsp:spPr>
        <a:xfrm rot="5400000">
          <a:off x="4865901" y="837015"/>
          <a:ext cx="858455" cy="6128916"/>
        </a:xfrm>
        <a:prstGeom prst="round2SameRect">
          <a:avLst/>
        </a:prstGeom>
        <a:solidFill>
          <a:schemeClr val="accent1">
            <a:lumMod val="20000"/>
            <a:lumOff val="8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SPF: Sustainability, Implementation, and Evaluation</a:t>
          </a:r>
        </a:p>
        <a:p>
          <a:pPr marL="228600" lvl="1" indent="-228600" algn="l"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Bringing it all Together</a:t>
          </a:r>
        </a:p>
      </dsp:txBody>
      <dsp:txXfrm rot="-5400000">
        <a:off x="2230671" y="3514151"/>
        <a:ext cx="6087010" cy="774643"/>
      </dsp:txXfrm>
    </dsp:sp>
    <dsp:sp modelId="{C572C543-1503-474F-9198-B8ED7E80680C}">
      <dsp:nvSpPr>
        <dsp:cNvPr id="0" name=""/>
        <dsp:cNvSpPr/>
      </dsp:nvSpPr>
      <dsp:spPr>
        <a:xfrm>
          <a:off x="506" y="3382400"/>
          <a:ext cx="2229658" cy="1073069"/>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Session 4</a:t>
          </a:r>
        </a:p>
      </dsp:txBody>
      <dsp:txXfrm>
        <a:off x="52889" y="3434783"/>
        <a:ext cx="2124892" cy="968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57B14-18DC-8B4A-B0EA-C9D044344828}">
      <dsp:nvSpPr>
        <dsp:cNvPr id="0" name=""/>
        <dsp:cNvSpPr/>
      </dsp:nvSpPr>
      <dsp:spPr>
        <a:xfrm>
          <a:off x="0" y="0"/>
          <a:ext cx="6553200" cy="1287780"/>
        </a:xfrm>
        <a:prstGeom prst="rect">
          <a:avLst/>
        </a:prstGeom>
        <a:solidFill>
          <a:srgbClr val="616F56">
            <a:shade val="9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cap="all" dirty="0">
              <a:solidFill>
                <a:sysClr val="window" lastClr="FFFFFF">
                  <a:hueOff val="0"/>
                  <a:satOff val="0"/>
                  <a:lumOff val="0"/>
                  <a:alphaOff val="0"/>
                </a:sysClr>
              </a:solidFill>
              <a:latin typeface="Helvetica" charset="0"/>
              <a:ea typeface="+mn-ea"/>
              <a:cs typeface="Helvetica" charset="0"/>
            </a:rPr>
            <a:t>What guidelines do we need so that everyone…</a:t>
          </a:r>
          <a:endParaRPr lang="en-US" sz="3200" b="1" kern="1200" cap="all" dirty="0">
            <a:solidFill>
              <a:sysClr val="window" lastClr="FFFFFF">
                <a:hueOff val="0"/>
                <a:satOff val="0"/>
                <a:lumOff val="0"/>
                <a:alphaOff val="0"/>
              </a:sysClr>
            </a:solidFill>
            <a:latin typeface="Calibri"/>
            <a:ea typeface="+mn-ea"/>
            <a:cs typeface="+mn-cs"/>
          </a:endParaRPr>
        </a:p>
      </dsp:txBody>
      <dsp:txXfrm>
        <a:off x="0" y="0"/>
        <a:ext cx="6553200" cy="1287780"/>
      </dsp:txXfrm>
    </dsp:sp>
    <dsp:sp modelId="{435B4E5E-84AF-1F4E-B305-B24C15BF3325}">
      <dsp:nvSpPr>
        <dsp:cNvPr id="0" name=""/>
        <dsp:cNvSpPr/>
      </dsp:nvSpPr>
      <dsp:spPr>
        <a:xfrm>
          <a:off x="0" y="1287780"/>
          <a:ext cx="3276600" cy="2704338"/>
        </a:xfrm>
        <a:prstGeom prst="rect">
          <a:avLst/>
        </a:prstGeom>
        <a:gradFill rotWithShape="0">
          <a:gsLst>
            <a:gs pos="0">
              <a:srgbClr val="616F56">
                <a:shade val="50000"/>
                <a:hueOff val="0"/>
                <a:satOff val="0"/>
                <a:lumOff val="0"/>
                <a:alphaOff val="0"/>
                <a:tint val="50000"/>
                <a:satMod val="300000"/>
              </a:srgbClr>
            </a:gs>
            <a:gs pos="35000">
              <a:srgbClr val="616F56">
                <a:shade val="50000"/>
                <a:hueOff val="0"/>
                <a:satOff val="0"/>
                <a:lumOff val="0"/>
                <a:alphaOff val="0"/>
                <a:tint val="37000"/>
                <a:satMod val="300000"/>
              </a:srgbClr>
            </a:gs>
            <a:gs pos="100000">
              <a:srgbClr val="616F56">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solidFill>
                <a:sysClr val="windowText" lastClr="000000"/>
              </a:solidFill>
              <a:latin typeface="Helvetica" charset="0"/>
              <a:ea typeface="+mn-ea"/>
              <a:cs typeface="Helvetica" charset="0"/>
            </a:rPr>
            <a:t>Feels comfortable during this training?</a:t>
          </a:r>
          <a:endParaRPr lang="en-US" sz="3200" kern="1200" dirty="0">
            <a:solidFill>
              <a:sysClr val="windowText" lastClr="000000"/>
            </a:solidFill>
            <a:latin typeface="Calibri"/>
            <a:ea typeface="+mn-ea"/>
            <a:cs typeface="+mn-cs"/>
          </a:endParaRPr>
        </a:p>
      </dsp:txBody>
      <dsp:txXfrm>
        <a:off x="0" y="1287780"/>
        <a:ext cx="3276600" cy="2704338"/>
      </dsp:txXfrm>
    </dsp:sp>
    <dsp:sp modelId="{C2DFEDD9-A4D6-1B4D-9CE0-47A4C0A897AB}">
      <dsp:nvSpPr>
        <dsp:cNvPr id="0" name=""/>
        <dsp:cNvSpPr/>
      </dsp:nvSpPr>
      <dsp:spPr>
        <a:xfrm>
          <a:off x="3276600" y="1287780"/>
          <a:ext cx="3276600" cy="2704338"/>
        </a:xfrm>
        <a:prstGeom prst="rect">
          <a:avLst/>
        </a:prstGeom>
        <a:gradFill rotWithShape="0">
          <a:gsLst>
            <a:gs pos="0">
              <a:srgbClr val="616F56">
                <a:shade val="50000"/>
                <a:hueOff val="119436"/>
                <a:satOff val="-8694"/>
                <a:lumOff val="47223"/>
                <a:alphaOff val="0"/>
                <a:tint val="50000"/>
                <a:satMod val="300000"/>
              </a:srgbClr>
            </a:gs>
            <a:gs pos="35000">
              <a:srgbClr val="616F56">
                <a:shade val="50000"/>
                <a:hueOff val="119436"/>
                <a:satOff val="-8694"/>
                <a:lumOff val="47223"/>
                <a:alphaOff val="0"/>
                <a:tint val="37000"/>
                <a:satMod val="300000"/>
              </a:srgbClr>
            </a:gs>
            <a:gs pos="100000">
              <a:srgbClr val="616F56">
                <a:shade val="50000"/>
                <a:hueOff val="119436"/>
                <a:satOff val="-8694"/>
                <a:lumOff val="4722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solidFill>
                <a:sysClr val="windowText" lastClr="000000"/>
              </a:solidFill>
              <a:latin typeface="Helvetica" charset="0"/>
              <a:ea typeface="+mn-ea"/>
              <a:cs typeface="Helvetica" charset="0"/>
            </a:rPr>
            <a:t>Has the opportunity to learn and share?</a:t>
          </a:r>
          <a:endParaRPr lang="en-US" sz="3200" kern="1200" dirty="0">
            <a:solidFill>
              <a:sysClr val="windowText" lastClr="000000"/>
            </a:solidFill>
            <a:latin typeface="Calibri"/>
            <a:ea typeface="+mn-ea"/>
            <a:cs typeface="+mn-cs"/>
          </a:endParaRPr>
        </a:p>
      </dsp:txBody>
      <dsp:txXfrm>
        <a:off x="3276600" y="1287780"/>
        <a:ext cx="3276600" cy="2704338"/>
      </dsp:txXfrm>
    </dsp:sp>
    <dsp:sp modelId="{53DAC8D5-BECB-1741-849B-A1794D89D936}">
      <dsp:nvSpPr>
        <dsp:cNvPr id="0" name=""/>
        <dsp:cNvSpPr/>
      </dsp:nvSpPr>
      <dsp:spPr>
        <a:xfrm>
          <a:off x="0" y="3992118"/>
          <a:ext cx="6553200" cy="300482"/>
        </a:xfrm>
        <a:prstGeom prst="rect">
          <a:avLst/>
        </a:prstGeom>
        <a:solidFill>
          <a:srgbClr val="616F56">
            <a:shade val="9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2B643-5A7D-B249-A5C7-31367FF17B4F}">
      <dsp:nvSpPr>
        <dsp:cNvPr id="0" name=""/>
        <dsp:cNvSpPr/>
      </dsp:nvSpPr>
      <dsp:spPr>
        <a:xfrm>
          <a:off x="3632203" y="0"/>
          <a:ext cx="1346199" cy="177708"/>
        </a:xfrm>
        <a:prstGeom prst="round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Emotional</a:t>
          </a:r>
        </a:p>
      </dsp:txBody>
      <dsp:txXfrm>
        <a:off x="3640878" y="8675"/>
        <a:ext cx="1328849" cy="160358"/>
      </dsp:txXfrm>
    </dsp:sp>
    <dsp:sp modelId="{AC92B149-3CC9-B846-9C71-5138962C8583}">
      <dsp:nvSpPr>
        <dsp:cNvPr id="0" name=""/>
        <dsp:cNvSpPr/>
      </dsp:nvSpPr>
      <dsp:spPr>
        <a:xfrm>
          <a:off x="1925702" y="95467"/>
          <a:ext cx="3911554" cy="3911554"/>
        </a:xfrm>
        <a:custGeom>
          <a:avLst/>
          <a:gdLst/>
          <a:ahLst/>
          <a:cxnLst/>
          <a:rect l="0" t="0" r="0" b="0"/>
          <a:pathLst>
            <a:path>
              <a:moveTo>
                <a:pt x="2527420" y="85405"/>
              </a:moveTo>
              <a:arcTo wR="1955777" hR="1955777" stAng="17219686" swAng="190836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8C74B5-FB1D-C144-9BBF-AFE4C0829875}">
      <dsp:nvSpPr>
        <dsp:cNvPr id="0" name=""/>
        <dsp:cNvSpPr/>
      </dsp:nvSpPr>
      <dsp:spPr>
        <a:xfrm>
          <a:off x="5186551" y="771258"/>
          <a:ext cx="967963" cy="401455"/>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Financial</a:t>
          </a:r>
        </a:p>
      </dsp:txBody>
      <dsp:txXfrm>
        <a:off x="5206148" y="790855"/>
        <a:ext cx="928769" cy="362261"/>
      </dsp:txXfrm>
    </dsp:sp>
    <dsp:sp modelId="{43660A85-6D37-FB4A-88C3-07190E475B91}">
      <dsp:nvSpPr>
        <dsp:cNvPr id="0" name=""/>
        <dsp:cNvSpPr/>
      </dsp:nvSpPr>
      <dsp:spPr>
        <a:xfrm>
          <a:off x="2447938" y="565282"/>
          <a:ext cx="3911554" cy="3911554"/>
        </a:xfrm>
        <a:custGeom>
          <a:avLst/>
          <a:gdLst/>
          <a:ahLst/>
          <a:cxnLst/>
          <a:rect l="0" t="0" r="0" b="0"/>
          <a:pathLst>
            <a:path>
              <a:moveTo>
                <a:pt x="3378046" y="613311"/>
              </a:moveTo>
              <a:arcTo wR="1955777" hR="1955777" stAng="18999203" swAng="1405806"/>
            </a:path>
          </a:pathLst>
        </a:custGeom>
        <a:noFill/>
        <a:ln w="19050" cap="flat" cmpd="sng" algn="ctr">
          <a:solidFill>
            <a:schemeClr val="accent3">
              <a:hueOff val="0"/>
              <a:satOff val="0"/>
              <a:lumOff val="0"/>
            </a:schemeClr>
          </a:solidFill>
          <a:prstDash val="solid"/>
          <a:round/>
          <a:headEnd type="none" w="med" len="med"/>
          <a:tailEnd type="none" w="med" len="med"/>
        </a:ln>
        <a:effectLst/>
      </dsp:spPr>
      <dsp:style>
        <a:lnRef idx="1">
          <a:scrgbClr r="0" g="0" b="0"/>
        </a:lnRef>
        <a:fillRef idx="0">
          <a:scrgbClr r="0" g="0" b="0"/>
        </a:fillRef>
        <a:effectRef idx="0">
          <a:scrgbClr r="0" g="0" b="0"/>
        </a:effectRef>
        <a:fontRef idx="minor"/>
      </dsp:style>
    </dsp:sp>
    <dsp:sp modelId="{D4F65B19-F886-E444-8B73-16C11C83DC71}">
      <dsp:nvSpPr>
        <dsp:cNvPr id="0" name=""/>
        <dsp:cNvSpPr/>
      </dsp:nvSpPr>
      <dsp:spPr>
        <a:xfrm>
          <a:off x="5568735" y="1862444"/>
          <a:ext cx="1393875" cy="563651"/>
        </a:xfrm>
        <a:prstGeom prst="roundRect">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Social</a:t>
          </a:r>
        </a:p>
      </dsp:txBody>
      <dsp:txXfrm>
        <a:off x="5596250" y="1889959"/>
        <a:ext cx="1338845" cy="508621"/>
      </dsp:txXfrm>
    </dsp:sp>
    <dsp:sp modelId="{CEB65205-3BF7-2D49-8642-E8F4881A502E}">
      <dsp:nvSpPr>
        <dsp:cNvPr id="0" name=""/>
        <dsp:cNvSpPr/>
      </dsp:nvSpPr>
      <dsp:spPr>
        <a:xfrm>
          <a:off x="2377868" y="57053"/>
          <a:ext cx="3911554" cy="3911554"/>
        </a:xfrm>
        <a:custGeom>
          <a:avLst/>
          <a:gdLst/>
          <a:ahLst/>
          <a:cxnLst/>
          <a:rect l="0" t="0" r="0" b="0"/>
          <a:pathLst>
            <a:path>
              <a:moveTo>
                <a:pt x="3865378" y="2378252"/>
              </a:moveTo>
              <a:arcTo wR="1955777" hR="1955777" stAng="748502" swAng="164057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03CE81-A9F3-584E-A721-210D0EB02200}">
      <dsp:nvSpPr>
        <dsp:cNvPr id="0" name=""/>
        <dsp:cNvSpPr/>
      </dsp:nvSpPr>
      <dsp:spPr>
        <a:xfrm>
          <a:off x="5176898" y="3272441"/>
          <a:ext cx="1094230" cy="260097"/>
        </a:xfrm>
        <a:prstGeom prst="round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Spiritual</a:t>
          </a:r>
        </a:p>
      </dsp:txBody>
      <dsp:txXfrm>
        <a:off x="5189595" y="3285138"/>
        <a:ext cx="1068836" cy="234703"/>
      </dsp:txXfrm>
    </dsp:sp>
    <dsp:sp modelId="{A45A6CBC-5CE1-AB4E-9A01-B388DA2EBC3B}">
      <dsp:nvSpPr>
        <dsp:cNvPr id="0" name=""/>
        <dsp:cNvSpPr/>
      </dsp:nvSpPr>
      <dsp:spPr>
        <a:xfrm>
          <a:off x="2200153" y="254039"/>
          <a:ext cx="3911554" cy="3911554"/>
        </a:xfrm>
        <a:custGeom>
          <a:avLst/>
          <a:gdLst/>
          <a:ahLst/>
          <a:cxnLst/>
          <a:rect l="0" t="0" r="0" b="0"/>
          <a:pathLst>
            <a:path>
              <a:moveTo>
                <a:pt x="3391384" y="3283969"/>
              </a:moveTo>
              <a:arcTo wR="1955777" hR="1955777" stAng="2566460" swAng="1289715"/>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A0F513-110D-2841-B772-4AB782365D90}">
      <dsp:nvSpPr>
        <dsp:cNvPr id="0" name=""/>
        <dsp:cNvSpPr/>
      </dsp:nvSpPr>
      <dsp:spPr>
        <a:xfrm>
          <a:off x="3621495" y="3818221"/>
          <a:ext cx="1376801" cy="563651"/>
        </a:xfrm>
        <a:prstGeom prst="roundRect">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Occupational</a:t>
          </a:r>
        </a:p>
      </dsp:txBody>
      <dsp:txXfrm>
        <a:off x="3649010" y="3845736"/>
        <a:ext cx="1321771" cy="508621"/>
      </dsp:txXfrm>
    </dsp:sp>
    <dsp:sp modelId="{B2BB92F8-903D-EE4F-A0DD-80A25B628C5C}">
      <dsp:nvSpPr>
        <dsp:cNvPr id="0" name=""/>
        <dsp:cNvSpPr/>
      </dsp:nvSpPr>
      <dsp:spPr>
        <a:xfrm>
          <a:off x="1572196" y="65572"/>
          <a:ext cx="3911554" cy="3911554"/>
        </a:xfrm>
        <a:custGeom>
          <a:avLst/>
          <a:gdLst/>
          <a:ahLst/>
          <a:cxnLst/>
          <a:rect l="0" t="0" r="0" b="0"/>
          <a:pathLst>
            <a:path>
              <a:moveTo>
                <a:pt x="2044497" y="3909540"/>
              </a:moveTo>
              <a:arcTo wR="1955777" hR="1955777" stAng="5244000" swAng="830295"/>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1C5DB6-32A3-4B43-AE12-8622D0F6B7F8}">
      <dsp:nvSpPr>
        <dsp:cNvPr id="0" name=""/>
        <dsp:cNvSpPr/>
      </dsp:nvSpPr>
      <dsp:spPr>
        <a:xfrm>
          <a:off x="1779625" y="3050446"/>
          <a:ext cx="1737668" cy="888236"/>
        </a:xfrm>
        <a:prstGeom prst="round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Physical</a:t>
          </a:r>
        </a:p>
      </dsp:txBody>
      <dsp:txXfrm>
        <a:off x="1822985" y="3093806"/>
        <a:ext cx="1650948" cy="801516"/>
      </dsp:txXfrm>
    </dsp:sp>
    <dsp:sp modelId="{4A582D86-8315-F54C-8A0A-74FC5517EA33}">
      <dsp:nvSpPr>
        <dsp:cNvPr id="0" name=""/>
        <dsp:cNvSpPr/>
      </dsp:nvSpPr>
      <dsp:spPr>
        <a:xfrm>
          <a:off x="1979443" y="-78233"/>
          <a:ext cx="3911554" cy="3911554"/>
        </a:xfrm>
        <a:custGeom>
          <a:avLst/>
          <a:gdLst/>
          <a:ahLst/>
          <a:cxnLst/>
          <a:rect l="0" t="0" r="0" b="0"/>
          <a:pathLst>
            <a:path>
              <a:moveTo>
                <a:pt x="386134" y="3122519"/>
              </a:moveTo>
              <a:arcTo wR="1955777" hR="1955777" stAng="8602556" swAng="133310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00BA0C-A0AE-0748-B81D-FFDB90A48F12}">
      <dsp:nvSpPr>
        <dsp:cNvPr id="0" name=""/>
        <dsp:cNvSpPr/>
      </dsp:nvSpPr>
      <dsp:spPr>
        <a:xfrm>
          <a:off x="1323001" y="1923431"/>
          <a:ext cx="1412259" cy="433233"/>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Intellectual</a:t>
          </a:r>
        </a:p>
      </dsp:txBody>
      <dsp:txXfrm>
        <a:off x="1344150" y="1944580"/>
        <a:ext cx="1369961" cy="390935"/>
      </dsp:txXfrm>
    </dsp:sp>
    <dsp:sp modelId="{CE1444CF-9A0D-2B4B-BABE-9668C99772CF}">
      <dsp:nvSpPr>
        <dsp:cNvPr id="0" name=""/>
        <dsp:cNvSpPr/>
      </dsp:nvSpPr>
      <dsp:spPr>
        <a:xfrm>
          <a:off x="2037704" y="-123810"/>
          <a:ext cx="3911554" cy="3911554"/>
        </a:xfrm>
        <a:custGeom>
          <a:avLst/>
          <a:gdLst/>
          <a:ahLst/>
          <a:cxnLst/>
          <a:rect l="0" t="0" r="0" b="0"/>
          <a:pathLst>
            <a:path>
              <a:moveTo>
                <a:pt x="1923" y="2042496"/>
              </a:moveTo>
              <a:arcTo wR="1955777" hR="1955777" stAng="10647520" swAng="82038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ECD8A9-6690-3D4B-B92A-B6C51A64A57A}">
      <dsp:nvSpPr>
        <dsp:cNvPr id="0" name=""/>
        <dsp:cNvSpPr/>
      </dsp:nvSpPr>
      <dsp:spPr>
        <a:xfrm>
          <a:off x="1171085" y="247733"/>
          <a:ext cx="2380526" cy="1201981"/>
        </a:xfrm>
        <a:prstGeom prst="roundRect">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Environmental</a:t>
          </a:r>
        </a:p>
      </dsp:txBody>
      <dsp:txXfrm>
        <a:off x="1229761" y="306409"/>
        <a:ext cx="2263174" cy="1084629"/>
      </dsp:txXfrm>
    </dsp:sp>
    <dsp:sp modelId="{0F1EA5EB-F055-0749-846A-2FB537B0CECC}">
      <dsp:nvSpPr>
        <dsp:cNvPr id="0" name=""/>
        <dsp:cNvSpPr/>
      </dsp:nvSpPr>
      <dsp:spPr>
        <a:xfrm>
          <a:off x="2563580" y="127254"/>
          <a:ext cx="3911554" cy="3911554"/>
        </a:xfrm>
        <a:custGeom>
          <a:avLst/>
          <a:gdLst/>
          <a:ahLst/>
          <a:cxnLst/>
          <a:rect l="0" t="0" r="0" b="0"/>
          <a:pathLst>
            <a:path>
              <a:moveTo>
                <a:pt x="992947" y="253419"/>
              </a:moveTo>
              <a:arcTo wR="1955777" hR="1955777" stAng="14430486" swAng="977031"/>
            </a:path>
          </a:pathLst>
        </a:custGeom>
        <a:noFill/>
        <a:ln w="15875" cap="flat" cmpd="sng" algn="ctr">
          <a:solidFill>
            <a:schemeClr val="accent4">
              <a:hueOff val="0"/>
              <a:satOff val="0"/>
              <a:lumOff val="0"/>
            </a:schemeClr>
          </a:solidFill>
          <a:prstDash val="solid"/>
          <a:round/>
          <a:headEnd type="none" w="med" len="med"/>
          <a:tailEnd type="none" w="med" len="me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2B643-5A7D-B249-A5C7-31367FF17B4F}">
      <dsp:nvSpPr>
        <dsp:cNvPr id="0" name=""/>
        <dsp:cNvSpPr/>
      </dsp:nvSpPr>
      <dsp:spPr>
        <a:xfrm>
          <a:off x="3646617" y="3153"/>
          <a:ext cx="1297621" cy="563651"/>
        </a:xfrm>
        <a:prstGeom prst="round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Emotional</a:t>
          </a:r>
        </a:p>
      </dsp:txBody>
      <dsp:txXfrm>
        <a:off x="3674132" y="30668"/>
        <a:ext cx="1242591" cy="508621"/>
      </dsp:txXfrm>
    </dsp:sp>
    <dsp:sp modelId="{AC92B149-3CC9-B846-9C71-5138962C8583}">
      <dsp:nvSpPr>
        <dsp:cNvPr id="0" name=""/>
        <dsp:cNvSpPr/>
      </dsp:nvSpPr>
      <dsp:spPr>
        <a:xfrm>
          <a:off x="2271446" y="259558"/>
          <a:ext cx="3911554" cy="3911554"/>
        </a:xfrm>
        <a:custGeom>
          <a:avLst/>
          <a:gdLst/>
          <a:ahLst/>
          <a:cxnLst/>
          <a:rect l="0" t="0" r="0" b="0"/>
          <a:pathLst>
            <a:path>
              <a:moveTo>
                <a:pt x="2678844" y="138571"/>
              </a:moveTo>
              <a:arcTo wR="1955777" hR="1955777" stAng="17501859" swAng="112678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8C74B5-FB1D-C144-9BBF-AFE4C0829875}">
      <dsp:nvSpPr>
        <dsp:cNvPr id="0" name=""/>
        <dsp:cNvSpPr/>
      </dsp:nvSpPr>
      <dsp:spPr>
        <a:xfrm>
          <a:off x="5134138" y="731884"/>
          <a:ext cx="1306726" cy="563651"/>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Financial</a:t>
          </a:r>
        </a:p>
      </dsp:txBody>
      <dsp:txXfrm>
        <a:off x="5161653" y="759399"/>
        <a:ext cx="1251696" cy="508621"/>
      </dsp:txXfrm>
    </dsp:sp>
    <dsp:sp modelId="{43660A85-6D37-FB4A-88C3-07190E475B91}">
      <dsp:nvSpPr>
        <dsp:cNvPr id="0" name=""/>
        <dsp:cNvSpPr/>
      </dsp:nvSpPr>
      <dsp:spPr>
        <a:xfrm>
          <a:off x="2350439" y="351103"/>
          <a:ext cx="3911554" cy="3911554"/>
        </a:xfrm>
        <a:custGeom>
          <a:avLst/>
          <a:gdLst/>
          <a:ahLst/>
          <a:cxnLst/>
          <a:rect l="0" t="0" r="0" b="0"/>
          <a:pathLst>
            <a:path>
              <a:moveTo>
                <a:pt x="3633424" y="950509"/>
              </a:moveTo>
              <a:arcTo wR="1955777" hR="1955777" stAng="19744166" swAng="1228490"/>
            </a:path>
          </a:pathLst>
        </a:custGeom>
        <a:noFill/>
        <a:ln w="19050" cap="flat" cmpd="sng" algn="ctr">
          <a:solidFill>
            <a:schemeClr val="accent3">
              <a:hueOff val="0"/>
              <a:satOff val="0"/>
              <a:lumOff val="0"/>
            </a:schemeClr>
          </a:solidFill>
          <a:prstDash val="solid"/>
          <a:round/>
          <a:headEnd type="none" w="med" len="med"/>
          <a:tailEnd type="none" w="med" len="med"/>
        </a:ln>
        <a:effectLst/>
      </dsp:spPr>
      <dsp:style>
        <a:lnRef idx="1">
          <a:scrgbClr r="0" g="0" b="0"/>
        </a:lnRef>
        <a:fillRef idx="0">
          <a:scrgbClr r="0" g="0" b="0"/>
        </a:fillRef>
        <a:effectRef idx="0">
          <a:scrgbClr r="0" g="0" b="0"/>
        </a:effectRef>
        <a:fontRef idx="minor"/>
      </dsp:style>
    </dsp:sp>
    <dsp:sp modelId="{D4F65B19-F886-E444-8B73-16C11C83DC71}">
      <dsp:nvSpPr>
        <dsp:cNvPr id="0" name=""/>
        <dsp:cNvSpPr/>
      </dsp:nvSpPr>
      <dsp:spPr>
        <a:xfrm>
          <a:off x="5554267" y="1958930"/>
          <a:ext cx="1393875" cy="563651"/>
        </a:xfrm>
        <a:prstGeom prst="roundRect">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Social</a:t>
          </a:r>
        </a:p>
      </dsp:txBody>
      <dsp:txXfrm>
        <a:off x="5581782" y="1986445"/>
        <a:ext cx="1338845" cy="508621"/>
      </dsp:txXfrm>
    </dsp:sp>
    <dsp:sp modelId="{CEB65205-3BF7-2D49-8642-E8F4881A502E}">
      <dsp:nvSpPr>
        <dsp:cNvPr id="0" name=""/>
        <dsp:cNvSpPr/>
      </dsp:nvSpPr>
      <dsp:spPr>
        <a:xfrm>
          <a:off x="2369955" y="124302"/>
          <a:ext cx="3911554" cy="3911554"/>
        </a:xfrm>
        <a:custGeom>
          <a:avLst/>
          <a:gdLst/>
          <a:ahLst/>
          <a:cxnLst/>
          <a:rect l="0" t="0" r="0" b="0"/>
          <a:pathLst>
            <a:path>
              <a:moveTo>
                <a:pt x="3859098" y="2405699"/>
              </a:moveTo>
              <a:arcTo wR="1955777" hR="1955777" stAng="797994" swAng="1321513"/>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03CE81-A9F3-584E-A721-210D0EB02200}">
      <dsp:nvSpPr>
        <dsp:cNvPr id="0" name=""/>
        <dsp:cNvSpPr/>
      </dsp:nvSpPr>
      <dsp:spPr>
        <a:xfrm>
          <a:off x="5040594" y="3217150"/>
          <a:ext cx="1337901" cy="563651"/>
        </a:xfrm>
        <a:prstGeom prst="round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Spiritual</a:t>
          </a:r>
        </a:p>
      </dsp:txBody>
      <dsp:txXfrm>
        <a:off x="5068109" y="3244665"/>
        <a:ext cx="1282871" cy="508621"/>
      </dsp:txXfrm>
    </dsp:sp>
    <dsp:sp modelId="{A45A6CBC-5CE1-AB4E-9A01-B388DA2EBC3B}">
      <dsp:nvSpPr>
        <dsp:cNvPr id="0" name=""/>
        <dsp:cNvSpPr/>
      </dsp:nvSpPr>
      <dsp:spPr>
        <a:xfrm>
          <a:off x="2116471" y="385255"/>
          <a:ext cx="3911554" cy="3911554"/>
        </a:xfrm>
        <a:custGeom>
          <a:avLst/>
          <a:gdLst/>
          <a:ahLst/>
          <a:cxnLst/>
          <a:rect l="0" t="0" r="0" b="0"/>
          <a:pathLst>
            <a:path>
              <a:moveTo>
                <a:pt x="3275740" y="3398953"/>
              </a:moveTo>
              <a:arcTo wR="1955777" hR="1955777" stAng="2853193" swAng="871073"/>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A0F513-110D-2841-B772-4AB782365D90}">
      <dsp:nvSpPr>
        <dsp:cNvPr id="0" name=""/>
        <dsp:cNvSpPr/>
      </dsp:nvSpPr>
      <dsp:spPr>
        <a:xfrm>
          <a:off x="3607027" y="3914707"/>
          <a:ext cx="1376801" cy="563651"/>
        </a:xfrm>
        <a:prstGeom prst="roundRect">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Occupational</a:t>
          </a:r>
        </a:p>
      </dsp:txBody>
      <dsp:txXfrm>
        <a:off x="3634542" y="3942222"/>
        <a:ext cx="1321771" cy="508621"/>
      </dsp:txXfrm>
    </dsp:sp>
    <dsp:sp modelId="{B2BB92F8-903D-EE4F-A0DD-80A25B628C5C}">
      <dsp:nvSpPr>
        <dsp:cNvPr id="0" name=""/>
        <dsp:cNvSpPr/>
      </dsp:nvSpPr>
      <dsp:spPr>
        <a:xfrm>
          <a:off x="2356226" y="291297"/>
          <a:ext cx="3911554" cy="3911554"/>
        </a:xfrm>
        <a:custGeom>
          <a:avLst/>
          <a:gdLst/>
          <a:ahLst/>
          <a:cxnLst/>
          <a:rect l="0" t="0" r="0" b="0"/>
          <a:pathLst>
            <a:path>
              <a:moveTo>
                <a:pt x="1245811" y="3778141"/>
              </a:moveTo>
              <a:arcTo wR="1955777" hR="1955777" stAng="6677108" swAng="924833"/>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1C5DB6-32A3-4B43-AE12-8622D0F6B7F8}">
      <dsp:nvSpPr>
        <dsp:cNvPr id="0" name=""/>
        <dsp:cNvSpPr/>
      </dsp:nvSpPr>
      <dsp:spPr>
        <a:xfrm>
          <a:off x="2084670" y="3248333"/>
          <a:ext cx="1493234" cy="563651"/>
        </a:xfrm>
        <a:prstGeom prst="round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Physical</a:t>
          </a:r>
        </a:p>
      </dsp:txBody>
      <dsp:txXfrm>
        <a:off x="2112185" y="3275848"/>
        <a:ext cx="1438204" cy="508621"/>
      </dsp:txXfrm>
    </dsp:sp>
    <dsp:sp modelId="{4A582D86-8315-F54C-8A0A-74FC5517EA33}">
      <dsp:nvSpPr>
        <dsp:cNvPr id="0" name=""/>
        <dsp:cNvSpPr/>
      </dsp:nvSpPr>
      <dsp:spPr>
        <a:xfrm>
          <a:off x="2337368" y="271954"/>
          <a:ext cx="3911554" cy="3911554"/>
        </a:xfrm>
        <a:custGeom>
          <a:avLst/>
          <a:gdLst/>
          <a:ahLst/>
          <a:cxnLst/>
          <a:rect l="0" t="0" r="0" b="0"/>
          <a:pathLst>
            <a:path>
              <a:moveTo>
                <a:pt x="283649" y="2970199"/>
              </a:moveTo>
              <a:arcTo wR="1955777" hR="1955777" stAng="8925376" swAng="125398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00BA0C-A0AE-0748-B81D-FFDB90A48F12}">
      <dsp:nvSpPr>
        <dsp:cNvPr id="0" name=""/>
        <dsp:cNvSpPr/>
      </dsp:nvSpPr>
      <dsp:spPr>
        <a:xfrm>
          <a:off x="1662457" y="1909726"/>
          <a:ext cx="1354385" cy="662059"/>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Intellectual</a:t>
          </a:r>
        </a:p>
      </dsp:txBody>
      <dsp:txXfrm>
        <a:off x="1694776" y="1942045"/>
        <a:ext cx="1289747" cy="597421"/>
      </dsp:txXfrm>
    </dsp:sp>
    <dsp:sp modelId="{CE1444CF-9A0D-2B4B-BABE-9668C99772CF}">
      <dsp:nvSpPr>
        <dsp:cNvPr id="0" name=""/>
        <dsp:cNvSpPr/>
      </dsp:nvSpPr>
      <dsp:spPr>
        <a:xfrm>
          <a:off x="2345845" y="246630"/>
          <a:ext cx="3911554" cy="3911554"/>
        </a:xfrm>
        <a:custGeom>
          <a:avLst/>
          <a:gdLst/>
          <a:ahLst/>
          <a:cxnLst/>
          <a:rect l="0" t="0" r="0" b="0"/>
          <a:pathLst>
            <a:path>
              <a:moveTo>
                <a:pt x="23053" y="1656373"/>
              </a:moveTo>
              <a:arcTo wR="1955777" hR="1955777" stAng="11328351" swAng="117760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ECD8A9-6690-3D4B-B92A-B6C51A64A57A}">
      <dsp:nvSpPr>
        <dsp:cNvPr id="0" name=""/>
        <dsp:cNvSpPr/>
      </dsp:nvSpPr>
      <dsp:spPr>
        <a:xfrm>
          <a:off x="2024062" y="668645"/>
          <a:ext cx="1539679" cy="596591"/>
        </a:xfrm>
        <a:prstGeom prst="roundRect">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all" dirty="0">
              <a:latin typeface="Arial"/>
              <a:cs typeface="Arial"/>
            </a:rPr>
            <a:t>Environmental</a:t>
          </a:r>
        </a:p>
      </dsp:txBody>
      <dsp:txXfrm>
        <a:off x="2053185" y="697768"/>
        <a:ext cx="1481433" cy="538345"/>
      </dsp:txXfrm>
    </dsp:sp>
    <dsp:sp modelId="{0F1EA5EB-F055-0749-846A-2FB537B0CECC}">
      <dsp:nvSpPr>
        <dsp:cNvPr id="0" name=""/>
        <dsp:cNvSpPr/>
      </dsp:nvSpPr>
      <dsp:spPr>
        <a:xfrm>
          <a:off x="2298242" y="299022"/>
          <a:ext cx="3911554" cy="3911554"/>
        </a:xfrm>
        <a:custGeom>
          <a:avLst/>
          <a:gdLst/>
          <a:ahLst/>
          <a:cxnLst/>
          <a:rect l="0" t="0" r="0" b="0"/>
          <a:pathLst>
            <a:path>
              <a:moveTo>
                <a:pt x="816472" y="366107"/>
              </a:moveTo>
              <a:arcTo wR="1955777" hR="1955777" stAng="14062266" swAng="1041540"/>
            </a:path>
          </a:pathLst>
        </a:custGeom>
        <a:noFill/>
        <a:ln w="15875" cap="flat" cmpd="sng" algn="ctr">
          <a:solidFill>
            <a:schemeClr val="accent4">
              <a:hueOff val="0"/>
              <a:satOff val="0"/>
              <a:lumOff val="0"/>
            </a:schemeClr>
          </a:solidFill>
          <a:prstDash val="solid"/>
          <a:round/>
          <a:headEnd type="none" w="med" len="med"/>
          <a:tailEnd type="none" w="med" len="me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cs typeface="Arial" panose="020B0604020202020204" pitchFamily="34" charset="0"/>
              </a:defRPr>
            </a:lvl1pPr>
          </a:lstStyle>
          <a:p>
            <a:fld id="{8C0A424F-0C21-4471-83A8-DCAA0B492C1D}" type="datetime1">
              <a:rPr lang="en-US" altLang="en-US"/>
              <a:pPr/>
              <a:t>6/15/2022</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7C63AD8-A74C-4D0D-9626-43174E2861EB}" type="slidenum">
              <a:rPr lang="en-US" smtClean="0"/>
              <a:t>‹#›</a:t>
            </a:fld>
            <a:endParaRPr lang="en-US"/>
          </a:p>
        </p:txBody>
      </p:sp>
    </p:spTree>
    <p:extLst>
      <p:ext uri="{BB962C8B-B14F-4D97-AF65-F5344CB8AC3E}">
        <p14:creationId xmlns:p14="http://schemas.microsoft.com/office/powerpoint/2010/main" val="2148145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8" name="Slide Number Placeholder 7"/>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9A9060E-C429-471D-B639-4A71BBB265B4}" type="slidenum">
              <a:rPr lang="en-US" smtClean="0"/>
              <a:t>‹#›</a:t>
            </a:fld>
            <a:endParaRPr lang="en-US"/>
          </a:p>
        </p:txBody>
      </p:sp>
    </p:spTree>
    <p:extLst>
      <p:ext uri="{BB962C8B-B14F-4D97-AF65-F5344CB8AC3E}">
        <p14:creationId xmlns:p14="http://schemas.microsoft.com/office/powerpoint/2010/main" val="18668360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2019300" y="696913"/>
            <a:ext cx="2879725" cy="216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xfrm>
            <a:off x="701675" y="3205163"/>
            <a:ext cx="56070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rPr>
              <a:t>Welcome the participants. Introduce yourself and any other trainers—and explain your roles.</a:t>
            </a:r>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Provide a little history on the SAPST:</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1999 – original SAPST</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2006 – revised SAPST </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2012 – rewrite SAPST due to the evolution of prevention field, and changing workforce development needs (changed from 5 days in-person, to a 5-hr online course and 4 day in-person training)</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2018 – latest revisions to remain current in the field</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r>
              <a:rPr lang="en-US" altLang="en-US" sz="1100" dirty="0">
                <a:latin typeface="Arial" panose="020B0604020202020204" pitchFamily="34" charset="0"/>
              </a:rPr>
              <a:t>Point out that the name of this training—Substance Abuse Prevention Skills Training—has changed slightly over time. Now the focus is on </a:t>
            </a:r>
            <a:r>
              <a:rPr lang="ja-JP" altLang="en-US" sz="1100" dirty="0">
                <a:latin typeface="Arial" panose="020B0604020202020204" pitchFamily="34" charset="0"/>
              </a:rPr>
              <a:t>“</a:t>
            </a:r>
            <a:r>
              <a:rPr lang="en-US" altLang="ja-JP" sz="1100" dirty="0">
                <a:latin typeface="Arial" panose="020B0604020202020204" pitchFamily="34" charset="0"/>
              </a:rPr>
              <a:t>skills</a:t>
            </a:r>
            <a:r>
              <a:rPr lang="ja-JP" altLang="en-US" sz="1100" dirty="0">
                <a:latin typeface="Arial" panose="020B0604020202020204" pitchFamily="34" charset="0"/>
              </a:rPr>
              <a:t>”</a:t>
            </a:r>
            <a:r>
              <a:rPr lang="en-US" altLang="ja-JP" sz="1100" dirty="0">
                <a:latin typeface="Arial" panose="020B0604020202020204" pitchFamily="34" charset="0"/>
              </a:rPr>
              <a:t> that are applicable to the prevention of substance abuse and promotion of mental health. Previously, the title was the Substance Abuse Prevention </a:t>
            </a:r>
            <a:r>
              <a:rPr lang="en-US" altLang="ja-JP" sz="1100" i="1" dirty="0">
                <a:latin typeface="Arial" panose="020B0604020202020204" pitchFamily="34" charset="0"/>
              </a:rPr>
              <a:t>Specialist </a:t>
            </a:r>
            <a:r>
              <a:rPr lang="en-US" altLang="ja-JP" sz="1100" dirty="0">
                <a:latin typeface="Arial" panose="020B0604020202020204" pitchFamily="34" charset="0"/>
              </a:rPr>
              <a:t>Training.</a:t>
            </a:r>
            <a:endParaRPr lang="en-US" altLang="en-US" dirty="0">
              <a:solidFill>
                <a:srgbClr val="FF0000"/>
              </a:solidFill>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1</a:t>
            </a:fld>
            <a:endParaRPr lang="en-US"/>
          </a:p>
        </p:txBody>
      </p:sp>
    </p:spTree>
    <p:extLst>
      <p:ext uri="{BB962C8B-B14F-4D97-AF65-F5344CB8AC3E}">
        <p14:creationId xmlns:p14="http://schemas.microsoft.com/office/powerpoint/2010/main" val="137066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2147888" y="696913"/>
            <a:ext cx="2736850" cy="2052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xfrm>
            <a:off x="701675" y="3098800"/>
            <a:ext cx="56070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sz="1100" dirty="0">
                <a:latin typeface="Arial" panose="020B0604020202020204" pitchFamily="34" charset="0"/>
              </a:rPr>
              <a:t>Explain to participants: </a:t>
            </a:r>
            <a:endParaRPr lang="en-US" altLang="en-US" sz="1100" dirty="0"/>
          </a:p>
          <a:p>
            <a:pPr>
              <a:lnSpc>
                <a:spcPct val="115000"/>
              </a:lnSpc>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What you learn today will provide you with a foundation for preventing substance abuse and will cover the theory you need to be able to practice prevention in the field. It includes a description of behavioral health, the Continuum of Care, the public health approach, risk and protective factors and how they relate to the developmental perspective, and an introduction to the Strategic Prevention Framework.</a:t>
            </a:r>
            <a:endParaRPr lang="en-US" altLang="en-US" sz="1100" dirty="0"/>
          </a:p>
          <a:p>
            <a:pPr>
              <a:lnSpc>
                <a:spcPct val="115000"/>
              </a:lnSpc>
              <a:spcBef>
                <a:spcPct val="0"/>
              </a:spcBef>
            </a:pPr>
            <a:r>
              <a:rPr lang="en-US" altLang="en-US" sz="1100" dirty="0">
                <a:latin typeface="Arial" panose="020B0604020202020204" pitchFamily="34" charset="0"/>
              </a:rPr>
              <a:t> </a:t>
            </a:r>
            <a:endParaRPr lang="en-US" altLang="en-US" sz="1100" dirty="0"/>
          </a:p>
          <a:p>
            <a:pPr>
              <a:lnSpc>
                <a:spcPct val="115000"/>
              </a:lnSpc>
              <a:spcBef>
                <a:spcPct val="0"/>
              </a:spcBef>
            </a:pPr>
            <a:r>
              <a:rPr lang="en-US" altLang="en-US" sz="1100" dirty="0">
                <a:latin typeface="Arial" panose="020B0604020202020204" pitchFamily="34" charset="0"/>
              </a:rPr>
              <a:t>Have participants read the </a:t>
            </a:r>
            <a:r>
              <a:rPr lang="en-US" altLang="en-US" sz="1100" b="1" u="sng" dirty="0">
                <a:latin typeface="Arial" panose="020B0604020202020204" pitchFamily="34" charset="0"/>
              </a:rPr>
              <a:t>learning objectives </a:t>
            </a:r>
            <a:r>
              <a:rPr lang="en-US" altLang="en-US" sz="1100" dirty="0">
                <a:latin typeface="Arial" panose="020B0604020202020204" pitchFamily="34" charset="0"/>
              </a:rPr>
              <a:t>on the slide: </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Define behavioral health</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Explain the Continuum of Care</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Identify the key characteristics of the public health approach</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Describe risk and protective factors in multiple contexts and from the developmental perspective</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Summarize the Strategic Prevention Framework</a:t>
            </a:r>
          </a:p>
          <a:p>
            <a:pPr>
              <a:lnSpc>
                <a:spcPct val="115000"/>
              </a:lnSpc>
              <a:spcBef>
                <a:spcPct val="0"/>
              </a:spcBef>
            </a:pPr>
            <a:r>
              <a:rPr lang="en-US" altLang="en-US" sz="1100" dirty="0">
                <a:latin typeface="Arial" panose="020B0604020202020204" pitchFamily="34" charset="0"/>
              </a:rPr>
              <a:t> </a:t>
            </a:r>
            <a:endParaRPr lang="en-US" altLang="en-US" sz="1100" dirty="0"/>
          </a:p>
          <a:p>
            <a:pPr>
              <a:lnSpc>
                <a:spcPct val="115000"/>
              </a:lnSpc>
              <a:spcBef>
                <a:spcPct val="0"/>
              </a:spcBef>
            </a:pPr>
            <a:r>
              <a:rPr lang="en-US" altLang="en-US" sz="1100" dirty="0">
                <a:latin typeface="Arial" panose="020B0604020202020204" pitchFamily="34" charset="0"/>
              </a:rPr>
              <a:t>Ask participants: </a:t>
            </a:r>
            <a:endParaRPr lang="en-US" altLang="en-US" sz="1100" dirty="0"/>
          </a:p>
          <a:p>
            <a:r>
              <a:rPr lang="en-US" altLang="en-US" sz="1100" dirty="0">
                <a:latin typeface="Arial" panose="020B0604020202020204" pitchFamily="34" charset="0"/>
              </a:rPr>
              <a:t>Raise your hand if you think you can do any of these things right now. (NOTE: This will give you a sense of where the knowledge of the group is, and it will help you determine when to tap into their knowledge throughout the training in certain topic areas.)</a:t>
            </a:r>
            <a:endParaRPr lang="en-US" altLang="en-US" dirty="0">
              <a:solidFill>
                <a:srgbClr val="000000"/>
              </a:solidFill>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10</a:t>
            </a:fld>
            <a:endParaRPr lang="en-US"/>
          </a:p>
        </p:txBody>
      </p:sp>
    </p:spTree>
    <p:extLst>
      <p:ext uri="{BB962C8B-B14F-4D97-AF65-F5344CB8AC3E}">
        <p14:creationId xmlns:p14="http://schemas.microsoft.com/office/powerpoint/2010/main" val="351217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2195513" y="696913"/>
            <a:ext cx="2703512" cy="2027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xfrm>
            <a:off x="701675" y="32353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a:latin typeface="Arial" panose="020B0604020202020204" pitchFamily="34" charset="0"/>
                <a:cs typeface="Arial" panose="020B0604020202020204" pitchFamily="34" charset="0"/>
              </a:rPr>
              <a:t>This slide marks a transition to a new section of the training</a:t>
            </a:r>
            <a:r>
              <a:rPr lang="en-US" altLang="en-US"/>
              <a:t>.</a:t>
            </a:r>
          </a:p>
        </p:txBody>
      </p:sp>
      <p:sp>
        <p:nvSpPr>
          <p:cNvPr id="2" name="Slide Number Placeholder 1"/>
          <p:cNvSpPr>
            <a:spLocks noGrp="1"/>
          </p:cNvSpPr>
          <p:nvPr>
            <p:ph type="sldNum" sz="quarter" idx="10"/>
          </p:nvPr>
        </p:nvSpPr>
        <p:spPr/>
        <p:txBody>
          <a:bodyPr/>
          <a:lstStyle/>
          <a:p>
            <a:fld id="{79A9060E-C429-471D-B639-4A71BBB265B4}" type="slidenum">
              <a:rPr lang="en-US" smtClean="0"/>
              <a:t>11</a:t>
            </a:fld>
            <a:endParaRPr lang="en-US"/>
          </a:p>
        </p:txBody>
      </p:sp>
    </p:spTree>
    <p:extLst>
      <p:ext uri="{BB962C8B-B14F-4D97-AF65-F5344CB8AC3E}">
        <p14:creationId xmlns:p14="http://schemas.microsoft.com/office/powerpoint/2010/main" val="427260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xfrm>
            <a:off x="2236788" y="360363"/>
            <a:ext cx="2640012" cy="1979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Rectangle 3"/>
          <p:cNvSpPr>
            <a:spLocks noGrp="1"/>
          </p:cNvSpPr>
          <p:nvPr>
            <p:ph type="body" idx="1"/>
          </p:nvPr>
        </p:nvSpPr>
        <p:spPr bwMode="auto">
          <a:xfrm>
            <a:off x="701675" y="2355850"/>
            <a:ext cx="5745163" cy="6938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US" altLang="en-US" sz="1000" dirty="0">
                <a:latin typeface="Arial" panose="020B0604020202020204" pitchFamily="34" charset="0"/>
              </a:rPr>
              <a:t>Explain to participants that </a:t>
            </a:r>
            <a:r>
              <a:rPr lang="en-US" altLang="en-US" sz="1000" b="1" u="sng" dirty="0">
                <a:latin typeface="Arial" panose="020B0604020202020204" pitchFamily="34" charset="0"/>
              </a:rPr>
              <a:t>to understand where we are today in the field of prevention, it</a:t>
            </a:r>
            <a:r>
              <a:rPr lang="ja-JP" altLang="en-US" sz="1000" b="1" u="sng" dirty="0">
                <a:latin typeface="Arial" panose="020B0604020202020204" pitchFamily="34" charset="0"/>
              </a:rPr>
              <a:t>’</a:t>
            </a:r>
            <a:r>
              <a:rPr lang="en-US" altLang="ja-JP" sz="1000" b="1" u="sng" dirty="0">
                <a:latin typeface="Arial" panose="020B0604020202020204" pitchFamily="34" charset="0"/>
                <a:cs typeface="Times New Roman" panose="02020603050405020304" pitchFamily="18" charset="0"/>
              </a:rPr>
              <a:t>s important to understand the history of substance use and prevention</a:t>
            </a:r>
            <a:r>
              <a:rPr lang="en-US" altLang="ja-JP" sz="1000" dirty="0">
                <a:latin typeface="Arial" panose="020B0604020202020204" pitchFamily="34" charset="0"/>
                <a:cs typeface="Times New Roman" panose="02020603050405020304" pitchFamily="18" charset="0"/>
              </a:rPr>
              <a:t>, which was covered in the </a:t>
            </a:r>
            <a:r>
              <a:rPr lang="en-US" altLang="ja-JP" sz="1000" b="1" dirty="0">
                <a:latin typeface="Arial" panose="020B0604020202020204" pitchFamily="34" charset="0"/>
                <a:cs typeface="Times New Roman" panose="02020603050405020304" pitchFamily="18" charset="0"/>
              </a:rPr>
              <a:t>*online course*</a:t>
            </a:r>
            <a:r>
              <a:rPr lang="en-US" altLang="ja-JP" sz="1000" dirty="0">
                <a:latin typeface="Arial" panose="020B0604020202020204" pitchFamily="34" charset="0"/>
                <a:cs typeface="Times New Roman" panose="02020603050405020304" pitchFamily="18" charset="0"/>
              </a:rPr>
              <a:t> they took prior to this training. </a:t>
            </a:r>
            <a:endParaRPr lang="en-US" altLang="ja-JP" sz="1000" dirty="0">
              <a:cs typeface="Times New Roman" panose="02020603050405020304" pitchFamily="18" charset="0"/>
            </a:endParaRPr>
          </a:p>
          <a:p>
            <a:pPr>
              <a:spcBef>
                <a:spcPct val="0"/>
              </a:spcBef>
            </a:pPr>
            <a:r>
              <a:rPr lang="en-US" altLang="en-US" sz="1000" dirty="0">
                <a:latin typeface="Arial" panose="020B06040202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pPr>
            <a:r>
              <a:rPr lang="en-US" altLang="en-US" sz="1000" b="1" u="sng" dirty="0">
                <a:latin typeface="Arial" panose="020B0604020202020204" pitchFamily="34" charset="0"/>
                <a:cs typeface="Times New Roman" panose="02020603050405020304" pitchFamily="18" charset="0"/>
              </a:rPr>
              <a:t>Reference some of the historical points from the timeline in the online SAPST component</a:t>
            </a:r>
            <a:r>
              <a:rPr lang="en-US" altLang="en-US" sz="1000" b="1" dirty="0">
                <a:latin typeface="Arial" panose="020B0604020202020204" pitchFamily="34" charset="0"/>
                <a:cs typeface="Times New Roman" panose="02020603050405020304" pitchFamily="18" charset="0"/>
              </a:rPr>
              <a:t> </a:t>
            </a:r>
            <a:r>
              <a:rPr lang="en-US" altLang="en-US" sz="1000" dirty="0">
                <a:latin typeface="Arial" panose="020B0604020202020204" pitchFamily="34" charset="0"/>
                <a:cs typeface="Times New Roman" panose="02020603050405020304" pitchFamily="18" charset="0"/>
              </a:rPr>
              <a:t>(e.g., the Surgeon General</a:t>
            </a:r>
            <a:r>
              <a:rPr lang="ja-JP" altLang="en-US" sz="1000" dirty="0">
                <a:latin typeface="Arial" panose="020B0604020202020204" pitchFamily="34" charset="0"/>
              </a:rPr>
              <a:t>’</a:t>
            </a:r>
            <a:r>
              <a:rPr lang="en-US" altLang="ja-JP" sz="1000" dirty="0">
                <a:latin typeface="Arial" panose="020B0604020202020204" pitchFamily="34" charset="0"/>
                <a:cs typeface="Times New Roman" panose="02020603050405020304" pitchFamily="18" charset="0"/>
              </a:rPr>
              <a:t>s report on tobacco, the Vietnam War and it</a:t>
            </a:r>
            <a:r>
              <a:rPr lang="ja-JP" altLang="en-US" sz="1000" dirty="0">
                <a:latin typeface="Arial" panose="020B0604020202020204" pitchFamily="34" charset="0"/>
              </a:rPr>
              <a:t>’</a:t>
            </a:r>
            <a:r>
              <a:rPr lang="en-US" altLang="ja-JP" sz="1000" dirty="0">
                <a:latin typeface="Arial" panose="020B0604020202020204" pitchFamily="34" charset="0"/>
                <a:cs typeface="Times New Roman" panose="02020603050405020304" pitchFamily="18" charset="0"/>
              </a:rPr>
              <a:t>s connection to substance use, and the War on Drugs).</a:t>
            </a:r>
            <a:endParaRPr lang="en-US" altLang="ja-JP" sz="1000" dirty="0">
              <a:cs typeface="Times New Roman" panose="02020603050405020304" pitchFamily="18" charset="0"/>
            </a:endParaRPr>
          </a:p>
          <a:p>
            <a:pPr>
              <a:spcBef>
                <a:spcPct val="0"/>
              </a:spcBef>
            </a:pPr>
            <a:r>
              <a:rPr lang="en-US" altLang="en-US" sz="1000" dirty="0">
                <a:latin typeface="Arial" panose="020B06040202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pPr>
            <a:r>
              <a:rPr lang="en-US" altLang="en-US" sz="1000" dirty="0">
                <a:latin typeface="Arial" panose="020B0604020202020204" pitchFamily="34" charset="0"/>
                <a:cs typeface="Times New Roman" panose="02020603050405020304" pitchFamily="18" charset="0"/>
              </a:rPr>
              <a:t>The following activity refers back to the history of prevention, focusing on the last 50 years, and connects to content that will be covered in subsequent slides about where we are today in the field. </a:t>
            </a:r>
            <a:endParaRPr lang="en-US" altLang="en-US" sz="1000" dirty="0">
              <a:cs typeface="Times New Roman" panose="02020603050405020304" pitchFamily="18" charset="0"/>
            </a:endParaRPr>
          </a:p>
          <a:p>
            <a:pPr>
              <a:spcBef>
                <a:spcPct val="0"/>
              </a:spcBef>
            </a:pPr>
            <a:r>
              <a:rPr lang="en-US" altLang="en-US" sz="1000" dirty="0">
                <a:latin typeface="Arial" panose="020B0604020202020204" pitchFamily="34" charset="0"/>
                <a:cs typeface="Times New Roman" panose="02020603050405020304" pitchFamily="18" charset="0"/>
              </a:rPr>
              <a:t> </a:t>
            </a:r>
            <a:endParaRPr lang="en-US" altLang="en-US" sz="1000" dirty="0">
              <a:cs typeface="Times New Roman" panose="02020603050405020304" pitchFamily="18" charset="0"/>
            </a:endParaRPr>
          </a:p>
          <a:p>
            <a:pPr>
              <a:spcBef>
                <a:spcPct val="0"/>
              </a:spcBef>
            </a:pPr>
            <a:r>
              <a:rPr lang="en-US" altLang="en-US" sz="1000" b="1" dirty="0">
                <a:latin typeface="Arial" panose="020B0604020202020204" pitchFamily="34" charset="0"/>
                <a:cs typeface="Times New Roman" panose="02020603050405020304" pitchFamily="18" charset="0"/>
              </a:rPr>
              <a:t>ACTIVITY – Decades</a:t>
            </a:r>
            <a:endParaRPr lang="en-US" altLang="en-US" sz="1000" dirty="0">
              <a:cs typeface="Times New Roman" panose="02020603050405020304" pitchFamily="18" charset="0"/>
            </a:endParaRPr>
          </a:p>
          <a:p>
            <a:pPr>
              <a:spcBef>
                <a:spcPct val="0"/>
              </a:spcBef>
            </a:pPr>
            <a:r>
              <a:rPr lang="en-US" altLang="en-US" sz="1000" b="1" dirty="0">
                <a:latin typeface="Arial" panose="020B0604020202020204" pitchFamily="34" charset="0"/>
                <a:cs typeface="Times New Roman" panose="02020603050405020304" pitchFamily="18" charset="0"/>
              </a:rPr>
              <a:t>Purpose – </a:t>
            </a:r>
            <a:r>
              <a:rPr lang="en-US" altLang="en-US" sz="1000" dirty="0">
                <a:latin typeface="Arial" panose="020B0604020202020204" pitchFamily="34" charset="0"/>
                <a:cs typeface="Times New Roman" panose="02020603050405020304" pitchFamily="18" charset="0"/>
              </a:rPr>
              <a:t>To encourage participants to connect their own personal experience to the history of substance abuse prevention and to the material they learned in the online course they took prior to the training</a:t>
            </a:r>
            <a:endParaRPr lang="en-US" altLang="en-US" sz="1000" dirty="0">
              <a:cs typeface="Times New Roman" panose="02020603050405020304" pitchFamily="18" charset="0"/>
            </a:endParaRPr>
          </a:p>
          <a:p>
            <a:pPr>
              <a:spcBef>
                <a:spcPct val="0"/>
              </a:spcBef>
            </a:pPr>
            <a:r>
              <a:rPr lang="en-US" altLang="en-US" sz="1000" b="1" dirty="0">
                <a:latin typeface="Arial" panose="020B0604020202020204" pitchFamily="34" charset="0"/>
                <a:cs typeface="Times New Roman" panose="02020603050405020304" pitchFamily="18" charset="0"/>
              </a:rPr>
              <a:t>Total Time </a:t>
            </a:r>
            <a:r>
              <a:rPr lang="en-US" altLang="en-US" sz="1000" dirty="0">
                <a:latin typeface="Arial" panose="020B0604020202020204" pitchFamily="34" charset="0"/>
                <a:cs typeface="Times New Roman" panose="02020603050405020304" pitchFamily="18" charset="0"/>
              </a:rPr>
              <a:t>– 30 minutes</a:t>
            </a:r>
            <a:endParaRPr lang="en-US" altLang="en-US" sz="1000" dirty="0">
              <a:cs typeface="Times New Roman" panose="02020603050405020304" pitchFamily="18" charset="0"/>
            </a:endParaRPr>
          </a:p>
          <a:p>
            <a:pPr>
              <a:spcBef>
                <a:spcPct val="0"/>
              </a:spcBef>
            </a:pPr>
            <a:r>
              <a:rPr lang="en-US" altLang="en-US" sz="1000" b="1" dirty="0">
                <a:latin typeface="Arial" panose="020B0604020202020204" pitchFamily="34" charset="0"/>
                <a:cs typeface="Times New Roman" panose="02020603050405020304" pitchFamily="18" charset="0"/>
              </a:rPr>
              <a:t>Instructions – </a:t>
            </a:r>
            <a:endParaRPr lang="en-US" altLang="en-US" sz="1000" dirty="0">
              <a:cs typeface="Times New Roman" panose="02020603050405020304" pitchFamily="18" charset="0"/>
            </a:endParaRPr>
          </a:p>
          <a:p>
            <a:pPr marL="228600" indent="-228600">
              <a:spcBef>
                <a:spcPct val="0"/>
              </a:spcBef>
              <a:buFont typeface="+mj-lt"/>
              <a:buAutoNum type="arabicPeriod"/>
            </a:pPr>
            <a:r>
              <a:rPr lang="en-US" altLang="en-US" sz="1000" dirty="0">
                <a:latin typeface="Arial" panose="020B0604020202020204" pitchFamily="34" charset="0"/>
                <a:cs typeface="Times New Roman" panose="02020603050405020304" pitchFamily="18" charset="0"/>
              </a:rPr>
              <a:t>Separate participants into groups by the decade they graduated from high school (e.g., 1960s, 1970s, 1980s, 1990s, 2000s,</a:t>
            </a:r>
            <a:r>
              <a:rPr lang="en-US" altLang="en-US" sz="1000" baseline="0" dirty="0">
                <a:latin typeface="Arial" panose="020B0604020202020204" pitchFamily="34" charset="0"/>
                <a:cs typeface="Times New Roman" panose="02020603050405020304" pitchFamily="18" charset="0"/>
              </a:rPr>
              <a:t> 2010s, </a:t>
            </a:r>
            <a:r>
              <a:rPr lang="en-US" altLang="en-US" sz="1000" dirty="0">
                <a:latin typeface="Arial" panose="020B0604020202020204" pitchFamily="34" charset="0"/>
                <a:cs typeface="Times New Roman" panose="02020603050405020304" pitchFamily="18" charset="0"/>
              </a:rPr>
              <a:t>etc.). Indicate where each decade should convene in the room and have the groups identify their age range. </a:t>
            </a:r>
          </a:p>
          <a:p>
            <a:pPr marL="228600" indent="-228600">
              <a:spcBef>
                <a:spcPct val="0"/>
              </a:spcBef>
              <a:buFont typeface="+mj-lt"/>
              <a:buAutoNum type="arabicPeriod"/>
            </a:pPr>
            <a:r>
              <a:rPr lang="en-US" altLang="en-US" sz="1000" dirty="0">
                <a:latin typeface="Arial" panose="020B0604020202020204" pitchFamily="34" charset="0"/>
                <a:cs typeface="Times New Roman" panose="02020603050405020304" pitchFamily="18" charset="0"/>
              </a:rPr>
              <a:t>Have each group answer the following questions and designate someone to record their answers:</a:t>
            </a:r>
          </a:p>
          <a:p>
            <a:pPr lvl="1" indent="-228600">
              <a:spcBef>
                <a:spcPct val="0"/>
              </a:spcBef>
              <a:buFont typeface="Arial" panose="020B0604020202020204" pitchFamily="34" charset="0"/>
              <a:buChar char="•"/>
            </a:pPr>
            <a:r>
              <a:rPr lang="en-US" altLang="en-US" sz="1000" dirty="0">
                <a:latin typeface="Arial" panose="020B0604020202020204" pitchFamily="34" charset="0"/>
                <a:cs typeface="Times New Roman" panose="02020603050405020304" pitchFamily="18" charset="0"/>
              </a:rPr>
              <a:t>What were the messages you received about substance abuse when you were growing up?</a:t>
            </a:r>
            <a:endParaRPr lang="en-US" altLang="en-US" sz="1000" dirty="0"/>
          </a:p>
          <a:p>
            <a:pPr lvl="1" indent="-228600">
              <a:spcBef>
                <a:spcPct val="0"/>
              </a:spcBef>
              <a:buFont typeface="Arial" panose="020B0604020202020204" pitchFamily="34" charset="0"/>
              <a:buChar char="•"/>
            </a:pPr>
            <a:r>
              <a:rPr lang="en-US" altLang="en-US" sz="1000" dirty="0">
                <a:latin typeface="Arial" panose="020B0604020202020204" pitchFamily="34" charset="0"/>
              </a:rPr>
              <a:t>What are some of the messages you received about wellness and emotional well-being? (e.g., positive self-esteem, coping with adversity)</a:t>
            </a:r>
            <a:endParaRPr lang="en-US" altLang="en-US" sz="1000" dirty="0"/>
          </a:p>
          <a:p>
            <a:pPr lvl="1" indent="-228600">
              <a:spcBef>
                <a:spcPct val="0"/>
              </a:spcBef>
              <a:buFont typeface="Arial" panose="020B0604020202020204" pitchFamily="34" charset="0"/>
              <a:buChar char="•"/>
            </a:pPr>
            <a:r>
              <a:rPr lang="en-US" altLang="en-US" sz="1000" dirty="0">
                <a:latin typeface="Arial" panose="020B0604020202020204" pitchFamily="34" charset="0"/>
              </a:rPr>
              <a:t>What types of prevention programs do you recall participating in? (e.g., scare tactics, information about drugs, drug education, evidence-based models) And what were the messages delivered in these programs?</a:t>
            </a:r>
            <a:endParaRPr lang="en-US" altLang="en-US" sz="1000" dirty="0"/>
          </a:p>
          <a:p>
            <a:pPr lvl="1" indent="-228600">
              <a:spcBef>
                <a:spcPct val="0"/>
              </a:spcBef>
              <a:buFont typeface="Arial" panose="020B0604020202020204" pitchFamily="34" charset="0"/>
              <a:buChar char="•"/>
            </a:pPr>
            <a:r>
              <a:rPr lang="en-US" altLang="en-US" sz="1000" dirty="0">
                <a:latin typeface="Arial" panose="020B0604020202020204" pitchFamily="34" charset="0"/>
              </a:rPr>
              <a:t>How do these experiences affect your attitudes about and current approach to addressing substance use? </a:t>
            </a:r>
            <a:endParaRPr lang="en-US" altLang="en-US" sz="1000" dirty="0"/>
          </a:p>
          <a:p>
            <a:pPr marL="228600" indent="-228600">
              <a:spcBef>
                <a:spcPct val="0"/>
              </a:spcBef>
              <a:buFont typeface="+mj-lt"/>
              <a:buAutoNum type="arabicPeriod"/>
            </a:pPr>
            <a:r>
              <a:rPr lang="en-US" altLang="en-US" sz="1000" dirty="0">
                <a:latin typeface="Arial" panose="020B0604020202020204" pitchFamily="34" charset="0"/>
              </a:rPr>
              <a:t>After 15 minutes, reconvene the class and have each group share a one- to two-minute summary of the group members</a:t>
            </a:r>
            <a:r>
              <a:rPr lang="ja-JP" altLang="en-US" sz="1000" dirty="0">
                <a:latin typeface="Arial" panose="020B0604020202020204" pitchFamily="34" charset="0"/>
              </a:rPr>
              <a:t>’</a:t>
            </a:r>
            <a:r>
              <a:rPr lang="en-US" altLang="ja-JP" sz="1000" dirty="0">
                <a:latin typeface="Arial" panose="020B0604020202020204" pitchFamily="34" charset="0"/>
              </a:rPr>
              <a:t> answers. </a:t>
            </a:r>
          </a:p>
          <a:p>
            <a:pPr marL="228600" indent="-228600">
              <a:spcBef>
                <a:spcPct val="0"/>
              </a:spcBef>
              <a:buFont typeface="+mj-lt"/>
              <a:buAutoNum type="arabicPeriod"/>
            </a:pPr>
            <a:r>
              <a:rPr lang="en-US" altLang="en-US" sz="1000" dirty="0">
                <a:latin typeface="Arial" panose="020B0604020202020204" pitchFamily="34" charset="0"/>
              </a:rPr>
              <a:t>Make concluding comments in reference to what is shared. For example: </a:t>
            </a:r>
          </a:p>
          <a:p>
            <a:pPr lvl="1" indent="-228600">
              <a:spcBef>
                <a:spcPct val="0"/>
              </a:spcBef>
              <a:buFont typeface="Arial" panose="020B0604020202020204" pitchFamily="34" charset="0"/>
              <a:buChar char="•"/>
            </a:pPr>
            <a:r>
              <a:rPr lang="en-US" altLang="en-US" sz="1000" dirty="0">
                <a:latin typeface="Arial" panose="020B0604020202020204" pitchFamily="34" charset="0"/>
              </a:rPr>
              <a:t>Many people in their 50s experienced no specific prevention programs, while those in their 20s recall participating in at least one prevention activity.</a:t>
            </a:r>
            <a:endParaRPr lang="en-US" altLang="en-US" sz="1000" dirty="0"/>
          </a:p>
          <a:p>
            <a:pPr lvl="1" indent="-228600">
              <a:spcBef>
                <a:spcPct val="0"/>
              </a:spcBef>
              <a:buFont typeface="Arial" panose="020B0604020202020204" pitchFamily="34" charset="0"/>
              <a:buChar char="•"/>
            </a:pPr>
            <a:r>
              <a:rPr lang="en-US" altLang="en-US" sz="1000" dirty="0">
                <a:latin typeface="Arial" panose="020B0604020202020204" pitchFamily="34" charset="0"/>
              </a:rPr>
              <a:t>It seems as though most of us received mixed messages in our environment (i.e., family, media, peers) about underage alcohol use regardless of our decade.</a:t>
            </a:r>
            <a:endParaRPr lang="en-US" altLang="en-US" sz="1000" dirty="0"/>
          </a:p>
          <a:p>
            <a:pPr>
              <a:spcBef>
                <a:spcPct val="0"/>
              </a:spcBef>
            </a:pPr>
            <a:r>
              <a:rPr lang="en-US" altLang="en-US" sz="1000" dirty="0">
                <a:latin typeface="Arial" panose="020B0604020202020204" pitchFamily="34" charset="0"/>
              </a:rPr>
              <a:t> </a:t>
            </a:r>
            <a:endParaRPr lang="en-US" altLang="en-US" sz="1000" dirty="0"/>
          </a:p>
          <a:p>
            <a:pPr>
              <a:spcBef>
                <a:spcPct val="0"/>
              </a:spcBef>
            </a:pPr>
            <a:r>
              <a:rPr lang="en-US" altLang="en-US" sz="1000" dirty="0">
                <a:latin typeface="Arial" panose="020B0604020202020204" pitchFamily="34" charset="0"/>
              </a:rPr>
              <a:t>Refer participants to the </a:t>
            </a:r>
            <a:r>
              <a:rPr lang="en-US" altLang="en-US" sz="1000" b="1" i="1" dirty="0">
                <a:latin typeface="Arial" panose="020B0604020202020204" pitchFamily="34" charset="0"/>
              </a:rPr>
              <a:t>Information Sheet 1.2: Timeline of Alcohol and Drug Abuse Prevention</a:t>
            </a:r>
            <a:r>
              <a:rPr lang="en-US" altLang="en-US" sz="1000" dirty="0">
                <a:latin typeface="Arial" panose="020B0604020202020204" pitchFamily="34" charset="0"/>
              </a:rPr>
              <a:t>. </a:t>
            </a:r>
            <a:endParaRPr lang="en-US" altLang="en-US" sz="1000" dirty="0"/>
          </a:p>
          <a:p>
            <a:pPr>
              <a:spcBef>
                <a:spcPct val="0"/>
              </a:spcBef>
            </a:pPr>
            <a:r>
              <a:rPr lang="en-US" altLang="en-US" sz="1000" dirty="0">
                <a:latin typeface="Arial" panose="020B0604020202020204" pitchFamily="34" charset="0"/>
              </a:rPr>
              <a:t>Review the evolution of substance abuse prevention, beginning with approaches people liked, or thought made sense, to today</a:t>
            </a:r>
            <a:r>
              <a:rPr lang="ja-JP" altLang="en-US" sz="1000" dirty="0">
                <a:latin typeface="Arial" panose="020B0604020202020204" pitchFamily="34" charset="0"/>
              </a:rPr>
              <a:t>’</a:t>
            </a:r>
            <a:r>
              <a:rPr lang="en-US" altLang="ja-JP" sz="1000" dirty="0">
                <a:latin typeface="Arial" panose="020B0604020202020204" pitchFamily="34" charset="0"/>
              </a:rPr>
              <a:t>s evidence-based, strategic approaches. If there is limited time, highlight just four or five decades.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sz="1200" kern="1200" dirty="0">
                <a:solidFill>
                  <a:schemeClr val="tx1"/>
                </a:solidFill>
                <a:effectLst/>
                <a:latin typeface="+mn-lt"/>
                <a:ea typeface="MS PGothic" panose="020B0600070205080204" pitchFamily="34" charset="-128"/>
                <a:cs typeface="ＭＳ Ｐゴシック" charset="-128"/>
              </a:rPr>
              <a:t>Feel free to reflect on any current trends that are relevant in the field, </a:t>
            </a:r>
            <a:r>
              <a:rPr lang="en-US" sz="1200" kern="1200" dirty="0" err="1">
                <a:solidFill>
                  <a:schemeClr val="tx1"/>
                </a:solidFill>
                <a:effectLst/>
                <a:latin typeface="+mn-lt"/>
                <a:ea typeface="MS PGothic" panose="020B0600070205080204" pitchFamily="34" charset="-128"/>
                <a:cs typeface="ＭＳ Ｐゴシック" charset="-128"/>
              </a:rPr>
              <a:t>ie</a:t>
            </a:r>
            <a:r>
              <a:rPr lang="en-US" sz="1200" kern="1200" dirty="0">
                <a:solidFill>
                  <a:schemeClr val="tx1"/>
                </a:solidFill>
                <a:effectLst/>
                <a:latin typeface="+mn-lt"/>
                <a:ea typeface="MS PGothic" panose="020B0600070205080204" pitchFamily="34" charset="-128"/>
                <a:cs typeface="ＭＳ Ｐゴシック" charset="-128"/>
              </a:rPr>
              <a:t>., Prescription drugs, opiate overdose, e-cigarettes, etc.</a:t>
            </a:r>
            <a:endParaRPr lang="en-US" altLang="en-US" sz="9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12</a:t>
            </a:fld>
            <a:endParaRPr lang="en-US"/>
          </a:p>
        </p:txBody>
      </p:sp>
    </p:spTree>
    <p:extLst>
      <p:ext uri="{BB962C8B-B14F-4D97-AF65-F5344CB8AC3E}">
        <p14:creationId xmlns:p14="http://schemas.microsoft.com/office/powerpoint/2010/main" val="185797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2162175" y="442913"/>
            <a:ext cx="2736850" cy="2052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xfrm>
            <a:off x="701675" y="2505075"/>
            <a:ext cx="5607050" cy="620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105000"/>
              </a:lnSpc>
              <a:spcBef>
                <a:spcPct val="0"/>
              </a:spcBef>
            </a:pPr>
            <a:r>
              <a:rPr lang="en-US" altLang="en-US" sz="1000" dirty="0">
                <a:latin typeface="Arial" panose="020B0604020202020204" pitchFamily="34" charset="0"/>
              </a:rPr>
              <a:t>You may want to write the </a:t>
            </a:r>
            <a:r>
              <a:rPr lang="en-US" altLang="en-US" sz="1000" b="1" u="sng" dirty="0">
                <a:latin typeface="Arial" panose="020B0604020202020204" pitchFamily="34" charset="0"/>
              </a:rPr>
              <a:t>definition of </a:t>
            </a:r>
            <a:r>
              <a:rPr lang="en-US" altLang="en-US" sz="1000" b="1" i="1" u="sng" dirty="0">
                <a:latin typeface="Arial" panose="020B0604020202020204" pitchFamily="34" charset="0"/>
              </a:rPr>
              <a:t>behavioral</a:t>
            </a:r>
            <a:r>
              <a:rPr lang="en-US" altLang="en-US" sz="1000" b="1" u="sng" dirty="0">
                <a:latin typeface="Arial" panose="020B0604020202020204" pitchFamily="34" charset="0"/>
              </a:rPr>
              <a:t> </a:t>
            </a:r>
            <a:r>
              <a:rPr lang="en-US" altLang="en-US" sz="1000" b="1" i="1" u="sng" dirty="0">
                <a:latin typeface="Arial" panose="020B0604020202020204" pitchFamily="34" charset="0"/>
              </a:rPr>
              <a:t>health</a:t>
            </a:r>
            <a:r>
              <a:rPr lang="en-US" altLang="en-US" sz="1000" b="1" u="sng" dirty="0">
                <a:latin typeface="Arial" panose="020B0604020202020204" pitchFamily="34" charset="0"/>
              </a:rPr>
              <a:t> </a:t>
            </a:r>
            <a:r>
              <a:rPr lang="en-US" altLang="en-US" sz="1000" dirty="0">
                <a:latin typeface="Arial" panose="020B0604020202020204" pitchFamily="34" charset="0"/>
              </a:rPr>
              <a:t>on easel paper so participants can refer to it throughout the training: </a:t>
            </a:r>
            <a:endParaRPr lang="en-US" altLang="en-US"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ja-JP" altLang="en-US" sz="1000" dirty="0">
                <a:latin typeface="Arial" panose="020B0604020202020204" pitchFamily="34" charset="0"/>
              </a:rPr>
              <a:t>“</a:t>
            </a:r>
            <a:r>
              <a:rPr lang="en-US" altLang="ja-JP" sz="1000" dirty="0">
                <a:latin typeface="Arial" panose="020B0604020202020204" pitchFamily="34" charset="0"/>
                <a:cs typeface="Times New Roman" panose="02020603050405020304" pitchFamily="18" charset="0"/>
              </a:rPr>
              <a:t>A state of mental/emotional being and/or choices and actions that affect wellness.</a:t>
            </a:r>
            <a:r>
              <a:rPr lang="ja-JP" altLang="en-US" sz="1000" dirty="0">
                <a:latin typeface="Arial" panose="020B0604020202020204" pitchFamily="34" charset="0"/>
              </a:rPr>
              <a:t>”</a:t>
            </a:r>
            <a:r>
              <a:rPr lang="en-US" altLang="ja-JP" sz="1000" baseline="30000" dirty="0">
                <a:latin typeface="Arial" panose="020B0604020202020204" pitchFamily="34" charset="0"/>
              </a:rPr>
              <a:t>1</a:t>
            </a:r>
            <a:endParaRPr lang="en-US" altLang="ja-JP" sz="1000" baseline="30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i="1" dirty="0">
                <a:solidFill>
                  <a:srgbClr val="FF0000"/>
                </a:solidFill>
                <a:latin typeface="Arial" panose="020B0604020202020204" pitchFamily="34" charset="0"/>
              </a:rPr>
              <a:t>[In slideshow, clicking to this slide will cause the definition to slowly appear.]</a:t>
            </a:r>
            <a:endParaRPr lang="en-US" altLang="en-US"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Segue from the decades activity by making the following points:</a:t>
            </a:r>
            <a:endParaRPr lang="en-US" altLang="en-US" sz="1000" dirty="0"/>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The focus today is on behavioral health. </a:t>
            </a:r>
          </a:p>
          <a:p>
            <a:pPr marL="171450" indent="-171450">
              <a:lnSpc>
                <a:spcPct val="90000"/>
              </a:lnSpc>
              <a:spcBef>
                <a:spcPct val="0"/>
              </a:spcBef>
              <a:buFont typeface="Arial" panose="020B0604020202020204" pitchFamily="34" charset="0"/>
              <a:buChar char="•"/>
            </a:pPr>
            <a:r>
              <a:rPr lang="en-US" altLang="en-US" sz="1000" b="1" u="sng" dirty="0">
                <a:latin typeface="Arial" panose="020B0604020202020204" pitchFamily="34" charset="0"/>
              </a:rPr>
              <a:t>Substance abuse is one of many behavioral health problems</a:t>
            </a:r>
            <a:r>
              <a:rPr lang="en-US" altLang="en-US" sz="1000" b="1" dirty="0">
                <a:latin typeface="Arial" panose="020B0604020202020204" pitchFamily="34" charset="0"/>
              </a:rPr>
              <a:t>. </a:t>
            </a:r>
            <a:r>
              <a:rPr lang="en-US" altLang="en-US" sz="1000" dirty="0">
                <a:latin typeface="Arial" panose="020B0604020202020204" pitchFamily="34" charset="0"/>
              </a:rPr>
              <a:t>Other behavioral health problems include serious psychological distress, mental and substance use disorders, and suicide.</a:t>
            </a:r>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There are a number of </a:t>
            </a:r>
            <a:r>
              <a:rPr lang="en-US" altLang="en-US" sz="1000" b="1" u="sng" dirty="0">
                <a:latin typeface="Arial" panose="020B0604020202020204" pitchFamily="34" charset="0"/>
              </a:rPr>
              <a:t>problems that can be associated with substance abuse</a:t>
            </a:r>
            <a:r>
              <a:rPr lang="en-US" altLang="en-US" sz="1000" dirty="0">
                <a:latin typeface="Arial" panose="020B0604020202020204" pitchFamily="34" charset="0"/>
              </a:rPr>
              <a:t>, such as mental health disorders, bullying and violence, academic failure and truancy, and teen pregnancy. In addition, the choices and actions around these other issues can also affect wellness.</a:t>
            </a:r>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Discuss the definition by asking the following questions:</a:t>
            </a:r>
            <a:endParaRPr lang="en-US" altLang="en-US" sz="1000" dirty="0"/>
          </a:p>
          <a:p>
            <a:pPr marL="171450" indent="-171450">
              <a:lnSpc>
                <a:spcPct val="105000"/>
              </a:lnSpc>
              <a:spcBef>
                <a:spcPct val="0"/>
              </a:spcBef>
              <a:buFont typeface="Arial" panose="020B0604020202020204" pitchFamily="34" charset="0"/>
              <a:buChar char="•"/>
            </a:pPr>
            <a:r>
              <a:rPr lang="en-US" altLang="en-US" sz="1000" dirty="0">
                <a:latin typeface="Arial" panose="020B0604020202020204" pitchFamily="34" charset="0"/>
              </a:rPr>
              <a:t>What jumps out at you about this definition? </a:t>
            </a:r>
            <a:endParaRPr lang="en-US" altLang="en-US" sz="1000" dirty="0"/>
          </a:p>
          <a:p>
            <a:pPr marL="171450" indent="-171450">
              <a:lnSpc>
                <a:spcPct val="105000"/>
              </a:lnSpc>
              <a:spcBef>
                <a:spcPct val="0"/>
              </a:spcBef>
              <a:buFont typeface="Arial" panose="020B0604020202020204" pitchFamily="34" charset="0"/>
              <a:buChar char="•"/>
            </a:pPr>
            <a:r>
              <a:rPr lang="en-US" altLang="en-US" sz="1000" dirty="0">
                <a:latin typeface="Arial" panose="020B0604020202020204" pitchFamily="34" charset="0"/>
              </a:rPr>
              <a:t>What does </a:t>
            </a:r>
            <a:r>
              <a:rPr lang="en-US" altLang="en-US" sz="1000" i="1" dirty="0">
                <a:latin typeface="Arial" panose="020B0604020202020204" pitchFamily="34" charset="0"/>
              </a:rPr>
              <a:t>behavioral health</a:t>
            </a:r>
            <a:r>
              <a:rPr lang="en-US" altLang="en-US" sz="1000" dirty="0">
                <a:latin typeface="Arial" panose="020B0604020202020204" pitchFamily="34" charset="0"/>
              </a:rPr>
              <a:t> mean to you?</a:t>
            </a:r>
            <a:endParaRPr lang="en-US" altLang="en-US" sz="1000" dirty="0">
              <a:cs typeface="Times New Roman" panose="02020603050405020304" pitchFamily="18" charset="0"/>
            </a:endParaRPr>
          </a:p>
          <a:p>
            <a:pPr marL="171450" indent="-171450">
              <a:lnSpc>
                <a:spcPct val="105000"/>
              </a:lnSpc>
              <a:spcBef>
                <a:spcPct val="0"/>
              </a:spcBef>
              <a:buFont typeface="Arial" panose="020B0604020202020204" pitchFamily="34" charset="0"/>
              <a:buChar char="•"/>
            </a:pPr>
            <a:r>
              <a:rPr lang="en-US" altLang="en-US" sz="1000" dirty="0">
                <a:latin typeface="Arial" panose="020B0604020202020204" pitchFamily="34" charset="0"/>
                <a:cs typeface="Times New Roman" panose="02020603050405020304" pitchFamily="18" charset="0"/>
              </a:rPr>
              <a:t>How many of you made a healthy choice this morning? What </a:t>
            </a:r>
            <a:r>
              <a:rPr lang="en-US" altLang="en-US" sz="1000" b="1" u="sng" dirty="0">
                <a:latin typeface="Arial" panose="020B0604020202020204" pitchFamily="34" charset="0"/>
                <a:cs typeface="Times New Roman" panose="02020603050405020304" pitchFamily="18" charset="0"/>
              </a:rPr>
              <a:t>healthy choice did you make</a:t>
            </a:r>
            <a:r>
              <a:rPr lang="en-US" altLang="en-US" sz="1000" dirty="0">
                <a:latin typeface="Arial" panose="020B0604020202020204" pitchFamily="34" charset="0"/>
                <a:cs typeface="Times New Roman" panose="02020603050405020304" pitchFamily="18" charset="0"/>
              </a:rPr>
              <a:t>?</a:t>
            </a:r>
            <a:endParaRPr lang="en-US" altLang="en-US" sz="1000" dirty="0">
              <a:cs typeface="Times New Roman" panose="02020603050405020304" pitchFamily="18" charset="0"/>
            </a:endParaRPr>
          </a:p>
          <a:p>
            <a:pPr marL="171450" indent="-171450">
              <a:lnSpc>
                <a:spcPct val="105000"/>
              </a:lnSpc>
              <a:spcBef>
                <a:spcPct val="0"/>
              </a:spcBef>
              <a:buFont typeface="Arial" panose="020B0604020202020204" pitchFamily="34" charset="0"/>
              <a:buChar char="•"/>
            </a:pPr>
            <a:r>
              <a:rPr lang="en-US" altLang="en-US" sz="1000" dirty="0">
                <a:latin typeface="Arial" panose="020B0604020202020204" pitchFamily="34" charset="0"/>
                <a:cs typeface="Times New Roman" panose="02020603050405020304" pitchFamily="18" charset="0"/>
              </a:rPr>
              <a:t>What </a:t>
            </a:r>
            <a:r>
              <a:rPr lang="en-US" altLang="en-US" sz="1000" b="1" u="sng" dirty="0">
                <a:latin typeface="Arial" panose="020B0604020202020204" pitchFamily="34" charset="0"/>
                <a:cs typeface="Times New Roman" panose="02020603050405020304" pitchFamily="18" charset="0"/>
              </a:rPr>
              <a:t>choices and actions do communities take that affect wellness</a:t>
            </a:r>
            <a:r>
              <a:rPr lang="en-US" altLang="en-US" sz="1000" dirty="0">
                <a:latin typeface="Arial" panose="020B0604020202020204" pitchFamily="34" charset="0"/>
                <a:cs typeface="Times New Roman" panose="02020603050405020304" pitchFamily="18" charset="0"/>
              </a:rPr>
              <a:t>? (remember, definition of wellness is “a </a:t>
            </a:r>
            <a:r>
              <a:rPr lang="en-US" dirty="0"/>
              <a:t>conscious, deliberate process that requires awareness of—and making choices for—a more satisfying lifestyle”</a:t>
            </a:r>
            <a:r>
              <a:rPr lang="en-US" baseline="30000" dirty="0"/>
              <a:t>3)</a:t>
            </a:r>
            <a:endParaRPr lang="en-US" altLang="en-US" sz="1000" baseline="30000" dirty="0"/>
          </a:p>
          <a:p>
            <a:pPr marL="171450" indent="-171450">
              <a:lnSpc>
                <a:spcPct val="105000"/>
              </a:lnSpc>
              <a:spcBef>
                <a:spcPct val="0"/>
              </a:spcBef>
              <a:buFont typeface="Arial" panose="020B0604020202020204" pitchFamily="34" charset="0"/>
              <a:buChar char="•"/>
            </a:pPr>
            <a:r>
              <a:rPr lang="en-US" altLang="en-US" sz="1000" dirty="0">
                <a:latin typeface="Arial" panose="020B0604020202020204" pitchFamily="34" charset="0"/>
              </a:rPr>
              <a:t>Are all behavioral health problems preventable? (Answer: Not all of them are, such as schizophrenia.)</a:t>
            </a:r>
            <a:endParaRPr lang="en-US" altLang="en-US"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Refer participants to </a:t>
            </a:r>
            <a:r>
              <a:rPr lang="en-US" altLang="en-US" sz="1000" b="1" i="1" dirty="0">
                <a:latin typeface="Arial" panose="020B0604020202020204" pitchFamily="34" charset="0"/>
              </a:rPr>
              <a:t>Information Sheet 1.3: Behavioral Health</a:t>
            </a:r>
            <a:r>
              <a:rPr lang="en-US" altLang="en-US" sz="1000" b="1" dirty="0">
                <a:latin typeface="Arial" panose="020B0604020202020204" pitchFamily="34" charset="0"/>
              </a:rPr>
              <a:t>. </a:t>
            </a:r>
            <a:r>
              <a:rPr lang="en-US" altLang="en-US" sz="1000" dirty="0">
                <a:latin typeface="Arial" panose="020B0604020202020204" pitchFamily="34" charset="0"/>
              </a:rPr>
              <a:t>This handout has the definition and additional information about behavioral health.</a:t>
            </a:r>
            <a:endParaRPr lang="en-US" altLang="en-US"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Make the following points:</a:t>
            </a:r>
            <a:endParaRPr lang="en-US" altLang="en-US" sz="1000" dirty="0"/>
          </a:p>
          <a:p>
            <a:pPr marL="171450" indent="-171450">
              <a:lnSpc>
                <a:spcPct val="90000"/>
              </a:lnSpc>
              <a:spcBef>
                <a:spcPct val="0"/>
              </a:spcBef>
              <a:buFont typeface="Arial" panose="020B0604020202020204" pitchFamily="34" charset="0"/>
              <a:buChar char="•"/>
            </a:pPr>
            <a:r>
              <a:rPr lang="en-US" altLang="en-US" sz="1000" b="1" u="sng" dirty="0">
                <a:latin typeface="Arial" panose="020B0604020202020204" pitchFamily="34" charset="0"/>
              </a:rPr>
              <a:t>Emotional well-being is essential to overall health</a:t>
            </a:r>
            <a:r>
              <a:rPr lang="en-US" altLang="en-US" sz="1000" b="1" dirty="0">
                <a:latin typeface="Arial" panose="020B0604020202020204" pitchFamily="34" charset="0"/>
              </a:rPr>
              <a:t>. </a:t>
            </a:r>
            <a:r>
              <a:rPr lang="en-US" altLang="en-US" sz="1000" dirty="0">
                <a:latin typeface="Arial" panose="020B0604020202020204" pitchFamily="34" charset="0"/>
              </a:rPr>
              <a:t>Since childhood experiences can have a lasting impact on a person</a:t>
            </a:r>
            <a:r>
              <a:rPr lang="ja-JP" altLang="en-US" sz="1000" dirty="0">
                <a:latin typeface="Arial" panose="020B0604020202020204" pitchFamily="34" charset="0"/>
              </a:rPr>
              <a:t>’</a:t>
            </a:r>
            <a:r>
              <a:rPr lang="en-US" altLang="ja-JP" sz="1000" dirty="0">
                <a:latin typeface="Arial" panose="020B0604020202020204" pitchFamily="34" charset="0"/>
              </a:rPr>
              <a:t>s life, promoting wellness in the early years can help </a:t>
            </a:r>
            <a:r>
              <a:rPr lang="ja-JP" altLang="en-US" sz="1000" dirty="0">
                <a:latin typeface="Arial" panose="020B0604020202020204" pitchFamily="34" charset="0"/>
              </a:rPr>
              <a:t>“</a:t>
            </a:r>
            <a:r>
              <a:rPr lang="en-US" altLang="ja-JP" sz="1000" dirty="0">
                <a:latin typeface="Arial" panose="020B0604020202020204" pitchFamily="34" charset="0"/>
              </a:rPr>
              <a:t>build a foundation for overall health.</a:t>
            </a:r>
            <a:r>
              <a:rPr lang="ja-JP" altLang="en-US" sz="1000" dirty="0">
                <a:latin typeface="Arial" panose="020B0604020202020204" pitchFamily="34" charset="0"/>
              </a:rPr>
              <a:t>”</a:t>
            </a:r>
            <a:r>
              <a:rPr lang="en-US" altLang="ja-JP" sz="1000" baseline="30000" dirty="0">
                <a:latin typeface="Arial" panose="020B0604020202020204" pitchFamily="34" charset="0"/>
              </a:rPr>
              <a:t>2</a:t>
            </a:r>
            <a:r>
              <a:rPr lang="en-US" altLang="ja-JP" sz="1000" dirty="0">
                <a:latin typeface="Arial" panose="020B0604020202020204" pitchFamily="34" charset="0"/>
              </a:rPr>
              <a:t> </a:t>
            </a:r>
          </a:p>
          <a:p>
            <a:pPr marL="171450" indent="-171450">
              <a:lnSpc>
                <a:spcPct val="90000"/>
              </a:lnSpc>
              <a:spcBef>
                <a:spcPct val="0"/>
              </a:spcBef>
              <a:buFont typeface="Arial" panose="020B0604020202020204" pitchFamily="34" charset="0"/>
              <a:buChar char="•"/>
            </a:pPr>
            <a:r>
              <a:rPr lang="en-US" altLang="en-US" sz="1000" b="1" u="sng" dirty="0">
                <a:latin typeface="Arial" panose="020B0604020202020204" pitchFamily="34" charset="0"/>
              </a:rPr>
              <a:t>Behavioral health services </a:t>
            </a:r>
            <a:r>
              <a:rPr lang="en-US" altLang="en-US" sz="1000" dirty="0">
                <a:latin typeface="Arial" panose="020B0604020202020204" pitchFamily="34" charset="0"/>
              </a:rPr>
              <a:t>include the promotion of emotional health, the prevention of mental disorders and substance use disorders, treatment, and recovery support.</a:t>
            </a:r>
            <a:r>
              <a:rPr lang="en-US" altLang="en-US" sz="1000" baseline="30000" dirty="0">
                <a:latin typeface="Arial" panose="020B0604020202020204" pitchFamily="34" charset="0"/>
              </a:rPr>
              <a:t>1</a:t>
            </a:r>
            <a:r>
              <a:rPr lang="en-US" altLang="en-US" sz="1000" dirty="0">
                <a:latin typeface="Arial" panose="020B0604020202020204" pitchFamily="34" charset="0"/>
              </a:rPr>
              <a:t> </a:t>
            </a:r>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Ask participants:</a:t>
            </a:r>
            <a:endParaRPr lang="en-US" altLang="en-US" sz="1000" dirty="0"/>
          </a:p>
          <a:p>
            <a:pPr>
              <a:lnSpc>
                <a:spcPct val="90000"/>
              </a:lnSpc>
              <a:spcBef>
                <a:spcPct val="0"/>
              </a:spcBef>
            </a:pPr>
            <a:r>
              <a:rPr lang="en-US" altLang="en-US" sz="1000" dirty="0">
                <a:latin typeface="Arial" panose="020B0604020202020204" pitchFamily="34" charset="0"/>
              </a:rPr>
              <a:t>If promotion, prevention, treatment, and recovery are all part of behavioral health (which includes substance abuse and mental health), then who should we be collaborating with?</a:t>
            </a:r>
            <a:r>
              <a:rPr lang="en-US" altLang="en-US" sz="1000" dirty="0"/>
              <a:t> </a:t>
            </a:r>
            <a:endParaRPr lang="en-US" altLang="en-US" sz="1000" b="1" dirty="0">
              <a:solidFill>
                <a:srgbClr val="000000"/>
              </a:solidFill>
              <a:latin typeface="Arial" panose="020B0604020202020204" pitchFamily="34" charset="0"/>
              <a:cs typeface="Arial" panose="020B0604020202020204" pitchFamily="34" charset="0"/>
            </a:endParaRPr>
          </a:p>
          <a:p>
            <a:pPr>
              <a:lnSpc>
                <a:spcPct val="105000"/>
              </a:lnSpc>
              <a:spcBef>
                <a:spcPct val="0"/>
              </a:spcBef>
            </a:pPr>
            <a:endParaRPr lang="en-US" altLang="ja-JP" sz="1000" baseline="30000" dirty="0"/>
          </a:p>
        </p:txBody>
      </p:sp>
      <p:sp>
        <p:nvSpPr>
          <p:cNvPr id="2" name="Slide Number Placeholder 1"/>
          <p:cNvSpPr>
            <a:spLocks noGrp="1"/>
          </p:cNvSpPr>
          <p:nvPr>
            <p:ph type="sldNum" sz="quarter" idx="10"/>
          </p:nvPr>
        </p:nvSpPr>
        <p:spPr/>
        <p:txBody>
          <a:bodyPr/>
          <a:lstStyle/>
          <a:p>
            <a:fld id="{79A9060E-C429-471D-B639-4A71BBB265B4}" type="slidenum">
              <a:rPr lang="en-US" smtClean="0"/>
              <a:t>13</a:t>
            </a:fld>
            <a:endParaRPr lang="en-US"/>
          </a:p>
        </p:txBody>
      </p:sp>
    </p:spTree>
    <p:extLst>
      <p:ext uri="{BB962C8B-B14F-4D97-AF65-F5344CB8AC3E}">
        <p14:creationId xmlns:p14="http://schemas.microsoft.com/office/powerpoint/2010/main" val="373564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2116138" y="514350"/>
            <a:ext cx="2767012" cy="2074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xfrm>
            <a:off x="701675" y="2947988"/>
            <a:ext cx="5607050" cy="5137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rPr>
              <a:t>Introduce the Eight Dimensions of Wellness by comparing it to the spokes of a wheel. Making the following point:</a:t>
            </a:r>
          </a:p>
          <a:p>
            <a:pPr>
              <a:spcBef>
                <a:spcPct val="0"/>
              </a:spcBef>
            </a:pPr>
            <a:endParaRPr lang="en-US" altLang="en-US" sz="1100" dirty="0"/>
          </a:p>
          <a:p>
            <a:pPr>
              <a:spcBef>
                <a:spcPct val="0"/>
              </a:spcBef>
            </a:pPr>
            <a:r>
              <a:rPr lang="en-US" altLang="en-US" sz="1100" b="1" u="sng" dirty="0">
                <a:latin typeface="Arial" panose="020B0604020202020204" pitchFamily="34" charset="0"/>
              </a:rPr>
              <a:t>In order to be well</a:t>
            </a:r>
            <a:r>
              <a:rPr lang="en-US" altLang="en-US" sz="1100" dirty="0">
                <a:latin typeface="Arial" panose="020B0604020202020204" pitchFamily="34" charset="0"/>
              </a:rPr>
              <a:t>, all the dimensions of our life have to be </a:t>
            </a:r>
            <a:r>
              <a:rPr lang="en-US" altLang="en-US" sz="1100" b="1" u="sng" dirty="0">
                <a:latin typeface="Arial" panose="020B0604020202020204" pitchFamily="34" charset="0"/>
              </a:rPr>
              <a:t>balanced, like the spoke of a wheel</a:t>
            </a:r>
            <a:r>
              <a:rPr lang="en-US" altLang="en-US" sz="1100" b="1" dirty="0">
                <a:latin typeface="Arial" panose="020B0604020202020204" pitchFamily="34" charset="0"/>
              </a:rPr>
              <a:t>. </a:t>
            </a:r>
            <a:r>
              <a:rPr lang="en-US" altLang="en-US" sz="1100" dirty="0">
                <a:latin typeface="Arial" panose="020B0604020202020204" pitchFamily="34" charset="0"/>
              </a:rPr>
              <a:t>If the spokes are uneven then the wheel won</a:t>
            </a:r>
            <a:r>
              <a:rPr lang="ja-JP" altLang="en-US" sz="1100" dirty="0">
                <a:latin typeface="Arial" panose="020B0604020202020204" pitchFamily="34" charset="0"/>
              </a:rPr>
              <a:t>’</a:t>
            </a:r>
            <a:r>
              <a:rPr lang="en-US" altLang="ja-JP" sz="1100" dirty="0">
                <a:latin typeface="Arial" panose="020B0604020202020204" pitchFamily="34" charset="0"/>
                <a:cs typeface="Times New Roman" panose="02020603050405020304" pitchFamily="18" charset="0"/>
              </a:rPr>
              <a:t>t turn. And that</a:t>
            </a:r>
            <a:r>
              <a:rPr lang="ja-JP" altLang="en-US" sz="1100" dirty="0">
                <a:latin typeface="Arial" panose="020B0604020202020204" pitchFamily="34" charset="0"/>
              </a:rPr>
              <a:t>’</a:t>
            </a:r>
            <a:r>
              <a:rPr lang="en-US" altLang="ja-JP" sz="1100" dirty="0">
                <a:latin typeface="Arial" panose="020B0604020202020204" pitchFamily="34" charset="0"/>
              </a:rPr>
              <a:t>s what happens in life when we are out of balance. </a:t>
            </a:r>
            <a:endParaRPr lang="en-US" altLang="ja-JP" sz="1100" dirty="0"/>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Refer participants to the </a:t>
            </a:r>
            <a:r>
              <a:rPr lang="en-US" altLang="en-US" sz="1100" b="1" i="1" dirty="0">
                <a:latin typeface="Arial" panose="020B0604020202020204" pitchFamily="34" charset="0"/>
              </a:rPr>
              <a:t>Information Sheet 1.4: Eight Dimensions of Wellness</a:t>
            </a:r>
            <a:r>
              <a:rPr lang="en-US" altLang="en-US" sz="1100" b="1" dirty="0">
                <a:latin typeface="Arial" panose="020B0604020202020204" pitchFamily="34" charset="0"/>
              </a:rPr>
              <a:t>. </a:t>
            </a:r>
            <a:r>
              <a:rPr lang="en-US" altLang="en-US" sz="1100" dirty="0">
                <a:latin typeface="Arial" panose="020B0604020202020204" pitchFamily="34" charset="0"/>
              </a:rPr>
              <a:t>Refer to this handout to discuss how wellness connects to behavioral health, and relate this to both individuals and systems.</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Discuss the dimensions of wellness. Ask participants:</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Is there anything missing from this wheel that impacts wellness?</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How does culture influence wellness?</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Where does family fit in this wheel?</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Refer to </a:t>
            </a:r>
            <a:r>
              <a:rPr lang="en-US" altLang="en-US" sz="1100" b="1" i="1" dirty="0">
                <a:latin typeface="Arial" panose="020B0604020202020204" pitchFamily="34" charset="0"/>
              </a:rPr>
              <a:t>Worksheet 1.5: Activity – Your Eight Dimensions</a:t>
            </a:r>
            <a:r>
              <a:rPr lang="en-US" altLang="en-US" sz="1100" b="1" dirty="0">
                <a:latin typeface="Arial" panose="020B0604020202020204" pitchFamily="34" charset="0"/>
              </a:rPr>
              <a:t>, </a:t>
            </a:r>
            <a:r>
              <a:rPr lang="en-US" altLang="en-US" sz="1100" dirty="0">
                <a:latin typeface="Arial" panose="020B0604020202020204" pitchFamily="34" charset="0"/>
              </a:rPr>
              <a:t>and ask participants to </a:t>
            </a:r>
            <a:r>
              <a:rPr lang="en-US" altLang="en-US" sz="1100" b="1" u="sng" dirty="0">
                <a:latin typeface="Arial" panose="020B0604020202020204" pitchFamily="34" charset="0"/>
              </a:rPr>
              <a:t>fill in the wheel with the 8 spokes/dimensions of wellness according to how big that dimension is in their life</a:t>
            </a:r>
            <a:r>
              <a:rPr lang="en-US" altLang="en-US" sz="1100" dirty="0">
                <a:latin typeface="Arial" panose="020B0604020202020204" pitchFamily="34" charset="0"/>
              </a:rPr>
              <a:t>. Have them look at which spoke/dimensions are big and which are small. Process the answers in pairs or with the entire group. </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Discuss when the dimensions of wellness are not balanced and ways to get them more in balance.</a:t>
            </a:r>
            <a:r>
              <a:rPr lang="en-US" altLang="en-US" sz="1100" dirty="0"/>
              <a:t> </a:t>
            </a:r>
            <a:endParaRPr lang="en-US" altLang="en-US" sz="1000" dirty="0">
              <a:latin typeface="Times New Roman" panose="02020603050405020304" pitchFamily="18" charset="0"/>
            </a:endParaRPr>
          </a:p>
        </p:txBody>
      </p:sp>
      <p:sp>
        <p:nvSpPr>
          <p:cNvPr id="44035" name="Slide Number Placeholder 3"/>
          <p:cNvSpPr>
            <a:spLocks noGrp="1"/>
          </p:cNvSpPr>
          <p:nvPr>
            <p:ph type="sldNum" sz="quarter" idx="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CFC0AB-A407-4670-8533-388780AAC686}"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60434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xfrm>
            <a:off x="2055813" y="619125"/>
            <a:ext cx="2841625" cy="213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Rectangle 3"/>
          <p:cNvSpPr>
            <a:spLocks noGrp="1"/>
          </p:cNvSpPr>
          <p:nvPr>
            <p:ph type="body" idx="1"/>
          </p:nvPr>
        </p:nvSpPr>
        <p:spPr bwMode="auto">
          <a:xfrm>
            <a:off x="701675" y="2827338"/>
            <a:ext cx="560705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rPr>
              <a:t>Draw the </a:t>
            </a:r>
            <a:r>
              <a:rPr lang="en-US" altLang="en-US" sz="1100" i="1" dirty="0">
                <a:latin typeface="Arial" panose="020B0604020202020204" pitchFamily="34" charset="0"/>
              </a:rPr>
              <a:t>continuum of care</a:t>
            </a:r>
            <a:r>
              <a:rPr lang="en-US" altLang="en-US" sz="1100" dirty="0">
                <a:latin typeface="Arial" panose="020B0604020202020204" pitchFamily="34" charset="0"/>
              </a:rPr>
              <a:t> model on easel paper so that you have it to refer to throughout the training. </a:t>
            </a:r>
            <a:r>
              <a:rPr lang="en-US" sz="1200" kern="1200" dirty="0">
                <a:solidFill>
                  <a:schemeClr val="tx1"/>
                </a:solidFill>
                <a:effectLst/>
                <a:latin typeface="+mn-lt"/>
                <a:ea typeface="MS PGothic" panose="020B0600070205080204" pitchFamily="34" charset="-128"/>
                <a:cs typeface="ＭＳ Ｐゴシック" charset="-128"/>
              </a:rPr>
              <a:t>Post this large illustration of the continuum of care for duration of the training.</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Refer participants to </a:t>
            </a:r>
            <a:r>
              <a:rPr lang="en-US" altLang="en-US" sz="1100" b="1" i="1" dirty="0">
                <a:latin typeface="Arial" panose="020B0604020202020204" pitchFamily="34" charset="0"/>
              </a:rPr>
              <a:t>Information Sheet 1.6: The Continuum of Care</a:t>
            </a:r>
            <a:r>
              <a:rPr lang="en-US" altLang="en-US" sz="1100" b="1" dirty="0">
                <a:latin typeface="Arial" panose="020B0604020202020204" pitchFamily="34" charset="0"/>
              </a:rPr>
              <a:t>.</a:t>
            </a: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Make the following overview statements:</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This model was first </a:t>
            </a:r>
            <a:r>
              <a:rPr lang="en-US" altLang="en-US" sz="1100" b="1" u="sng" dirty="0">
                <a:latin typeface="Arial" panose="020B0604020202020204" pitchFamily="34" charset="0"/>
              </a:rPr>
              <a:t>presented by the Institute of Medicine </a:t>
            </a:r>
            <a:r>
              <a:rPr lang="en-US" altLang="en-US" sz="1100" dirty="0">
                <a:latin typeface="Arial" panose="020B0604020202020204" pitchFamily="34" charset="0"/>
              </a:rPr>
              <a:t>in 1994 as the </a:t>
            </a:r>
            <a:r>
              <a:rPr lang="en-US" altLang="en-US" sz="1100" b="1" u="sng" dirty="0">
                <a:latin typeface="Arial" panose="020B0604020202020204" pitchFamily="34" charset="0"/>
              </a:rPr>
              <a:t>mental health intervention spectrum</a:t>
            </a:r>
            <a:r>
              <a:rPr lang="en-US" altLang="en-US" sz="1100" dirty="0">
                <a:latin typeface="Arial" panose="020B0604020202020204" pitchFamily="34" charset="0"/>
              </a:rPr>
              <a:t>, and it was expanded in 2009 to include promotion.</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 continuum of care describes </a:t>
            </a:r>
            <a:r>
              <a:rPr lang="en-US" altLang="en-US" sz="1100" b="1" u="sng" dirty="0">
                <a:latin typeface="Arial" panose="020B0604020202020204" pitchFamily="34" charset="0"/>
              </a:rPr>
              <a:t>the scope of behavioral health services for individuals before, during, and after </a:t>
            </a:r>
            <a:r>
              <a:rPr lang="en-US" altLang="en-US" sz="1100" dirty="0">
                <a:latin typeface="Arial" panose="020B0604020202020204" pitchFamily="34" charset="0"/>
              </a:rPr>
              <a:t>they experience a behavioral health problem</a:t>
            </a:r>
            <a:r>
              <a:rPr lang="en-US" altLang="en-US" sz="1100" b="1" dirty="0">
                <a:latin typeface="Arial" panose="020B0604020202020204" pitchFamily="34" charset="0"/>
              </a:rPr>
              <a:t> </a:t>
            </a:r>
            <a:r>
              <a:rPr lang="en-US" altLang="en-US" sz="1100" dirty="0">
                <a:latin typeface="Arial" panose="020B0604020202020204" pitchFamily="34" charset="0"/>
              </a:rPr>
              <a:t>or disorder. It </a:t>
            </a:r>
            <a:r>
              <a:rPr lang="en-US" altLang="en-US" sz="1100" b="1" u="sng" dirty="0">
                <a:latin typeface="Arial" panose="020B0604020202020204" pitchFamily="34" charset="0"/>
              </a:rPr>
              <a:t>includes promotion, prevention, treatment, and maintenance</a:t>
            </a:r>
            <a:r>
              <a:rPr lang="en-US" altLang="en-US" sz="1100" b="1" dirty="0">
                <a:latin typeface="Arial" panose="020B0604020202020204" pitchFamily="34" charset="0"/>
              </a:rPr>
              <a:t>. </a:t>
            </a:r>
            <a:endParaRPr lang="en-US" altLang="en-US" sz="1100" dirty="0">
              <a:latin typeface="Arial" panose="020B0604020202020204" pitchFamily="34" charset="0"/>
            </a:endParaRP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 continuum </a:t>
            </a:r>
            <a:r>
              <a:rPr lang="en-US" altLang="en-US" sz="1100" b="1" u="sng" dirty="0">
                <a:latin typeface="Arial" panose="020B0604020202020204" pitchFamily="34" charset="0"/>
              </a:rPr>
              <a:t>segments the need for care and the type of care </a:t>
            </a:r>
            <a:r>
              <a:rPr lang="en-US" altLang="en-US" sz="1100" u="sng" dirty="0">
                <a:latin typeface="Arial" panose="020B0604020202020204" pitchFamily="34" charset="0"/>
              </a:rPr>
              <a:t>required</a:t>
            </a:r>
            <a:r>
              <a:rPr lang="en-US" altLang="en-US" sz="1100" b="1" u="sng" dirty="0">
                <a:latin typeface="Arial" panose="020B0604020202020204" pitchFamily="34" charset="0"/>
              </a:rPr>
              <a:t> </a:t>
            </a:r>
            <a:r>
              <a:rPr lang="en-US" altLang="en-US" sz="1100" dirty="0">
                <a:latin typeface="Arial" panose="020B0604020202020204" pitchFamily="34" charset="0"/>
              </a:rPr>
              <a:t>from various parts of the health care system. This means there are multiple opportunities for addressing behavioral health problems.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 continuum underscores the </a:t>
            </a:r>
            <a:r>
              <a:rPr lang="en-US" altLang="en-US" sz="1100" b="1" u="sng" dirty="0">
                <a:latin typeface="Arial" panose="020B0604020202020204" pitchFamily="34" charset="0"/>
              </a:rPr>
              <a:t>interrelationship among promotion, prevention, treatment, and maintenance</a:t>
            </a:r>
            <a:r>
              <a:rPr lang="en-US" altLang="en-US" sz="1100" dirty="0">
                <a:latin typeface="Arial" panose="020B0604020202020204" pitchFamily="34" charset="0"/>
              </a:rPr>
              <a:t>. While some services may be more specific, individualized, or costly than others, it shows that each phase along the continuum does not exist in isolation.  </a:t>
            </a:r>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Ask participants to raise their hands if they have seen the continuum of care diagram before.</a:t>
            </a:r>
            <a:endParaRPr lang="en-US" altLang="en-US" sz="1100" dirty="0"/>
          </a:p>
          <a:p>
            <a:pPr>
              <a:lnSpc>
                <a:spcPct val="105000"/>
              </a:lnSpc>
              <a:spcBef>
                <a:spcPct val="0"/>
              </a:spcBef>
            </a:pPr>
            <a:r>
              <a:rPr lang="en-US" altLang="en-US" sz="1100" dirty="0">
                <a:latin typeface="Arial" panose="020B0604020202020204" pitchFamily="34" charset="0"/>
              </a:rPr>
              <a:t>_______________</a:t>
            </a:r>
            <a:endParaRPr lang="en-US" altLang="en-US" sz="1100" dirty="0"/>
          </a:p>
          <a:p>
            <a:pPr>
              <a:lnSpc>
                <a:spcPct val="105000"/>
              </a:lnSpc>
              <a:spcBef>
                <a:spcPct val="0"/>
              </a:spcBef>
            </a:pPr>
            <a:r>
              <a:rPr lang="en-US" altLang="en-US" sz="1100" dirty="0">
                <a:latin typeface="Arial" panose="020B0604020202020204" pitchFamily="34" charset="0"/>
              </a:rPr>
              <a:t> </a:t>
            </a:r>
            <a:endParaRPr lang="en-US" altLang="en-US" sz="1100" dirty="0"/>
          </a:p>
          <a:p>
            <a:pPr>
              <a:lnSpc>
                <a:spcPct val="90000"/>
              </a:lnSpc>
            </a:pPr>
            <a:r>
              <a:rPr lang="en-US" altLang="en-US" sz="900" dirty="0">
                <a:latin typeface="Arial" panose="020B0604020202020204" pitchFamily="34" charset="0"/>
              </a:rPr>
              <a:t>Image reprinted with permission from the National Academy of Sciences, Courtesy of the National Academies Press, Washington, D.C.</a:t>
            </a:r>
            <a:endParaRPr lang="en-US" altLang="en-US" sz="900" dirty="0"/>
          </a:p>
        </p:txBody>
      </p:sp>
      <p:sp>
        <p:nvSpPr>
          <p:cNvPr id="2" name="Slide Number Placeholder 1"/>
          <p:cNvSpPr>
            <a:spLocks noGrp="1"/>
          </p:cNvSpPr>
          <p:nvPr>
            <p:ph type="sldNum" sz="quarter" idx="10"/>
          </p:nvPr>
        </p:nvSpPr>
        <p:spPr/>
        <p:txBody>
          <a:bodyPr/>
          <a:lstStyle/>
          <a:p>
            <a:fld id="{79A9060E-C429-471D-B639-4A71BBB265B4}" type="slidenum">
              <a:rPr lang="en-US" smtClean="0"/>
              <a:t>15</a:t>
            </a:fld>
            <a:endParaRPr lang="en-US"/>
          </a:p>
        </p:txBody>
      </p:sp>
    </p:spTree>
    <p:extLst>
      <p:ext uri="{BB962C8B-B14F-4D97-AF65-F5344CB8AC3E}">
        <p14:creationId xmlns:p14="http://schemas.microsoft.com/office/powerpoint/2010/main" val="3228660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xfrm>
            <a:off x="2192338" y="619125"/>
            <a:ext cx="2706687" cy="202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Rectangle 3"/>
          <p:cNvSpPr>
            <a:spLocks noGrp="1"/>
          </p:cNvSpPr>
          <p:nvPr>
            <p:ph type="body" idx="1"/>
          </p:nvPr>
        </p:nvSpPr>
        <p:spPr bwMode="auto">
          <a:xfrm>
            <a:off x="701675" y="2622550"/>
            <a:ext cx="5607050" cy="667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5000"/>
              </a:lnSpc>
              <a:spcBef>
                <a:spcPct val="0"/>
              </a:spcBef>
            </a:pPr>
            <a:r>
              <a:rPr lang="en-US" altLang="en-US" sz="1000" dirty="0">
                <a:latin typeface="Arial" panose="020B0604020202020204" pitchFamily="34" charset="0"/>
              </a:rPr>
              <a:t>Write down the following definition of </a:t>
            </a:r>
            <a:r>
              <a:rPr lang="en-US" altLang="en-US" sz="1000" i="1" dirty="0">
                <a:latin typeface="Arial" panose="020B0604020202020204" pitchFamily="34" charset="0"/>
              </a:rPr>
              <a:t>promotion</a:t>
            </a:r>
            <a:r>
              <a:rPr lang="en-US" altLang="en-US" sz="1000" dirty="0">
                <a:latin typeface="Arial" panose="020B0604020202020204" pitchFamily="34" charset="0"/>
              </a:rPr>
              <a:t> on easel paper and/or ask participants to look at the definition of </a:t>
            </a:r>
            <a:r>
              <a:rPr lang="en-US" altLang="en-US" sz="1000" i="1" dirty="0">
                <a:latin typeface="Arial" panose="020B0604020202020204" pitchFamily="34" charset="0"/>
              </a:rPr>
              <a:t>promotion</a:t>
            </a:r>
            <a:r>
              <a:rPr lang="en-US" altLang="en-US" sz="1000" dirty="0">
                <a:latin typeface="Arial" panose="020B0604020202020204" pitchFamily="34" charset="0"/>
              </a:rPr>
              <a:t> according to the World Health Organization on </a:t>
            </a:r>
            <a:r>
              <a:rPr lang="en-US" altLang="en-US" sz="1000" b="1" i="1" dirty="0">
                <a:latin typeface="Arial" panose="020B0604020202020204" pitchFamily="34" charset="0"/>
              </a:rPr>
              <a:t>Information Sheet 1.6: The Continuum of Care</a:t>
            </a:r>
            <a:r>
              <a:rPr lang="en-US" altLang="en-US" sz="1000" i="1" dirty="0">
                <a:latin typeface="Arial" panose="020B0604020202020204" pitchFamily="34" charset="0"/>
              </a:rPr>
              <a:t>.</a:t>
            </a:r>
            <a:r>
              <a:rPr lang="en-US" altLang="en-US" sz="1000" b="1" i="1"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Discuss the </a:t>
            </a:r>
            <a:r>
              <a:rPr lang="en-US" altLang="en-US" sz="1000" b="1" u="sng" dirty="0">
                <a:latin typeface="Arial" panose="020B0604020202020204" pitchFamily="34" charset="0"/>
              </a:rPr>
              <a:t>definition of </a:t>
            </a:r>
            <a:r>
              <a:rPr lang="en-US" altLang="en-US" sz="1000" b="1" i="1" u="sng" dirty="0">
                <a:latin typeface="Arial" panose="020B0604020202020204" pitchFamily="34" charset="0"/>
              </a:rPr>
              <a:t>promotion</a:t>
            </a:r>
            <a:r>
              <a:rPr lang="en-US" altLang="en-US" sz="1000" dirty="0">
                <a:latin typeface="Arial" panose="020B0604020202020204" pitchFamily="34" charset="0"/>
              </a:rPr>
              <a:t>:</a:t>
            </a:r>
            <a:endParaRPr lang="en-US" altLang="en-US" sz="1000" dirty="0"/>
          </a:p>
          <a:p>
            <a:pPr marL="171450" indent="-171450">
              <a:lnSpc>
                <a:spcPct val="105000"/>
              </a:lnSpc>
              <a:spcBef>
                <a:spcPct val="0"/>
              </a:spcBef>
              <a:buFont typeface="Arial" panose="020B0604020202020204" pitchFamily="34" charset="0"/>
              <a:buChar char="•"/>
            </a:pPr>
            <a:r>
              <a:rPr lang="en-US" altLang="en-US" sz="1000" dirty="0">
                <a:latin typeface="Arial" panose="020B0604020202020204" pitchFamily="34" charset="0"/>
              </a:rPr>
              <a:t>Promotion enables people </a:t>
            </a:r>
            <a:r>
              <a:rPr lang="ja-JP" altLang="en-US" sz="1000" dirty="0">
                <a:latin typeface="Arial" panose="020B0604020202020204" pitchFamily="34" charset="0"/>
              </a:rPr>
              <a:t>“</a:t>
            </a:r>
            <a:r>
              <a:rPr lang="en-US" altLang="ja-JP" sz="1000" dirty="0">
                <a:latin typeface="Arial" panose="020B0604020202020204" pitchFamily="34" charset="0"/>
                <a:cs typeface="Times New Roman" panose="02020603050405020304" pitchFamily="18" charset="0"/>
              </a:rPr>
              <a:t>to increase control over, and to improve, their health</a:t>
            </a:r>
            <a:r>
              <a:rPr lang="en-US" altLang="ja-JP" sz="1000">
                <a:latin typeface="Arial" panose="020B0604020202020204" pitchFamily="34" charset="0"/>
                <a:cs typeface="Times New Roman" panose="02020603050405020304" pitchFamily="18" charset="0"/>
              </a:rPr>
              <a:t>.</a:t>
            </a:r>
            <a:r>
              <a:rPr lang="ja-JP" altLang="en-US" sz="1000">
                <a:latin typeface="Arial" panose="020B0604020202020204" pitchFamily="34" charset="0"/>
              </a:rPr>
              <a:t>”</a:t>
            </a:r>
            <a:r>
              <a:rPr lang="en-US" altLang="ja-JP" sz="1000" baseline="30000">
                <a:latin typeface="Arial" panose="020B0604020202020204" pitchFamily="34" charset="0"/>
                <a:cs typeface="Times New Roman" panose="02020603050405020304" pitchFamily="18" charset="0"/>
              </a:rPr>
              <a:t>6</a:t>
            </a:r>
            <a:endParaRPr lang="en-US" altLang="ja-JP" sz="1000" baseline="30000" dirty="0"/>
          </a:p>
          <a:p>
            <a:pPr marL="171450" indent="-171450">
              <a:lnSpc>
                <a:spcPct val="105000"/>
              </a:lnSpc>
              <a:spcBef>
                <a:spcPct val="0"/>
              </a:spcBef>
              <a:buFont typeface="Arial" panose="020B0604020202020204" pitchFamily="34" charset="0"/>
              <a:buChar char="•"/>
            </a:pPr>
            <a:r>
              <a:rPr lang="en-US" altLang="en-US" sz="1000" dirty="0">
                <a:latin typeface="Arial" panose="020B0604020202020204" pitchFamily="34" charset="0"/>
              </a:rPr>
              <a:t>Promotion refers to interventions (e.g., programs, practices, or environmental strategies) that help people take charge of their life and improve their well-being. </a:t>
            </a:r>
            <a:endParaRPr lang="en-US" altLang="en-US"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Connect the definition back to the wheel/eight dimensions of wellness and activities that help create balance. </a:t>
            </a:r>
            <a:endParaRPr lang="en-US" altLang="en-US" sz="1000" dirty="0"/>
          </a:p>
          <a:p>
            <a:pPr>
              <a:lnSpc>
                <a:spcPct val="105000"/>
              </a:lnSpc>
              <a:spcBef>
                <a:spcPct val="0"/>
              </a:spcBef>
            </a:pPr>
            <a:r>
              <a:rPr lang="en-US" altLang="en-US" sz="1000" dirty="0">
                <a:latin typeface="Arial" panose="020B0604020202020204" pitchFamily="34" charset="0"/>
              </a:rPr>
              <a:t>Emphasize the following points:</a:t>
            </a:r>
            <a:endParaRPr lang="en-US" altLang="en-US" sz="1000" dirty="0"/>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Promotion focuses on the </a:t>
            </a:r>
            <a:r>
              <a:rPr lang="en-US" altLang="en-US" sz="1000" b="1" u="sng" dirty="0">
                <a:latin typeface="Arial" panose="020B0604020202020204" pitchFamily="34" charset="0"/>
              </a:rPr>
              <a:t>general population </a:t>
            </a:r>
            <a:r>
              <a:rPr lang="en-US" altLang="en-US" sz="1000" dirty="0">
                <a:latin typeface="Arial" panose="020B0604020202020204" pitchFamily="34" charset="0"/>
              </a:rPr>
              <a:t>or a particular </a:t>
            </a:r>
            <a:r>
              <a:rPr lang="en-US" altLang="en-US" sz="1000" b="1" u="sng" dirty="0">
                <a:latin typeface="Arial" panose="020B0604020202020204" pitchFamily="34" charset="0"/>
              </a:rPr>
              <a:t>defined population group</a:t>
            </a:r>
            <a:r>
              <a:rPr lang="en-US" altLang="en-US" sz="1000" dirty="0">
                <a:latin typeface="Arial" panose="020B0604020202020204" pitchFamily="34" charset="0"/>
              </a:rPr>
              <a:t>.</a:t>
            </a:r>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The aim of promotion is to enhance people</a:t>
            </a:r>
            <a:r>
              <a:rPr lang="ja-JP" altLang="en-US" sz="1000" dirty="0">
                <a:latin typeface="Arial" panose="020B0604020202020204" pitchFamily="34" charset="0"/>
              </a:rPr>
              <a:t>’</a:t>
            </a:r>
            <a:r>
              <a:rPr lang="en-US" altLang="ja-JP" sz="1000" dirty="0">
                <a:latin typeface="Arial" panose="020B0604020202020204" pitchFamily="34" charset="0"/>
              </a:rPr>
              <a:t>s </a:t>
            </a:r>
            <a:r>
              <a:rPr lang="en-US" altLang="ja-JP" sz="1000">
                <a:latin typeface="Arial" panose="020B0604020202020204" pitchFamily="34" charset="0"/>
              </a:rPr>
              <a:t>ability to:</a:t>
            </a:r>
            <a:r>
              <a:rPr lang="en-US" altLang="ja-JP" sz="1000" baseline="30000">
                <a:latin typeface="Arial" panose="020B0604020202020204" pitchFamily="34" charset="0"/>
              </a:rPr>
              <a:t>5</a:t>
            </a:r>
            <a:endParaRPr lang="en-US" altLang="ja-JP" sz="1000" baseline="30000" dirty="0">
              <a:latin typeface="Arial" panose="020B0604020202020204" pitchFamily="34" charset="0"/>
            </a:endParaRPr>
          </a:p>
          <a:p>
            <a:pPr marL="171450" indent="-171450">
              <a:lnSpc>
                <a:spcPct val="105000"/>
              </a:lnSpc>
              <a:spcBef>
                <a:spcPct val="0"/>
              </a:spcBef>
              <a:buFont typeface="Arial" panose="020B0604020202020204" pitchFamily="34" charset="0"/>
              <a:buChar char="•"/>
            </a:pPr>
            <a:r>
              <a:rPr lang="ja-JP" altLang="en-US" sz="1000" b="1" dirty="0">
                <a:latin typeface="Arial" panose="020B0604020202020204" pitchFamily="34" charset="0"/>
              </a:rPr>
              <a:t>“</a:t>
            </a:r>
            <a:r>
              <a:rPr lang="en-US" altLang="ja-JP" sz="1000" b="1" u="sng" dirty="0">
                <a:latin typeface="Arial" panose="020B0604020202020204" pitchFamily="34" charset="0"/>
              </a:rPr>
              <a:t>Achieve developmentally appropriate tasks</a:t>
            </a:r>
            <a:r>
              <a:rPr lang="ja-JP" altLang="en-US" sz="1000" b="1" u="sng" dirty="0">
                <a:latin typeface="Arial" panose="020B0604020202020204" pitchFamily="34" charset="0"/>
              </a:rPr>
              <a:t>”</a:t>
            </a:r>
            <a:endParaRPr lang="en-US" altLang="ja-JP" sz="1000" dirty="0"/>
          </a:p>
          <a:p>
            <a:pPr marL="171450" indent="-171450">
              <a:lnSpc>
                <a:spcPct val="105000"/>
              </a:lnSpc>
              <a:spcBef>
                <a:spcPct val="0"/>
              </a:spcBef>
              <a:buFont typeface="Arial" panose="020B0604020202020204" pitchFamily="34" charset="0"/>
              <a:buChar char="•"/>
            </a:pPr>
            <a:r>
              <a:rPr lang="en-US" altLang="en-US" sz="1000" b="1" u="sng" dirty="0">
                <a:latin typeface="Arial" panose="020B0604020202020204" pitchFamily="34" charset="0"/>
              </a:rPr>
              <a:t>Acquire a </a:t>
            </a:r>
            <a:r>
              <a:rPr lang="ja-JP" altLang="en-US" sz="1000" b="1" u="sng" dirty="0">
                <a:latin typeface="Arial" panose="020B0604020202020204" pitchFamily="34" charset="0"/>
              </a:rPr>
              <a:t>“</a:t>
            </a:r>
            <a:r>
              <a:rPr lang="en-US" altLang="ja-JP" sz="1000" b="1" u="sng" dirty="0">
                <a:latin typeface="Arial" panose="020B0604020202020204" pitchFamily="34" charset="0"/>
              </a:rPr>
              <a:t>positive sense of self-esteem, mastery, well-being, and social inclusion</a:t>
            </a:r>
            <a:r>
              <a:rPr lang="ja-JP" altLang="en-US" sz="1000" b="1" u="sng" dirty="0">
                <a:latin typeface="Arial" panose="020B0604020202020204" pitchFamily="34" charset="0"/>
              </a:rPr>
              <a:t>”</a:t>
            </a:r>
            <a:endParaRPr lang="en-US" altLang="ja-JP" sz="1000" dirty="0"/>
          </a:p>
          <a:p>
            <a:pPr marL="171450" indent="-171450">
              <a:lnSpc>
                <a:spcPct val="105000"/>
              </a:lnSpc>
              <a:spcBef>
                <a:spcPct val="0"/>
              </a:spcBef>
              <a:buFont typeface="Arial" panose="020B0604020202020204" pitchFamily="34" charset="0"/>
              <a:buChar char="•"/>
            </a:pPr>
            <a:r>
              <a:rPr lang="ja-JP" altLang="en-US" sz="1000" dirty="0">
                <a:latin typeface="Arial" panose="020B0604020202020204" pitchFamily="34" charset="0"/>
              </a:rPr>
              <a:t>“</a:t>
            </a:r>
            <a:r>
              <a:rPr lang="en-US" altLang="ja-JP" sz="1000" dirty="0">
                <a:latin typeface="Arial" panose="020B0604020202020204" pitchFamily="34" charset="0"/>
              </a:rPr>
              <a:t>Strengthen their </a:t>
            </a:r>
            <a:r>
              <a:rPr lang="en-US" altLang="ja-JP" sz="1000" b="1" u="sng" dirty="0">
                <a:latin typeface="Arial" panose="020B0604020202020204" pitchFamily="34" charset="0"/>
              </a:rPr>
              <a:t>ability to cope</a:t>
            </a:r>
            <a:r>
              <a:rPr lang="en-US" altLang="ja-JP" sz="1000" b="1" dirty="0">
                <a:latin typeface="Arial" panose="020B0604020202020204" pitchFamily="34" charset="0"/>
              </a:rPr>
              <a:t> </a:t>
            </a:r>
            <a:r>
              <a:rPr lang="en-US" altLang="ja-JP" sz="1000" dirty="0">
                <a:latin typeface="Arial" panose="020B0604020202020204" pitchFamily="34" charset="0"/>
              </a:rPr>
              <a:t>with adversity</a:t>
            </a:r>
            <a:r>
              <a:rPr lang="ja-JP" altLang="en-US" sz="1000" dirty="0">
                <a:latin typeface="Arial" panose="020B0604020202020204" pitchFamily="34" charset="0"/>
              </a:rPr>
              <a:t>”</a:t>
            </a:r>
            <a:endParaRPr lang="en-US" altLang="ja-JP"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Explain that people don</a:t>
            </a:r>
            <a:r>
              <a:rPr lang="ja-JP" altLang="en-US" sz="1000" dirty="0">
                <a:latin typeface="Arial" panose="020B0604020202020204" pitchFamily="34" charset="0"/>
              </a:rPr>
              <a:t>’</a:t>
            </a:r>
            <a:r>
              <a:rPr lang="en-US" altLang="ja-JP" sz="1000" dirty="0">
                <a:latin typeface="Arial" panose="020B0604020202020204" pitchFamily="34" charset="0"/>
              </a:rPr>
              <a:t>t usually think of promotion in relation to substance abuse</a:t>
            </a:r>
            <a:r>
              <a:rPr lang="en-US" altLang="ja-JP" sz="1000">
                <a:latin typeface="Arial" panose="020B0604020202020204" pitchFamily="34" charset="0"/>
              </a:rPr>
              <a:t>. </a:t>
            </a:r>
            <a:endParaRPr lang="en-US" altLang="ja-JP" sz="1000" dirty="0">
              <a:latin typeface="Arial" panose="020B0604020202020204" pitchFamily="34" charset="0"/>
            </a:endParaRPr>
          </a:p>
          <a:p>
            <a:pPr>
              <a:lnSpc>
                <a:spcPct val="105000"/>
              </a:lnSpc>
              <a:spcBef>
                <a:spcPct val="0"/>
              </a:spcBef>
            </a:pPr>
            <a:endParaRPr lang="en-US" altLang="ja-JP" sz="1000" dirty="0">
              <a:latin typeface="Arial" panose="020B0604020202020204" pitchFamily="34" charset="0"/>
            </a:endParaRPr>
          </a:p>
          <a:p>
            <a:pPr>
              <a:lnSpc>
                <a:spcPct val="105000"/>
              </a:lnSpc>
              <a:spcBef>
                <a:spcPct val="0"/>
              </a:spcBef>
            </a:pPr>
            <a:r>
              <a:rPr lang="en-US" altLang="ja-JP" sz="1000">
                <a:latin typeface="Arial" panose="020B0604020202020204" pitchFamily="34" charset="0"/>
              </a:rPr>
              <a:t>Ask participants: </a:t>
            </a:r>
            <a:r>
              <a:rPr lang="en-US" altLang="en-US" sz="1000">
                <a:latin typeface="Arial" panose="020B0604020202020204" pitchFamily="34" charset="0"/>
              </a:rPr>
              <a:t>Why </a:t>
            </a:r>
            <a:r>
              <a:rPr lang="en-US" altLang="en-US" sz="1000" dirty="0">
                <a:latin typeface="Arial" panose="020B0604020202020204" pitchFamily="34" charset="0"/>
              </a:rPr>
              <a:t>is promotion important to substance abuse and how are they connected?</a:t>
            </a:r>
            <a:endParaRPr lang="en-US" altLang="en-US"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Ask for some </a:t>
            </a:r>
            <a:r>
              <a:rPr lang="en-US" altLang="en-US" sz="1000" b="1" u="sng" dirty="0">
                <a:latin typeface="Arial" panose="020B0604020202020204" pitchFamily="34" charset="0"/>
              </a:rPr>
              <a:t>examples of ways to promote well-being</a:t>
            </a:r>
            <a:r>
              <a:rPr lang="en-US" altLang="en-US" sz="1000" dirty="0">
                <a:latin typeface="Arial" panose="020B0604020202020204" pitchFamily="34" charset="0"/>
              </a:rPr>
              <a:t> (e.g., programs based in schools, community centers, or other community-based settings that promote emotional and social competence through activities emphasizing self-control and problem solving).</a:t>
            </a:r>
            <a:endParaRPr lang="en-US" altLang="en-US"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Ask participants: Why is promotion along the bottom of the figure as well?</a:t>
            </a:r>
            <a:endParaRPr lang="en-US" altLang="en-US" sz="1000" dirty="0"/>
          </a:p>
          <a:p>
            <a:pPr>
              <a:lnSpc>
                <a:spcPct val="105000"/>
              </a:lnSpc>
              <a:spcBef>
                <a:spcPct val="0"/>
              </a:spcBef>
            </a:pPr>
            <a:r>
              <a:rPr lang="en-US" altLang="en-US" sz="1000" dirty="0">
                <a:latin typeface="Arial" panose="020B0604020202020204" pitchFamily="34" charset="0"/>
              </a:rPr>
              <a:t>Make sure the point is made that </a:t>
            </a:r>
            <a:r>
              <a:rPr lang="en-US" altLang="en-US" sz="1000" b="1" u="sng" dirty="0">
                <a:latin typeface="Arial" panose="020B0604020202020204" pitchFamily="34" charset="0"/>
              </a:rPr>
              <a:t>throughout the continuum of care it</a:t>
            </a:r>
            <a:r>
              <a:rPr lang="ja-JP" altLang="en-US" sz="1000" b="1" u="sng" dirty="0">
                <a:latin typeface="Arial" panose="020B0604020202020204" pitchFamily="34" charset="0"/>
              </a:rPr>
              <a:t>’</a:t>
            </a:r>
            <a:r>
              <a:rPr lang="en-US" altLang="ja-JP" sz="1000" b="1" u="sng" dirty="0">
                <a:latin typeface="Arial" panose="020B0604020202020204" pitchFamily="34" charset="0"/>
              </a:rPr>
              <a:t>s important to work on promoting well-being</a:t>
            </a:r>
            <a:r>
              <a:rPr lang="en-US" altLang="ja-JP" sz="1000" dirty="0">
                <a:latin typeface="Arial" panose="020B0604020202020204" pitchFamily="34" charset="0"/>
              </a:rPr>
              <a:t>.</a:t>
            </a:r>
            <a:endParaRPr lang="en-US" altLang="ja-JP"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Explain that in practice, there is considerable </a:t>
            </a:r>
            <a:r>
              <a:rPr lang="en-US" altLang="en-US" sz="1000" b="1" u="sng" dirty="0">
                <a:latin typeface="Arial" panose="020B0604020202020204" pitchFamily="34" charset="0"/>
              </a:rPr>
              <a:t>overlap between prevention </a:t>
            </a:r>
            <a:r>
              <a:rPr lang="en-US" altLang="en-US" sz="1000" b="1" u="sng">
                <a:latin typeface="Arial" panose="020B0604020202020204" pitchFamily="34" charset="0"/>
              </a:rPr>
              <a:t>and promotion</a:t>
            </a:r>
            <a:r>
              <a:rPr lang="en-US" altLang="en-US" sz="1000">
                <a:latin typeface="Arial" panose="020B0604020202020204" pitchFamily="34" charset="0"/>
              </a:rPr>
              <a:t>.</a:t>
            </a:r>
            <a:r>
              <a:rPr lang="en-US" altLang="en-US" sz="1000" baseline="30000">
                <a:latin typeface="Arial" panose="020B0604020202020204" pitchFamily="34" charset="0"/>
              </a:rPr>
              <a:t>5</a:t>
            </a:r>
            <a:r>
              <a:rPr lang="en-US" altLang="en-US" sz="1000" b="1" baseline="30000">
                <a:latin typeface="Arial" panose="020B0604020202020204" pitchFamily="34" charset="0"/>
              </a:rPr>
              <a:t> </a:t>
            </a:r>
            <a:r>
              <a:rPr lang="en-US" altLang="en-US" sz="1000">
                <a:latin typeface="Arial" panose="020B0604020202020204" pitchFamily="34" charset="0"/>
              </a:rPr>
              <a:t>Promotion </a:t>
            </a:r>
            <a:r>
              <a:rPr lang="en-US" altLang="en-US" sz="1000" dirty="0">
                <a:latin typeface="Arial" panose="020B0604020202020204" pitchFamily="34" charset="0"/>
              </a:rPr>
              <a:t>focuses on helping people embrace health and wellness and supporting those factors that protect well-being. Refer back to the wheel/dimensions of wellness. </a:t>
            </a:r>
            <a:endParaRPr lang="en-US" altLang="en-US"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Segue to prevention with this statement from the Institute of Medicine:</a:t>
            </a:r>
            <a:endParaRPr lang="en-US" altLang="en-US" sz="1000" dirty="0"/>
          </a:p>
          <a:p>
            <a:pPr>
              <a:lnSpc>
                <a:spcPct val="90000"/>
              </a:lnSpc>
              <a:spcBef>
                <a:spcPct val="0"/>
              </a:spcBef>
            </a:pPr>
            <a:r>
              <a:rPr lang="ja-JP" altLang="en-US" sz="1000" dirty="0">
                <a:latin typeface="Arial" panose="020B0604020202020204" pitchFamily="34" charset="0"/>
              </a:rPr>
              <a:t>“</a:t>
            </a:r>
            <a:r>
              <a:rPr lang="en-US" altLang="ja-JP" sz="1000" dirty="0">
                <a:latin typeface="Arial" panose="020B0604020202020204" pitchFamily="34" charset="0"/>
              </a:rPr>
              <a:t>At this time, theory, research, and practice have evolved to support an approach to prevention that aims not only to prevent disorders, but also to promote positive mental, emotional and behavioral health</a:t>
            </a:r>
            <a:r>
              <a:rPr lang="en-US" altLang="ja-JP" sz="1000">
                <a:latin typeface="Arial" panose="020B0604020202020204" pitchFamily="34" charset="0"/>
              </a:rPr>
              <a:t>.</a:t>
            </a:r>
            <a:r>
              <a:rPr lang="ja-JP" altLang="en-US" sz="1000">
                <a:latin typeface="Arial" panose="020B0604020202020204" pitchFamily="34" charset="0"/>
              </a:rPr>
              <a:t>”</a:t>
            </a:r>
            <a:r>
              <a:rPr lang="en-US" altLang="ja-JP" sz="1000" baseline="30000">
                <a:latin typeface="Arial" panose="020B0604020202020204" pitchFamily="34" charset="0"/>
              </a:rPr>
              <a:t>5</a:t>
            </a:r>
            <a:endParaRPr lang="en-US" altLang="en-US" sz="800" baseline="30000" dirty="0">
              <a:latin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16</a:t>
            </a:fld>
            <a:endParaRPr lang="en-US"/>
          </a:p>
        </p:txBody>
      </p:sp>
    </p:spTree>
    <p:extLst>
      <p:ext uri="{BB962C8B-B14F-4D97-AF65-F5344CB8AC3E}">
        <p14:creationId xmlns:p14="http://schemas.microsoft.com/office/powerpoint/2010/main" val="77355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xfrm>
            <a:off x="2139950" y="619125"/>
            <a:ext cx="2744788"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Rectangle 3"/>
          <p:cNvSpPr>
            <a:spLocks noGrp="1"/>
          </p:cNvSpPr>
          <p:nvPr>
            <p:ph type="body" idx="1"/>
          </p:nvPr>
        </p:nvSpPr>
        <p:spPr bwMode="auto">
          <a:xfrm>
            <a:off x="701675" y="3024188"/>
            <a:ext cx="560705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sz="1100" dirty="0">
                <a:latin typeface="Arial" panose="020B0604020202020204" pitchFamily="34" charset="0"/>
              </a:rPr>
              <a:t>Write down on easel paper the following </a:t>
            </a:r>
            <a:r>
              <a:rPr lang="en-US" altLang="en-US" sz="1100" b="1" u="sng" dirty="0">
                <a:latin typeface="Arial" panose="020B0604020202020204" pitchFamily="34" charset="0"/>
              </a:rPr>
              <a:t>explanation of prevention </a:t>
            </a:r>
            <a:r>
              <a:rPr lang="en-US" altLang="en-US" sz="1100" dirty="0">
                <a:latin typeface="Arial" panose="020B0604020202020204" pitchFamily="34" charset="0"/>
              </a:rPr>
              <a:t>according to the Institute of Medicine:</a:t>
            </a:r>
            <a:endParaRPr lang="en-US" altLang="en-US" sz="1100" dirty="0"/>
          </a:p>
          <a:p>
            <a:pPr>
              <a:lnSpc>
                <a:spcPct val="115000"/>
              </a:lnSpc>
              <a:spcBef>
                <a:spcPct val="0"/>
              </a:spcBef>
            </a:pPr>
            <a:r>
              <a:rPr lang="en-US" altLang="en-US" sz="1100" dirty="0">
                <a:latin typeface="Arial" panose="020B0604020202020204" pitchFamily="34" charset="0"/>
              </a:rPr>
              <a:t> </a:t>
            </a:r>
            <a:endParaRPr lang="en-US" altLang="en-US" sz="1100" dirty="0"/>
          </a:p>
          <a:p>
            <a:pPr>
              <a:lnSpc>
                <a:spcPct val="115000"/>
              </a:lnSpc>
              <a:spcBef>
                <a:spcPct val="0"/>
              </a:spcBef>
            </a:pPr>
            <a:r>
              <a:rPr lang="ja-JP" altLang="en-US" sz="1100" dirty="0">
                <a:latin typeface="Arial" panose="020B0604020202020204" pitchFamily="34" charset="0"/>
              </a:rPr>
              <a:t>“</a:t>
            </a:r>
            <a:r>
              <a:rPr lang="en-US" altLang="ja-JP" sz="1100" dirty="0">
                <a:latin typeface="Arial" panose="020B0604020202020204" pitchFamily="34" charset="0"/>
                <a:cs typeface="Times New Roman" panose="02020603050405020304" pitchFamily="18" charset="0"/>
              </a:rPr>
              <a:t>Interventions that occur prior to the onset of a disorder and are intended to prevent or reduce </a:t>
            </a:r>
            <a:r>
              <a:rPr lang="en-US" altLang="ja-JP" sz="1100" u="sng" dirty="0">
                <a:latin typeface="Arial" panose="020B0604020202020204" pitchFamily="34" charset="0"/>
                <a:cs typeface="Times New Roman" panose="02020603050405020304" pitchFamily="18" charset="0"/>
              </a:rPr>
              <a:t>risk</a:t>
            </a:r>
            <a:r>
              <a:rPr lang="en-US" altLang="ja-JP" sz="1100" dirty="0">
                <a:latin typeface="Arial" panose="020B0604020202020204" pitchFamily="34" charset="0"/>
                <a:cs typeface="Times New Roman" panose="02020603050405020304" pitchFamily="18" charset="0"/>
              </a:rPr>
              <a:t> for the disorder.</a:t>
            </a:r>
            <a:r>
              <a:rPr lang="ja-JP" altLang="en-US" sz="1100" dirty="0">
                <a:latin typeface="Arial" panose="020B0604020202020204" pitchFamily="34" charset="0"/>
              </a:rPr>
              <a:t>”</a:t>
            </a:r>
            <a:r>
              <a:rPr lang="en-US" altLang="ja-JP" sz="1100" baseline="30000" dirty="0">
                <a:latin typeface="Arial" panose="020B0604020202020204" pitchFamily="34" charset="0"/>
              </a:rPr>
              <a:t>5</a:t>
            </a:r>
            <a:endParaRPr lang="en-US" altLang="ja-JP" sz="1100" baseline="30000" dirty="0"/>
          </a:p>
          <a:p>
            <a:pPr>
              <a:lnSpc>
                <a:spcPct val="115000"/>
              </a:lnSpc>
              <a:spcBef>
                <a:spcPct val="0"/>
              </a:spcBef>
            </a:pPr>
            <a:r>
              <a:rPr lang="en-US" altLang="en-US" sz="1100" dirty="0">
                <a:latin typeface="Arial" panose="020B0604020202020204" pitchFamily="34" charset="0"/>
              </a:rPr>
              <a:t> </a:t>
            </a:r>
            <a:endParaRPr lang="en-US" altLang="en-US" sz="1100" dirty="0"/>
          </a:p>
          <a:p>
            <a:pPr>
              <a:lnSpc>
                <a:spcPct val="115000"/>
              </a:lnSpc>
              <a:spcBef>
                <a:spcPct val="0"/>
              </a:spcBef>
            </a:pPr>
            <a:r>
              <a:rPr lang="en-US" altLang="en-US" sz="1100" dirty="0">
                <a:latin typeface="Arial" panose="020B0604020202020204" pitchFamily="34" charset="0"/>
              </a:rPr>
              <a:t>Explain that prevention has been broken down into sub-categories of </a:t>
            </a:r>
            <a:r>
              <a:rPr lang="en-US" altLang="en-US" sz="1100" b="1" u="sng" dirty="0">
                <a:latin typeface="Arial" panose="020B0604020202020204" pitchFamily="34" charset="0"/>
              </a:rPr>
              <a:t>universal, selective, and indicated</a:t>
            </a:r>
            <a:r>
              <a:rPr lang="en-US" altLang="en-US" sz="1100" dirty="0">
                <a:latin typeface="Arial" panose="020B0604020202020204" pitchFamily="34" charset="0"/>
              </a:rPr>
              <a:t>,</a:t>
            </a:r>
            <a:r>
              <a:rPr lang="en-US" altLang="en-US" sz="1100" b="1" u="sng" dirty="0">
                <a:latin typeface="Arial" panose="020B0604020202020204" pitchFamily="34" charset="0"/>
              </a:rPr>
              <a:t> </a:t>
            </a:r>
            <a:r>
              <a:rPr lang="en-US" altLang="en-US" sz="1100" dirty="0">
                <a:latin typeface="Arial" panose="020B0604020202020204" pitchFamily="34" charset="0"/>
              </a:rPr>
              <a:t>which refer to a population group and their risk. (This will be explained, along with definitions of each, in the next slide.)</a:t>
            </a:r>
            <a:endParaRPr lang="en-US" altLang="en-US" sz="1100" dirty="0"/>
          </a:p>
          <a:p>
            <a:pPr>
              <a:lnSpc>
                <a:spcPct val="115000"/>
              </a:lnSpc>
              <a:spcBef>
                <a:spcPct val="0"/>
              </a:spcBef>
            </a:pPr>
            <a:r>
              <a:rPr lang="en-US" altLang="en-US" sz="1100" dirty="0">
                <a:latin typeface="Arial" panose="020B0604020202020204" pitchFamily="34" charset="0"/>
              </a:rPr>
              <a:t> </a:t>
            </a:r>
            <a:endParaRPr lang="en-US" altLang="en-US" sz="1100" dirty="0"/>
          </a:p>
          <a:p>
            <a:pPr>
              <a:lnSpc>
                <a:spcPct val="115000"/>
              </a:lnSpc>
              <a:spcBef>
                <a:spcPct val="0"/>
              </a:spcBef>
            </a:pPr>
            <a:r>
              <a:rPr lang="en-US" altLang="en-US" sz="1100" dirty="0">
                <a:latin typeface="Arial" panose="020B0604020202020204" pitchFamily="34" charset="0"/>
              </a:rPr>
              <a:t>Preventing drug abuse and excessive alcohol use does the following:</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Improves quality of life, academic performance, workplace productivity, and military preparedness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Reduces crime and criminal justice expenses, motor vehicle crashes and fatalities, suicide, and drownings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Lowers health care costs for acute and chronic conditions</a:t>
            </a:r>
          </a:p>
          <a:p>
            <a:pPr>
              <a:lnSpc>
                <a:spcPct val="115000"/>
              </a:lnSpc>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Ask participants what the connection is between prevention and wellness. Be sure the point is made that prevention is not just about eliminating a negative behavior, like substance abuse, but it is about striving to </a:t>
            </a:r>
            <a:r>
              <a:rPr lang="en-US" altLang="en-US" sz="1100" b="1" u="sng" dirty="0">
                <a:latin typeface="Arial" panose="020B0604020202020204" pitchFamily="34" charset="0"/>
              </a:rPr>
              <a:t>optimize well-being</a:t>
            </a:r>
            <a:r>
              <a:rPr lang="en-US" altLang="en-US" sz="1100" dirty="0">
                <a:latin typeface="Arial" panose="020B0604020202020204" pitchFamily="34" charset="0"/>
              </a:rPr>
              <a:t>.</a:t>
            </a:r>
            <a:r>
              <a:rPr lang="en-US" altLang="en-US" sz="1100" dirty="0"/>
              <a:t> </a:t>
            </a:r>
            <a:endParaRPr lang="en-US" altLang="en-US" sz="1000" dirty="0">
              <a:latin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17</a:t>
            </a:fld>
            <a:endParaRPr lang="en-US"/>
          </a:p>
        </p:txBody>
      </p:sp>
    </p:spTree>
    <p:extLst>
      <p:ext uri="{BB962C8B-B14F-4D97-AF65-F5344CB8AC3E}">
        <p14:creationId xmlns:p14="http://schemas.microsoft.com/office/powerpoint/2010/main" val="356626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xfrm>
            <a:off x="2060575" y="288925"/>
            <a:ext cx="2849563" cy="2138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Rectangle 3"/>
          <p:cNvSpPr>
            <a:spLocks noGrp="1"/>
          </p:cNvSpPr>
          <p:nvPr>
            <p:ph type="body" idx="1"/>
          </p:nvPr>
        </p:nvSpPr>
        <p:spPr bwMode="auto">
          <a:xfrm>
            <a:off x="701675" y="2389188"/>
            <a:ext cx="5859463" cy="680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105000"/>
              </a:lnSpc>
              <a:spcBef>
                <a:spcPct val="0"/>
              </a:spcBef>
            </a:pPr>
            <a:r>
              <a:rPr lang="en-US" altLang="en-US" sz="1000" dirty="0">
                <a:latin typeface="Arial" panose="020B0604020202020204" pitchFamily="34" charset="0"/>
              </a:rPr>
              <a:t>Explain that this pyramid provides a visual image showing the size of the populations served by prevention interventions: </a:t>
            </a:r>
            <a:endParaRPr lang="en-US" altLang="en-US" sz="1000" dirty="0"/>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Universal focuses on the entire population.</a:t>
            </a:r>
          </a:p>
          <a:p>
            <a:pPr marL="171450" indent="-171450">
              <a:lnSpc>
                <a:spcPct val="90000"/>
              </a:lnSpc>
              <a:spcBef>
                <a:spcPct val="0"/>
              </a:spcBef>
              <a:buFont typeface="Arial" panose="020B0604020202020204" pitchFamily="34" charset="0"/>
              <a:buChar char="•"/>
            </a:pPr>
            <a:r>
              <a:rPr lang="en-US" altLang="en-US" sz="1000" i="1" dirty="0">
                <a:solidFill>
                  <a:srgbClr val="FF0000"/>
                </a:solidFill>
                <a:latin typeface="Arial" panose="020B0604020202020204" pitchFamily="34" charset="0"/>
              </a:rPr>
              <a:t>[In slideshow, click 1 time for Selective triangle to appear.]</a:t>
            </a:r>
            <a:r>
              <a:rPr lang="en-US" altLang="en-US" sz="1000" i="1" dirty="0">
                <a:solidFill>
                  <a:srgbClr val="000000"/>
                </a:solidFill>
                <a:latin typeface="Arial" panose="020B0604020202020204" pitchFamily="34" charset="0"/>
              </a:rPr>
              <a:t> </a:t>
            </a:r>
            <a:r>
              <a:rPr lang="en-US" altLang="en-US" sz="1000" dirty="0">
                <a:solidFill>
                  <a:srgbClr val="000000"/>
                </a:solidFill>
                <a:latin typeface="Arial" panose="020B0604020202020204" pitchFamily="34" charset="0"/>
              </a:rPr>
              <a:t>Selective focuses on a small part of the population.</a:t>
            </a:r>
          </a:p>
          <a:p>
            <a:pPr marL="171450" indent="-171450">
              <a:lnSpc>
                <a:spcPct val="90000"/>
              </a:lnSpc>
              <a:spcBef>
                <a:spcPct val="0"/>
              </a:spcBef>
              <a:buFont typeface="Arial" panose="020B0604020202020204" pitchFamily="34" charset="0"/>
              <a:buChar char="•"/>
            </a:pPr>
            <a:r>
              <a:rPr lang="en-US" altLang="en-US" sz="1000" i="1" dirty="0">
                <a:solidFill>
                  <a:srgbClr val="FF0000"/>
                </a:solidFill>
                <a:latin typeface="Arial" panose="020B0604020202020204" pitchFamily="34" charset="0"/>
              </a:rPr>
              <a:t>[Click again for Indicated triangle to appear.]</a:t>
            </a:r>
            <a:r>
              <a:rPr lang="en-US" altLang="en-US" sz="1000" i="1" dirty="0">
                <a:solidFill>
                  <a:srgbClr val="000000"/>
                </a:solidFill>
                <a:latin typeface="Arial" panose="020B0604020202020204" pitchFamily="34" charset="0"/>
              </a:rPr>
              <a:t> </a:t>
            </a:r>
            <a:r>
              <a:rPr lang="en-US" altLang="en-US" sz="1000" dirty="0">
                <a:solidFill>
                  <a:srgbClr val="000000"/>
                </a:solidFill>
                <a:latin typeface="Arial" panose="020B0604020202020204" pitchFamily="34" charset="0"/>
              </a:rPr>
              <a:t>Indicated </a:t>
            </a:r>
            <a:r>
              <a:rPr lang="en-US" altLang="en-US" sz="1000" dirty="0">
                <a:latin typeface="Arial" panose="020B0604020202020204" pitchFamily="34" charset="0"/>
              </a:rPr>
              <a:t>focuses on an even smaller part of the population.</a:t>
            </a:r>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dirty="0">
                <a:latin typeface="Arial" panose="020B0604020202020204" pitchFamily="34" charset="0"/>
              </a:rPr>
              <a:t>Write definitions on a sheet of easel paper. If some participants have advanced knowledge, consider asking if anyone would like to try to explain universal, selective, and indicated interventions.</a:t>
            </a:r>
            <a:endParaRPr lang="en-US" altLang="en-US" sz="1000" dirty="0"/>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b="1" u="sng" dirty="0">
                <a:latin typeface="Arial" panose="020B0604020202020204" pitchFamily="34" charset="0"/>
              </a:rPr>
              <a:t>Universal preventive interventions</a:t>
            </a:r>
            <a:r>
              <a:rPr lang="en-US" altLang="en-US" sz="1000" b="1" dirty="0">
                <a:latin typeface="Arial" panose="020B0604020202020204" pitchFamily="34" charset="0"/>
              </a:rPr>
              <a:t> </a:t>
            </a:r>
            <a:r>
              <a:rPr lang="en-US" altLang="en-US" sz="1000" dirty="0">
                <a:latin typeface="Arial" panose="020B0604020202020204" pitchFamily="34" charset="0"/>
              </a:rPr>
              <a:t>take the broadest approach, and focus on </a:t>
            </a:r>
            <a:r>
              <a:rPr lang="ja-JP" altLang="en-US" sz="1000" dirty="0">
                <a:latin typeface="Arial" panose="020B0604020202020204" pitchFamily="34" charset="0"/>
              </a:rPr>
              <a:t>“</a:t>
            </a:r>
            <a:r>
              <a:rPr lang="en-US" altLang="ja-JP" sz="1000" dirty="0">
                <a:latin typeface="Arial" panose="020B0604020202020204" pitchFamily="34" charset="0"/>
                <a:cs typeface="Times New Roman" panose="02020603050405020304" pitchFamily="18" charset="0"/>
              </a:rPr>
              <a:t>the general public or a whole population that has not been identified on the basis of…risk.</a:t>
            </a:r>
            <a:r>
              <a:rPr lang="ja-JP" altLang="en-US" sz="1000" dirty="0">
                <a:latin typeface="Arial" panose="020B0604020202020204" pitchFamily="34" charset="0"/>
              </a:rPr>
              <a:t>”</a:t>
            </a:r>
            <a:r>
              <a:rPr lang="en-US" altLang="ja-JP" sz="1000" baseline="30000" dirty="0">
                <a:latin typeface="Arial" panose="020B0604020202020204" pitchFamily="34" charset="0"/>
                <a:cs typeface="Times New Roman" panose="02020603050405020304" pitchFamily="18" charset="0"/>
              </a:rPr>
              <a:t>5</a:t>
            </a:r>
            <a:r>
              <a:rPr lang="en-US" altLang="ja-JP" sz="1000" dirty="0">
                <a:latin typeface="Arial" panose="020B0604020202020204" pitchFamily="34" charset="0"/>
                <a:cs typeface="Times New Roman" panose="02020603050405020304" pitchFamily="18" charset="0"/>
              </a:rPr>
              <a:t> Universal prevention interventions might be in schools, whole communities, or workplaces.</a:t>
            </a:r>
            <a:r>
              <a:rPr lang="en-US" altLang="ja-JP" sz="1000" i="1" dirty="0">
                <a:latin typeface="Arial" panose="020B0604020202020204" pitchFamily="34" charset="0"/>
                <a:cs typeface="Times New Roman" panose="02020603050405020304" pitchFamily="18" charset="0"/>
              </a:rPr>
              <a:t> </a:t>
            </a:r>
            <a:endParaRPr lang="en-US" altLang="ja-JP" sz="1000" dirty="0">
              <a:cs typeface="Times New Roman" panose="02020603050405020304" pitchFamily="18" charset="0"/>
            </a:endParaRPr>
          </a:p>
          <a:p>
            <a:pPr>
              <a:lnSpc>
                <a:spcPct val="105000"/>
              </a:lnSpc>
              <a:spcBef>
                <a:spcPct val="0"/>
              </a:spcBef>
            </a:pPr>
            <a:endParaRPr lang="en-US" altLang="en-US" sz="1000" dirty="0">
              <a:latin typeface="Arial" panose="020B0604020202020204" pitchFamily="34" charset="0"/>
            </a:endParaRPr>
          </a:p>
          <a:p>
            <a:pPr>
              <a:lnSpc>
                <a:spcPct val="105000"/>
              </a:lnSpc>
              <a:spcBef>
                <a:spcPct val="0"/>
              </a:spcBef>
            </a:pPr>
            <a:r>
              <a:rPr lang="en-US" altLang="en-US" sz="1000" dirty="0">
                <a:latin typeface="Arial" panose="020B0604020202020204" pitchFamily="34" charset="0"/>
              </a:rPr>
              <a:t>Ask participants: </a:t>
            </a:r>
            <a:endParaRPr lang="en-US" altLang="en-US" sz="1000" dirty="0"/>
          </a:p>
          <a:p>
            <a:pPr>
              <a:lnSpc>
                <a:spcPct val="90000"/>
              </a:lnSpc>
              <a:spcBef>
                <a:spcPct val="0"/>
              </a:spcBef>
            </a:pPr>
            <a:r>
              <a:rPr lang="en-US" altLang="en-US" sz="1000" dirty="0">
                <a:latin typeface="Arial" panose="020B0604020202020204" pitchFamily="34" charset="0"/>
              </a:rPr>
              <a:t>What are some examples of universal strategies? (e.g., community policies that encourage access to early childhood education, implementation or enforcement of anti-bullying policies in schools, education for physicians on prescription drug misuse) </a:t>
            </a:r>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b="1" u="sng" dirty="0">
                <a:latin typeface="Arial" panose="020B0604020202020204" pitchFamily="34" charset="0"/>
              </a:rPr>
              <a:t>Selective preventive interventions</a:t>
            </a:r>
            <a:r>
              <a:rPr lang="en-US" altLang="en-US" sz="1000" dirty="0">
                <a:latin typeface="Arial" panose="020B0604020202020204" pitchFamily="34" charset="0"/>
              </a:rPr>
              <a:t> are for </a:t>
            </a:r>
            <a:r>
              <a:rPr lang="ja-JP" altLang="en-US" sz="1000" dirty="0">
                <a:latin typeface="Arial" panose="020B0604020202020204" pitchFamily="34" charset="0"/>
              </a:rPr>
              <a:t>“</a:t>
            </a:r>
            <a:r>
              <a:rPr lang="en-US" altLang="ja-JP" sz="1000" dirty="0">
                <a:latin typeface="Arial" panose="020B0604020202020204" pitchFamily="34" charset="0"/>
              </a:rPr>
              <a:t>individuals or a population sub-group whose risk of developing mental disorders [or substance abuse disorders] is significantly higher than average.</a:t>
            </a:r>
            <a:r>
              <a:rPr lang="ja-JP" altLang="en-US" sz="1000" dirty="0">
                <a:latin typeface="Arial" panose="020B0604020202020204" pitchFamily="34" charset="0"/>
              </a:rPr>
              <a:t>”</a:t>
            </a:r>
            <a:r>
              <a:rPr lang="en-US" altLang="ja-JP" sz="1000" baseline="30000" dirty="0">
                <a:latin typeface="Arial" panose="020B0604020202020204" pitchFamily="34" charset="0"/>
              </a:rPr>
              <a:t>5</a:t>
            </a:r>
            <a:r>
              <a:rPr lang="en-US" altLang="ja-JP" sz="1000" dirty="0">
                <a:latin typeface="Arial" panose="020B0604020202020204" pitchFamily="34" charset="0"/>
              </a:rPr>
              <a:t> Selective interventions focus on biological, psychological, or social risk factors that are more prominent among high-risk groups than among the wider population. </a:t>
            </a:r>
            <a:endParaRPr lang="en-US" altLang="ja-JP" sz="1000" dirty="0"/>
          </a:p>
          <a:p>
            <a:pPr>
              <a:lnSpc>
                <a:spcPct val="105000"/>
              </a:lnSpc>
              <a:spcBef>
                <a:spcPct val="0"/>
              </a:spcBef>
            </a:pPr>
            <a:endParaRPr lang="en-US" altLang="en-US" sz="1000" dirty="0">
              <a:latin typeface="Arial" panose="020B0604020202020204" pitchFamily="34" charset="0"/>
            </a:endParaRPr>
          </a:p>
          <a:p>
            <a:pPr>
              <a:lnSpc>
                <a:spcPct val="105000"/>
              </a:lnSpc>
              <a:spcBef>
                <a:spcPct val="0"/>
              </a:spcBef>
            </a:pPr>
            <a:r>
              <a:rPr lang="en-US" altLang="en-US" sz="1000" dirty="0">
                <a:latin typeface="Arial" panose="020B0604020202020204" pitchFamily="34" charset="0"/>
              </a:rPr>
              <a:t>Ask participants:</a:t>
            </a:r>
            <a:endParaRPr lang="en-US" altLang="en-US" sz="1000" dirty="0"/>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What are examples of situations that could put an individual more at risk? Emphasize the importance of </a:t>
            </a:r>
            <a:r>
              <a:rPr lang="en-US" altLang="en-US" sz="1000" b="1" u="sng" dirty="0">
                <a:latin typeface="Arial" panose="020B0604020202020204" pitchFamily="34" charset="0"/>
              </a:rPr>
              <a:t>checking assumptions </a:t>
            </a:r>
            <a:r>
              <a:rPr lang="en-US" altLang="en-US" sz="1000" dirty="0">
                <a:latin typeface="Arial" panose="020B0604020202020204" pitchFamily="34" charset="0"/>
              </a:rPr>
              <a:t>about what puts people at risk. For example, children of single parents are not any more at risk for substance abuse than children of two parent households. (What puts people at risk will be covered in more detail later in the training.)</a:t>
            </a:r>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What are examples of interventions for selective populations? (e.g., prevention education for families living in poverty with young children, and peer support groups for people with a history of family mental illness and/or substance abuse) </a:t>
            </a:r>
          </a:p>
          <a:p>
            <a:pPr>
              <a:lnSpc>
                <a:spcPct val="105000"/>
              </a:lnSpc>
              <a:spcBef>
                <a:spcPct val="0"/>
              </a:spcBef>
            </a:pPr>
            <a:r>
              <a:rPr lang="en-US" altLang="en-US" sz="1000" dirty="0">
                <a:latin typeface="Arial" panose="020B0604020202020204" pitchFamily="34" charset="0"/>
              </a:rPr>
              <a:t> </a:t>
            </a:r>
            <a:endParaRPr lang="en-US" altLang="en-US" sz="1000" dirty="0"/>
          </a:p>
          <a:p>
            <a:pPr>
              <a:lnSpc>
                <a:spcPct val="105000"/>
              </a:lnSpc>
              <a:spcBef>
                <a:spcPct val="0"/>
              </a:spcBef>
            </a:pPr>
            <a:r>
              <a:rPr lang="en-US" altLang="en-US" sz="1000" b="1" u="sng" dirty="0">
                <a:latin typeface="Arial" panose="020B0604020202020204" pitchFamily="34" charset="0"/>
              </a:rPr>
              <a:t>Indicated preventive interventions</a:t>
            </a:r>
            <a:r>
              <a:rPr lang="en-US" altLang="en-US" sz="1000" dirty="0">
                <a:latin typeface="Arial" panose="020B0604020202020204" pitchFamily="34" charset="0"/>
              </a:rPr>
              <a:t> are for </a:t>
            </a:r>
            <a:r>
              <a:rPr lang="ja-JP" altLang="en-US" sz="1000" dirty="0">
                <a:latin typeface="Arial" panose="020B0604020202020204" pitchFamily="34" charset="0"/>
              </a:rPr>
              <a:t>“</a:t>
            </a:r>
            <a:r>
              <a:rPr lang="en-US" altLang="ja-JP" sz="1000" dirty="0">
                <a:latin typeface="Arial" panose="020B0604020202020204" pitchFamily="34" charset="0"/>
              </a:rPr>
              <a:t>high-risk individuals who are identified as having minimal but detectable signs or symptoms foreshadowing mental, emotional, or behavioral disorder.</a:t>
            </a:r>
            <a:r>
              <a:rPr lang="ja-JP" altLang="en-US" sz="1000" dirty="0">
                <a:latin typeface="Arial" panose="020B0604020202020204" pitchFamily="34" charset="0"/>
              </a:rPr>
              <a:t>”</a:t>
            </a:r>
            <a:r>
              <a:rPr lang="en-US" altLang="ja-JP" sz="1000" baseline="30000" dirty="0">
                <a:latin typeface="Arial" panose="020B0604020202020204" pitchFamily="34" charset="0"/>
              </a:rPr>
              <a:t>4</a:t>
            </a:r>
            <a:r>
              <a:rPr lang="en-US" altLang="ja-JP" sz="1000" i="1" dirty="0">
                <a:latin typeface="Arial" panose="020B0604020202020204" pitchFamily="34" charset="0"/>
              </a:rPr>
              <a:t> </a:t>
            </a:r>
            <a:r>
              <a:rPr lang="en-US" altLang="ja-JP" sz="1000" dirty="0">
                <a:latin typeface="Arial" panose="020B0604020202020204" pitchFamily="34" charset="0"/>
              </a:rPr>
              <a:t>These interventions focus on the immediate risk and protective factors present in the environments surrounding individuals. </a:t>
            </a:r>
            <a:endParaRPr lang="en-US" altLang="ja-JP" sz="1000" dirty="0"/>
          </a:p>
          <a:p>
            <a:pPr>
              <a:lnSpc>
                <a:spcPct val="105000"/>
              </a:lnSpc>
              <a:spcBef>
                <a:spcPct val="0"/>
              </a:spcBef>
            </a:pPr>
            <a:endParaRPr lang="en-US" altLang="en-US" sz="1000" dirty="0">
              <a:latin typeface="Arial" panose="020B0604020202020204" pitchFamily="34" charset="0"/>
            </a:endParaRPr>
          </a:p>
          <a:p>
            <a:pPr>
              <a:lnSpc>
                <a:spcPct val="105000"/>
              </a:lnSpc>
              <a:spcBef>
                <a:spcPct val="0"/>
              </a:spcBef>
            </a:pPr>
            <a:r>
              <a:rPr lang="en-US" altLang="en-US" sz="1000" dirty="0">
                <a:latin typeface="Arial" panose="020B0604020202020204" pitchFamily="34" charset="0"/>
              </a:rPr>
              <a:t>Ask participants:</a:t>
            </a:r>
            <a:endParaRPr lang="en-US" altLang="en-US" sz="1000" dirty="0"/>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Knowing that selective interventions are for populations that are at risk, who do you think indicated interventions are for? </a:t>
            </a:r>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What are examples of interventions for indicated populations? (e.g., information and referral for young adults who violate campus or community policies on alcohol and drugs; screening, consultation, and referral for families of older adults admitted to emergency rooms with potential alcohol-related injuries) </a:t>
            </a:r>
          </a:p>
        </p:txBody>
      </p:sp>
      <p:sp>
        <p:nvSpPr>
          <p:cNvPr id="2" name="Slide Number Placeholder 1"/>
          <p:cNvSpPr>
            <a:spLocks noGrp="1"/>
          </p:cNvSpPr>
          <p:nvPr>
            <p:ph type="sldNum" sz="quarter" idx="10"/>
          </p:nvPr>
        </p:nvSpPr>
        <p:spPr/>
        <p:txBody>
          <a:bodyPr/>
          <a:lstStyle/>
          <a:p>
            <a:fld id="{79A9060E-C429-471D-B639-4A71BBB265B4}" type="slidenum">
              <a:rPr lang="en-US" smtClean="0"/>
              <a:t>18</a:t>
            </a:fld>
            <a:endParaRPr lang="en-US"/>
          </a:p>
        </p:txBody>
      </p:sp>
    </p:spTree>
    <p:extLst>
      <p:ext uri="{BB962C8B-B14F-4D97-AF65-F5344CB8AC3E}">
        <p14:creationId xmlns:p14="http://schemas.microsoft.com/office/powerpoint/2010/main" val="707579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2055813" y="695325"/>
            <a:ext cx="2843212" cy="213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xfrm>
            <a:off x="936625" y="2946400"/>
            <a:ext cx="5137150" cy="491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1" tIns="46582" rIns="93161" bIns="46582" numCol="1" anchor="t" anchorCtr="0" compatLnSpc="1">
            <a:prstTxWarp prst="textNoShape">
              <a:avLst/>
            </a:prstTxWarp>
          </a:bodyPr>
          <a:lstStyle/>
          <a:p>
            <a:pPr>
              <a:lnSpc>
                <a:spcPct val="95000"/>
              </a:lnSpc>
              <a:spcBef>
                <a:spcPct val="0"/>
              </a:spcBef>
            </a:pPr>
            <a:r>
              <a:rPr lang="en-US" altLang="en-US" sz="1100" b="1" dirty="0">
                <a:latin typeface="Arial" panose="020B0604020202020204" pitchFamily="34" charset="0"/>
              </a:rPr>
              <a:t>ACTIVITY – U, S, or I?</a:t>
            </a:r>
            <a:endParaRPr lang="en-US" altLang="en-US" sz="1100" dirty="0">
              <a:latin typeface="Arial" panose="020B0604020202020204" pitchFamily="34" charset="0"/>
            </a:endParaRPr>
          </a:p>
          <a:p>
            <a:pPr>
              <a:lnSpc>
                <a:spcPct val="95000"/>
              </a:lnSpc>
              <a:spcBef>
                <a:spcPct val="0"/>
              </a:spcBef>
            </a:pPr>
            <a:r>
              <a:rPr lang="en-US" altLang="en-US" sz="1100" b="1" dirty="0">
                <a:latin typeface="Arial" panose="020B0604020202020204" pitchFamily="34" charset="0"/>
              </a:rPr>
              <a:t>Purpose –</a:t>
            </a:r>
            <a:r>
              <a:rPr lang="en-US" altLang="en-US" sz="1100" dirty="0">
                <a:latin typeface="Arial" panose="020B0604020202020204" pitchFamily="34" charset="0"/>
              </a:rPr>
              <a:t> To give participants the opportunity to practice identifying universal, selective, and indicated interventions</a:t>
            </a:r>
          </a:p>
          <a:p>
            <a:pPr>
              <a:lnSpc>
                <a:spcPct val="95000"/>
              </a:lnSpc>
              <a:spcBef>
                <a:spcPct val="0"/>
              </a:spcBef>
            </a:pPr>
            <a:r>
              <a:rPr lang="en-US" altLang="en-US" sz="1100" b="1" dirty="0">
                <a:latin typeface="Arial" panose="020B0604020202020204" pitchFamily="34" charset="0"/>
              </a:rPr>
              <a:t>Total Time </a:t>
            </a:r>
            <a:r>
              <a:rPr lang="en-US" altLang="en-US" sz="1100" dirty="0">
                <a:latin typeface="Arial" panose="020B0604020202020204" pitchFamily="34" charset="0"/>
              </a:rPr>
              <a:t>– 15 minutes</a:t>
            </a:r>
          </a:p>
          <a:p>
            <a:pPr>
              <a:lnSpc>
                <a:spcPct val="95000"/>
              </a:lnSpc>
              <a:spcBef>
                <a:spcPct val="0"/>
              </a:spcBef>
            </a:pPr>
            <a:r>
              <a:rPr lang="en-US" altLang="en-US" sz="1100" b="1" dirty="0">
                <a:latin typeface="Arial" panose="020B0604020202020204" pitchFamily="34" charset="0"/>
              </a:rPr>
              <a:t>Instructions –</a:t>
            </a:r>
            <a:r>
              <a:rPr lang="en-US" altLang="en-US" sz="1100" dirty="0">
                <a:latin typeface="Arial" panose="020B0604020202020204" pitchFamily="34" charset="0"/>
              </a:rPr>
              <a:t> Have participants work individually or in pairs to complete </a:t>
            </a:r>
            <a:r>
              <a:rPr lang="en-US" altLang="en-US" sz="1100" b="1" i="1" dirty="0">
                <a:latin typeface="Arial" panose="020B0604020202020204" pitchFamily="34" charset="0"/>
              </a:rPr>
              <a:t>Worksheet 1.7: Activity – U, S, or I? </a:t>
            </a:r>
            <a:endParaRPr lang="en-US" altLang="en-US" sz="1100" i="1" dirty="0">
              <a:latin typeface="Arial" panose="020B0604020202020204" pitchFamily="34" charset="0"/>
            </a:endParaRPr>
          </a:p>
          <a:p>
            <a:pPr>
              <a:lnSpc>
                <a:spcPct val="80000"/>
              </a:lnSpc>
              <a:spcBef>
                <a:spcPct val="0"/>
              </a:spcBef>
            </a:pPr>
            <a:r>
              <a:rPr lang="en-US" altLang="en-US" sz="1100" dirty="0">
                <a:latin typeface="Arial" panose="020B0604020202020204" pitchFamily="34" charset="0"/>
              </a:rPr>
              <a:t>Review the answers after everyone completes the worksheet.</a:t>
            </a:r>
          </a:p>
          <a:p>
            <a:pPr>
              <a:lnSpc>
                <a:spcPct val="95000"/>
              </a:lnSpc>
              <a:spcBef>
                <a:spcPct val="0"/>
              </a:spcBef>
            </a:pPr>
            <a:r>
              <a:rPr lang="en-US" altLang="en-US" sz="1100" dirty="0">
                <a:latin typeface="Arial" panose="020B0604020202020204" pitchFamily="34" charset="0"/>
              </a:rPr>
              <a:t> </a:t>
            </a:r>
          </a:p>
          <a:p>
            <a:pPr>
              <a:lnSpc>
                <a:spcPct val="95000"/>
              </a:lnSpc>
              <a:spcBef>
                <a:spcPct val="0"/>
              </a:spcBef>
            </a:pPr>
            <a:r>
              <a:rPr lang="en-US" altLang="en-US" sz="1100" dirty="0">
                <a:latin typeface="Arial" panose="020B0604020202020204" pitchFamily="34" charset="0"/>
              </a:rPr>
              <a:t>ANSWERS:</a:t>
            </a:r>
          </a:p>
          <a:p>
            <a:pPr>
              <a:lnSpc>
                <a:spcPct val="95000"/>
              </a:lnSpc>
              <a:spcBef>
                <a:spcPct val="0"/>
              </a:spcBef>
            </a:pPr>
            <a:r>
              <a:rPr lang="en-US" altLang="en-US" sz="1100" dirty="0">
                <a:latin typeface="Arial" panose="020B0604020202020204" pitchFamily="34" charset="0"/>
              </a:rPr>
              <a:t>1.	Support groups for adults with a family history of mental illness </a:t>
            </a:r>
            <a:r>
              <a:rPr lang="en-US" altLang="en-US" sz="1100" b="1" dirty="0">
                <a:latin typeface="Arial" panose="020B0604020202020204" pitchFamily="34" charset="0"/>
              </a:rPr>
              <a:t>(S)</a:t>
            </a:r>
            <a:endParaRPr lang="en-US" altLang="en-US" sz="1100" dirty="0">
              <a:latin typeface="Arial" panose="020B0604020202020204" pitchFamily="34" charset="0"/>
            </a:endParaRPr>
          </a:p>
          <a:p>
            <a:pPr>
              <a:lnSpc>
                <a:spcPct val="95000"/>
              </a:lnSpc>
              <a:spcBef>
                <a:spcPct val="0"/>
              </a:spcBef>
            </a:pPr>
            <a:r>
              <a:rPr lang="en-US" altLang="en-US" sz="1100" dirty="0">
                <a:latin typeface="Arial" panose="020B0604020202020204" pitchFamily="34" charset="0"/>
              </a:rPr>
              <a:t>2.	Laws that increase penalties for providing alcohol to minors</a:t>
            </a:r>
            <a:r>
              <a:rPr lang="en-US" altLang="en-US" sz="1100" b="1" dirty="0">
                <a:latin typeface="Arial" panose="020B0604020202020204" pitchFamily="34" charset="0"/>
              </a:rPr>
              <a:t> (U)</a:t>
            </a:r>
            <a:endParaRPr lang="en-US" altLang="en-US" sz="1100" dirty="0">
              <a:latin typeface="Arial" panose="020B0604020202020204" pitchFamily="34" charset="0"/>
            </a:endParaRPr>
          </a:p>
          <a:p>
            <a:pPr>
              <a:lnSpc>
                <a:spcPct val="95000"/>
              </a:lnSpc>
              <a:spcBef>
                <a:spcPct val="0"/>
              </a:spcBef>
            </a:pPr>
            <a:r>
              <a:rPr lang="en-US" altLang="en-US" sz="1100" dirty="0">
                <a:latin typeface="Arial" panose="020B0604020202020204" pitchFamily="34" charset="0"/>
              </a:rPr>
              <a:t>3.	Programs for families experiencing transitions</a:t>
            </a:r>
            <a:r>
              <a:rPr lang="en-US" altLang="en-US" sz="1100" b="1" dirty="0">
                <a:latin typeface="Arial" panose="020B0604020202020204" pitchFamily="34" charset="0"/>
              </a:rPr>
              <a:t> (S)</a:t>
            </a:r>
            <a:endParaRPr lang="en-US" altLang="en-US" sz="1100" dirty="0">
              <a:latin typeface="Arial" panose="020B0604020202020204" pitchFamily="34" charset="0"/>
            </a:endParaRPr>
          </a:p>
          <a:p>
            <a:pPr>
              <a:lnSpc>
                <a:spcPct val="95000"/>
              </a:lnSpc>
              <a:spcBef>
                <a:spcPct val="0"/>
              </a:spcBef>
            </a:pPr>
            <a:r>
              <a:rPr lang="en-US" altLang="en-US" sz="1100" dirty="0">
                <a:latin typeface="Arial" panose="020B0604020202020204" pitchFamily="34" charset="0"/>
              </a:rPr>
              <a:t>4.	Social norming campaign to decrease norms favorable to marijuana use </a:t>
            </a:r>
            <a:r>
              <a:rPr lang="en-US" altLang="en-US" sz="1100" b="1" dirty="0">
                <a:latin typeface="Arial" panose="020B0604020202020204" pitchFamily="34" charset="0"/>
              </a:rPr>
              <a:t>(U)</a:t>
            </a:r>
            <a:endParaRPr lang="en-US" altLang="en-US" sz="1100" dirty="0">
              <a:latin typeface="Arial" panose="020B0604020202020204" pitchFamily="34" charset="0"/>
            </a:endParaRPr>
          </a:p>
          <a:p>
            <a:pPr>
              <a:lnSpc>
                <a:spcPct val="95000"/>
              </a:lnSpc>
              <a:spcBef>
                <a:spcPct val="0"/>
              </a:spcBef>
            </a:pPr>
            <a:r>
              <a:rPr lang="en-US" altLang="en-US" sz="1100" dirty="0">
                <a:latin typeface="Arial" panose="020B0604020202020204" pitchFamily="34" charset="0"/>
              </a:rPr>
              <a:t>5.	School-based alcohol prevention programs for youth involved in the juvenile court system </a:t>
            </a:r>
            <a:r>
              <a:rPr lang="en-US" altLang="en-US" sz="1100" b="1" dirty="0">
                <a:latin typeface="Arial" panose="020B0604020202020204" pitchFamily="34" charset="0"/>
              </a:rPr>
              <a:t>(I)</a:t>
            </a:r>
            <a:endParaRPr lang="en-US" altLang="en-US" sz="1100" dirty="0">
              <a:latin typeface="Arial" panose="020B0604020202020204" pitchFamily="34" charset="0"/>
            </a:endParaRPr>
          </a:p>
          <a:p>
            <a:pPr>
              <a:lnSpc>
                <a:spcPct val="95000"/>
              </a:lnSpc>
              <a:spcBef>
                <a:spcPct val="0"/>
              </a:spcBef>
            </a:pPr>
            <a:r>
              <a:rPr lang="en-US" altLang="en-US" sz="1100" dirty="0">
                <a:latin typeface="Arial" panose="020B0604020202020204" pitchFamily="34" charset="0"/>
              </a:rPr>
              <a:t>6.	Mentoring programs for children of incarcerated parents </a:t>
            </a:r>
            <a:r>
              <a:rPr lang="en-US" altLang="en-US" sz="1100" b="1" dirty="0">
                <a:latin typeface="Arial" panose="020B0604020202020204" pitchFamily="34" charset="0"/>
              </a:rPr>
              <a:t>(S)</a:t>
            </a:r>
            <a:endParaRPr lang="en-US" altLang="en-US" sz="1100" dirty="0">
              <a:latin typeface="Arial" panose="020B0604020202020204" pitchFamily="34" charset="0"/>
            </a:endParaRPr>
          </a:p>
          <a:p>
            <a:pPr>
              <a:lnSpc>
                <a:spcPct val="95000"/>
              </a:lnSpc>
              <a:spcBef>
                <a:spcPct val="0"/>
              </a:spcBef>
            </a:pPr>
            <a:r>
              <a:rPr lang="en-US" altLang="en-US" sz="1100" dirty="0">
                <a:latin typeface="Arial" panose="020B0604020202020204" pitchFamily="34" charset="0"/>
              </a:rPr>
              <a:t>7.	Education program for senior citizens who have experienced problems related to alcohol and prescription drug interactions </a:t>
            </a:r>
            <a:r>
              <a:rPr lang="en-US" altLang="en-US" sz="1100" b="1" dirty="0">
                <a:latin typeface="Arial" panose="020B0604020202020204" pitchFamily="34" charset="0"/>
              </a:rPr>
              <a:t>(I)</a:t>
            </a:r>
            <a:endParaRPr lang="en-US" altLang="en-US" sz="1100" dirty="0">
              <a:latin typeface="Arial" panose="020B0604020202020204" pitchFamily="34" charset="0"/>
            </a:endParaRPr>
          </a:p>
          <a:p>
            <a:pPr>
              <a:lnSpc>
                <a:spcPct val="95000"/>
              </a:lnSpc>
              <a:spcBef>
                <a:spcPct val="0"/>
              </a:spcBef>
            </a:pPr>
            <a:r>
              <a:rPr lang="en-US" altLang="en-US" sz="1100" dirty="0">
                <a:latin typeface="Arial" panose="020B0604020202020204" pitchFamily="34" charset="0"/>
                <a:cs typeface="Arial" panose="020B0604020202020204" pitchFamily="34" charset="0"/>
              </a:rPr>
              <a:t>8.	Prevention program for all middle school students in a community </a:t>
            </a:r>
            <a:r>
              <a:rPr lang="en-US" altLang="en-US" sz="1100" b="1" dirty="0">
                <a:latin typeface="Arial" panose="020B0604020202020204" pitchFamily="34" charset="0"/>
                <a:cs typeface="Arial" panose="020B0604020202020204" pitchFamily="34" charset="0"/>
              </a:rPr>
              <a:t>(U)</a:t>
            </a:r>
            <a:endParaRPr lang="en-US" altLang="en-US" sz="1100" dirty="0">
              <a:latin typeface="Arial" panose="020B0604020202020204" pitchFamily="34" charset="0"/>
              <a:cs typeface="Arial" panose="020B0604020202020204" pitchFamily="34" charset="0"/>
            </a:endParaRPr>
          </a:p>
          <a:p>
            <a:pPr>
              <a:lnSpc>
                <a:spcPct val="95000"/>
              </a:lnSpc>
              <a:spcBef>
                <a:spcPct val="0"/>
              </a:spcBef>
            </a:pPr>
            <a:r>
              <a:rPr lang="en-US" altLang="en-US" sz="1100" dirty="0">
                <a:latin typeface="Arial" panose="020B0604020202020204" pitchFamily="34" charset="0"/>
                <a:cs typeface="Arial" panose="020B0604020202020204" pitchFamily="34" charset="0"/>
              </a:rPr>
              <a:t>9.	College campus policies on alcohol. </a:t>
            </a:r>
            <a:r>
              <a:rPr lang="en-US" altLang="en-US" sz="1100" b="1" dirty="0">
                <a:latin typeface="Arial" panose="020B0604020202020204" pitchFamily="34" charset="0"/>
                <a:cs typeface="Arial" panose="020B0604020202020204" pitchFamily="34" charset="0"/>
              </a:rPr>
              <a:t>(U)</a:t>
            </a:r>
            <a:endParaRPr lang="en-US" altLang="en-US" sz="1100" dirty="0">
              <a:latin typeface="Arial" panose="020B0604020202020204" pitchFamily="34" charset="0"/>
              <a:cs typeface="Arial" panose="020B0604020202020204" pitchFamily="34" charset="0"/>
            </a:endParaRPr>
          </a:p>
          <a:p>
            <a:pPr>
              <a:lnSpc>
                <a:spcPct val="95000"/>
              </a:lnSpc>
              <a:spcBef>
                <a:spcPct val="0"/>
              </a:spcBef>
            </a:pPr>
            <a:r>
              <a:rPr lang="en-US" altLang="en-US" sz="1100" dirty="0">
                <a:latin typeface="Arial" panose="020B0604020202020204" pitchFamily="34" charset="0"/>
                <a:cs typeface="Arial" panose="020B0604020202020204" pitchFamily="34" charset="0"/>
              </a:rPr>
              <a:t>10.	Programs for people arrested for drunk driving</a:t>
            </a:r>
            <a:r>
              <a:rPr lang="en-US" altLang="en-US" sz="1100" b="1" dirty="0">
                <a:latin typeface="Arial" panose="020B0604020202020204" pitchFamily="34" charset="0"/>
                <a:cs typeface="Arial" panose="020B0604020202020204" pitchFamily="34" charset="0"/>
              </a:rPr>
              <a:t> (I)</a:t>
            </a:r>
            <a:r>
              <a:rPr lang="en-US" altLang="en-US" sz="1100" dirty="0">
                <a:latin typeface="Arial" panose="020B0604020202020204" pitchFamily="34" charset="0"/>
                <a:cs typeface="Arial" panose="020B0604020202020204" pitchFamily="34" charset="0"/>
              </a:rPr>
              <a:t> </a:t>
            </a:r>
          </a:p>
          <a:p>
            <a:pPr>
              <a:lnSpc>
                <a:spcPct val="95000"/>
              </a:lnSpc>
              <a:spcBef>
                <a:spcPct val="0"/>
              </a:spcBef>
            </a:pPr>
            <a:r>
              <a:rPr lang="en-US" altLang="en-US" sz="1000" dirty="0">
                <a:latin typeface="Arial" panose="020B0604020202020204" pitchFamily="34" charset="0"/>
                <a:cs typeface="Arial" panose="020B0604020202020204" pitchFamily="34" charset="0"/>
              </a:rPr>
              <a:t>__________</a:t>
            </a:r>
          </a:p>
          <a:p>
            <a:pPr>
              <a:lnSpc>
                <a:spcPct val="95000"/>
              </a:lnSpc>
              <a:spcBef>
                <a:spcPct val="0"/>
              </a:spcBef>
            </a:pPr>
            <a:r>
              <a:rPr lang="en-US" altLang="en-US" sz="1000" dirty="0">
                <a:latin typeface="Arial" panose="020B0604020202020204" pitchFamily="34" charset="0"/>
              </a:rPr>
              <a:t> </a:t>
            </a:r>
            <a:endParaRPr lang="en-US" altLang="en-US" sz="1000" dirty="0"/>
          </a:p>
          <a:p>
            <a:pPr>
              <a:lnSpc>
                <a:spcPct val="95000"/>
              </a:lnSpc>
              <a:spcBef>
                <a:spcPct val="0"/>
              </a:spcBef>
            </a:pPr>
            <a:r>
              <a:rPr lang="en-US" altLang="en-US" sz="900" dirty="0">
                <a:latin typeface="Arial" panose="020B0604020202020204" pitchFamily="34" charset="0"/>
              </a:rPr>
              <a:t>IMAGES: Imageafter.com at http://www.imageafter.com/ (Terms of use – </a:t>
            </a:r>
            <a:r>
              <a:rPr lang="ja-JP" altLang="en-US" sz="900" dirty="0">
                <a:latin typeface="Arial" panose="020B0604020202020204" pitchFamily="34" charset="0"/>
              </a:rPr>
              <a:t>“</a:t>
            </a:r>
            <a:r>
              <a:rPr lang="en-US" altLang="ja-JP" sz="900" dirty="0">
                <a:latin typeface="Arial" panose="020B0604020202020204" pitchFamily="34" charset="0"/>
              </a:rPr>
              <a:t>Can use our images and textures in your own work, whether it be for personal or commercial use</a:t>
            </a:r>
            <a:r>
              <a:rPr lang="ja-JP" altLang="en-US" sz="900" dirty="0">
                <a:latin typeface="Arial" panose="020B0604020202020204" pitchFamily="34" charset="0"/>
              </a:rPr>
              <a:t>”</a:t>
            </a:r>
            <a:r>
              <a:rPr lang="en-US" altLang="ja-JP" sz="900" dirty="0">
                <a:latin typeface="Arial" panose="020B0604020202020204" pitchFamily="34" charset="0"/>
              </a:rPr>
              <a:t> at http://ImageAfter.com/terms.php)</a:t>
            </a:r>
            <a:endParaRPr lang="en-US" altLang="ja-JP" sz="900" dirty="0"/>
          </a:p>
          <a:p>
            <a:pPr>
              <a:lnSpc>
                <a:spcPct val="95000"/>
              </a:lnSpc>
              <a:spcBef>
                <a:spcPct val="0"/>
              </a:spcBef>
            </a:pPr>
            <a:r>
              <a:rPr lang="en-US" altLang="en-US" sz="900" dirty="0">
                <a:latin typeface="Arial" panose="020B0604020202020204" pitchFamily="34" charset="0"/>
              </a:rPr>
              <a:t>Universal - http://www.imageafter.com/image.php?image=b9nature_animals_sea000.jpg</a:t>
            </a:r>
            <a:endParaRPr lang="en-US" altLang="en-US" sz="900" dirty="0"/>
          </a:p>
          <a:p>
            <a:pPr>
              <a:lnSpc>
                <a:spcPct val="95000"/>
              </a:lnSpc>
              <a:spcBef>
                <a:spcPct val="0"/>
              </a:spcBef>
            </a:pPr>
            <a:r>
              <a:rPr lang="en-US" altLang="en-US" sz="900" dirty="0">
                <a:latin typeface="Arial" panose="020B0604020202020204" pitchFamily="34" charset="0"/>
              </a:rPr>
              <a:t>Selective - http://www.imageafter.com/image.php?image=b17eva105.jpg</a:t>
            </a:r>
            <a:endParaRPr lang="en-US" altLang="en-US" sz="900" dirty="0"/>
          </a:p>
          <a:p>
            <a:pPr>
              <a:lnSpc>
                <a:spcPct val="80000"/>
              </a:lnSpc>
            </a:pPr>
            <a:r>
              <a:rPr lang="en-US" altLang="en-US" sz="900" dirty="0">
                <a:latin typeface="Arial" panose="020B0604020202020204" pitchFamily="34" charset="0"/>
              </a:rPr>
              <a:t>Indicated - http://www.imageafter.com/image.php?image=b17dario321.jpg</a:t>
            </a:r>
            <a:endParaRPr lang="en-US" altLang="en-US" sz="900" dirty="0">
              <a:solidFill>
                <a:srgbClr val="000000"/>
              </a:solidFill>
              <a:latin typeface="Arial" panose="020B0604020202020204" pitchFamily="34" charset="0"/>
            </a:endParaRPr>
          </a:p>
        </p:txBody>
      </p:sp>
      <p:sp>
        <p:nvSpPr>
          <p:cNvPr id="54275" name="Slide Number Placeholder 4"/>
          <p:cNvSpPr txBox="1">
            <a:spLocks noGrp="1"/>
          </p:cNvSpPr>
          <p:nvPr/>
        </p:nvSpPr>
        <p:spPr bwMode="auto">
          <a:xfrm>
            <a:off x="3971925" y="8829675"/>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2" rIns="93161" bIns="46582" anchor="b"/>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A7D9A333-16C4-4DE0-B885-4D972FB46A05}" type="slidenum">
              <a:rPr lang="en-US" altLang="en-US" sz="1100"/>
              <a:pPr algn="r"/>
              <a:t>19</a:t>
            </a:fld>
            <a:endParaRPr lang="en-US" altLang="en-US" sz="1100"/>
          </a:p>
        </p:txBody>
      </p:sp>
      <p:sp>
        <p:nvSpPr>
          <p:cNvPr id="2" name="Slide Number Placeholder 1"/>
          <p:cNvSpPr>
            <a:spLocks noGrp="1"/>
          </p:cNvSpPr>
          <p:nvPr>
            <p:ph type="sldNum" sz="quarter" idx="10"/>
          </p:nvPr>
        </p:nvSpPr>
        <p:spPr/>
        <p:txBody>
          <a:bodyPr/>
          <a:lstStyle/>
          <a:p>
            <a:fld id="{79A9060E-C429-471D-B639-4A71BBB265B4}" type="slidenum">
              <a:rPr lang="en-US" smtClean="0"/>
              <a:t>19</a:t>
            </a:fld>
            <a:endParaRPr lang="en-US"/>
          </a:p>
        </p:txBody>
      </p:sp>
    </p:spTree>
    <p:extLst>
      <p:ext uri="{BB962C8B-B14F-4D97-AF65-F5344CB8AC3E}">
        <p14:creationId xmlns:p14="http://schemas.microsoft.com/office/powerpoint/2010/main" val="369731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2147888" y="696913"/>
            <a:ext cx="2736850" cy="2052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xfrm>
            <a:off x="701675" y="2913063"/>
            <a:ext cx="5607050" cy="477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a:lnSpc>
                <a:spcPct val="70000"/>
              </a:lnSpc>
              <a:spcBef>
                <a:spcPct val="0"/>
              </a:spcBef>
              <a:buFontTx/>
              <a:buChar char="•"/>
            </a:pPr>
            <a:endParaRPr lang="en-US" altLang="en-US" sz="1100" i="1" u="sng" dirty="0">
              <a:solidFill>
                <a:srgbClr val="FF0000"/>
              </a:solidFill>
            </a:endParaRPr>
          </a:p>
          <a:p>
            <a:pPr>
              <a:lnSpc>
                <a:spcPct val="70000"/>
              </a:lnSpc>
              <a:spcBef>
                <a:spcPct val="0"/>
              </a:spcBef>
              <a:buFontTx/>
              <a:buChar char="•"/>
            </a:pPr>
            <a:endParaRPr lang="en-US" altLang="en-US" sz="1100" i="1" u="sng" dirty="0">
              <a:solidFill>
                <a:srgbClr val="FF0000"/>
              </a:solidFill>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2</a:t>
            </a:fld>
            <a:endParaRPr lang="en-US"/>
          </a:p>
        </p:txBody>
      </p:sp>
    </p:spTree>
    <p:extLst>
      <p:ext uri="{BB962C8B-B14F-4D97-AF65-F5344CB8AC3E}">
        <p14:creationId xmlns:p14="http://schemas.microsoft.com/office/powerpoint/2010/main" val="3362670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xfrm>
            <a:off x="2149475" y="619125"/>
            <a:ext cx="2733675" cy="205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Rectangle 3"/>
          <p:cNvSpPr>
            <a:spLocks noGrp="1"/>
          </p:cNvSpPr>
          <p:nvPr>
            <p:ph type="body" idx="1"/>
          </p:nvPr>
        </p:nvSpPr>
        <p:spPr bwMode="auto">
          <a:xfrm>
            <a:off x="701675" y="2767013"/>
            <a:ext cx="5607050" cy="6186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spcBef>
                <a:spcPct val="0"/>
              </a:spcBef>
            </a:pPr>
            <a:r>
              <a:rPr lang="en-US" altLang="en-US" sz="1100" dirty="0">
                <a:latin typeface="Arial" panose="020B0604020202020204" pitchFamily="34" charset="0"/>
              </a:rPr>
              <a:t>Segue from promotion and prevention by providing the following explanation:</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In moving along the continuum, we go from broad interventions targeting wellness, to prevention that works with all populations as well as selective interventions for people at risk, and indicated interventions for a smaller subset of people who have </a:t>
            </a:r>
            <a:r>
              <a:rPr lang="ja-JP" altLang="en-US" sz="1100" dirty="0">
                <a:latin typeface="Arial" panose="020B0604020202020204" pitchFamily="34" charset="0"/>
              </a:rPr>
              <a:t>“</a:t>
            </a:r>
            <a:r>
              <a:rPr lang="en-US" altLang="ja-JP" sz="1100" dirty="0">
                <a:latin typeface="Arial" panose="020B0604020202020204" pitchFamily="34" charset="0"/>
                <a:cs typeface="Times New Roman" panose="02020603050405020304" pitchFamily="18" charset="0"/>
              </a:rPr>
              <a:t>minimal but detectable signs or symptoms</a:t>
            </a:r>
            <a:r>
              <a:rPr lang="en-US" altLang="ja-JP" sz="1100">
                <a:latin typeface="Arial" panose="020B0604020202020204" pitchFamily="34" charset="0"/>
                <a:cs typeface="Times New Roman" panose="02020603050405020304" pitchFamily="18" charset="0"/>
              </a:rPr>
              <a:t>.</a:t>
            </a:r>
            <a:r>
              <a:rPr lang="ja-JP" altLang="en-US" sz="1100">
                <a:latin typeface="Arial" panose="020B0604020202020204" pitchFamily="34" charset="0"/>
              </a:rPr>
              <a:t>”</a:t>
            </a:r>
            <a:r>
              <a:rPr lang="en-US" altLang="ja-JP" sz="1100" baseline="30000">
                <a:latin typeface="Arial" panose="020B0604020202020204" pitchFamily="34" charset="0"/>
                <a:cs typeface="Times New Roman" panose="02020603050405020304" pitchFamily="18" charset="0"/>
              </a:rPr>
              <a:t>5</a:t>
            </a:r>
            <a:r>
              <a:rPr lang="en-US" altLang="ja-JP" sz="1100">
                <a:latin typeface="Arial" panose="020B0604020202020204" pitchFamily="34" charset="0"/>
                <a:cs typeface="Times New Roman" panose="02020603050405020304" pitchFamily="18" charset="0"/>
              </a:rPr>
              <a:t> Now </a:t>
            </a:r>
            <a:r>
              <a:rPr lang="en-US" altLang="ja-JP" sz="1100" dirty="0">
                <a:latin typeface="Arial" panose="020B0604020202020204" pitchFamily="34" charset="0"/>
                <a:cs typeface="Times New Roman" panose="02020603050405020304" pitchFamily="18" charset="0"/>
              </a:rPr>
              <a:t>we move to treatment and maintenance, which work with an even smaller subset of people who have substance abuse problems.</a:t>
            </a:r>
            <a:endParaRPr lang="en-US" altLang="ja-JP" sz="1100" dirty="0">
              <a:cs typeface="Times New Roman" panose="02020603050405020304" pitchFamily="18" charset="0"/>
            </a:endParaRPr>
          </a:p>
          <a:p>
            <a:pPr>
              <a:spcBef>
                <a:spcPct val="0"/>
              </a:spcBef>
            </a:pPr>
            <a:r>
              <a:rPr lang="en-US" altLang="en-US" sz="1100" dirty="0">
                <a:latin typeface="Arial" panose="020B0604020202020204" pitchFamily="34" charset="0"/>
                <a:cs typeface="Times New Roman" panose="02020603050405020304" pitchFamily="18" charset="0"/>
              </a:rPr>
              <a:t> </a:t>
            </a:r>
            <a:endParaRPr lang="en-US" altLang="en-US" sz="1100" dirty="0">
              <a:cs typeface="Times New Roman" panose="02020603050405020304" pitchFamily="18" charset="0"/>
            </a:endParaRPr>
          </a:p>
          <a:p>
            <a:pPr>
              <a:spcBef>
                <a:spcPct val="0"/>
              </a:spcBef>
            </a:pPr>
            <a:r>
              <a:rPr lang="en-US" altLang="en-US" sz="1100" dirty="0">
                <a:latin typeface="Arial" panose="020B0604020202020204" pitchFamily="34" charset="0"/>
                <a:cs typeface="Times New Roman" panose="02020603050405020304" pitchFamily="18" charset="0"/>
              </a:rPr>
              <a:t>Explain the last two sections of the continuum of care:</a:t>
            </a:r>
            <a:endParaRPr lang="en-US" altLang="en-US" sz="1100" dirty="0">
              <a:cs typeface="Times New Roman" panose="02020603050405020304" pitchFamily="18" charset="0"/>
            </a:endParaRPr>
          </a:p>
          <a:p>
            <a:pPr>
              <a:spcBef>
                <a:spcPct val="0"/>
              </a:spcBef>
            </a:pPr>
            <a:r>
              <a:rPr lang="en-US" altLang="en-US" sz="1100" dirty="0">
                <a:latin typeface="Arial" panose="020B0604020202020204" pitchFamily="34" charset="0"/>
                <a:cs typeface="Times New Roman" panose="02020603050405020304" pitchFamily="18" charset="0"/>
              </a:rPr>
              <a:t> </a:t>
            </a:r>
            <a:endParaRPr lang="en-US" altLang="en-US" sz="1100" dirty="0">
              <a:cs typeface="Times New Roman" panose="02020603050405020304" pitchFamily="18" charset="0"/>
            </a:endParaRPr>
          </a:p>
          <a:p>
            <a:pPr>
              <a:spcBef>
                <a:spcPct val="0"/>
              </a:spcBef>
            </a:pPr>
            <a:r>
              <a:rPr lang="en-US" altLang="en-US" sz="1100" b="1" u="sng" dirty="0">
                <a:latin typeface="Arial" panose="020B0604020202020204" pitchFamily="34" charset="0"/>
                <a:cs typeface="Times New Roman" panose="02020603050405020304" pitchFamily="18" charset="0"/>
              </a:rPr>
              <a:t>Treatment</a:t>
            </a:r>
            <a:r>
              <a:rPr lang="en-US" altLang="en-US" sz="1100" b="1" dirty="0">
                <a:latin typeface="Arial" panose="020B0604020202020204" pitchFamily="34" charset="0"/>
                <a:cs typeface="Times New Roman" panose="02020603050405020304" pitchFamily="18" charset="0"/>
              </a:rPr>
              <a:t> </a:t>
            </a:r>
            <a:r>
              <a:rPr lang="en-US" altLang="en-US" sz="1100" dirty="0">
                <a:latin typeface="Arial" panose="020B0604020202020204" pitchFamily="34" charset="0"/>
                <a:cs typeface="Times New Roman" panose="02020603050405020304" pitchFamily="18" charset="0"/>
              </a:rPr>
              <a:t>interventions include case identification and standard forms of treatment, such as detoxification, outpatient, in-patient, medication-assisted treatment.</a:t>
            </a:r>
            <a:endParaRPr lang="en-US" altLang="en-US" sz="1100" dirty="0">
              <a:cs typeface="Times New Roman" panose="02020603050405020304" pitchFamily="18" charset="0"/>
            </a:endParaRPr>
          </a:p>
          <a:p>
            <a:pPr>
              <a:spcBef>
                <a:spcPct val="0"/>
              </a:spcBef>
            </a:pPr>
            <a:endParaRPr lang="en-US" altLang="en-US" sz="1100" b="1" u="sng" dirty="0">
              <a:latin typeface="Arial" panose="020B0604020202020204" pitchFamily="34" charset="0"/>
              <a:cs typeface="Times New Roman" panose="02020603050405020304" pitchFamily="18" charset="0"/>
            </a:endParaRPr>
          </a:p>
          <a:p>
            <a:pPr>
              <a:spcBef>
                <a:spcPct val="0"/>
              </a:spcBef>
            </a:pPr>
            <a:r>
              <a:rPr lang="en-US" altLang="en-US" sz="1100" b="1" u="sng">
                <a:latin typeface="Arial" panose="020B0604020202020204" pitchFamily="34" charset="0"/>
                <a:cs typeface="Times New Roman" panose="02020603050405020304" pitchFamily="18" charset="0"/>
              </a:rPr>
              <a:t>Maintenance</a:t>
            </a:r>
            <a:r>
              <a:rPr lang="en-US" altLang="en-US" sz="1100" b="1">
                <a:latin typeface="Arial" panose="020B0604020202020204" pitchFamily="34" charset="0"/>
                <a:cs typeface="Times New Roman" panose="02020603050405020304" pitchFamily="18" charset="0"/>
              </a:rPr>
              <a:t> </a:t>
            </a:r>
            <a:r>
              <a:rPr lang="en-US" altLang="en-US" sz="1100" dirty="0">
                <a:latin typeface="Arial" panose="020B0604020202020204" pitchFamily="34" charset="0"/>
                <a:cs typeface="Times New Roman" panose="02020603050405020304" pitchFamily="18" charset="0"/>
              </a:rPr>
              <a:t>interventions focus on compliance with long-term treatment to reduce relapse and recurrence and aftercare, including rehabilitation and </a:t>
            </a:r>
            <a:r>
              <a:rPr lang="en-US" altLang="en-US" sz="1100" b="1" u="sng" dirty="0">
                <a:latin typeface="Arial" panose="020B0604020202020204" pitchFamily="34" charset="0"/>
                <a:cs typeface="Times New Roman" panose="02020603050405020304" pitchFamily="18" charset="0"/>
              </a:rPr>
              <a:t>recovery support</a:t>
            </a:r>
            <a:r>
              <a:rPr lang="en-US" altLang="en-US" sz="1100" dirty="0">
                <a:latin typeface="Arial" panose="020B0604020202020204" pitchFamily="34" charset="0"/>
                <a:cs typeface="Times New Roman" panose="02020603050405020304" pitchFamily="18" charset="0"/>
              </a:rPr>
              <a:t>. </a:t>
            </a:r>
            <a:r>
              <a:rPr lang="en-US" altLang="en-US" sz="1100" i="1" dirty="0">
                <a:latin typeface="Arial" panose="020B0604020202020204" pitchFamily="34" charset="0"/>
                <a:cs typeface="Times New Roman" panose="02020603050405020304" pitchFamily="18" charset="0"/>
              </a:rPr>
              <a:t>Recovery support</a:t>
            </a:r>
            <a:r>
              <a:rPr lang="en-US" altLang="en-US" sz="1100" dirty="0">
                <a:latin typeface="Arial" panose="020B0604020202020204" pitchFamily="34" charset="0"/>
                <a:cs typeface="Times New Roman" panose="02020603050405020304" pitchFamily="18" charset="0"/>
              </a:rPr>
              <a:t> may be a term people are more familiar with. Examples include medication maintenance for co-occurring disorders, life skills training, parent education, job readiness. </a:t>
            </a:r>
            <a:endParaRPr lang="en-US" altLang="en-US" sz="1100" dirty="0">
              <a:cs typeface="Times New Roman" panose="02020603050405020304" pitchFamily="18" charset="0"/>
            </a:endParaRPr>
          </a:p>
          <a:p>
            <a:pPr>
              <a:spcBef>
                <a:spcPct val="0"/>
              </a:spcBef>
            </a:pPr>
            <a:endParaRPr lang="en-US" altLang="en-US" sz="1100" b="1" u="sng" dirty="0"/>
          </a:p>
          <a:p>
            <a:pPr>
              <a:spcBef>
                <a:spcPct val="0"/>
              </a:spcBef>
            </a:pPr>
            <a:r>
              <a:rPr lang="en-US" altLang="en-US" sz="1100" b="1" u="sng"/>
              <a:t>Recovery</a:t>
            </a:r>
            <a:r>
              <a:rPr lang="en-US" altLang="en-US" sz="1100"/>
              <a:t> </a:t>
            </a:r>
            <a:r>
              <a:rPr lang="en-US" altLang="en-US" sz="1100" dirty="0"/>
              <a:t>is defined as "a process of change through which individuals improve their health and wellness, live a self-directed life, and strive to reach their full potential." Recovery from a behavioral health disorder is said to begin when an individual makes the decision to address his/her substance abuse or mental health problem. It is a process that may include treatment, use of medication, aftercare and recovery support. Many people attain recovery by means other than formal treatment through 12-step programs, faith-based approaches or other alternatives. Recovery support includes a variety of interventions, many of which are consistent with what is done in prevention programs. Recovery support can include life, job and parenting skills programs; education; substance free social activities; peer and family support; and primary health care, including nutrition and exercise programs; </a:t>
            </a:r>
            <a:r>
              <a:rPr lang="en-US" altLang="en-US" sz="1100"/>
              <a:t>and advocacy.</a:t>
            </a:r>
            <a:r>
              <a:rPr lang="en-US" altLang="en-US" sz="1100" baseline="30000"/>
              <a:t>7</a:t>
            </a:r>
            <a:endParaRPr lang="en-US" altLang="en-US" sz="1100" baseline="30000" dirty="0"/>
          </a:p>
          <a:p>
            <a:pPr>
              <a:spcBef>
                <a:spcPct val="0"/>
              </a:spcBef>
            </a:pPr>
            <a:endParaRPr lang="en-US" altLang="en-US" sz="1100" dirty="0">
              <a:cs typeface="Times New Roman" panose="02020603050405020304" pitchFamily="18" charset="0"/>
            </a:endParaRPr>
          </a:p>
          <a:p>
            <a:pPr>
              <a:spcBef>
                <a:spcPct val="0"/>
              </a:spcBef>
            </a:pPr>
            <a:r>
              <a:rPr lang="en-US" altLang="en-US" sz="1100" dirty="0">
                <a:latin typeface="Arial" panose="020B0604020202020204" pitchFamily="34" charset="0"/>
                <a:cs typeface="Times New Roman" panose="02020603050405020304" pitchFamily="18" charset="0"/>
              </a:rPr>
              <a:t>Engage participants in a discussion by asking one or more of the following questions (you may want to return to the continuum of care slide):</a:t>
            </a:r>
            <a:endParaRPr lang="en-US" altLang="en-US" sz="1100" dirty="0">
              <a:cs typeface="Times New Roman" panose="02020603050405020304" pitchFamily="18" charset="0"/>
            </a:endParaRPr>
          </a:p>
          <a:p>
            <a:pPr>
              <a:spcBef>
                <a:spcPct val="0"/>
              </a:spcBef>
              <a:buFont typeface="Calibri" panose="020F0502020204030204" pitchFamily="34" charset="0"/>
              <a:buAutoNum type="arabicParenR"/>
            </a:pPr>
            <a:r>
              <a:rPr lang="en-US" altLang="en-US" sz="1100" dirty="0">
                <a:latin typeface="Arial" panose="020B0604020202020204" pitchFamily="34" charset="0"/>
                <a:cs typeface="Times New Roman" panose="02020603050405020304" pitchFamily="18" charset="0"/>
              </a:rPr>
              <a:t>Is there is anyone in the audience who has worked in treatment, and if so, how is it similar or different from prevention and promotion?</a:t>
            </a:r>
            <a:endParaRPr lang="en-US" altLang="en-US" sz="1100" dirty="0">
              <a:cs typeface="Times New Roman" panose="02020603050405020304" pitchFamily="18" charset="0"/>
            </a:endParaRPr>
          </a:p>
          <a:p>
            <a:pPr>
              <a:spcBef>
                <a:spcPct val="0"/>
              </a:spcBef>
              <a:buFont typeface="Calibri" panose="020F0502020204030204" pitchFamily="34" charset="0"/>
              <a:buAutoNum type="arabicParenR"/>
            </a:pPr>
            <a:r>
              <a:rPr lang="en-US" altLang="en-US" sz="1100" dirty="0">
                <a:latin typeface="Arial" panose="020B0604020202020204" pitchFamily="34" charset="0"/>
                <a:cs typeface="Times New Roman" panose="02020603050405020304" pitchFamily="18" charset="0"/>
              </a:rPr>
              <a:t>When does prevention end and treatment begin? (Be sure the point is made that when people are identified or self-identified as having a substance abuse problem—we don</a:t>
            </a:r>
            <a:r>
              <a:rPr lang="ja-JP" altLang="en-US" sz="1100" dirty="0">
                <a:latin typeface="Arial" panose="020B0604020202020204" pitchFamily="34" charset="0"/>
              </a:rPr>
              <a:t>’</a:t>
            </a:r>
            <a:r>
              <a:rPr lang="en-US" altLang="ja-JP" sz="1100" dirty="0">
                <a:latin typeface="Arial" panose="020B0604020202020204" pitchFamily="34" charset="0"/>
                <a:cs typeface="Times New Roman" panose="02020603050405020304" pitchFamily="18" charset="0"/>
              </a:rPr>
              <a:t>t do that work. However, in prevention we may work with the children of parents who have a substance abuse problem. Sometimes prevention and treatment claim the same population group for indicated interventions.) </a:t>
            </a:r>
            <a:endParaRPr lang="en-US" altLang="ja-JP" sz="1100" dirty="0">
              <a:cs typeface="Times New Roman" panose="02020603050405020304" pitchFamily="18" charset="0"/>
            </a:endParaRPr>
          </a:p>
          <a:p>
            <a:pPr>
              <a:spcBef>
                <a:spcPct val="0"/>
              </a:spcBef>
              <a:buFont typeface="Calibri" panose="020F0502020204030204" pitchFamily="34" charset="0"/>
              <a:buAutoNum type="arabicParenR"/>
            </a:pPr>
            <a:r>
              <a:rPr lang="en-US" altLang="en-US" sz="1100" dirty="0">
                <a:latin typeface="Arial" panose="020B0604020202020204" pitchFamily="34" charset="0"/>
                <a:cs typeface="Times New Roman" panose="02020603050405020304" pitchFamily="18" charset="0"/>
              </a:rPr>
              <a:t>What is the relationship between prevention and maintenance/recovery support? </a:t>
            </a:r>
            <a:endParaRPr lang="en-US" altLang="en-US" sz="1100" dirty="0">
              <a:cs typeface="Times New Roman" panose="02020603050405020304" pitchFamily="18" charset="0"/>
            </a:endParaRPr>
          </a:p>
          <a:p>
            <a:pPr>
              <a:spcBef>
                <a:spcPct val="0"/>
              </a:spcBef>
            </a:pPr>
            <a:r>
              <a:rPr lang="en-US" altLang="en-US" sz="1100" dirty="0">
                <a:latin typeface="Arial" panose="020B0604020202020204" pitchFamily="34" charset="0"/>
                <a:cs typeface="Times New Roman" panose="02020603050405020304" pitchFamily="18" charset="0"/>
              </a:rPr>
              <a:t> </a:t>
            </a:r>
            <a:endParaRPr lang="en-US" altLang="en-US" sz="1100" dirty="0">
              <a:cs typeface="Times New Roman" panose="02020603050405020304" pitchFamily="18" charset="0"/>
            </a:endParaRPr>
          </a:p>
          <a:p>
            <a:pPr>
              <a:spcBef>
                <a:spcPct val="0"/>
              </a:spcBef>
            </a:pPr>
            <a:r>
              <a:rPr lang="en-US" altLang="en-US" sz="1100" dirty="0">
                <a:latin typeface="Arial" panose="020B0604020202020204" pitchFamily="34" charset="0"/>
              </a:rPr>
              <a:t>Connect all the components of the continuum of care together by asking for some examples of situations in which professionals in promotion, prevention, treatment, and maintenance might collaborate (e.g., people who are in treatment often have families who are at high risk and would benefit from selective interventions). Notice that recovery support activities, such as jobs skills and readiness, are similar to prevention activities.</a:t>
            </a:r>
            <a:r>
              <a:rPr lang="en-US" altLang="en-US" sz="1100" dirty="0"/>
              <a:t> </a:t>
            </a:r>
            <a:endParaRPr lang="en-US" altLang="en-US" sz="1100" dirty="0">
              <a:latin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20</a:t>
            </a:fld>
            <a:endParaRPr lang="en-US"/>
          </a:p>
        </p:txBody>
      </p:sp>
    </p:spTree>
    <p:extLst>
      <p:ext uri="{BB962C8B-B14F-4D97-AF65-F5344CB8AC3E}">
        <p14:creationId xmlns:p14="http://schemas.microsoft.com/office/powerpoint/2010/main" val="85716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xfrm>
            <a:off x="2147888" y="487363"/>
            <a:ext cx="2720975" cy="2041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Rectangle 3"/>
          <p:cNvSpPr>
            <a:spLocks noGrp="1"/>
          </p:cNvSpPr>
          <p:nvPr>
            <p:ph type="body" idx="1"/>
          </p:nvPr>
        </p:nvSpPr>
        <p:spPr bwMode="auto">
          <a:xfrm>
            <a:off x="701675" y="2579688"/>
            <a:ext cx="5837238" cy="698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altLang="en-US" sz="1000" dirty="0">
                <a:latin typeface="Arial" panose="020B0604020202020204" pitchFamily="34" charset="0"/>
              </a:rPr>
              <a:t>Segue to the public health approach:</a:t>
            </a:r>
            <a:endParaRPr lang="en-US" altLang="en-US" sz="1000" dirty="0"/>
          </a:p>
          <a:p>
            <a:pPr>
              <a:lnSpc>
                <a:spcPct val="90000"/>
              </a:lnSpc>
              <a:spcBef>
                <a:spcPct val="0"/>
              </a:spcBef>
            </a:pPr>
            <a:r>
              <a:rPr lang="en-US" altLang="en-US" sz="1000" dirty="0">
                <a:latin typeface="Arial" panose="020B0604020202020204" pitchFamily="34" charset="0"/>
              </a:rPr>
              <a:t>The continuum of care is one model, and there </a:t>
            </a:r>
            <a:r>
              <a:rPr lang="en-US" altLang="en-US" sz="1000" b="1" u="sng" dirty="0">
                <a:latin typeface="Arial" panose="020B0604020202020204" pitchFamily="34" charset="0"/>
              </a:rPr>
              <a:t>is another model that also influences our work: the public health approach</a:t>
            </a:r>
            <a:r>
              <a:rPr lang="en-US" altLang="en-US" sz="1000" dirty="0">
                <a:latin typeface="Arial" panose="020B0604020202020204" pitchFamily="34" charset="0"/>
              </a:rPr>
              <a:t>. The public health approach and the continuum of care co-exist and influence the field of prevention.</a:t>
            </a:r>
          </a:p>
          <a:p>
            <a:pPr>
              <a:lnSpc>
                <a:spcPct val="90000"/>
              </a:lnSpc>
              <a:spcBef>
                <a:spcPct val="0"/>
              </a:spcBef>
            </a:pPr>
            <a:r>
              <a:rPr lang="en-US" altLang="en-US" sz="1000" dirty="0">
                <a:latin typeface="Arial" panose="020B0604020202020204" pitchFamily="34" charset="0"/>
              </a:rPr>
              <a:t> </a:t>
            </a:r>
            <a:endParaRPr lang="en-US" altLang="en-US" sz="1000" dirty="0"/>
          </a:p>
          <a:p>
            <a:pPr>
              <a:lnSpc>
                <a:spcPct val="90000"/>
              </a:lnSpc>
              <a:spcBef>
                <a:spcPct val="0"/>
              </a:spcBef>
            </a:pPr>
            <a:r>
              <a:rPr lang="en-US" altLang="en-US" sz="1000" dirty="0">
                <a:latin typeface="Arial" panose="020B0604020202020204" pitchFamily="34" charset="0"/>
              </a:rPr>
              <a:t>Provide an anchor to the public health approach by telling a story. The following is an example of a health problem that affected the public, and an approach that was taken to stop it:</a:t>
            </a:r>
            <a:endParaRPr lang="en-US" altLang="en-US" sz="1000" dirty="0"/>
          </a:p>
          <a:p>
            <a:pPr>
              <a:lnSpc>
                <a:spcPct val="90000"/>
              </a:lnSpc>
              <a:spcBef>
                <a:spcPct val="0"/>
              </a:spcBef>
            </a:pPr>
            <a:r>
              <a:rPr lang="en-US" altLang="en-US" sz="1000" dirty="0">
                <a:latin typeface="Arial" panose="020B0604020202020204" pitchFamily="34" charset="0"/>
              </a:rPr>
              <a:t> </a:t>
            </a:r>
            <a:endParaRPr lang="en-US" altLang="en-US" sz="1000" dirty="0"/>
          </a:p>
          <a:p>
            <a:pPr>
              <a:lnSpc>
                <a:spcPct val="90000"/>
              </a:lnSpc>
              <a:spcBef>
                <a:spcPct val="0"/>
              </a:spcBef>
            </a:pPr>
            <a:r>
              <a:rPr lang="en-US" altLang="en-US" sz="1000" b="1" u="sng" dirty="0">
                <a:latin typeface="Arial" panose="020B0604020202020204" pitchFamily="34" charset="0"/>
              </a:rPr>
              <a:t>Malaria</a:t>
            </a:r>
            <a:endParaRPr lang="en-US" altLang="en-US" sz="1000" dirty="0"/>
          </a:p>
          <a:p>
            <a:pPr>
              <a:lnSpc>
                <a:spcPct val="90000"/>
              </a:lnSpc>
              <a:spcBef>
                <a:spcPct val="0"/>
              </a:spcBef>
            </a:pPr>
            <a:r>
              <a:rPr lang="en-US" altLang="en-US" sz="1000" dirty="0">
                <a:latin typeface="Arial" panose="020B0604020202020204" pitchFamily="34" charset="0"/>
              </a:rPr>
              <a:t>When people first started settling in villages and towns, they usually chose to settle near water—ponds, lakes, and rivers. Sometimes, this put them into close proximity with mosquitoes since mosquitos rely on water for reproduction. If some of those mosquitos carried the germ for malaria, they infected the people they bit, causing them to get sick and die. As a result, this became a public health problem. </a:t>
            </a:r>
            <a:endParaRPr lang="en-US" altLang="en-US" sz="1000" dirty="0"/>
          </a:p>
          <a:p>
            <a:pPr>
              <a:lnSpc>
                <a:spcPct val="90000"/>
              </a:lnSpc>
              <a:spcBef>
                <a:spcPct val="0"/>
              </a:spcBef>
            </a:pPr>
            <a:r>
              <a:rPr lang="en-US" altLang="en-US" sz="1000" dirty="0">
                <a:latin typeface="Arial" panose="020B0604020202020204" pitchFamily="34" charset="0"/>
              </a:rPr>
              <a:t> </a:t>
            </a:r>
            <a:endParaRPr lang="en-US" altLang="en-US" sz="1000" dirty="0"/>
          </a:p>
          <a:p>
            <a:pPr>
              <a:lnSpc>
                <a:spcPct val="90000"/>
              </a:lnSpc>
              <a:spcBef>
                <a:spcPct val="0"/>
              </a:spcBef>
            </a:pPr>
            <a:r>
              <a:rPr lang="en-US" altLang="en-US" sz="1000" dirty="0">
                <a:latin typeface="Arial" panose="020B0604020202020204" pitchFamily="34" charset="0"/>
              </a:rPr>
              <a:t>The factors that influenced the spread of this disease were water and mosquitoes. The actions that were taken to lessen the disease or problem included draining the swamps, educating the people, and using mosquito netting at night. </a:t>
            </a:r>
            <a:endParaRPr lang="en-US" altLang="en-US" sz="1000" dirty="0"/>
          </a:p>
          <a:p>
            <a:pPr>
              <a:lnSpc>
                <a:spcPct val="90000"/>
              </a:lnSpc>
              <a:spcBef>
                <a:spcPct val="0"/>
              </a:spcBef>
            </a:pPr>
            <a:r>
              <a:rPr lang="en-US" altLang="en-US" sz="1000" dirty="0">
                <a:latin typeface="Arial" panose="020B0604020202020204" pitchFamily="34" charset="0"/>
              </a:rPr>
              <a:t> </a:t>
            </a:r>
            <a:endParaRPr lang="en-US" altLang="en-US" sz="1000" dirty="0"/>
          </a:p>
          <a:p>
            <a:pPr>
              <a:lnSpc>
                <a:spcPct val="90000"/>
              </a:lnSpc>
              <a:spcBef>
                <a:spcPct val="0"/>
              </a:spcBef>
            </a:pPr>
            <a:r>
              <a:rPr lang="en-US" altLang="en-US" sz="1000" dirty="0">
                <a:latin typeface="Arial" panose="020B0604020202020204" pitchFamily="34" charset="0"/>
              </a:rPr>
              <a:t>Ask participants: </a:t>
            </a:r>
          </a:p>
          <a:p>
            <a:pPr>
              <a:lnSpc>
                <a:spcPct val="90000"/>
              </a:lnSpc>
              <a:spcBef>
                <a:spcPct val="0"/>
              </a:spcBef>
            </a:pPr>
            <a:r>
              <a:rPr lang="en-US" altLang="en-US" sz="1000" dirty="0">
                <a:latin typeface="Arial" panose="020B0604020202020204" pitchFamily="34" charset="0"/>
              </a:rPr>
              <a:t>What other activities can we associate with public health? (e.g. inspecting restaurants to ensure food doesn’t get contaminated; tracking STD rates; overseeing installation of septic tanks.) </a:t>
            </a:r>
            <a:endParaRPr lang="en-US" altLang="en-US" sz="1000" dirty="0"/>
          </a:p>
          <a:p>
            <a:pPr>
              <a:lnSpc>
                <a:spcPct val="90000"/>
              </a:lnSpc>
              <a:spcBef>
                <a:spcPct val="0"/>
              </a:spcBef>
            </a:pPr>
            <a:r>
              <a:rPr lang="en-US" altLang="en-US" sz="1000" dirty="0">
                <a:latin typeface="Arial" panose="020B0604020202020204" pitchFamily="34" charset="0"/>
              </a:rPr>
              <a:t> </a:t>
            </a:r>
            <a:endParaRPr lang="en-US" altLang="en-US" sz="1000" dirty="0"/>
          </a:p>
          <a:p>
            <a:pPr>
              <a:lnSpc>
                <a:spcPct val="90000"/>
              </a:lnSpc>
              <a:spcBef>
                <a:spcPct val="0"/>
              </a:spcBef>
            </a:pPr>
            <a:r>
              <a:rPr lang="en-US" altLang="en-US" sz="1000" dirty="0">
                <a:latin typeface="Arial" panose="020B0604020202020204" pitchFamily="34" charset="0"/>
              </a:rPr>
              <a:t>Explain that the public health approach may be applied to behavioral health issues as well as physical health problems.</a:t>
            </a:r>
            <a:endParaRPr lang="en-US" altLang="en-US" sz="1000" dirty="0"/>
          </a:p>
          <a:p>
            <a:pPr>
              <a:lnSpc>
                <a:spcPct val="90000"/>
              </a:lnSpc>
              <a:spcBef>
                <a:spcPct val="0"/>
              </a:spcBef>
            </a:pPr>
            <a:r>
              <a:rPr lang="en-US" altLang="en-US" sz="1000" dirty="0">
                <a:latin typeface="Arial" panose="020B0604020202020204" pitchFamily="34" charset="0"/>
              </a:rPr>
              <a:t> </a:t>
            </a:r>
            <a:endParaRPr lang="en-US" altLang="en-US" sz="1000" dirty="0"/>
          </a:p>
          <a:p>
            <a:pPr>
              <a:lnSpc>
                <a:spcPct val="90000"/>
              </a:lnSpc>
              <a:spcBef>
                <a:spcPct val="0"/>
              </a:spcBef>
            </a:pPr>
            <a:r>
              <a:rPr lang="en-US" altLang="en-US" sz="1000" dirty="0">
                <a:latin typeface="Arial" panose="020B0604020202020204" pitchFamily="34" charset="0"/>
              </a:rPr>
              <a:t>Provide this commonly used </a:t>
            </a:r>
            <a:r>
              <a:rPr lang="en-US" altLang="en-US" sz="1000" b="1" u="sng" dirty="0">
                <a:latin typeface="Arial" panose="020B0604020202020204" pitchFamily="34" charset="0"/>
              </a:rPr>
              <a:t>definition of </a:t>
            </a:r>
            <a:r>
              <a:rPr lang="en-US" altLang="en-US" sz="1000" b="1" i="1" u="sng" dirty="0">
                <a:latin typeface="Arial" panose="020B0604020202020204" pitchFamily="34" charset="0"/>
              </a:rPr>
              <a:t>public health</a:t>
            </a:r>
            <a:r>
              <a:rPr lang="en-US" altLang="en-US" sz="1000" dirty="0">
                <a:latin typeface="Arial" panose="020B0604020202020204" pitchFamily="34" charset="0"/>
              </a:rPr>
              <a:t> from the Institute of Medicine: </a:t>
            </a:r>
            <a:endParaRPr lang="en-US" altLang="en-US" sz="1000" dirty="0"/>
          </a:p>
          <a:p>
            <a:pPr>
              <a:lnSpc>
                <a:spcPct val="90000"/>
              </a:lnSpc>
              <a:spcBef>
                <a:spcPct val="0"/>
              </a:spcBef>
            </a:pPr>
            <a:r>
              <a:rPr lang="ja-JP" altLang="en-US" sz="1000" dirty="0">
                <a:latin typeface="Arial" panose="020B0604020202020204" pitchFamily="34" charset="0"/>
              </a:rPr>
              <a:t>“</a:t>
            </a:r>
            <a:r>
              <a:rPr lang="en-US" altLang="ja-JP" sz="1000" dirty="0">
                <a:latin typeface="Arial" panose="020B0604020202020204" pitchFamily="34" charset="0"/>
              </a:rPr>
              <a:t>It is what we, as a society, do collectively to assure the conditions for people to be healthy.</a:t>
            </a:r>
            <a:r>
              <a:rPr lang="ja-JP" altLang="en-US" sz="1000" dirty="0">
                <a:latin typeface="Arial" panose="020B0604020202020204" pitchFamily="34" charset="0"/>
              </a:rPr>
              <a:t>”</a:t>
            </a:r>
            <a:r>
              <a:rPr lang="en-US" altLang="ja-JP" sz="1000" baseline="30000" dirty="0">
                <a:latin typeface="Arial" panose="020B0604020202020204" pitchFamily="34" charset="0"/>
              </a:rPr>
              <a:t>8</a:t>
            </a:r>
            <a:endParaRPr lang="en-US" altLang="ja-JP" sz="1000" baseline="30000" dirty="0"/>
          </a:p>
          <a:p>
            <a:pPr>
              <a:lnSpc>
                <a:spcPct val="90000"/>
              </a:lnSpc>
              <a:spcBef>
                <a:spcPct val="0"/>
              </a:spcBef>
            </a:pPr>
            <a:r>
              <a:rPr lang="en-US" altLang="en-US" sz="1000" dirty="0">
                <a:latin typeface="Arial" panose="020B0604020202020204" pitchFamily="34" charset="0"/>
              </a:rPr>
              <a:t> </a:t>
            </a:r>
            <a:endParaRPr lang="en-US" altLang="en-US" sz="1000" dirty="0"/>
          </a:p>
          <a:p>
            <a:pPr>
              <a:lnSpc>
                <a:spcPct val="90000"/>
              </a:lnSpc>
              <a:spcBef>
                <a:spcPct val="0"/>
              </a:spcBef>
            </a:pPr>
            <a:r>
              <a:rPr lang="en-US" altLang="en-US" sz="1000" dirty="0">
                <a:latin typeface="Arial" panose="020B0604020202020204" pitchFamily="34" charset="0"/>
              </a:rPr>
              <a:t>Explain the following </a:t>
            </a:r>
            <a:r>
              <a:rPr lang="en-US" altLang="en-US" sz="1000" b="1" u="sng" dirty="0">
                <a:latin typeface="Arial" panose="020B0604020202020204" pitchFamily="34" charset="0"/>
              </a:rPr>
              <a:t>key characteristics of the public health approach </a:t>
            </a:r>
            <a:r>
              <a:rPr lang="en-US" altLang="en-US" sz="1000" dirty="0">
                <a:latin typeface="Arial" panose="020B0604020202020204" pitchFamily="34" charset="0"/>
              </a:rPr>
              <a:t>(you may want to write them on easel paper): </a:t>
            </a:r>
          </a:p>
          <a:p>
            <a:pPr>
              <a:lnSpc>
                <a:spcPct val="90000"/>
              </a:lnSpc>
              <a:spcBef>
                <a:spcPct val="0"/>
              </a:spcBef>
            </a:pPr>
            <a:r>
              <a:rPr lang="en-US" altLang="en-US" sz="1000" i="1" dirty="0">
                <a:solidFill>
                  <a:srgbClr val="FF0000"/>
                </a:solidFill>
                <a:latin typeface="Arial" panose="020B0604020202020204" pitchFamily="34" charset="0"/>
              </a:rPr>
              <a:t>[In slideshow, click repeatedly for each public health characteristic to fade in.]</a:t>
            </a:r>
            <a:endParaRPr lang="en-US" altLang="en-US" sz="1000" dirty="0"/>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Promotion and prevention – The focus is on promoting wellness and preventing problems.</a:t>
            </a:r>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Population based – For example, in a town by the water, who is getting affected? Is it one person or many people? The focus is not on one individual but on the population that is affected and that is at risk.</a:t>
            </a:r>
          </a:p>
          <a:p>
            <a:pPr>
              <a:lnSpc>
                <a:spcPct val="90000"/>
              </a:lnSpc>
              <a:spcBef>
                <a:spcPct val="0"/>
              </a:spcBef>
            </a:pPr>
            <a:r>
              <a:rPr lang="en-US" altLang="en-US" sz="1000" dirty="0">
                <a:latin typeface="Arial" panose="020B0604020202020204" pitchFamily="34" charset="0"/>
              </a:rPr>
              <a:t> </a:t>
            </a:r>
            <a:endParaRPr lang="en-US" altLang="en-US" sz="1000" dirty="0"/>
          </a:p>
          <a:p>
            <a:pPr>
              <a:lnSpc>
                <a:spcPct val="90000"/>
              </a:lnSpc>
              <a:spcBef>
                <a:spcPct val="0"/>
              </a:spcBef>
            </a:pPr>
            <a:r>
              <a:rPr lang="en-US" altLang="en-US" sz="1000" dirty="0">
                <a:latin typeface="Arial" panose="020B0604020202020204" pitchFamily="34" charset="0"/>
              </a:rPr>
              <a:t>Point out that these </a:t>
            </a:r>
            <a:r>
              <a:rPr lang="en-US" altLang="en-US" sz="1000" b="1" u="sng" dirty="0">
                <a:latin typeface="Arial" panose="020B0604020202020204" pitchFamily="34" charset="0"/>
              </a:rPr>
              <a:t>first two items have been discussed in relation to the continuum of care </a:t>
            </a:r>
            <a:r>
              <a:rPr lang="en-US" altLang="en-US" sz="1000" dirty="0">
                <a:latin typeface="Arial" panose="020B0604020202020204" pitchFamily="34" charset="0"/>
              </a:rPr>
              <a:t>(i.e., there is a focus on promotion and prevention, and it is population-based: universal, selective, and indicated). Explain that the next four items will now be discussed in more detail.</a:t>
            </a:r>
            <a:endParaRPr lang="en-US" altLang="en-US" sz="1000" dirty="0"/>
          </a:p>
          <a:p>
            <a:pPr>
              <a:lnSpc>
                <a:spcPct val="90000"/>
              </a:lnSpc>
              <a:spcBef>
                <a:spcPct val="0"/>
              </a:spcBef>
            </a:pPr>
            <a:endParaRPr lang="en-US" altLang="en-US" sz="1000" dirty="0"/>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Risk and protective factors – These are the factors that influence the problem.</a:t>
            </a:r>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Multiple contexts – Contexts relate to the ecological model in which the individual is influenced by different environments, such as the family, neighborhood, school, community, and culture.</a:t>
            </a:r>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Developmental perspective – Consider the developmental stage of life of the populations at risk.</a:t>
            </a:r>
          </a:p>
          <a:p>
            <a:pPr marL="171450" indent="-171450">
              <a:lnSpc>
                <a:spcPct val="90000"/>
              </a:lnSpc>
              <a:spcBef>
                <a:spcPct val="0"/>
              </a:spcBef>
              <a:buFont typeface="Arial" panose="020B0604020202020204" pitchFamily="34" charset="0"/>
              <a:buChar char="•"/>
            </a:pPr>
            <a:r>
              <a:rPr lang="en-US" altLang="en-US" sz="1000" dirty="0">
                <a:latin typeface="Arial" panose="020B0604020202020204" pitchFamily="34" charset="0"/>
              </a:rPr>
              <a:t>Planning process – Public health utilizes a deliberate, active, and ongoing planning process.</a:t>
            </a:r>
          </a:p>
        </p:txBody>
      </p:sp>
      <p:sp>
        <p:nvSpPr>
          <p:cNvPr id="2" name="Slide Number Placeholder 1"/>
          <p:cNvSpPr>
            <a:spLocks noGrp="1"/>
          </p:cNvSpPr>
          <p:nvPr>
            <p:ph type="sldNum" sz="quarter" idx="10"/>
          </p:nvPr>
        </p:nvSpPr>
        <p:spPr/>
        <p:txBody>
          <a:bodyPr/>
          <a:lstStyle/>
          <a:p>
            <a:fld id="{79A9060E-C429-471D-B639-4A71BBB265B4}" type="slidenum">
              <a:rPr lang="en-US" smtClean="0"/>
              <a:t>21</a:t>
            </a:fld>
            <a:endParaRPr lang="en-US"/>
          </a:p>
        </p:txBody>
      </p:sp>
    </p:spTree>
    <p:extLst>
      <p:ext uri="{BB962C8B-B14F-4D97-AF65-F5344CB8AC3E}">
        <p14:creationId xmlns:p14="http://schemas.microsoft.com/office/powerpoint/2010/main" val="3884997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2141538" y="696913"/>
            <a:ext cx="2752725" cy="206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xfrm>
            <a:off x="701675" y="3048000"/>
            <a:ext cx="5607050" cy="5227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115000"/>
              </a:lnSpc>
              <a:spcBef>
                <a:spcPct val="0"/>
              </a:spcBef>
            </a:pPr>
            <a:r>
              <a:rPr lang="en-US" altLang="en-US" sz="1100" dirty="0">
                <a:latin typeface="Arial" panose="020B0604020202020204" pitchFamily="34" charset="0"/>
              </a:rPr>
              <a:t>Provide participants with the following analogy:</a:t>
            </a:r>
            <a:endParaRPr lang="en-US" altLang="en-US" sz="1100" dirty="0"/>
          </a:p>
          <a:p>
            <a:pPr>
              <a:lnSpc>
                <a:spcPct val="115000"/>
              </a:lnSpc>
              <a:spcBef>
                <a:spcPct val="0"/>
              </a:spcBef>
            </a:pPr>
            <a:r>
              <a:rPr lang="en-US" altLang="en-US" sz="1100" dirty="0">
                <a:latin typeface="Arial" panose="020B0604020202020204" pitchFamily="34" charset="0"/>
              </a:rPr>
              <a:t> </a:t>
            </a:r>
            <a:endParaRPr lang="en-US" altLang="en-US" sz="1100" dirty="0"/>
          </a:p>
          <a:p>
            <a:pPr marL="0" marR="0" lvl="0" indent="0" algn="l" defTabSz="457200" rtl="0" eaLnBrk="0" fontAlgn="base" latinLnBrk="0" hangingPunct="0">
              <a:lnSpc>
                <a:spcPct val="115000"/>
              </a:lnSpc>
              <a:spcBef>
                <a:spcPct val="0"/>
              </a:spcBef>
              <a:spcAft>
                <a:spcPct val="0"/>
              </a:spcAft>
              <a:buClrTx/>
              <a:buSzTx/>
              <a:buFontTx/>
              <a:buNone/>
              <a:tabLst/>
              <a:defRPr/>
            </a:pPr>
            <a:r>
              <a:rPr lang="ja-JP" altLang="en-US" sz="1100" b="1" dirty="0">
                <a:latin typeface="Arial" panose="020B0604020202020204" pitchFamily="34" charset="0"/>
              </a:rPr>
              <a:t>“</a:t>
            </a:r>
            <a:r>
              <a:rPr lang="en-US" altLang="ja-JP" sz="1100" b="1" dirty="0">
                <a:latin typeface="Arial" panose="020B0604020202020204" pitchFamily="34" charset="0"/>
                <a:cs typeface="Times New Roman" panose="02020603050405020304" pitchFamily="18" charset="0"/>
              </a:rPr>
              <a:t>If the frogs in a pond started behaving strangely, our first reaction would not be to punish them or even to treat them. Instinctively, we'd wonder what was going on in the pond.</a:t>
            </a:r>
            <a:r>
              <a:rPr lang="ja-JP" altLang="en-US" sz="1100" b="1" dirty="0">
                <a:latin typeface="Arial" panose="020B0604020202020204" pitchFamily="34" charset="0"/>
              </a:rPr>
              <a:t>”</a:t>
            </a:r>
            <a:r>
              <a:rPr lang="en-US" altLang="ja-JP" sz="1100" b="1" baseline="30000" dirty="0">
                <a:latin typeface="Arial" panose="020B0604020202020204" pitchFamily="34" charset="0"/>
                <a:cs typeface="Times New Roman" panose="02020603050405020304" pitchFamily="18" charset="0"/>
              </a:rPr>
              <a:t>9</a:t>
            </a:r>
            <a:r>
              <a:rPr lang="en-US" altLang="ja-JP" sz="1100" b="0" baseline="0" dirty="0">
                <a:latin typeface="+mn-lt"/>
                <a:cs typeface="Times New Roman" panose="02020603050405020304" pitchFamily="18" charset="0"/>
              </a:rPr>
              <a:t> </a:t>
            </a:r>
            <a:r>
              <a:rPr lang="en-US" altLang="ja-JP" sz="1100" b="0" dirty="0">
                <a:latin typeface="Arial" panose="020B0604020202020204" pitchFamily="34" charset="0"/>
                <a:cs typeface="Times New Roman" panose="02020603050405020304" pitchFamily="18" charset="0"/>
              </a:rPr>
              <a:t>We need to take this same approach when considering harmful patterns of substance use [or other problem behaviors].</a:t>
            </a:r>
            <a:r>
              <a:rPr lang="ja-JP" altLang="en-US" sz="1100" b="0" dirty="0">
                <a:latin typeface="Arial" panose="020B0604020202020204" pitchFamily="34" charset="0"/>
              </a:rPr>
              <a:t> </a:t>
            </a:r>
            <a:r>
              <a:rPr lang="en-US" altLang="en-US" sz="1100" dirty="0">
                <a:latin typeface="Arial" panose="020B0604020202020204" pitchFamily="34" charset="0"/>
                <a:cs typeface="Times New Roman" panose="02020603050405020304" pitchFamily="18" charset="0"/>
              </a:rPr>
              <a:t> </a:t>
            </a:r>
          </a:p>
          <a:p>
            <a:pPr marL="0" marR="0" lvl="0" indent="0" algn="l" defTabSz="457200" rtl="0" eaLnBrk="0" fontAlgn="base" latinLnBrk="0" hangingPunct="0">
              <a:lnSpc>
                <a:spcPct val="115000"/>
              </a:lnSpc>
              <a:spcBef>
                <a:spcPct val="0"/>
              </a:spcBef>
              <a:spcAft>
                <a:spcPct val="0"/>
              </a:spcAft>
              <a:buClrTx/>
              <a:buSzTx/>
              <a:buFontTx/>
              <a:buNone/>
              <a:tabLst/>
              <a:defRPr/>
            </a:pPr>
            <a:endParaRPr lang="en-US" altLang="en-US" sz="1100" dirty="0">
              <a:cs typeface="Times New Roman" panose="02020603050405020304" pitchFamily="18" charset="0"/>
            </a:endParaRPr>
          </a:p>
          <a:p>
            <a:pPr>
              <a:lnSpc>
                <a:spcPct val="115000"/>
              </a:lnSpc>
              <a:spcBef>
                <a:spcPct val="0"/>
              </a:spcBef>
            </a:pPr>
            <a:r>
              <a:rPr lang="en-US" altLang="en-US" sz="1100" dirty="0">
                <a:latin typeface="Arial" panose="020B0604020202020204" pitchFamily="34" charset="0"/>
                <a:cs typeface="Times New Roman" panose="02020603050405020304" pitchFamily="18" charset="0"/>
              </a:rPr>
              <a:t>Ask how the analogy relates to the public health model. Make sure the following points are made:</a:t>
            </a:r>
            <a:endParaRPr lang="en-US" altLang="en-US" sz="1100" dirty="0">
              <a:cs typeface="Times New Roman" panose="02020603050405020304" pitchFamily="18" charset="0"/>
            </a:endParaRPr>
          </a:p>
          <a:p>
            <a:pPr>
              <a:lnSpc>
                <a:spcPct val="115000"/>
              </a:lnSpc>
              <a:spcBef>
                <a:spcPct val="0"/>
              </a:spcBef>
            </a:pPr>
            <a:endParaRPr lang="en-US" altLang="en-US" sz="1100" dirty="0">
              <a:latin typeface="Arial" panose="020B0604020202020204" pitchFamily="34" charset="0"/>
              <a:cs typeface="Times New Roman" panose="02020603050405020304" pitchFamily="18" charset="0"/>
            </a:endParaRPr>
          </a:p>
          <a:p>
            <a:pPr>
              <a:lnSpc>
                <a:spcPct val="115000"/>
              </a:lnSpc>
              <a:spcBef>
                <a:spcPct val="0"/>
              </a:spcBef>
            </a:pPr>
            <a:r>
              <a:rPr lang="en-US" altLang="en-US" sz="1100" dirty="0">
                <a:latin typeface="Arial" panose="020B0604020202020204" pitchFamily="34" charset="0"/>
                <a:cs typeface="Times New Roman" panose="02020603050405020304" pitchFamily="18" charset="0"/>
              </a:rPr>
              <a:t>This analogy is a reminder not to focus just on individuals and changing their behavior, but to also </a:t>
            </a:r>
            <a:r>
              <a:rPr lang="en-US" altLang="en-US" sz="1100" b="1" u="sng" dirty="0">
                <a:latin typeface="Arial" panose="020B0604020202020204" pitchFamily="34" charset="0"/>
                <a:cs typeface="Times New Roman" panose="02020603050405020304" pitchFamily="18" charset="0"/>
              </a:rPr>
              <a:t>look at the context </a:t>
            </a:r>
            <a:r>
              <a:rPr lang="en-US" altLang="en-US" sz="1100" dirty="0">
                <a:latin typeface="Arial" panose="020B0604020202020204" pitchFamily="34" charset="0"/>
                <a:cs typeface="Times New Roman" panose="02020603050405020304" pitchFamily="18" charset="0"/>
              </a:rPr>
              <a:t>to understand what might be influencing the problem that people experience and to determine how to make changes within that context in order to reduce the problem behavior and promote health. </a:t>
            </a:r>
            <a:r>
              <a:rPr lang="en-US" sz="1100" kern="1200" dirty="0">
                <a:solidFill>
                  <a:schemeClr val="tx1"/>
                </a:solidFill>
                <a:effectLst/>
                <a:latin typeface="+mn-lt"/>
                <a:ea typeface="MS PGothic" panose="020B0600070205080204" pitchFamily="34" charset="-128"/>
                <a:cs typeface="ＭＳ Ｐゴシック" charset="-128"/>
              </a:rPr>
              <a:t>Stigma is about blaming the frog.</a:t>
            </a:r>
            <a:endParaRPr lang="en-US" altLang="en-US" sz="1050" dirty="0">
              <a:latin typeface="Arial" panose="020B0604020202020204" pitchFamily="34" charset="0"/>
              <a:cs typeface="Times New Roman" panose="02020603050405020304" pitchFamily="18" charset="0"/>
            </a:endParaRPr>
          </a:p>
          <a:p>
            <a:pPr>
              <a:lnSpc>
                <a:spcPct val="115000"/>
              </a:lnSpc>
              <a:spcBef>
                <a:spcPct val="0"/>
              </a:spcBef>
            </a:pPr>
            <a:r>
              <a:rPr lang="en-US" altLang="en-US" sz="1100" dirty="0">
                <a:latin typeface="Arial" panose="020B0604020202020204" pitchFamily="34" charset="0"/>
                <a:cs typeface="Times New Roman" panose="02020603050405020304" pitchFamily="18" charset="0"/>
              </a:rPr>
              <a:t> </a:t>
            </a:r>
            <a:endParaRPr lang="en-US" altLang="en-US" sz="1100" dirty="0">
              <a:cs typeface="Times New Roman" panose="02020603050405020304" pitchFamily="18" charset="0"/>
            </a:endParaRPr>
          </a:p>
          <a:p>
            <a:pPr>
              <a:lnSpc>
                <a:spcPct val="115000"/>
              </a:lnSpc>
              <a:spcBef>
                <a:spcPct val="0"/>
              </a:spcBef>
            </a:pPr>
            <a:r>
              <a:rPr lang="en-US" altLang="en-US" sz="1100" dirty="0">
                <a:latin typeface="Arial" panose="020B0604020202020204" pitchFamily="34" charset="0"/>
                <a:cs typeface="Times New Roman" panose="02020603050405020304" pitchFamily="18" charset="0"/>
              </a:rPr>
              <a:t>This analogy segues to the next slide.</a:t>
            </a:r>
          </a:p>
          <a:p>
            <a:pPr>
              <a:lnSpc>
                <a:spcPct val="115000"/>
              </a:lnSpc>
              <a:spcBef>
                <a:spcPct val="0"/>
              </a:spcBef>
            </a:pPr>
            <a:r>
              <a:rPr lang="en-US" altLang="en-US" sz="1100" dirty="0">
                <a:latin typeface="Arial" panose="020B0604020202020204" pitchFamily="34" charset="0"/>
                <a:cs typeface="Times New Roman" panose="02020603050405020304" pitchFamily="18" charset="0"/>
              </a:rPr>
              <a:t>_______________</a:t>
            </a:r>
            <a:endParaRPr lang="en-US" altLang="en-US" sz="1100" dirty="0">
              <a:cs typeface="Times New Roman" panose="02020603050405020304" pitchFamily="18" charset="0"/>
            </a:endParaRPr>
          </a:p>
          <a:p>
            <a:pPr>
              <a:lnSpc>
                <a:spcPct val="115000"/>
              </a:lnSpc>
              <a:spcBef>
                <a:spcPct val="0"/>
              </a:spcBef>
            </a:pPr>
            <a:r>
              <a:rPr lang="en-US" altLang="en-US" sz="1100" dirty="0">
                <a:latin typeface="Arial" panose="020B0604020202020204" pitchFamily="34" charset="0"/>
                <a:cs typeface="Times New Roman" panose="02020603050405020304" pitchFamily="18" charset="0"/>
              </a:rPr>
              <a:t> </a:t>
            </a:r>
            <a:r>
              <a:rPr lang="en-US" altLang="en-US" sz="900" dirty="0">
                <a:latin typeface="Arial" panose="020B0604020202020204" pitchFamily="34" charset="0"/>
                <a:cs typeface="Times New Roman" panose="02020603050405020304" pitchFamily="18" charset="0"/>
              </a:rPr>
              <a:t> </a:t>
            </a:r>
            <a:endParaRPr lang="en-US" altLang="en-US" sz="900" dirty="0">
              <a:cs typeface="Times New Roman" panose="02020603050405020304" pitchFamily="18" charset="0"/>
            </a:endParaRPr>
          </a:p>
          <a:p>
            <a:r>
              <a:rPr lang="en-US" altLang="en-US" sz="900" dirty="0">
                <a:latin typeface="Arial" panose="020B0604020202020204" pitchFamily="34" charset="0"/>
              </a:rPr>
              <a:t>IMAGE: Imageafter.com at http://www.imageafter.com/search.php?sort_by=name_asc&amp;color=0&amp;display=120&amp;search=fish (Terms of use – </a:t>
            </a:r>
            <a:r>
              <a:rPr lang="ja-JP" altLang="en-US" sz="900" dirty="0">
                <a:latin typeface="Arial" panose="020B0604020202020204" pitchFamily="34" charset="0"/>
              </a:rPr>
              <a:t>“</a:t>
            </a:r>
            <a:r>
              <a:rPr lang="en-US" altLang="ja-JP" sz="900" dirty="0">
                <a:latin typeface="Arial" panose="020B0604020202020204" pitchFamily="34" charset="0"/>
              </a:rPr>
              <a:t>CAN use our images and textures in your own work, whether it be for personal or commercial use</a:t>
            </a:r>
            <a:r>
              <a:rPr lang="ja-JP" altLang="en-US" sz="900" dirty="0">
                <a:latin typeface="Arial" panose="020B0604020202020204" pitchFamily="34" charset="0"/>
              </a:rPr>
              <a:t>”</a:t>
            </a:r>
            <a:r>
              <a:rPr lang="en-US" altLang="ja-JP" sz="900" dirty="0">
                <a:latin typeface="Arial" panose="020B0604020202020204" pitchFamily="34" charset="0"/>
              </a:rPr>
              <a:t> at http://ImageAfter.com/terms.php)</a:t>
            </a:r>
            <a:endParaRPr lang="en-US" altLang="en-US" sz="900" dirty="0">
              <a:solidFill>
                <a:srgbClr val="000000"/>
              </a:solidFill>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22</a:t>
            </a:fld>
            <a:endParaRPr lang="en-US"/>
          </a:p>
        </p:txBody>
      </p:sp>
    </p:spTree>
    <p:extLst>
      <p:ext uri="{BB962C8B-B14F-4D97-AF65-F5344CB8AC3E}">
        <p14:creationId xmlns:p14="http://schemas.microsoft.com/office/powerpoint/2010/main" val="3345866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xfrm>
            <a:off x="2162175" y="696913"/>
            <a:ext cx="2736850" cy="2052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Rectangle 3"/>
          <p:cNvSpPr>
            <a:spLocks noGrp="1"/>
          </p:cNvSpPr>
          <p:nvPr>
            <p:ph type="body" idx="1"/>
          </p:nvPr>
        </p:nvSpPr>
        <p:spPr bwMode="auto">
          <a:xfrm>
            <a:off x="701675" y="2994025"/>
            <a:ext cx="5607050" cy="5084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rPr>
              <a:t>Provide an anchor for risk and protective </a:t>
            </a:r>
            <a:r>
              <a:rPr lang="en-US" altLang="en-US" sz="1100">
                <a:latin typeface="Arial" panose="020B0604020202020204" pitchFamily="34" charset="0"/>
              </a:rPr>
              <a:t>factors:</a:t>
            </a:r>
            <a:r>
              <a:rPr lang="en-US" altLang="en-US" sz="1100"/>
              <a:t> </a:t>
            </a:r>
            <a:r>
              <a:rPr lang="en-US" altLang="en-US" sz="1100" b="1" u="sng">
                <a:latin typeface="Arial" panose="020B0604020202020204" pitchFamily="34" charset="0"/>
              </a:rPr>
              <a:t>Framingham </a:t>
            </a:r>
            <a:r>
              <a:rPr lang="en-US" altLang="en-US" sz="1100" b="1" u="sng" dirty="0">
                <a:latin typeface="Arial" panose="020B0604020202020204" pitchFamily="34" charset="0"/>
              </a:rPr>
              <a:t>Heart Study</a:t>
            </a:r>
            <a:endParaRPr lang="en-US" altLang="en-US" sz="1100" dirty="0"/>
          </a:p>
          <a:p>
            <a:pPr>
              <a:spcBef>
                <a:spcPct val="0"/>
              </a:spcBef>
            </a:pPr>
            <a:r>
              <a:rPr lang="en-US" altLang="en-US" sz="1100" dirty="0">
                <a:latin typeface="Arial" panose="020B0604020202020204" pitchFamily="34" charset="0"/>
              </a:rPr>
              <a:t>Dr. Thomas </a:t>
            </a:r>
            <a:r>
              <a:rPr lang="en-US" altLang="en-US" sz="1100" dirty="0" err="1">
                <a:latin typeface="Arial" panose="020B0604020202020204" pitchFamily="34" charset="0"/>
              </a:rPr>
              <a:t>Dawber</a:t>
            </a:r>
            <a:r>
              <a:rPr lang="en-US" altLang="en-US" sz="1100" dirty="0">
                <a:latin typeface="Arial" panose="020B0604020202020204" pitchFamily="34" charset="0"/>
              </a:rPr>
              <a:t> was the first director of the Framingham Heart Study, one of the most important research projects of the 20th century. The study, which </a:t>
            </a:r>
            <a:r>
              <a:rPr lang="en-US" altLang="en-US" sz="1100" dirty="0" err="1">
                <a:latin typeface="Arial" panose="020B0604020202020204" pitchFamily="34" charset="0"/>
              </a:rPr>
              <a:t>Dawber</a:t>
            </a:r>
            <a:r>
              <a:rPr lang="en-US" altLang="en-US" sz="1100" dirty="0">
                <a:latin typeface="Arial" panose="020B0604020202020204" pitchFamily="34" charset="0"/>
              </a:rPr>
              <a:t> led from 1949 to 1966, found links between vascular diseases (the leading cause of death in the United States) and diet, blood pressure, obesity, exercise, and smoking. He coined the term </a:t>
            </a:r>
            <a:r>
              <a:rPr lang="en-US" altLang="en-US" sz="1100" i="1" dirty="0">
                <a:latin typeface="Arial" panose="020B0604020202020204" pitchFamily="34" charset="0"/>
              </a:rPr>
              <a:t>risk factor</a:t>
            </a:r>
            <a:r>
              <a:rPr lang="en-US" altLang="en-US" sz="1100" dirty="0">
                <a:latin typeface="Arial" panose="020B0604020202020204" pitchFamily="34" charset="0"/>
              </a:rPr>
              <a:t> in 1961, and that term has now been applied to other diseases, disorders, circumstances, and events. </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Segue to risk and protective factors for substance abuse with </a:t>
            </a:r>
            <a:r>
              <a:rPr lang="en-US" altLang="en-US" sz="1100" b="1" u="sng" dirty="0">
                <a:latin typeface="Arial" panose="020B0604020202020204" pitchFamily="34" charset="0"/>
              </a:rPr>
              <a:t>Hawkins &amp; Catalano</a:t>
            </a:r>
            <a:r>
              <a:rPr lang="en-US" altLang="en-US" sz="1100" dirty="0">
                <a:latin typeface="Arial" panose="020B0604020202020204" pitchFamily="34" charset="0"/>
              </a:rPr>
              <a:t>:</a:t>
            </a:r>
            <a:endParaRPr lang="en-US" altLang="en-US" sz="1100" dirty="0"/>
          </a:p>
          <a:p>
            <a:pPr>
              <a:spcBef>
                <a:spcPct val="0"/>
              </a:spcBef>
            </a:pPr>
            <a:r>
              <a:rPr lang="en-US" altLang="en-US" sz="1100" dirty="0">
                <a:latin typeface="Arial" panose="020B0604020202020204" pitchFamily="34" charset="0"/>
              </a:rPr>
              <a:t>In the 1980s, Drs. David Hawkins and Richard Catalano at the University of Washington compiled risk and protective factors for substance abuse and other problems occurring in adolescence. </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Ask participants to read the </a:t>
            </a:r>
            <a:r>
              <a:rPr lang="en-US" altLang="en-US" sz="1100" b="1" u="sng" dirty="0">
                <a:latin typeface="Arial" panose="020B0604020202020204" pitchFamily="34" charset="0"/>
              </a:rPr>
              <a:t>definition of </a:t>
            </a:r>
            <a:r>
              <a:rPr lang="en-US" altLang="en-US" sz="1100" b="1" i="1" u="sng" dirty="0">
                <a:latin typeface="Arial" panose="020B0604020202020204" pitchFamily="34" charset="0"/>
              </a:rPr>
              <a:t>risk factor</a:t>
            </a:r>
            <a:r>
              <a:rPr lang="en-US" altLang="en-US" sz="1100" b="1" u="sng" dirty="0">
                <a:latin typeface="Arial" panose="020B0604020202020204" pitchFamily="34" charset="0"/>
              </a:rPr>
              <a:t> </a:t>
            </a:r>
            <a:r>
              <a:rPr lang="en-US" altLang="en-US" sz="1100" dirty="0">
                <a:latin typeface="Arial" panose="020B0604020202020204" pitchFamily="34" charset="0"/>
              </a:rPr>
              <a:t>on the slide:</a:t>
            </a:r>
          </a:p>
          <a:p>
            <a:pPr>
              <a:spcBef>
                <a:spcPct val="0"/>
              </a:spcBef>
            </a:pPr>
            <a:endParaRPr lang="en-US" altLang="en-US" sz="1100" dirty="0"/>
          </a:p>
          <a:p>
            <a:pPr>
              <a:spcBef>
                <a:spcPct val="0"/>
              </a:spcBef>
            </a:pPr>
            <a:r>
              <a:rPr lang="ja-JP" altLang="en-US" sz="1100" dirty="0">
                <a:latin typeface="Arial" panose="020B0604020202020204" pitchFamily="34" charset="0"/>
              </a:rPr>
              <a:t>“</a:t>
            </a:r>
            <a:r>
              <a:rPr lang="en-US" altLang="ja-JP" sz="1100" dirty="0">
                <a:latin typeface="Arial" panose="020B0604020202020204" pitchFamily="34" charset="0"/>
                <a:cs typeface="Times New Roman" panose="02020603050405020304" pitchFamily="18" charset="0"/>
              </a:rPr>
              <a:t>A characteristic at the biological, psychological, family, community, or cultural level that</a:t>
            </a:r>
            <a:r>
              <a:rPr lang="en-US" altLang="ja-JP" sz="1100" i="1" dirty="0">
                <a:latin typeface="Arial" panose="020B0604020202020204" pitchFamily="34" charset="0"/>
                <a:cs typeface="Times New Roman" panose="02020603050405020304" pitchFamily="18" charset="0"/>
              </a:rPr>
              <a:t> </a:t>
            </a:r>
            <a:r>
              <a:rPr lang="en-US" altLang="ja-JP" sz="1100" dirty="0">
                <a:latin typeface="Arial" panose="020B0604020202020204" pitchFamily="34" charset="0"/>
                <a:cs typeface="Times New Roman" panose="02020603050405020304" pitchFamily="18" charset="0"/>
              </a:rPr>
              <a:t>precedes</a:t>
            </a:r>
            <a:r>
              <a:rPr lang="en-US" altLang="ja-JP" sz="1100" i="1" dirty="0">
                <a:latin typeface="Arial" panose="020B0604020202020204" pitchFamily="34" charset="0"/>
                <a:cs typeface="Times New Roman" panose="02020603050405020304" pitchFamily="18" charset="0"/>
              </a:rPr>
              <a:t> </a:t>
            </a:r>
            <a:r>
              <a:rPr lang="en-US" altLang="ja-JP" sz="1100" dirty="0">
                <a:latin typeface="Arial" panose="020B0604020202020204" pitchFamily="34" charset="0"/>
                <a:cs typeface="Times New Roman" panose="02020603050405020304" pitchFamily="18" charset="0"/>
              </a:rPr>
              <a:t>and is associated with a </a:t>
            </a:r>
            <a:r>
              <a:rPr lang="en-US" altLang="ja-JP" sz="1100" i="1" dirty="0">
                <a:latin typeface="Arial" panose="020B0604020202020204" pitchFamily="34" charset="0"/>
                <a:cs typeface="Times New Roman" panose="02020603050405020304" pitchFamily="18" charset="0"/>
              </a:rPr>
              <a:t>highe</a:t>
            </a:r>
            <a:r>
              <a:rPr lang="en-US" altLang="ja-JP" sz="1100" dirty="0">
                <a:latin typeface="Arial" panose="020B0604020202020204" pitchFamily="34" charset="0"/>
                <a:cs typeface="Times New Roman" panose="02020603050405020304" pitchFamily="18" charset="0"/>
              </a:rPr>
              <a:t>r</a:t>
            </a:r>
            <a:r>
              <a:rPr lang="en-US" altLang="ja-JP" sz="1100" i="1" dirty="0">
                <a:latin typeface="Arial" panose="020B0604020202020204" pitchFamily="34" charset="0"/>
                <a:cs typeface="Times New Roman" panose="02020603050405020304" pitchFamily="18" charset="0"/>
              </a:rPr>
              <a:t> likelihood </a:t>
            </a:r>
            <a:r>
              <a:rPr lang="en-US" altLang="ja-JP" sz="1100" dirty="0">
                <a:latin typeface="Arial" panose="020B0604020202020204" pitchFamily="34" charset="0"/>
                <a:cs typeface="Times New Roman" panose="02020603050405020304" pitchFamily="18" charset="0"/>
              </a:rPr>
              <a:t>of problem outcomes</a:t>
            </a:r>
            <a:r>
              <a:rPr lang="en-US" altLang="ja-JP" sz="1100">
                <a:latin typeface="Arial" panose="020B0604020202020204" pitchFamily="34" charset="0"/>
                <a:cs typeface="Times New Roman" panose="02020603050405020304" pitchFamily="18" charset="0"/>
              </a:rPr>
              <a:t>.</a:t>
            </a:r>
            <a:r>
              <a:rPr lang="ja-JP" altLang="en-US" sz="1100">
                <a:latin typeface="Arial" panose="020B0604020202020204" pitchFamily="34" charset="0"/>
              </a:rPr>
              <a:t>”</a:t>
            </a:r>
            <a:r>
              <a:rPr lang="en-US" altLang="ja-JP" sz="1100" baseline="30000" dirty="0">
                <a:latin typeface="Arial" panose="020B0604020202020204" pitchFamily="34" charset="0"/>
              </a:rPr>
              <a:t>5</a:t>
            </a:r>
            <a:r>
              <a:rPr lang="en-US" altLang="ja-JP" sz="1100" baseline="0">
                <a:latin typeface="Arial" panose="020B0604020202020204" pitchFamily="34" charset="0"/>
                <a:cs typeface="Times New Roman" panose="02020603050405020304" pitchFamily="18" charset="0"/>
              </a:rPr>
              <a:t> </a:t>
            </a:r>
            <a:r>
              <a:rPr lang="en-US" sz="1200" kern="1200" dirty="0">
                <a:solidFill>
                  <a:schemeClr val="tx1"/>
                </a:solidFill>
                <a:effectLst/>
                <a:latin typeface="+mn-lt"/>
                <a:ea typeface="MS PGothic" panose="020B0600070205080204" pitchFamily="34" charset="-128"/>
                <a:cs typeface="ＭＳ Ｐゴシック" charset="-128"/>
              </a:rPr>
              <a:t>Biological and psychological refer to individual.</a:t>
            </a:r>
            <a:endParaRPr lang="en-US" altLang="ja-JP" sz="1100" baseline="30000" dirty="0">
              <a:cs typeface="Times New Roman" panose="02020603050405020304" pitchFamily="18" charset="0"/>
            </a:endParaRPr>
          </a:p>
          <a:p>
            <a:pPr>
              <a:spcBef>
                <a:spcPct val="0"/>
              </a:spcBef>
            </a:pPr>
            <a:r>
              <a:rPr lang="en-US" altLang="en-US" sz="1100" dirty="0">
                <a:latin typeface="Arial" panose="020B0604020202020204" pitchFamily="34" charset="0"/>
                <a:cs typeface="Times New Roman" panose="02020603050405020304" pitchFamily="18" charset="0"/>
              </a:rPr>
              <a:t> </a:t>
            </a:r>
            <a:endParaRPr lang="en-US" altLang="en-US" sz="1100" dirty="0">
              <a:cs typeface="Times New Roman" panose="02020603050405020304" pitchFamily="18" charset="0"/>
            </a:endParaRPr>
          </a:p>
          <a:p>
            <a:pPr>
              <a:spcBef>
                <a:spcPct val="0"/>
              </a:spcBef>
            </a:pPr>
            <a:r>
              <a:rPr lang="en-US" altLang="en-US" sz="1100" dirty="0">
                <a:latin typeface="Arial" panose="020B0604020202020204" pitchFamily="34" charset="0"/>
              </a:rPr>
              <a:t>Refer back to the malaria example or to the fish/pond analogy, and ask participants for examples of risk factors.</a:t>
            </a:r>
            <a:r>
              <a:rPr lang="en-US" altLang="en-US" sz="1100" dirty="0"/>
              <a:t> </a:t>
            </a:r>
            <a:endParaRPr lang="en-US" altLang="en-US" sz="1000" dirty="0">
              <a:latin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23</a:t>
            </a:fld>
            <a:endParaRPr lang="en-US"/>
          </a:p>
        </p:txBody>
      </p:sp>
    </p:spTree>
    <p:extLst>
      <p:ext uri="{BB962C8B-B14F-4D97-AF65-F5344CB8AC3E}">
        <p14:creationId xmlns:p14="http://schemas.microsoft.com/office/powerpoint/2010/main" val="2397939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xfrm>
            <a:off x="2149475" y="696913"/>
            <a:ext cx="2733675" cy="205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Rectangle 3"/>
          <p:cNvSpPr>
            <a:spLocks noGrp="1"/>
          </p:cNvSpPr>
          <p:nvPr>
            <p:ph type="body" idx="1"/>
          </p:nvPr>
        </p:nvSpPr>
        <p:spPr bwMode="auto">
          <a:xfrm>
            <a:off x="701675" y="3084513"/>
            <a:ext cx="5607050" cy="435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sz="1100" dirty="0">
                <a:latin typeface="Arial" panose="020B0604020202020204" pitchFamily="34" charset="0"/>
              </a:rPr>
              <a:t>Ask participants to read the </a:t>
            </a:r>
            <a:r>
              <a:rPr lang="en-US" altLang="en-US" sz="1100" b="1" u="sng" dirty="0">
                <a:latin typeface="Arial" panose="020B0604020202020204" pitchFamily="34" charset="0"/>
              </a:rPr>
              <a:t>definition of </a:t>
            </a:r>
            <a:r>
              <a:rPr lang="en-US" altLang="en-US" sz="1100" b="1" i="1" u="sng" dirty="0">
                <a:latin typeface="Arial" panose="020B0604020202020204" pitchFamily="34" charset="0"/>
              </a:rPr>
              <a:t>protective factor</a:t>
            </a:r>
            <a:r>
              <a:rPr lang="en-US" altLang="en-US" sz="1100" b="1" u="sng" dirty="0">
                <a:latin typeface="Arial" panose="020B0604020202020204" pitchFamily="34" charset="0"/>
              </a:rPr>
              <a:t> </a:t>
            </a:r>
            <a:r>
              <a:rPr lang="en-US" altLang="en-US" sz="1100" dirty="0">
                <a:latin typeface="Arial" panose="020B0604020202020204" pitchFamily="34" charset="0"/>
              </a:rPr>
              <a:t>on the slide:</a:t>
            </a:r>
          </a:p>
          <a:p>
            <a:pPr>
              <a:lnSpc>
                <a:spcPct val="115000"/>
              </a:lnSpc>
              <a:spcBef>
                <a:spcPct val="0"/>
              </a:spcBef>
            </a:pPr>
            <a:endParaRPr lang="en-US" altLang="en-US" sz="1100" dirty="0">
              <a:latin typeface="Arial" panose="020B0604020202020204" pitchFamily="34" charset="0"/>
            </a:endParaRPr>
          </a:p>
          <a:p>
            <a:pPr>
              <a:lnSpc>
                <a:spcPct val="115000"/>
              </a:lnSpc>
              <a:spcBef>
                <a:spcPct val="0"/>
              </a:spcBef>
            </a:pPr>
            <a:r>
              <a:rPr lang="ja-JP" altLang="en-US" sz="1100" dirty="0">
                <a:latin typeface="Arial" panose="020B0604020202020204" pitchFamily="34" charset="0"/>
              </a:rPr>
              <a:t>“</a:t>
            </a:r>
            <a:r>
              <a:rPr lang="en-US" altLang="ja-JP" sz="1100" dirty="0">
                <a:latin typeface="Arial" panose="020B0604020202020204" pitchFamily="34" charset="0"/>
                <a:cs typeface="Arial" panose="020B0604020202020204" pitchFamily="34" charset="0"/>
              </a:rPr>
              <a:t>A characteristic at the individual, family or community level that is associated with a </a:t>
            </a:r>
            <a:r>
              <a:rPr lang="en-US" altLang="ja-JP" sz="1100" i="1" dirty="0">
                <a:latin typeface="Arial" panose="020B0604020202020204" pitchFamily="34" charset="0"/>
                <a:cs typeface="Arial" panose="020B0604020202020204" pitchFamily="34" charset="0"/>
              </a:rPr>
              <a:t>lower likelihood </a:t>
            </a:r>
            <a:r>
              <a:rPr lang="en-US" altLang="ja-JP" sz="1100" dirty="0">
                <a:latin typeface="Arial" panose="020B0604020202020204" pitchFamily="34" charset="0"/>
                <a:cs typeface="Arial" panose="020B0604020202020204" pitchFamily="34" charset="0"/>
              </a:rPr>
              <a:t>of problem outcomes</a:t>
            </a:r>
            <a:r>
              <a:rPr lang="en-US" altLang="ja-JP" sz="1100">
                <a:latin typeface="Arial" panose="020B0604020202020204" pitchFamily="34" charset="0"/>
                <a:cs typeface="Arial" panose="020B0604020202020204" pitchFamily="34" charset="0"/>
              </a:rPr>
              <a:t>.</a:t>
            </a:r>
            <a:r>
              <a:rPr lang="ja-JP" altLang="en-US" sz="1100">
                <a:latin typeface="Arial" panose="020B0604020202020204" pitchFamily="34" charset="0"/>
              </a:rPr>
              <a:t>”</a:t>
            </a:r>
            <a:r>
              <a:rPr lang="en-US" altLang="ja-JP" sz="1100" baseline="30000" dirty="0">
                <a:latin typeface="Arial" panose="020B0604020202020204" pitchFamily="34" charset="0"/>
              </a:rPr>
              <a:t>5</a:t>
            </a:r>
          </a:p>
          <a:p>
            <a:pPr>
              <a:lnSpc>
                <a:spcPct val="115000"/>
              </a:lnSpc>
              <a:spcBef>
                <a:spcPct val="0"/>
              </a:spcBef>
            </a:pPr>
            <a:r>
              <a:rPr lang="en-US" altLang="en-US" sz="1100" dirty="0">
                <a:latin typeface="Arial" panose="020B0604020202020204" pitchFamily="34" charset="0"/>
              </a:rPr>
              <a:t> </a:t>
            </a:r>
          </a:p>
          <a:p>
            <a:pPr>
              <a:lnSpc>
                <a:spcPct val="115000"/>
              </a:lnSpc>
              <a:spcBef>
                <a:spcPct val="0"/>
              </a:spcBef>
            </a:pPr>
            <a:r>
              <a:rPr lang="en-US" altLang="en-US" sz="1100" dirty="0">
                <a:latin typeface="Arial" panose="020B0604020202020204" pitchFamily="34" charset="0"/>
              </a:rPr>
              <a:t>Refer back to the malaria example or to the fish/pond analogy, and ask participants for examples of protective factors.</a:t>
            </a:r>
          </a:p>
          <a:p>
            <a:pPr>
              <a:lnSpc>
                <a:spcPct val="115000"/>
              </a:lnSpc>
              <a:spcBef>
                <a:spcPct val="0"/>
              </a:spcBef>
            </a:pPr>
            <a:r>
              <a:rPr lang="en-US" altLang="en-US" sz="1100" dirty="0">
                <a:latin typeface="Arial" panose="020B0604020202020204" pitchFamily="34" charset="0"/>
              </a:rPr>
              <a:t> </a:t>
            </a:r>
          </a:p>
          <a:p>
            <a:pPr>
              <a:lnSpc>
                <a:spcPct val="115000"/>
              </a:lnSpc>
              <a:spcBef>
                <a:spcPct val="0"/>
              </a:spcBef>
            </a:pPr>
            <a:r>
              <a:rPr lang="en-US" altLang="en-US" sz="1100" dirty="0">
                <a:latin typeface="Arial" panose="020B0604020202020204" pitchFamily="34" charset="0"/>
              </a:rPr>
              <a:t>Emphasize the following:</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Protective factors can </a:t>
            </a:r>
            <a:r>
              <a:rPr lang="en-US" altLang="en-US" sz="1100" b="1" u="sng" dirty="0">
                <a:latin typeface="Arial" panose="020B0604020202020204" pitchFamily="34" charset="0"/>
              </a:rPr>
              <a:t>reduce the negative impact of risk factors</a:t>
            </a:r>
            <a:r>
              <a:rPr lang="en-US" altLang="en-US" sz="1100" dirty="0">
                <a:latin typeface="Arial" panose="020B0604020202020204" pitchFamily="34" charset="0"/>
              </a:rPr>
              <a:t>. </a:t>
            </a:r>
          </a:p>
          <a:p>
            <a:pPr marL="171450" indent="-171450">
              <a:spcBef>
                <a:spcPct val="0"/>
              </a:spcBef>
              <a:buFont typeface="Arial" panose="020B0604020202020204" pitchFamily="34" charset="0"/>
              <a:buChar char="•"/>
            </a:pPr>
            <a:r>
              <a:rPr lang="en-US" altLang="en-US" sz="1100" b="1" u="sng" dirty="0">
                <a:latin typeface="Arial" panose="020B0604020202020204" pitchFamily="34" charset="0"/>
              </a:rPr>
              <a:t>Resilience</a:t>
            </a:r>
            <a:r>
              <a:rPr lang="en-US" altLang="en-US" sz="1100" dirty="0">
                <a:latin typeface="Arial" panose="020B0604020202020204" pitchFamily="34" charset="0"/>
              </a:rPr>
              <a:t> is the ability to recover from or adapt to adverse events, and is therefore protective.</a:t>
            </a:r>
          </a:p>
          <a:p>
            <a:pPr marL="171450" indent="-171450">
              <a:spcBef>
                <a:spcPct val="0"/>
              </a:spcBef>
              <a:buFont typeface="Arial" panose="020B0604020202020204" pitchFamily="34" charset="0"/>
              <a:buChar char="•"/>
            </a:pPr>
            <a:r>
              <a:rPr lang="en-US" altLang="en-US" sz="1100" b="1" u="sng" dirty="0">
                <a:latin typeface="Arial" panose="020B0604020202020204" pitchFamily="34" charset="0"/>
              </a:rPr>
              <a:t>Culture can be a protective factor</a:t>
            </a:r>
            <a:r>
              <a:rPr lang="en-US" altLang="en-US" sz="1100" dirty="0">
                <a:latin typeface="Arial" panose="020B0604020202020204" pitchFamily="34" charset="0"/>
              </a:rPr>
              <a:t>. (NOTE: Unlike the definition of risk factor, this definition from the Institute of Medicine does not include a cultural level. But as the trainer, you can add this component when discussing the definition.)</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Prevention is not just about eliminating a negative behavior, it is also about </a:t>
            </a:r>
            <a:r>
              <a:rPr lang="en-US" altLang="en-US" sz="1100" b="1" u="sng" dirty="0">
                <a:latin typeface="Arial" panose="020B0604020202020204" pitchFamily="34" charset="0"/>
              </a:rPr>
              <a:t>supporting protective factors and striving to optimize well-being</a:t>
            </a:r>
            <a:r>
              <a:rPr lang="en-US" altLang="en-US" sz="1100" dirty="0">
                <a:latin typeface="Arial" panose="020B0604020202020204" pitchFamily="34" charset="0"/>
              </a:rPr>
              <a:t>.</a:t>
            </a:r>
            <a:r>
              <a:rPr lang="en-US" altLang="en-US" sz="1100" dirty="0">
                <a:latin typeface="Arial" panose="020B0604020202020204" pitchFamily="34" charset="0"/>
                <a:cs typeface="Arial" panose="020B0604020202020204" pitchFamily="34" charset="0"/>
              </a:rPr>
              <a:t> </a:t>
            </a:r>
            <a:endParaRPr lang="en-US" altLang="en-US" sz="1000"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24</a:t>
            </a:fld>
            <a:endParaRPr lang="en-US"/>
          </a:p>
        </p:txBody>
      </p:sp>
    </p:spTree>
    <p:extLst>
      <p:ext uri="{BB962C8B-B14F-4D97-AF65-F5344CB8AC3E}">
        <p14:creationId xmlns:p14="http://schemas.microsoft.com/office/powerpoint/2010/main" val="123436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xfrm>
            <a:off x="2132013" y="460375"/>
            <a:ext cx="2736850" cy="2052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Rectangle 3"/>
          <p:cNvSpPr>
            <a:spLocks noGrp="1"/>
          </p:cNvSpPr>
          <p:nvPr>
            <p:ph type="body" idx="1"/>
          </p:nvPr>
        </p:nvSpPr>
        <p:spPr bwMode="auto">
          <a:xfrm>
            <a:off x="701675" y="2728913"/>
            <a:ext cx="5607050" cy="6100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US" altLang="en-US" sz="1100" dirty="0">
                <a:latin typeface="Arial" panose="020B0604020202020204" pitchFamily="34" charset="0"/>
              </a:rPr>
              <a:t>Point out to participants that the graphic on this slide shows the </a:t>
            </a:r>
            <a:r>
              <a:rPr lang="en-US" altLang="en-US" sz="1100" b="1" u="sng" dirty="0">
                <a:latin typeface="Arial" panose="020B0604020202020204" pitchFamily="34" charset="0"/>
              </a:rPr>
              <a:t>different contexts that have an influence on people</a:t>
            </a:r>
            <a:r>
              <a:rPr lang="ja-JP" altLang="en-US" sz="1100" b="1" u="sng" dirty="0">
                <a:latin typeface="Arial" panose="020B0604020202020204" pitchFamily="34" charset="0"/>
              </a:rPr>
              <a:t>’</a:t>
            </a:r>
            <a:r>
              <a:rPr lang="en-US" altLang="ja-JP" sz="1100" b="1" u="sng" dirty="0">
                <a:latin typeface="Arial" panose="020B0604020202020204" pitchFamily="34" charset="0"/>
                <a:cs typeface="Times New Roman" panose="02020603050405020304" pitchFamily="18" charset="0"/>
              </a:rPr>
              <a:t>s health: individual, family, community (including school or work), and society</a:t>
            </a:r>
            <a:r>
              <a:rPr lang="en-US" altLang="ja-JP" sz="1100" dirty="0">
                <a:latin typeface="Arial" panose="020B0604020202020204" pitchFamily="34" charset="0"/>
                <a:cs typeface="Times New Roman" panose="02020603050405020304" pitchFamily="18" charset="0"/>
              </a:rPr>
              <a:t>.</a:t>
            </a:r>
            <a:r>
              <a:rPr lang="en-US" altLang="ja-JP" sz="1100" i="1" dirty="0">
                <a:latin typeface="Arial" panose="020B0604020202020204" pitchFamily="34" charset="0"/>
                <a:cs typeface="Times New Roman" panose="02020603050405020304" pitchFamily="18" charset="0"/>
              </a:rPr>
              <a:t> </a:t>
            </a:r>
            <a:r>
              <a:rPr lang="en-US" altLang="ja-JP" sz="1100" dirty="0">
                <a:latin typeface="Arial" panose="020B0604020202020204" pitchFamily="34" charset="0"/>
                <a:cs typeface="Times New Roman" panose="02020603050405020304" pitchFamily="18" charset="0"/>
              </a:rPr>
              <a:t>(Some participants may be more familiar with the term </a:t>
            </a:r>
            <a:r>
              <a:rPr lang="en-US" altLang="ja-JP" sz="1100" i="1" dirty="0">
                <a:latin typeface="Arial" panose="020B0604020202020204" pitchFamily="34" charset="0"/>
                <a:cs typeface="Times New Roman" panose="02020603050405020304" pitchFamily="18" charset="0"/>
              </a:rPr>
              <a:t>domains</a:t>
            </a:r>
            <a:r>
              <a:rPr lang="en-US" altLang="ja-JP" sz="1100" dirty="0">
                <a:latin typeface="Arial" panose="020B0604020202020204" pitchFamily="34" charset="0"/>
                <a:cs typeface="Times New Roman" panose="02020603050405020304" pitchFamily="18" charset="0"/>
              </a:rPr>
              <a:t>, which refers to essentially the same idea.)</a:t>
            </a:r>
          </a:p>
          <a:p>
            <a:pPr>
              <a:spcBef>
                <a:spcPct val="0"/>
              </a:spcBef>
            </a:pPr>
            <a:endParaRPr lang="en-US" altLang="ja-JP" sz="1100" dirty="0">
              <a:latin typeface="Arial" panose="020B0604020202020204" pitchFamily="34" charset="0"/>
              <a:cs typeface="Times New Roman" panose="02020603050405020304" pitchFamily="18" charset="0"/>
            </a:endParaRPr>
          </a:p>
          <a:p>
            <a:pPr>
              <a:spcBef>
                <a:spcPct val="0"/>
              </a:spcBef>
            </a:pPr>
            <a:r>
              <a:rPr lang="en-US" altLang="ja-JP" sz="1100" dirty="0">
                <a:latin typeface="Arial" panose="020B0604020202020204" pitchFamily="34" charset="0"/>
                <a:cs typeface="Times New Roman" panose="02020603050405020304" pitchFamily="18" charset="0"/>
              </a:rPr>
              <a:t>There</a:t>
            </a:r>
            <a:r>
              <a:rPr lang="en-US" altLang="ja-JP" sz="1100" baseline="0" dirty="0">
                <a:latin typeface="Arial" panose="020B0604020202020204" pitchFamily="34" charset="0"/>
                <a:cs typeface="Times New Roman" panose="02020603050405020304" pitchFamily="18" charset="0"/>
              </a:rPr>
              <a:t> are multiple ways of presenting this model. The SAPST presents it as above. Sometimes participants may equate “community” with “peers/school”. They may also see “multiple contexts” as “multiple domains”.</a:t>
            </a:r>
            <a:endParaRPr lang="en-US" altLang="ja-JP" sz="1100" dirty="0">
              <a:cs typeface="Times New Roman" panose="02020603050405020304" pitchFamily="18" charset="0"/>
            </a:endParaRPr>
          </a:p>
          <a:p>
            <a:pPr>
              <a:spcBef>
                <a:spcPct val="0"/>
              </a:spcBef>
            </a:pPr>
            <a:r>
              <a:rPr lang="en-US" altLang="en-US" sz="1100" dirty="0">
                <a:latin typeface="Arial" panose="020B0604020202020204" pitchFamily="34" charset="0"/>
                <a:cs typeface="Times New Roman" panose="02020603050405020304" pitchFamily="18" charset="0"/>
              </a:rPr>
              <a:t> </a:t>
            </a:r>
            <a:endParaRPr lang="en-US" altLang="en-US" sz="1100" dirty="0">
              <a:cs typeface="Times New Roman" panose="02020603050405020304" pitchFamily="18" charset="0"/>
            </a:endParaRPr>
          </a:p>
          <a:p>
            <a:pPr>
              <a:spcBef>
                <a:spcPct val="0"/>
              </a:spcBef>
            </a:pPr>
            <a:r>
              <a:rPr lang="en-US" altLang="en-US" sz="1100" dirty="0">
                <a:latin typeface="Arial" panose="020B0604020202020204" pitchFamily="34" charset="0"/>
                <a:cs typeface="Times New Roman" panose="02020603050405020304" pitchFamily="18" charset="0"/>
              </a:rPr>
              <a:t>Make the following points that connect to risk and protective factors:</a:t>
            </a:r>
            <a:endParaRPr lang="en-US" altLang="en-US" sz="1100" dirty="0">
              <a:cs typeface="Times New Roman" panose="02020603050405020304" pitchFamily="18" charset="0"/>
            </a:endParaRPr>
          </a:p>
          <a:p>
            <a:pPr marL="171450" indent="-171450">
              <a:spcBef>
                <a:spcPct val="0"/>
              </a:spcBef>
              <a:buFont typeface="Arial" panose="020B0604020202020204" pitchFamily="34" charset="0"/>
              <a:buChar char="•"/>
            </a:pPr>
            <a:r>
              <a:rPr lang="en-US" altLang="en-US" sz="1100" b="1" u="sng" dirty="0">
                <a:latin typeface="Arial" panose="020B0604020202020204" pitchFamily="34" charset="0"/>
                <a:cs typeface="Times New Roman" panose="02020603050405020304" pitchFamily="18" charset="0"/>
              </a:rPr>
              <a:t>Individuals have biological and psychological characteristics </a:t>
            </a:r>
            <a:r>
              <a:rPr lang="en-US" altLang="en-US" sz="1100" dirty="0">
                <a:latin typeface="Arial" panose="020B0604020202020204" pitchFamily="34" charset="0"/>
                <a:cs typeface="Times New Roman" panose="02020603050405020304" pitchFamily="18" charset="0"/>
              </a:rPr>
              <a:t>that put them at risk for, or protect them from, mental, emotional, and behavioral problems. For example, some risk factors include genetic predisposition to addiction or exposure to alcohol prenatally. Protective factors include positive self-image, self-control, and social competence.</a:t>
            </a:r>
            <a:endParaRPr lang="en-US" altLang="en-US" sz="1100" dirty="0">
              <a:cs typeface="Times New Roman" panose="02020603050405020304" pitchFamily="18" charset="0"/>
            </a:endParaRPr>
          </a:p>
          <a:p>
            <a:pPr marL="171450" indent="-171450">
              <a:spcBef>
                <a:spcPct val="0"/>
              </a:spcBef>
              <a:buFont typeface="Arial" panose="020B0604020202020204" pitchFamily="34" charset="0"/>
              <a:buChar char="•"/>
            </a:pPr>
            <a:r>
              <a:rPr lang="en-US" altLang="en-US" sz="1100" dirty="0">
                <a:latin typeface="Arial" panose="020B0604020202020204" pitchFamily="34" charset="0"/>
                <a:cs typeface="Times New Roman" panose="02020603050405020304" pitchFamily="18" charset="0"/>
              </a:rPr>
              <a:t>Individuals don</a:t>
            </a:r>
            <a:r>
              <a:rPr lang="ja-JP" altLang="en-US" sz="1100" dirty="0">
                <a:latin typeface="Arial" panose="020B0604020202020204" pitchFamily="34" charset="0"/>
              </a:rPr>
              <a:t>’</a:t>
            </a:r>
            <a:r>
              <a:rPr lang="en-US" altLang="ja-JP" sz="1100" dirty="0">
                <a:latin typeface="Arial" panose="020B0604020202020204" pitchFamily="34" charset="0"/>
              </a:rPr>
              <a:t>t exist in isolation. They are part of families, communities, and society. Within each of these contexts, there exists a variety of risk and protective factors:</a:t>
            </a:r>
            <a:endParaRPr lang="en-US" altLang="ja-JP" sz="1100" dirty="0"/>
          </a:p>
          <a:p>
            <a:pPr marL="628650" lvl="1" indent="-171450">
              <a:spcBef>
                <a:spcPct val="0"/>
              </a:spcBef>
              <a:buFont typeface="Arial" panose="020B0604020202020204" pitchFamily="34" charset="0"/>
              <a:buChar char="•"/>
            </a:pPr>
            <a:r>
              <a:rPr lang="en-US" altLang="en-US" sz="1100" b="1" u="sng" dirty="0">
                <a:latin typeface="Arial" panose="020B0604020202020204" pitchFamily="34" charset="0"/>
              </a:rPr>
              <a:t>Within families</a:t>
            </a:r>
            <a:r>
              <a:rPr lang="en-US" altLang="en-US" sz="1100" dirty="0">
                <a:latin typeface="Arial" panose="020B0604020202020204" pitchFamily="34" charset="0"/>
              </a:rPr>
              <a:t>, examples of risk factors include child abuse and maltreatment, inadequate supervision, parents who use drugs and alcohol or who suffer from mental illness. A protective factor would be parental involvement. </a:t>
            </a:r>
            <a:endParaRPr lang="en-US" altLang="en-US" sz="1100" dirty="0"/>
          </a:p>
          <a:p>
            <a:pPr marL="628650" lvl="1" indent="-171450">
              <a:spcBef>
                <a:spcPct val="0"/>
              </a:spcBef>
              <a:buFont typeface="Arial" panose="020B0604020202020204" pitchFamily="34" charset="0"/>
              <a:buChar char="•"/>
            </a:pPr>
            <a:r>
              <a:rPr lang="en-US" altLang="en-US" sz="1100" b="1" u="sng" dirty="0">
                <a:latin typeface="Arial" panose="020B0604020202020204" pitchFamily="34" charset="0"/>
              </a:rPr>
              <a:t>Within communities</a:t>
            </a:r>
            <a:r>
              <a:rPr lang="en-US" altLang="en-US" sz="1100" dirty="0">
                <a:latin typeface="Arial" panose="020B0604020202020204" pitchFamily="34" charset="0"/>
              </a:rPr>
              <a:t>, examples of risk factors include neighborhood poverty and violence. Protective factors might include availability of afterschool activities or positive relationships with adult mentors in the community.</a:t>
            </a:r>
            <a:endParaRPr lang="en-US" altLang="en-US" sz="1100" dirty="0"/>
          </a:p>
          <a:p>
            <a:pPr marL="628650" lvl="1" indent="-171450">
              <a:spcBef>
                <a:spcPct val="0"/>
              </a:spcBef>
              <a:buFont typeface="Arial" panose="020B0604020202020204" pitchFamily="34" charset="0"/>
              <a:buChar char="•"/>
            </a:pPr>
            <a:r>
              <a:rPr lang="en-US" altLang="en-US" sz="1100" b="1" u="sng" dirty="0">
                <a:latin typeface="Arial" panose="020B0604020202020204" pitchFamily="34" charset="0"/>
              </a:rPr>
              <a:t>Within society</a:t>
            </a:r>
            <a:r>
              <a:rPr lang="en-US" altLang="en-US" sz="1100" dirty="0">
                <a:latin typeface="Arial" panose="020B0604020202020204" pitchFamily="34" charset="0"/>
              </a:rPr>
              <a:t>, examples of risk factors include norms and laws favorable to substance use, as well as racism and/or lack of economic opportunity. Protective factors include policies limiting availability of substances and laws protecting marginalized populations such </a:t>
            </a:r>
            <a:r>
              <a:rPr lang="en-US" altLang="en-US" sz="1100">
                <a:latin typeface="Arial" panose="020B0604020202020204" pitchFamily="34" charset="0"/>
              </a:rPr>
              <a:t>as LGBTQ youth</a:t>
            </a:r>
            <a:r>
              <a:rPr lang="en-US" altLang="en-US" sz="1100" dirty="0">
                <a:latin typeface="Arial" panose="020B0604020202020204" pitchFamily="34" charset="0"/>
              </a:rPr>
              <a:t>.</a:t>
            </a:r>
            <a:endParaRPr lang="en-US" altLang="en-US" sz="1100" dirty="0"/>
          </a:p>
          <a:p>
            <a:pPr>
              <a:spcBef>
                <a:spcPct val="0"/>
              </a:spcBef>
              <a:buFont typeface="Lucida Grande" charset="0"/>
              <a:buChar char="-"/>
            </a:pPr>
            <a:endParaRPr lang="en-US" altLang="en-US" sz="1100" dirty="0"/>
          </a:p>
          <a:p>
            <a:pPr>
              <a:spcBef>
                <a:spcPct val="0"/>
              </a:spcBef>
            </a:pPr>
            <a:r>
              <a:rPr lang="en-US" altLang="en-US" sz="1100" dirty="0">
                <a:latin typeface="Arial" panose="020B0604020202020204" pitchFamily="34" charset="0"/>
              </a:rPr>
              <a:t>Make these conclusions:</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Since multiple contexts influence people</a:t>
            </a:r>
            <a:r>
              <a:rPr lang="ja-JP" altLang="en-US" sz="1100" dirty="0">
                <a:latin typeface="Arial" panose="020B0604020202020204" pitchFamily="34" charset="0"/>
              </a:rPr>
              <a:t>’</a:t>
            </a:r>
            <a:r>
              <a:rPr lang="en-US" altLang="ja-JP" sz="1100" dirty="0">
                <a:latin typeface="Arial" panose="020B0604020202020204" pitchFamily="34" charset="0"/>
              </a:rPr>
              <a:t>s lives, </a:t>
            </a:r>
            <a:r>
              <a:rPr lang="en-US" altLang="ja-JP" sz="1100" b="1" u="sng" dirty="0">
                <a:latin typeface="Arial" panose="020B0604020202020204" pitchFamily="34" charset="0"/>
              </a:rPr>
              <a:t>multiple interventions </a:t>
            </a:r>
            <a:r>
              <a:rPr lang="en-US" altLang="ja-JP" sz="1100" dirty="0">
                <a:latin typeface="Arial" panose="020B0604020202020204" pitchFamily="34" charset="0"/>
              </a:rPr>
              <a:t>are necessary to reduce substance abuse and to promote emotional well-being.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Since multiple contexts influence health and well-being, it</a:t>
            </a:r>
            <a:r>
              <a:rPr lang="ja-JP" altLang="en-US" sz="1100" dirty="0">
                <a:latin typeface="Arial" panose="020B0604020202020204" pitchFamily="34" charset="0"/>
              </a:rPr>
              <a:t>’</a:t>
            </a:r>
            <a:r>
              <a:rPr lang="en-US" altLang="ja-JP" sz="1100" dirty="0">
                <a:latin typeface="Arial" panose="020B0604020202020204" pitchFamily="34" charset="0"/>
              </a:rPr>
              <a:t>s important to </a:t>
            </a:r>
            <a:r>
              <a:rPr lang="en-US" altLang="ja-JP" sz="1100" b="1" u="sng" dirty="0">
                <a:latin typeface="Arial" panose="020B0604020202020204" pitchFamily="34" charset="0"/>
              </a:rPr>
              <a:t>collaborate</a:t>
            </a:r>
            <a:r>
              <a:rPr lang="en-US" altLang="ja-JP" sz="1100" b="1" dirty="0">
                <a:latin typeface="Arial" panose="020B0604020202020204" pitchFamily="34" charset="0"/>
              </a:rPr>
              <a:t> </a:t>
            </a:r>
            <a:r>
              <a:rPr lang="en-US" altLang="ja-JP" sz="1100" dirty="0">
                <a:latin typeface="Arial" panose="020B0604020202020204" pitchFamily="34" charset="0"/>
              </a:rPr>
              <a:t>with professionals in different sectors of the community, such as education, justice, and law enforcement.</a:t>
            </a:r>
          </a:p>
          <a:p>
            <a:pPr>
              <a:spcBef>
                <a:spcPct val="0"/>
              </a:spcBef>
            </a:pPr>
            <a:r>
              <a:rPr lang="en-US" altLang="en-US" sz="1100" dirty="0">
                <a:latin typeface="Arial" panose="020B0604020202020204" pitchFamily="34" charset="0"/>
              </a:rPr>
              <a:t> </a:t>
            </a:r>
            <a:endParaRPr lang="en-US" altLang="en-US" sz="1100" dirty="0"/>
          </a:p>
          <a:p>
            <a:pPr>
              <a:spcBef>
                <a:spcPct val="0"/>
              </a:spcBef>
            </a:pPr>
            <a:r>
              <a:rPr lang="en-US" altLang="en-US" sz="1100" dirty="0">
                <a:latin typeface="Arial" panose="020B0604020202020204" pitchFamily="34" charset="0"/>
              </a:rPr>
              <a:t>Ask participants for some examples of substance abuse prevention interventions in these different contexts.</a:t>
            </a:r>
            <a:endParaRPr lang="en-US" altLang="en-US" sz="1100" dirty="0"/>
          </a:p>
        </p:txBody>
      </p:sp>
      <p:sp>
        <p:nvSpPr>
          <p:cNvPr id="2" name="Slide Number Placeholder 1"/>
          <p:cNvSpPr>
            <a:spLocks noGrp="1"/>
          </p:cNvSpPr>
          <p:nvPr>
            <p:ph type="sldNum" sz="quarter" idx="10"/>
          </p:nvPr>
        </p:nvSpPr>
        <p:spPr/>
        <p:txBody>
          <a:bodyPr/>
          <a:lstStyle/>
          <a:p>
            <a:fld id="{79A9060E-C429-471D-B639-4A71BBB265B4}" type="slidenum">
              <a:rPr lang="en-US" smtClean="0"/>
              <a:t>25</a:t>
            </a:fld>
            <a:endParaRPr lang="en-US"/>
          </a:p>
        </p:txBody>
      </p:sp>
    </p:spTree>
    <p:extLst>
      <p:ext uri="{BB962C8B-B14F-4D97-AF65-F5344CB8AC3E}">
        <p14:creationId xmlns:p14="http://schemas.microsoft.com/office/powerpoint/2010/main" val="103337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2289175" y="460375"/>
            <a:ext cx="2620963" cy="196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xfrm>
            <a:off x="722313" y="2451100"/>
            <a:ext cx="5519737" cy="684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1" tIns="46582" rIns="93161" bIns="46582" numCol="1" anchor="t" anchorCtr="0" compatLnSpc="1">
            <a:prstTxWarp prst="textNoShape">
              <a:avLst/>
            </a:prstTxWarp>
          </a:bodyPr>
          <a:lstStyle/>
          <a:p>
            <a:pPr>
              <a:spcBef>
                <a:spcPct val="0"/>
              </a:spcBef>
            </a:pPr>
            <a:r>
              <a:rPr lang="en-US" altLang="en-US" sz="1100" dirty="0">
                <a:latin typeface="Arial" panose="020B0604020202020204" pitchFamily="34" charset="0"/>
              </a:rPr>
              <a:t>This activity transitions participants from a general understanding of risk and protective factors as characteristics of a public health approach to looking at risk and protective factors in relation to substance abuse.</a:t>
            </a:r>
          </a:p>
          <a:p>
            <a:pPr>
              <a:spcBef>
                <a:spcPct val="0"/>
              </a:spcBef>
            </a:pPr>
            <a:r>
              <a:rPr lang="en-US" altLang="en-US" sz="1100" dirty="0">
                <a:latin typeface="Arial" panose="020B0604020202020204" pitchFamily="34" charset="0"/>
              </a:rPr>
              <a:t> </a:t>
            </a:r>
          </a:p>
          <a:p>
            <a:pPr>
              <a:spcBef>
                <a:spcPct val="0"/>
              </a:spcBef>
            </a:pPr>
            <a:r>
              <a:rPr lang="en-US" altLang="en-US" sz="1100" b="1" dirty="0">
                <a:latin typeface="Arial" panose="020B0604020202020204" pitchFamily="34" charset="0"/>
              </a:rPr>
              <a:t>ACTIVITY – 10 Factors</a:t>
            </a:r>
            <a:endParaRPr lang="en-US" altLang="en-US" sz="1100" dirty="0">
              <a:latin typeface="Arial" panose="020B0604020202020204" pitchFamily="34" charset="0"/>
            </a:endParaRPr>
          </a:p>
          <a:p>
            <a:pPr>
              <a:spcBef>
                <a:spcPct val="0"/>
              </a:spcBef>
            </a:pPr>
            <a:r>
              <a:rPr lang="en-US" altLang="en-US" sz="1100" b="1" dirty="0">
                <a:latin typeface="Arial" panose="020B0604020202020204" pitchFamily="34" charset="0"/>
              </a:rPr>
              <a:t>Purpose </a:t>
            </a:r>
            <a:r>
              <a:rPr lang="en-US" altLang="en-US" sz="1100" dirty="0">
                <a:latin typeface="Arial" panose="020B0604020202020204" pitchFamily="34" charset="0"/>
              </a:rPr>
              <a:t>– For participants to understand risk and protective factors from a personal perspective by looking at their own lives, since these ideas can be difficult to understand, particularly when looking at risk and protection factors at the population level</a:t>
            </a:r>
          </a:p>
          <a:p>
            <a:pPr>
              <a:spcBef>
                <a:spcPct val="0"/>
              </a:spcBef>
            </a:pPr>
            <a:r>
              <a:rPr lang="en-US" altLang="en-US" sz="1100" b="1" dirty="0">
                <a:latin typeface="Arial" panose="020B0604020202020204" pitchFamily="34" charset="0"/>
              </a:rPr>
              <a:t>Total Time </a:t>
            </a:r>
            <a:r>
              <a:rPr lang="en-US" altLang="en-US" sz="1100" dirty="0">
                <a:latin typeface="Arial" panose="020B0604020202020204" pitchFamily="34" charset="0"/>
              </a:rPr>
              <a:t>– 30 minutes</a:t>
            </a:r>
          </a:p>
          <a:p>
            <a:pPr>
              <a:spcBef>
                <a:spcPct val="0"/>
              </a:spcBef>
            </a:pPr>
            <a:r>
              <a:rPr lang="en-US" altLang="en-US" sz="1100" b="1" dirty="0">
                <a:latin typeface="Arial" panose="020B0604020202020204" pitchFamily="34" charset="0"/>
              </a:rPr>
              <a:t>Instructions </a:t>
            </a:r>
            <a:r>
              <a:rPr lang="en-US" altLang="en-US" sz="1100" dirty="0">
                <a:latin typeface="Arial" panose="020B0604020202020204" pitchFamily="34" charset="0"/>
              </a:rPr>
              <a:t>– </a:t>
            </a:r>
          </a:p>
          <a:p>
            <a:pPr marL="228600" indent="-228600">
              <a:spcBef>
                <a:spcPct val="0"/>
              </a:spcBef>
              <a:buFont typeface="+mj-lt"/>
              <a:buAutoNum type="arabicPeriod"/>
            </a:pPr>
            <a:r>
              <a:rPr lang="en-US" altLang="en-US" sz="1100" dirty="0">
                <a:latin typeface="Arial" panose="020B0604020202020204" pitchFamily="34" charset="0"/>
              </a:rPr>
              <a:t>Label 6 sheets of easel paper, writing one label on each sheet: (1) Individual Risk Factors, (2) Individual Protective Factors, (3) Family Risk Factors, (4) Family Protective Factors, (5) Community Risk Factors, and (6) Community Protective Factors. Put these up on the wall.</a:t>
            </a:r>
          </a:p>
          <a:p>
            <a:pPr marL="228600" indent="-228600">
              <a:spcBef>
                <a:spcPct val="0"/>
              </a:spcBef>
              <a:buFont typeface="+mj-lt"/>
              <a:buAutoNum type="arabicPeriod"/>
            </a:pPr>
            <a:r>
              <a:rPr lang="en-US" altLang="en-US" sz="1100" dirty="0">
                <a:latin typeface="Arial" panose="020B0604020202020204" pitchFamily="34" charset="0"/>
              </a:rPr>
              <a:t>Give each participant about 10 sticky notes and </a:t>
            </a:r>
            <a:r>
              <a:rPr lang="en-US" altLang="en-US" sz="1100">
                <a:latin typeface="Arial" panose="020B0604020202020204" pitchFamily="34" charset="0"/>
              </a:rPr>
              <a:t>a dark marker. </a:t>
            </a:r>
            <a:endParaRPr lang="en-US" altLang="en-US" sz="1100" dirty="0">
              <a:latin typeface="Arial" panose="020B0604020202020204" pitchFamily="34" charset="0"/>
            </a:endParaRPr>
          </a:p>
          <a:p>
            <a:pPr marL="228600" indent="-228600">
              <a:spcBef>
                <a:spcPct val="0"/>
              </a:spcBef>
              <a:buFont typeface="+mj-lt"/>
              <a:buAutoNum type="arabicPeriod"/>
            </a:pPr>
            <a:r>
              <a:rPr lang="en-US" altLang="en-US" sz="1100" dirty="0">
                <a:latin typeface="Arial" panose="020B0604020202020204" pitchFamily="34" charset="0"/>
              </a:rPr>
              <a:t>Ask them to think of up to 5 factors that could put a person at risk for substance abuse</a:t>
            </a:r>
            <a:r>
              <a:rPr lang="en-US" altLang="en-US" sz="1100">
                <a:latin typeface="Arial" panose="020B0604020202020204" pitchFamily="34" charset="0"/>
              </a:rPr>
              <a:t>. </a:t>
            </a:r>
            <a:endParaRPr lang="en-US" altLang="en-US" sz="1100" dirty="0">
              <a:latin typeface="Arial" panose="020B0604020202020204" pitchFamily="34" charset="0"/>
            </a:endParaRPr>
          </a:p>
          <a:p>
            <a:pPr marL="628650" lvl="1" indent="-171450">
              <a:spcBef>
                <a:spcPct val="0"/>
              </a:spcBef>
              <a:buFont typeface="Arial" panose="020B0604020202020204" pitchFamily="34" charset="0"/>
              <a:buChar char="•"/>
            </a:pPr>
            <a:r>
              <a:rPr lang="en-US" altLang="en-US" sz="1100">
                <a:latin typeface="Arial" panose="020B0604020202020204" pitchFamily="34" charset="0"/>
              </a:rPr>
              <a:t>(</a:t>
            </a:r>
            <a:r>
              <a:rPr lang="en-US" altLang="en-US" sz="1100" dirty="0">
                <a:latin typeface="Arial" panose="020B0604020202020204" pitchFamily="34" charset="0"/>
              </a:rPr>
              <a:t>They may want to look at their own life and consider factors that did, or could have, put them at risk for substance abuse when they were growing up</a:t>
            </a:r>
            <a:r>
              <a:rPr lang="en-US" altLang="en-US" sz="1100">
                <a:latin typeface="Arial" panose="020B0604020202020204" pitchFamily="34" charset="0"/>
              </a:rPr>
              <a:t>.) </a:t>
            </a:r>
            <a:endParaRPr lang="en-US" altLang="en-US" sz="1100" dirty="0">
              <a:latin typeface="Arial" panose="020B0604020202020204" pitchFamily="34" charset="0"/>
            </a:endParaRPr>
          </a:p>
          <a:p>
            <a:pPr marL="628650" lvl="1" indent="-171450">
              <a:spcBef>
                <a:spcPct val="0"/>
              </a:spcBef>
              <a:buFont typeface="Arial" panose="020B0604020202020204" pitchFamily="34" charset="0"/>
              <a:buChar char="•"/>
            </a:pPr>
            <a:r>
              <a:rPr lang="en-US" altLang="en-US" sz="1100">
                <a:latin typeface="Arial" panose="020B0604020202020204" pitchFamily="34" charset="0"/>
              </a:rPr>
              <a:t>Ask </a:t>
            </a:r>
            <a:r>
              <a:rPr lang="en-US" altLang="en-US" sz="1100" dirty="0">
                <a:latin typeface="Arial" panose="020B0604020202020204" pitchFamily="34" charset="0"/>
              </a:rPr>
              <a:t>them to also include factors that could put them at future risk. These risk factors may be individual characteristics, or factors related to their peers, family, or school/community. </a:t>
            </a:r>
          </a:p>
          <a:p>
            <a:pPr marL="228600" indent="-228600">
              <a:spcBef>
                <a:spcPct val="0"/>
              </a:spcBef>
              <a:buFont typeface="+mj-lt"/>
              <a:buAutoNum type="arabicPeriod"/>
            </a:pPr>
            <a:r>
              <a:rPr lang="en-US" altLang="en-US" sz="1100" dirty="0">
                <a:latin typeface="Arial" panose="020B0604020202020204" pitchFamily="34" charset="0"/>
              </a:rPr>
              <a:t>Have participants write one risk factor on each sticky note</a:t>
            </a:r>
            <a:r>
              <a:rPr lang="en-US" altLang="en-US" sz="1100">
                <a:latin typeface="Arial" panose="020B0604020202020204" pitchFamily="34" charset="0"/>
              </a:rPr>
              <a:t>. </a:t>
            </a:r>
            <a:r>
              <a:rPr lang="en-US" altLang="en-US" sz="1100" dirty="0">
                <a:latin typeface="Arial" panose="020B0604020202020204" pitchFamily="34" charset="0"/>
              </a:rPr>
              <a:t>(</a:t>
            </a:r>
            <a:r>
              <a:rPr lang="en-US" altLang="en-US" sz="1100">
                <a:latin typeface="Arial" panose="020B0604020202020204" pitchFamily="34" charset="0"/>
              </a:rPr>
              <a:t>give them 10 min)</a:t>
            </a:r>
            <a:endParaRPr lang="en-US" altLang="en-US" sz="1100" dirty="0">
              <a:latin typeface="Arial" panose="020B0604020202020204" pitchFamily="34" charset="0"/>
            </a:endParaRPr>
          </a:p>
          <a:p>
            <a:pPr marL="228600" indent="-228600">
              <a:spcBef>
                <a:spcPct val="0"/>
              </a:spcBef>
              <a:buFont typeface="+mj-lt"/>
              <a:buAutoNum type="arabicPeriod"/>
            </a:pPr>
            <a:r>
              <a:rPr lang="en-US" altLang="en-US" sz="1100" dirty="0">
                <a:latin typeface="Arial" panose="020B0604020202020204" pitchFamily="34" charset="0"/>
              </a:rPr>
              <a:t>After 10 minutes, ask participants to repeat this task for protective factors—thinking of up to 5 factors that could protect a person from substance abuse and build their resilience. Let them know they have another 10 minutes to complete this.</a:t>
            </a:r>
          </a:p>
          <a:p>
            <a:pPr marL="228600" indent="-228600">
              <a:spcBef>
                <a:spcPct val="0"/>
              </a:spcBef>
              <a:buFont typeface="+mj-lt"/>
              <a:buAutoNum type="arabicPeriod"/>
            </a:pPr>
            <a:r>
              <a:rPr lang="en-US" altLang="en-US" sz="1100" dirty="0">
                <a:latin typeface="Arial" panose="020B0604020202020204" pitchFamily="34" charset="0"/>
              </a:rPr>
              <a:t>When participants are done, ask them to put their sticky notes on the appropriate sheet of easel paper. </a:t>
            </a:r>
          </a:p>
          <a:p>
            <a:pPr marL="228600" indent="-228600">
              <a:spcBef>
                <a:spcPct val="0"/>
              </a:spcBef>
              <a:buFont typeface="+mj-lt"/>
              <a:buAutoNum type="arabicPeriod"/>
            </a:pPr>
            <a:r>
              <a:rPr lang="en-US" altLang="en-US" sz="1100" dirty="0">
                <a:latin typeface="Arial" panose="020B0604020202020204" pitchFamily="34" charset="0"/>
              </a:rPr>
              <a:t>After everyone is done, divide participants into 6 groups and assign each group one of the pieces of easel paper. Ask each group to read the sticky notes and organize them, looking for similarities and differences.</a:t>
            </a:r>
          </a:p>
          <a:p>
            <a:pPr marL="228600" indent="-228600">
              <a:spcBef>
                <a:spcPct val="0"/>
              </a:spcBef>
              <a:buFont typeface="+mj-lt"/>
              <a:buAutoNum type="arabicPeriod"/>
            </a:pPr>
            <a:r>
              <a:rPr lang="en-US" altLang="en-US" sz="1100" dirty="0">
                <a:latin typeface="Arial" panose="020B0604020202020204" pitchFamily="34" charset="0"/>
              </a:rPr>
              <a:t>Have each group report out, summarizing the risk or protective factors for their category.</a:t>
            </a:r>
            <a:endParaRPr lang="en-US" altLang="en-US" sz="1000" dirty="0">
              <a:latin typeface="Arial" panose="020B0604020202020204" pitchFamily="34" charset="0"/>
              <a:cs typeface="Arial" panose="020B0604020202020204" pitchFamily="34" charset="0"/>
            </a:endParaRPr>
          </a:p>
        </p:txBody>
      </p:sp>
      <p:sp>
        <p:nvSpPr>
          <p:cNvPr id="68611" name="Slide Number Placeholder 4"/>
          <p:cNvSpPr txBox="1">
            <a:spLocks noGrp="1"/>
          </p:cNvSpPr>
          <p:nvPr/>
        </p:nvSpPr>
        <p:spPr bwMode="auto">
          <a:xfrm>
            <a:off x="3971925" y="8829675"/>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2" rIns="93161" bIns="46582" anchor="b"/>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84F8759-45C3-4B4F-9941-F6BE8805040A}" type="slidenum">
              <a:rPr lang="en-US" altLang="en-US" sz="1100"/>
              <a:pPr algn="r"/>
              <a:t>26</a:t>
            </a:fld>
            <a:endParaRPr lang="en-US" altLang="en-US" sz="1100"/>
          </a:p>
        </p:txBody>
      </p:sp>
      <p:sp>
        <p:nvSpPr>
          <p:cNvPr id="2" name="Slide Number Placeholder 1"/>
          <p:cNvSpPr>
            <a:spLocks noGrp="1"/>
          </p:cNvSpPr>
          <p:nvPr>
            <p:ph type="sldNum" sz="quarter" idx="10"/>
          </p:nvPr>
        </p:nvSpPr>
        <p:spPr/>
        <p:txBody>
          <a:bodyPr/>
          <a:lstStyle/>
          <a:p>
            <a:fld id="{79A9060E-C429-471D-B639-4A71BBB265B4}" type="slidenum">
              <a:rPr lang="en-US" smtClean="0"/>
              <a:t>26</a:t>
            </a:fld>
            <a:endParaRPr lang="en-US"/>
          </a:p>
        </p:txBody>
      </p:sp>
    </p:spTree>
    <p:extLst>
      <p:ext uri="{BB962C8B-B14F-4D97-AF65-F5344CB8AC3E}">
        <p14:creationId xmlns:p14="http://schemas.microsoft.com/office/powerpoint/2010/main" val="397817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xfrm>
            <a:off x="2289175" y="460375"/>
            <a:ext cx="2620963" cy="196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xfrm>
            <a:off x="722313" y="2451100"/>
            <a:ext cx="5519737" cy="684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1" tIns="46582" rIns="93161" bIns="46582" numCol="1" anchor="t" anchorCtr="0" compatLnSpc="1">
            <a:prstTxWarp prst="textNoShape">
              <a:avLst/>
            </a:prstTxWarp>
          </a:bodyPr>
          <a:lstStyle/>
          <a:p>
            <a:pPr>
              <a:spcBef>
                <a:spcPct val="0"/>
              </a:spcBef>
            </a:pPr>
            <a:r>
              <a:rPr lang="en-US" sz="1200" kern="1200" dirty="0">
                <a:solidFill>
                  <a:schemeClr val="tx1"/>
                </a:solidFill>
                <a:effectLst/>
                <a:latin typeface="+mn-lt"/>
                <a:ea typeface="MS PGothic" panose="020B0600070205080204" pitchFamily="34" charset="-128"/>
                <a:cs typeface="ＭＳ Ｐゴシック" charset="-128"/>
              </a:rPr>
              <a:t>On this slide, refer back to the decades activity in the Pre-SAPST </a:t>
            </a:r>
            <a:r>
              <a:rPr lang="en-US" b="1" dirty="0"/>
              <a:t>*online course*. </a:t>
            </a:r>
            <a:endParaRPr lang="en-US" sz="1200" kern="1200" dirty="0">
              <a:solidFill>
                <a:schemeClr val="tx1"/>
              </a:solidFill>
              <a:effectLst/>
              <a:latin typeface="+mn-lt"/>
              <a:ea typeface="MS PGothic" panose="020B0600070205080204" pitchFamily="34" charset="-128"/>
              <a:cs typeface="ＭＳ Ｐゴシック" charset="-128"/>
            </a:endParaRPr>
          </a:p>
          <a:p>
            <a:pPr>
              <a:spcBef>
                <a:spcPct val="0"/>
              </a:spcBef>
            </a:pPr>
            <a:endParaRPr lang="en-US" altLang="en-US" sz="1200" kern="1200" dirty="0">
              <a:solidFill>
                <a:schemeClr val="tx1"/>
              </a:solidFill>
              <a:effectLst/>
              <a:latin typeface="+mn-lt"/>
              <a:ea typeface="MS PGothic" panose="020B0600070205080204" pitchFamily="34" charset="-128"/>
            </a:endParaRPr>
          </a:p>
          <a:p>
            <a:pPr>
              <a:spcBef>
                <a:spcPct val="0"/>
              </a:spcBef>
            </a:pPr>
            <a:r>
              <a:rPr lang="en-US" altLang="en-US" sz="1100" dirty="0">
                <a:latin typeface="Arial" panose="020B0604020202020204" pitchFamily="34" charset="0"/>
              </a:rPr>
              <a:t>Provide an anchor to evidence-based risk and protective factors, such as the following:</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If I were to tell you that a risk for lung cancer was eating candy, you might not believe me. But if I told you that a risk for lung cancer was smoking, you</a:t>
            </a:r>
            <a:r>
              <a:rPr lang="ja-JP" altLang="en-US" sz="1100" dirty="0">
                <a:latin typeface="Arial" panose="020B0604020202020204" pitchFamily="34" charset="0"/>
              </a:rPr>
              <a:t>’</a:t>
            </a:r>
            <a:r>
              <a:rPr lang="en-US" altLang="ja-JP" sz="1100" dirty="0">
                <a:latin typeface="Arial" panose="020B0604020202020204" pitchFamily="34" charset="0"/>
                <a:cs typeface="Arial" panose="020B0604020202020204" pitchFamily="34" charset="0"/>
              </a:rPr>
              <a:t>d be more inclined to believe that statement because there is research to back it up. There is evidence that it</a:t>
            </a:r>
            <a:r>
              <a:rPr lang="ja-JP" altLang="en-US" sz="1100" dirty="0">
                <a:latin typeface="Arial" panose="020B0604020202020204" pitchFamily="34" charset="0"/>
              </a:rPr>
              <a:t>’</a:t>
            </a:r>
            <a:r>
              <a:rPr lang="en-US" altLang="ja-JP" sz="1100" dirty="0">
                <a:latin typeface="Arial" panose="020B0604020202020204" pitchFamily="34" charset="0"/>
              </a:rPr>
              <a:t>s true.</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Make the following points:</a:t>
            </a:r>
          </a:p>
          <a:p>
            <a:pPr marL="171450" indent="-171450">
              <a:spcBef>
                <a:spcPct val="0"/>
              </a:spcBef>
              <a:buFont typeface="Arial" panose="020B0604020202020204" pitchFamily="34" charset="0"/>
              <a:buChar char="•"/>
            </a:pPr>
            <a:r>
              <a:rPr lang="en-US" altLang="en-US" sz="1100" b="1" u="sng" dirty="0">
                <a:latin typeface="Arial" panose="020B0604020202020204" pitchFamily="34" charset="0"/>
              </a:rPr>
              <a:t>Some risk and protective factors are not evidence-based</a:t>
            </a:r>
            <a:r>
              <a:rPr lang="en-US" altLang="en-US" sz="1100" dirty="0">
                <a:latin typeface="Arial" panose="020B0604020202020204" pitchFamily="34" charset="0"/>
              </a:rPr>
              <a:t>, that is, they are not verified by research.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In developing effective interventions for prevention, we need to </a:t>
            </a:r>
            <a:r>
              <a:rPr lang="en-US" altLang="en-US" sz="1100" b="1" u="sng" dirty="0">
                <a:latin typeface="Arial" panose="020B0604020202020204" pitchFamily="34" charset="0"/>
              </a:rPr>
              <a:t>stick with what is based on research</a:t>
            </a:r>
            <a:r>
              <a:rPr lang="en-US" altLang="en-US" sz="1100" b="1" dirty="0">
                <a:latin typeface="Arial" panose="020B0604020202020204" pitchFamily="34" charset="0"/>
              </a:rPr>
              <a:t> (also referred to as </a:t>
            </a:r>
            <a:r>
              <a:rPr lang="ja-JP" altLang="en-US" sz="1100" b="1" dirty="0">
                <a:latin typeface="Arial" panose="020B0604020202020204" pitchFamily="34" charset="0"/>
              </a:rPr>
              <a:t>“</a:t>
            </a:r>
            <a:r>
              <a:rPr lang="en-US" altLang="ja-JP" sz="1100" b="1" dirty="0">
                <a:latin typeface="Arial" panose="020B0604020202020204" pitchFamily="34" charset="0"/>
              </a:rPr>
              <a:t>evidence-based</a:t>
            </a:r>
            <a:r>
              <a:rPr lang="ja-JP" altLang="en-US" sz="1100" b="1" dirty="0">
                <a:latin typeface="Arial" panose="020B0604020202020204" pitchFamily="34" charset="0"/>
              </a:rPr>
              <a:t>”</a:t>
            </a:r>
            <a:r>
              <a:rPr lang="en-US" altLang="ja-JP" sz="1100" b="1" dirty="0">
                <a:latin typeface="Arial" panose="020B0604020202020204" pitchFamily="34" charset="0"/>
              </a:rPr>
              <a:t>)</a:t>
            </a:r>
            <a:r>
              <a:rPr lang="en-US" altLang="ja-JP" sz="1100" dirty="0">
                <a:latin typeface="Arial" panose="020B0604020202020204" pitchFamily="34" charset="0"/>
              </a:rPr>
              <a:t>.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Caution: In the field, you may come across people saying that even if the research doesn't</a:t>
            </a:r>
            <a:r>
              <a:rPr lang="en-US" altLang="ja-JP" sz="1100" dirty="0">
                <a:latin typeface="Arial" panose="020B0604020202020204" pitchFamily="34" charset="0"/>
              </a:rPr>
              <a:t> show a certain factor to be a risk, </a:t>
            </a:r>
            <a:r>
              <a:rPr lang="en-US" altLang="ja-JP" sz="1100" b="1" u="sng" dirty="0">
                <a:latin typeface="Arial" panose="020B0604020202020204" pitchFamily="34" charset="0"/>
              </a:rPr>
              <a:t>common sense indicates that it is a risk</a:t>
            </a:r>
            <a:r>
              <a:rPr lang="en-US" altLang="ja-JP" sz="1100" dirty="0">
                <a:latin typeface="Arial" panose="020B0604020202020204" pitchFamily="34" charset="0"/>
              </a:rPr>
              <a:t>. Since prevention is a social-related issue, people have opinions about it based on their own experiences. However, what research shows works in prevention—in terms of both the risk factors and the strategies to prevent them—</a:t>
            </a:r>
            <a:r>
              <a:rPr lang="en-US" altLang="ja-JP" sz="1100" dirty="0" err="1">
                <a:latin typeface="Arial" panose="020B0604020202020204" pitchFamily="34" charset="0"/>
              </a:rPr>
              <a:t>isn</a:t>
            </a:r>
            <a:r>
              <a:rPr lang="ja-JP" altLang="en-US" sz="1100" dirty="0">
                <a:latin typeface="Arial" panose="020B0604020202020204" pitchFamily="34" charset="0"/>
              </a:rPr>
              <a:t>’</a:t>
            </a:r>
            <a:r>
              <a:rPr lang="en-US" altLang="ja-JP" sz="1100" dirty="0">
                <a:latin typeface="Arial" panose="020B0604020202020204" pitchFamily="34" charset="0"/>
              </a:rPr>
              <a:t>t always in alignment with what people think is common sense. So it</a:t>
            </a:r>
            <a:r>
              <a:rPr lang="ja-JP" altLang="en-US" sz="1100" dirty="0">
                <a:latin typeface="Arial" panose="020B0604020202020204" pitchFamily="34" charset="0"/>
              </a:rPr>
              <a:t>’</a:t>
            </a:r>
            <a:r>
              <a:rPr lang="en-US" altLang="ja-JP" sz="1100" dirty="0">
                <a:latin typeface="Arial" panose="020B0604020202020204" pitchFamily="34" charset="0"/>
              </a:rPr>
              <a:t>s important to stick with what is research-based while still respecting people</a:t>
            </a:r>
            <a:r>
              <a:rPr lang="ja-JP" altLang="en-US" sz="1100" dirty="0">
                <a:latin typeface="Arial" panose="020B0604020202020204" pitchFamily="34" charset="0"/>
              </a:rPr>
              <a:t>’</a:t>
            </a:r>
            <a:r>
              <a:rPr lang="en-US" altLang="ja-JP" sz="1100" dirty="0">
                <a:latin typeface="Arial" panose="020B0604020202020204" pitchFamily="34" charset="0"/>
              </a:rPr>
              <a:t>s views. </a:t>
            </a:r>
          </a:p>
          <a:p>
            <a:pPr>
              <a:spcBef>
                <a:spcPct val="0"/>
              </a:spcBef>
            </a:pPr>
            <a:r>
              <a:rPr lang="en-US" altLang="en-US" sz="1100" dirty="0">
                <a:latin typeface="Arial" panose="020B0604020202020204" pitchFamily="34" charset="0"/>
              </a:rPr>
              <a:t> </a:t>
            </a:r>
          </a:p>
          <a:p>
            <a:r>
              <a:rPr lang="en-US" altLang="en-US" sz="1100" dirty="0">
                <a:latin typeface="Arial" panose="020B0604020202020204" pitchFamily="34" charset="0"/>
              </a:rPr>
              <a:t>Refer participants to </a:t>
            </a:r>
            <a:r>
              <a:rPr lang="en-US" altLang="en-US" sz="1100" b="1" i="1" dirty="0">
                <a:latin typeface="Arial" panose="020B0604020202020204" pitchFamily="34" charset="0"/>
              </a:rPr>
              <a:t>Information Sheet 1.8: Risk and Protective Factors. </a:t>
            </a:r>
            <a:r>
              <a:rPr lang="en-US" altLang="en-US" sz="1100" dirty="0">
                <a:latin typeface="Arial" panose="020B0604020202020204" pitchFamily="34" charset="0"/>
              </a:rPr>
              <a:t>Explain that this list comes from an important source, the Institute of Medicine, and that it only covers risk and protective factors from early childhood through young adulthood.</a:t>
            </a:r>
            <a:r>
              <a:rPr lang="en-US" altLang="en-US" sz="1100" b="1" dirty="0">
                <a:latin typeface="Arial" panose="020B0604020202020204" pitchFamily="34" charset="0"/>
              </a:rPr>
              <a:t> </a:t>
            </a:r>
            <a:r>
              <a:rPr lang="en-US" altLang="en-US" sz="1100" dirty="0">
                <a:latin typeface="Arial" panose="020B0604020202020204" pitchFamily="34" charset="0"/>
              </a:rPr>
              <a:t>Have them look at their lists of risk and protective factors from the previous activity (</a:t>
            </a:r>
            <a:r>
              <a:rPr lang="en-US" altLang="en-US" sz="1100" b="1" dirty="0">
                <a:latin typeface="Arial" panose="020B0604020202020204" pitchFamily="34" charset="0"/>
              </a:rPr>
              <a:t>ACTIVITY – 10 Factors</a:t>
            </a:r>
            <a:r>
              <a:rPr lang="en-US" altLang="en-US" sz="1100" dirty="0">
                <a:latin typeface="Arial" panose="020B0604020202020204" pitchFamily="34" charset="0"/>
              </a:rPr>
              <a:t>) and compare them to the list of risk and protective factors in this handout. Ask them if any of the risk and protective factors on their lists are evidence-based.</a:t>
            </a:r>
            <a:endParaRPr lang="en-US" altLang="en-US" sz="1000" dirty="0">
              <a:solidFill>
                <a:srgbClr val="0D0D0D"/>
              </a:solidFill>
              <a:latin typeface="Arial" panose="020B0604020202020204" pitchFamily="34" charset="0"/>
              <a:cs typeface="Arial" panose="020B0604020202020204" pitchFamily="34" charset="0"/>
            </a:endParaRPr>
          </a:p>
        </p:txBody>
      </p:sp>
      <p:sp>
        <p:nvSpPr>
          <p:cNvPr id="70659" name="Slide Number Placeholder 4"/>
          <p:cNvSpPr txBox="1">
            <a:spLocks noGrp="1"/>
          </p:cNvSpPr>
          <p:nvPr/>
        </p:nvSpPr>
        <p:spPr bwMode="auto">
          <a:xfrm>
            <a:off x="3971925" y="8829675"/>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2" rIns="93161" bIns="46582" anchor="b"/>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8FCE1A47-6945-4906-9DBA-132C4592BB02}" type="slidenum">
              <a:rPr lang="en-US" altLang="en-US" sz="1100"/>
              <a:pPr algn="r"/>
              <a:t>27</a:t>
            </a:fld>
            <a:endParaRPr lang="en-US" altLang="en-US" sz="1100"/>
          </a:p>
        </p:txBody>
      </p:sp>
      <p:sp>
        <p:nvSpPr>
          <p:cNvPr id="2" name="Slide Number Placeholder 1"/>
          <p:cNvSpPr>
            <a:spLocks noGrp="1"/>
          </p:cNvSpPr>
          <p:nvPr>
            <p:ph type="sldNum" sz="quarter" idx="10"/>
          </p:nvPr>
        </p:nvSpPr>
        <p:spPr/>
        <p:txBody>
          <a:bodyPr/>
          <a:lstStyle/>
          <a:p>
            <a:fld id="{79A9060E-C429-471D-B639-4A71BBB265B4}" type="slidenum">
              <a:rPr lang="en-US" smtClean="0"/>
              <a:t>27</a:t>
            </a:fld>
            <a:endParaRPr lang="en-US"/>
          </a:p>
        </p:txBody>
      </p:sp>
    </p:spTree>
    <p:extLst>
      <p:ext uri="{BB962C8B-B14F-4D97-AF65-F5344CB8AC3E}">
        <p14:creationId xmlns:p14="http://schemas.microsoft.com/office/powerpoint/2010/main" val="3654318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2166938" y="612775"/>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xfrm>
            <a:off x="701675" y="2709863"/>
            <a:ext cx="5607050" cy="658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rPr>
              <a:t>Refer to the slide and point out that </a:t>
            </a:r>
            <a:r>
              <a:rPr lang="en-US" altLang="en-US" sz="1100" b="1" u="sng" dirty="0">
                <a:latin typeface="Arial" panose="020B0604020202020204" pitchFamily="34" charset="0"/>
              </a:rPr>
              <a:t>some risk and protective factors are the same for different problems.</a:t>
            </a:r>
            <a:endParaRPr lang="en-US" altLang="en-US" sz="1100" dirty="0">
              <a:latin typeface="Arial" panose="020B0604020202020204" pitchFamily="34" charset="0"/>
            </a:endParaRP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Refer participants to </a:t>
            </a:r>
            <a:r>
              <a:rPr lang="en-US" altLang="en-US" sz="1100" b="1" i="1" dirty="0">
                <a:latin typeface="Arial" panose="020B0604020202020204" pitchFamily="34" charset="0"/>
              </a:rPr>
              <a:t>Information Sheet 1.9: Shared Risk and Protective Factors</a:t>
            </a:r>
            <a:r>
              <a:rPr lang="en-US" altLang="en-US" sz="1100" b="1" dirty="0">
                <a:latin typeface="Arial" panose="020B0604020202020204" pitchFamily="34" charset="0"/>
              </a:rPr>
              <a:t>. </a:t>
            </a:r>
            <a:r>
              <a:rPr lang="en-US" altLang="en-US" sz="1100" dirty="0">
                <a:latin typeface="Arial" panose="020B0604020202020204" pitchFamily="34" charset="0"/>
              </a:rPr>
              <a:t>Explain that in 2012, the CAPT reviewed literature concerning risk and protective factors for substance abuse and mental health disorders. Existing research and data suggest that there are number of common, or shared, risk and protective factors that impact both substance abuse and mental health outcomes.</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Have participants choose a partner and discuss </a:t>
            </a:r>
            <a:r>
              <a:rPr lang="en-US" altLang="en-US" sz="1100" b="1" i="1" dirty="0">
                <a:latin typeface="Arial" panose="020B0604020202020204" pitchFamily="34" charset="0"/>
              </a:rPr>
              <a:t>Information Sheet 1.9 </a:t>
            </a:r>
            <a:r>
              <a:rPr lang="en-US" altLang="en-US" sz="1100" dirty="0">
                <a:latin typeface="Arial" panose="020B0604020202020204" pitchFamily="34" charset="0"/>
              </a:rPr>
              <a:t>using the following prompts: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What stands out to you as you look at these examples?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How could you see using this information?</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Who else in the communities where you work might be interested in this information?</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Summarize as follows by making the following points: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Risk and protective factors tend to be </a:t>
            </a:r>
            <a:r>
              <a:rPr lang="en-US" altLang="en-US" sz="1100" b="1" u="sng" dirty="0">
                <a:latin typeface="Arial" panose="020B0604020202020204" pitchFamily="34" charset="0"/>
              </a:rPr>
              <a:t>correlated, have cumulative effects, and are predicative of multiple issues</a:t>
            </a:r>
            <a:r>
              <a:rPr lang="en-US" altLang="en-US" sz="1100" dirty="0">
                <a:latin typeface="Arial" panose="020B0604020202020204" pitchFamily="34" charset="0"/>
              </a:rPr>
              <a:t>. </a:t>
            </a:r>
          </a:p>
          <a:p>
            <a:pPr marL="171450" indent="-171450">
              <a:spcBef>
                <a:spcPct val="0"/>
              </a:spcBef>
              <a:buFont typeface="Arial" panose="020B0604020202020204" pitchFamily="34" charset="0"/>
              <a:buChar char="•"/>
            </a:pPr>
            <a:r>
              <a:rPr lang="en-US" altLang="en-US" sz="1100" b="1" u="sng" dirty="0">
                <a:latin typeface="Arial" panose="020B0604020202020204" pitchFamily="34" charset="0"/>
              </a:rPr>
              <a:t>Data on these shared risk factors</a:t>
            </a:r>
            <a:r>
              <a:rPr lang="en-US" altLang="en-US" sz="1100" dirty="0">
                <a:latin typeface="Arial" panose="020B0604020202020204" pitchFamily="34" charset="0"/>
              </a:rPr>
              <a:t> are available in common data sources, such as Monitoring the Future and the YRBSS.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One source for risk and protective factors in older adulthood is </a:t>
            </a:r>
            <a:r>
              <a:rPr lang="ja-JP" altLang="en-US" sz="1100" dirty="0">
                <a:latin typeface="Arial" panose="020B0604020202020204" pitchFamily="34" charset="0"/>
              </a:rPr>
              <a:t>“</a:t>
            </a:r>
            <a:r>
              <a:rPr lang="en-US" altLang="ja-JP" sz="1100" dirty="0">
                <a:latin typeface="Arial" panose="020B0604020202020204" pitchFamily="34" charset="0"/>
                <a:cs typeface="Arial" panose="020B0604020202020204" pitchFamily="34" charset="0"/>
              </a:rPr>
              <a:t>Getting Connected!</a:t>
            </a:r>
            <a:r>
              <a:rPr lang="ja-JP" altLang="en-US" sz="1100" dirty="0">
                <a:latin typeface="Arial" panose="020B0604020202020204" pitchFamily="34" charset="0"/>
              </a:rPr>
              <a:t>”</a:t>
            </a:r>
            <a:r>
              <a:rPr lang="en-US" altLang="ja-JP" sz="1100" dirty="0">
                <a:latin typeface="Arial" panose="020B0604020202020204" pitchFamily="34" charset="0"/>
              </a:rPr>
              <a:t> from SAMHSA. (Direct participants to Additional Resources under the heading Risk and Protective Factors.)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One person or agency cannot adequately impact a problem alone, so it makes sense to look for opportunities to </a:t>
            </a:r>
            <a:r>
              <a:rPr lang="en-US" altLang="en-US" sz="1100" b="1" u="sng" dirty="0">
                <a:latin typeface="Arial" panose="020B0604020202020204" pitchFamily="34" charset="0"/>
              </a:rPr>
              <a:t>work with other disciplines/sectors</a:t>
            </a:r>
            <a:r>
              <a:rPr lang="en-US" altLang="en-US" sz="1100" dirty="0">
                <a:latin typeface="Arial" panose="020B0604020202020204" pitchFamily="34" charset="0"/>
              </a:rPr>
              <a:t> to address shared risk factors.</a:t>
            </a:r>
          </a:p>
          <a:p>
            <a:pPr>
              <a:spcBef>
                <a:spcPct val="0"/>
              </a:spcBef>
            </a:pPr>
            <a:r>
              <a:rPr lang="en-US" altLang="en-US" sz="1100" dirty="0">
                <a:latin typeface="Arial" panose="020B0604020202020204" pitchFamily="34" charset="0"/>
              </a:rPr>
              <a:t> </a:t>
            </a:r>
          </a:p>
          <a:p>
            <a:r>
              <a:rPr lang="en-US" altLang="en-US" sz="1100" dirty="0">
                <a:latin typeface="Arial" panose="020B0604020202020204" pitchFamily="34" charset="0"/>
              </a:rPr>
              <a:t>Emphasize that it is essential to collaborate on prevention, particularly with people who work on behavioral health issues, </a:t>
            </a:r>
            <a:r>
              <a:rPr lang="en-US" altLang="en-US" sz="1100" b="1" u="sng" dirty="0">
                <a:latin typeface="Arial" panose="020B0604020202020204" pitchFamily="34" charset="0"/>
              </a:rPr>
              <a:t>to avoid duplicating efforts, share data, and grow the victories we achieve </a:t>
            </a:r>
            <a:r>
              <a:rPr lang="en-US" altLang="en-US" sz="1100" dirty="0">
                <a:latin typeface="Arial" panose="020B0604020202020204" pitchFamily="34" charset="0"/>
              </a:rPr>
              <a:t>in promoting health and wellness.</a:t>
            </a:r>
          </a:p>
        </p:txBody>
      </p:sp>
      <p:sp>
        <p:nvSpPr>
          <p:cNvPr id="2" name="Slide Number Placeholder 1"/>
          <p:cNvSpPr>
            <a:spLocks noGrp="1"/>
          </p:cNvSpPr>
          <p:nvPr>
            <p:ph type="sldNum" sz="quarter" idx="10"/>
          </p:nvPr>
        </p:nvSpPr>
        <p:spPr/>
        <p:txBody>
          <a:bodyPr/>
          <a:lstStyle/>
          <a:p>
            <a:fld id="{79A9060E-C429-471D-B639-4A71BBB265B4}" type="slidenum">
              <a:rPr lang="en-US" smtClean="0"/>
              <a:t>28</a:t>
            </a:fld>
            <a:endParaRPr lang="en-US"/>
          </a:p>
        </p:txBody>
      </p:sp>
    </p:spTree>
    <p:extLst>
      <p:ext uri="{BB962C8B-B14F-4D97-AF65-F5344CB8AC3E}">
        <p14:creationId xmlns:p14="http://schemas.microsoft.com/office/powerpoint/2010/main" val="224274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2147888" y="501650"/>
            <a:ext cx="2736850" cy="2052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xfrm>
            <a:off x="701675" y="2635250"/>
            <a:ext cx="5607050" cy="619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90000"/>
              </a:lnSpc>
              <a:spcBef>
                <a:spcPct val="0"/>
              </a:spcBef>
            </a:pPr>
            <a:r>
              <a:rPr lang="en-US" altLang="en-US" sz="1100" dirty="0">
                <a:latin typeface="Arial" panose="020B0604020202020204" pitchFamily="34" charset="0"/>
              </a:rPr>
              <a:t>Connect the developmental perspective to risk and protective factors and to the multiple contexts that influence health.</a:t>
            </a:r>
          </a:p>
          <a:p>
            <a:pPr>
              <a:lnSpc>
                <a:spcPct val="90000"/>
              </a:lnSpc>
              <a:spcBef>
                <a:spcPct val="0"/>
              </a:spcBef>
            </a:pPr>
            <a:r>
              <a:rPr lang="en-US" altLang="en-US" sz="1100" dirty="0">
                <a:latin typeface="Arial" panose="020B0604020202020204" pitchFamily="34" charset="0"/>
              </a:rPr>
              <a:t>Make the following points:</a:t>
            </a:r>
          </a:p>
          <a:p>
            <a:pPr marL="171450" indent="-171450">
              <a:lnSpc>
                <a:spcPct val="90000"/>
              </a:lnSpc>
              <a:spcBef>
                <a:spcPct val="0"/>
              </a:spcBef>
              <a:buFont typeface="Arial" panose="020B0604020202020204" pitchFamily="34" charset="0"/>
              <a:buChar char="•"/>
            </a:pPr>
            <a:r>
              <a:rPr lang="en-US" altLang="en-US" sz="1100" dirty="0">
                <a:latin typeface="Arial" panose="020B0604020202020204" pitchFamily="34" charset="0"/>
              </a:rPr>
              <a:t>The developmental perspective looks at risk and protective factors and their potential consequences and benefits according to defined developmental periods. </a:t>
            </a:r>
          </a:p>
          <a:p>
            <a:pPr marL="171450" indent="-171450">
              <a:lnSpc>
                <a:spcPct val="90000"/>
              </a:lnSpc>
              <a:spcBef>
                <a:spcPct val="0"/>
              </a:spcBef>
              <a:buFont typeface="Arial" panose="020B0604020202020204" pitchFamily="34" charset="0"/>
              <a:buChar char="•"/>
            </a:pPr>
            <a:r>
              <a:rPr lang="en-US" altLang="en-US" sz="1100" b="1" u="sng" dirty="0">
                <a:latin typeface="Arial" panose="020B0604020202020204" pitchFamily="34" charset="0"/>
              </a:rPr>
              <a:t>Different age groups have different risk and protective factors</a:t>
            </a:r>
            <a:r>
              <a:rPr lang="en-US" altLang="en-US" sz="1100" dirty="0">
                <a:latin typeface="Arial" panose="020B0604020202020204" pitchFamily="34" charset="0"/>
              </a:rPr>
              <a:t>.</a:t>
            </a:r>
          </a:p>
          <a:p>
            <a:pPr marL="171450" indent="-171450">
              <a:lnSpc>
                <a:spcPct val="90000"/>
              </a:lnSpc>
              <a:spcBef>
                <a:spcPct val="0"/>
              </a:spcBef>
              <a:buFont typeface="Arial" panose="020B0604020202020204" pitchFamily="34" charset="0"/>
              <a:buChar char="•"/>
            </a:pPr>
            <a:r>
              <a:rPr lang="en-US" altLang="en-US" sz="1100" dirty="0">
                <a:latin typeface="Arial" panose="020B0604020202020204" pitchFamily="34" charset="0"/>
              </a:rPr>
              <a:t>In every developmental period, the risk and protective factors vary within each context.</a:t>
            </a:r>
          </a:p>
          <a:p>
            <a:pPr marL="171450" indent="-171450">
              <a:lnSpc>
                <a:spcPct val="90000"/>
              </a:lnSpc>
              <a:spcBef>
                <a:spcPct val="0"/>
              </a:spcBef>
              <a:buFont typeface="Arial" panose="020B0604020202020204" pitchFamily="34" charset="0"/>
              <a:buChar char="•"/>
            </a:pPr>
            <a:r>
              <a:rPr lang="en-US" altLang="en-US" sz="1100" dirty="0">
                <a:latin typeface="Arial" panose="020B0604020202020204" pitchFamily="34" charset="0"/>
              </a:rPr>
              <a:t>Some risk and protective factors </a:t>
            </a:r>
            <a:r>
              <a:rPr lang="en-US" altLang="en-US" sz="1100" b="1" u="sng" dirty="0">
                <a:latin typeface="Arial" panose="020B0604020202020204" pitchFamily="34" charset="0"/>
              </a:rPr>
              <a:t>overlap age groups</a:t>
            </a:r>
            <a:r>
              <a:rPr lang="en-US" altLang="en-US" sz="1100" dirty="0">
                <a:latin typeface="Arial" panose="020B0604020202020204" pitchFamily="34" charset="0"/>
              </a:rPr>
              <a:t>, although the risk and protective factors for adulthood vary from those for childhood. </a:t>
            </a:r>
          </a:p>
          <a:p>
            <a:pPr>
              <a:lnSpc>
                <a:spcPct val="90000"/>
              </a:lnSpc>
              <a:spcBef>
                <a:spcPct val="0"/>
              </a:spcBef>
            </a:pPr>
            <a:r>
              <a:rPr lang="en-US" altLang="en-US" sz="1100" dirty="0">
                <a:latin typeface="Arial" panose="020B0604020202020204" pitchFamily="34" charset="0"/>
              </a:rPr>
              <a:t> </a:t>
            </a:r>
          </a:p>
          <a:p>
            <a:pPr>
              <a:lnSpc>
                <a:spcPct val="90000"/>
              </a:lnSpc>
              <a:spcBef>
                <a:spcPct val="0"/>
              </a:spcBef>
              <a:buFont typeface="Arial" panose="020B0604020202020204" pitchFamily="34" charset="0"/>
              <a:buNone/>
            </a:pPr>
            <a:r>
              <a:rPr lang="en-US" altLang="en-US" sz="1100" dirty="0">
                <a:latin typeface="Arial" panose="020B0604020202020204" pitchFamily="34" charset="0"/>
              </a:rPr>
              <a:t>Describe the developmental perspective to participants, making the following points: </a:t>
            </a:r>
          </a:p>
          <a:p>
            <a:pPr marL="171450" indent="-171450">
              <a:lnSpc>
                <a:spcPct val="90000"/>
              </a:lnSpc>
              <a:spcBef>
                <a:spcPct val="0"/>
              </a:spcBef>
              <a:buFont typeface="Arial" panose="020B0604020202020204" pitchFamily="34" charset="0"/>
              <a:buChar char="•"/>
            </a:pPr>
            <a:r>
              <a:rPr lang="en-US" altLang="en-US" sz="1100" dirty="0">
                <a:latin typeface="Arial" panose="020B0604020202020204" pitchFamily="34" charset="0"/>
              </a:rPr>
              <a:t>As children grow, they progress through a series of developmental periods. Each period is associated with a specific set of developmental competencies: cognitive, emotional, and behavioral abilities.</a:t>
            </a:r>
          </a:p>
          <a:p>
            <a:pPr marL="171450" indent="-171450">
              <a:lnSpc>
                <a:spcPct val="90000"/>
              </a:lnSpc>
              <a:spcBef>
                <a:spcPct val="0"/>
              </a:spcBef>
              <a:buFont typeface="Arial" panose="020B0604020202020204" pitchFamily="34" charset="0"/>
              <a:buChar char="•"/>
            </a:pPr>
            <a:r>
              <a:rPr lang="en-US" altLang="en-US" sz="1100" dirty="0">
                <a:latin typeface="Arial" panose="020B0604020202020204" pitchFamily="34" charset="0"/>
              </a:rPr>
              <a:t>Development might look different in </a:t>
            </a:r>
            <a:r>
              <a:rPr lang="en-US" altLang="en-US" sz="1100" b="1" u="sng" dirty="0">
                <a:latin typeface="Arial" panose="020B0604020202020204" pitchFamily="34" charset="0"/>
              </a:rPr>
              <a:t>different cultures and with people who have disabilities</a:t>
            </a:r>
            <a:r>
              <a:rPr lang="en-US" altLang="en-US" sz="1100" dirty="0">
                <a:latin typeface="Arial" panose="020B0604020202020204" pitchFamily="34" charset="0"/>
              </a:rPr>
              <a:t>.</a:t>
            </a:r>
          </a:p>
          <a:p>
            <a:pPr marL="171450" indent="-171450">
              <a:lnSpc>
                <a:spcPct val="90000"/>
              </a:lnSpc>
              <a:spcBef>
                <a:spcPct val="0"/>
              </a:spcBef>
              <a:buFont typeface="Arial" panose="020B0604020202020204" pitchFamily="34" charset="0"/>
              <a:buChar char="•"/>
            </a:pPr>
            <a:r>
              <a:rPr lang="en-US" altLang="en-US" sz="1100" dirty="0">
                <a:latin typeface="Arial" panose="020B0604020202020204" pitchFamily="34" charset="0"/>
              </a:rPr>
              <a:t>People must learn to adapt to new challenges and experiences in each developmental period. Certain risk and protective factors affect healthy development at different periods. </a:t>
            </a:r>
          </a:p>
          <a:p>
            <a:pPr marL="171450" indent="-171450">
              <a:lnSpc>
                <a:spcPct val="90000"/>
              </a:lnSpc>
              <a:spcBef>
                <a:spcPct val="0"/>
              </a:spcBef>
              <a:buFont typeface="Arial" panose="020B0604020202020204" pitchFamily="34" charset="0"/>
              <a:buChar char="•"/>
            </a:pPr>
            <a:r>
              <a:rPr lang="en-US" altLang="en-US" sz="1100" b="1" u="sng" dirty="0">
                <a:latin typeface="Arial" panose="020B0604020202020204" pitchFamily="34" charset="0"/>
              </a:rPr>
              <a:t>Trauma and stressful life events </a:t>
            </a:r>
            <a:r>
              <a:rPr lang="en-US" altLang="en-US" sz="1100" dirty="0">
                <a:latin typeface="Arial" panose="020B0604020202020204" pitchFamily="34" charset="0"/>
              </a:rPr>
              <a:t>can occur during any period of development; however, trauma in youth can impact adult development. </a:t>
            </a:r>
          </a:p>
          <a:p>
            <a:pPr marL="171450" indent="-171450">
              <a:lnSpc>
                <a:spcPct val="90000"/>
              </a:lnSpc>
              <a:spcBef>
                <a:spcPct val="0"/>
              </a:spcBef>
              <a:buFont typeface="Arial" panose="020B0604020202020204" pitchFamily="34" charset="0"/>
              <a:buChar char="•"/>
            </a:pPr>
            <a:r>
              <a:rPr lang="en-US" altLang="en-US" sz="1100" b="1" u="sng" dirty="0">
                <a:latin typeface="Arial" panose="020B0604020202020204" pitchFamily="34" charset="0"/>
              </a:rPr>
              <a:t>Transitioning from one stage to another brings new stresses</a:t>
            </a:r>
            <a:r>
              <a:rPr lang="en-US" altLang="en-US" sz="1100" dirty="0">
                <a:latin typeface="Arial" panose="020B0604020202020204" pitchFamily="34" charset="0"/>
              </a:rPr>
              <a:t>.</a:t>
            </a:r>
          </a:p>
          <a:p>
            <a:pPr>
              <a:lnSpc>
                <a:spcPct val="90000"/>
              </a:lnSpc>
              <a:spcBef>
                <a:spcPct val="0"/>
              </a:spcBef>
              <a:buFont typeface="Arial" panose="020B0604020202020204" pitchFamily="34" charset="0"/>
              <a:buNone/>
            </a:pPr>
            <a:endParaRPr lang="en-US" altLang="en-US" sz="1100" dirty="0">
              <a:latin typeface="Arial" panose="020B0604020202020204" pitchFamily="34" charset="0"/>
            </a:endParaRPr>
          </a:p>
          <a:p>
            <a:pPr>
              <a:lnSpc>
                <a:spcPct val="90000"/>
              </a:lnSpc>
              <a:spcBef>
                <a:spcPct val="0"/>
              </a:spcBef>
              <a:buFont typeface="Arial" panose="020B0604020202020204" pitchFamily="34" charset="0"/>
              <a:buNone/>
            </a:pPr>
            <a:r>
              <a:rPr lang="en-US" altLang="en-US" sz="1100" dirty="0">
                <a:latin typeface="Arial" panose="020B0604020202020204" pitchFamily="34" charset="0"/>
              </a:rPr>
              <a:t>Explain why understanding this perspective is important to substance abuse prevention:</a:t>
            </a:r>
          </a:p>
          <a:p>
            <a:pPr marL="171450" indent="-171450">
              <a:lnSpc>
                <a:spcPct val="90000"/>
              </a:lnSpc>
              <a:spcBef>
                <a:spcPct val="0"/>
              </a:spcBef>
              <a:buFont typeface="Arial" panose="020B0604020202020204" pitchFamily="34" charset="0"/>
              <a:buChar char="•"/>
            </a:pPr>
            <a:r>
              <a:rPr lang="en-US" altLang="en-US" sz="1100" dirty="0">
                <a:latin typeface="Arial" panose="020B0604020202020204" pitchFamily="34" charset="0"/>
              </a:rPr>
              <a:t>People are more vulnerable to substance abuse and other behavioral health problems when they have experienced </a:t>
            </a:r>
            <a:r>
              <a:rPr lang="en-US" altLang="en-US" sz="1100" b="1" u="sng" dirty="0">
                <a:latin typeface="Arial" panose="020B0604020202020204" pitchFamily="34" charset="0"/>
              </a:rPr>
              <a:t>untreated, unresolved trauma</a:t>
            </a:r>
            <a:r>
              <a:rPr lang="en-US" altLang="en-US" sz="1100" dirty="0">
                <a:latin typeface="Arial" panose="020B0604020202020204" pitchFamily="34" charset="0"/>
              </a:rPr>
              <a:t>. </a:t>
            </a:r>
          </a:p>
          <a:p>
            <a:pPr marL="171450" indent="-171450">
              <a:lnSpc>
                <a:spcPct val="90000"/>
              </a:lnSpc>
              <a:spcBef>
                <a:spcPct val="0"/>
              </a:spcBef>
              <a:buFont typeface="Arial" panose="020B0604020202020204" pitchFamily="34" charset="0"/>
              <a:buChar char="•"/>
            </a:pPr>
            <a:r>
              <a:rPr lang="en-US" altLang="en-US" sz="1100" dirty="0">
                <a:latin typeface="Arial" panose="020B0604020202020204" pitchFamily="34" charset="0"/>
              </a:rPr>
              <a:t>Prevention efforts that are </a:t>
            </a:r>
            <a:r>
              <a:rPr lang="en-US" altLang="en-US" sz="1100" b="1" u="sng" dirty="0">
                <a:latin typeface="Arial" panose="020B0604020202020204" pitchFamily="34" charset="0"/>
              </a:rPr>
              <a:t>aligned with key periods in young peoples</a:t>
            </a:r>
            <a:r>
              <a:rPr lang="ja-JP" altLang="en-US" sz="1100" b="1" u="sng" dirty="0">
                <a:latin typeface="Arial" panose="020B0604020202020204" pitchFamily="34" charset="0"/>
              </a:rPr>
              <a:t>’</a:t>
            </a:r>
            <a:r>
              <a:rPr lang="en-US" altLang="ja-JP" sz="1100" b="1" u="sng" dirty="0">
                <a:latin typeface="Arial" panose="020B0604020202020204" pitchFamily="34" charset="0"/>
                <a:cs typeface="Arial" panose="020B0604020202020204" pitchFamily="34" charset="0"/>
              </a:rPr>
              <a:t> development</a:t>
            </a:r>
            <a:r>
              <a:rPr lang="en-US" altLang="ja-JP" sz="1100" b="1" dirty="0">
                <a:latin typeface="Arial" panose="020B0604020202020204" pitchFamily="34" charset="0"/>
                <a:cs typeface="Arial" panose="020B0604020202020204" pitchFamily="34" charset="0"/>
              </a:rPr>
              <a:t> </a:t>
            </a:r>
            <a:r>
              <a:rPr lang="en-US" altLang="ja-JP" sz="1100" dirty="0">
                <a:latin typeface="Arial" panose="020B0604020202020204" pitchFamily="34" charset="0"/>
                <a:cs typeface="Arial" panose="020B0604020202020204" pitchFamily="34" charset="0"/>
              </a:rPr>
              <a:t>are most likely to produce the desired, long-term positive effects. </a:t>
            </a:r>
            <a:endParaRPr lang="en-US" altLang="en-US" sz="1100" dirty="0">
              <a:latin typeface="Arial" panose="020B0604020202020204" pitchFamily="34" charset="0"/>
            </a:endParaRPr>
          </a:p>
          <a:p>
            <a:pPr>
              <a:lnSpc>
                <a:spcPct val="90000"/>
              </a:lnSpc>
              <a:spcBef>
                <a:spcPct val="0"/>
              </a:spcBef>
            </a:pPr>
            <a:r>
              <a:rPr lang="en-US" altLang="en-US" sz="1100" dirty="0">
                <a:latin typeface="Arial" panose="020B0604020202020204" pitchFamily="34" charset="0"/>
                <a:cs typeface="Arial" panose="020B0604020202020204" pitchFamily="34" charset="0"/>
              </a:rPr>
              <a:t> </a:t>
            </a:r>
          </a:p>
          <a:p>
            <a:pPr>
              <a:lnSpc>
                <a:spcPct val="90000"/>
              </a:lnSpc>
              <a:spcBef>
                <a:spcPct val="0"/>
              </a:spcBef>
            </a:pPr>
            <a:r>
              <a:rPr lang="en-US" altLang="en-US" sz="1100" dirty="0">
                <a:latin typeface="Arial" panose="020B0604020202020204" pitchFamily="34" charset="0"/>
                <a:cs typeface="Arial" panose="020B0604020202020204" pitchFamily="34" charset="0"/>
              </a:rPr>
              <a:t>Connect to </a:t>
            </a:r>
            <a:r>
              <a:rPr lang="en-US" altLang="en-US" sz="1100">
                <a:latin typeface="Arial" panose="020B0604020202020204" pitchFamily="34" charset="0"/>
                <a:cs typeface="Arial" panose="020B0604020202020204" pitchFamily="34" charset="0"/>
              </a:rPr>
              <a:t>the </a:t>
            </a:r>
            <a:r>
              <a:rPr lang="en-US" altLang="en-US" sz="1100" dirty="0">
                <a:latin typeface="Arial" panose="020B0604020202020204" pitchFamily="34" charset="0"/>
                <a:cs typeface="Arial" panose="020B0604020202020204" pitchFamily="34" charset="0"/>
              </a:rPr>
              <a:t>*</a:t>
            </a:r>
            <a:r>
              <a:rPr lang="en-US" altLang="en-US" sz="1100" b="1">
                <a:latin typeface="Arial" panose="020B0604020202020204" pitchFamily="34" charset="0"/>
                <a:cs typeface="Arial" panose="020B0604020202020204" pitchFamily="34" charset="0"/>
              </a:rPr>
              <a:t>online component</a:t>
            </a:r>
            <a:r>
              <a:rPr lang="en-US" altLang="en-US" sz="1100" b="1" dirty="0">
                <a:latin typeface="Arial" panose="020B0604020202020204" pitchFamily="34" charset="0"/>
                <a:cs typeface="Arial" panose="020B0604020202020204" pitchFamily="34" charset="0"/>
              </a:rPr>
              <a:t>*</a:t>
            </a:r>
            <a:r>
              <a:rPr lang="en-US" altLang="en-US" sz="1100" b="1">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of the SAPST by asking participants the following:</a:t>
            </a:r>
          </a:p>
          <a:p>
            <a:pPr>
              <a:lnSpc>
                <a:spcPct val="90000"/>
              </a:lnSpc>
              <a:spcBef>
                <a:spcPct val="0"/>
              </a:spcBef>
            </a:pPr>
            <a:r>
              <a:rPr lang="en-US" altLang="en-US" sz="1100" dirty="0">
                <a:latin typeface="Arial" panose="020B0604020202020204" pitchFamily="34" charset="0"/>
                <a:cs typeface="Arial" panose="020B0604020202020204" pitchFamily="34" charset="0"/>
              </a:rPr>
              <a:t>From what you learned in the online component, why do we focus on the early/middle childhood stages in our work</a:t>
            </a:r>
            <a:r>
              <a:rPr lang="en-US" altLang="en-US" sz="1100">
                <a:latin typeface="Arial" panose="020B0604020202020204" pitchFamily="34" charset="0"/>
                <a:cs typeface="Arial" panose="020B0604020202020204" pitchFamily="34" charset="0"/>
              </a:rPr>
              <a:t>? </a:t>
            </a:r>
            <a:r>
              <a:rPr lang="en-US" dirty="0"/>
              <a:t>(</a:t>
            </a:r>
            <a:r>
              <a:rPr lang="en-US"/>
              <a:t>e.g., </a:t>
            </a:r>
            <a:r>
              <a:rPr lang="en-US" sz="1200" kern="1200">
                <a:solidFill>
                  <a:schemeClr val="tx1"/>
                </a:solidFill>
                <a:effectLst/>
                <a:latin typeface="+mn-lt"/>
                <a:ea typeface="MS PGothic" panose="020B0600070205080204" pitchFamily="34" charset="-128"/>
                <a:cs typeface="ＭＳ Ｐゴシック" charset="-128"/>
              </a:rPr>
              <a:t>substance </a:t>
            </a:r>
            <a:r>
              <a:rPr lang="en-US" sz="1200" kern="1200" dirty="0">
                <a:solidFill>
                  <a:schemeClr val="tx1"/>
                </a:solidFill>
                <a:effectLst/>
                <a:latin typeface="+mn-lt"/>
                <a:ea typeface="MS PGothic" panose="020B0600070205080204" pitchFamily="34" charset="-128"/>
                <a:cs typeface="ＭＳ Ｐゴシック" charset="-128"/>
              </a:rPr>
              <a:t>use has a significant impact on </a:t>
            </a:r>
            <a:r>
              <a:rPr lang="en-US" sz="1200" kern="1200">
                <a:solidFill>
                  <a:schemeClr val="tx1"/>
                </a:solidFill>
                <a:effectLst/>
                <a:latin typeface="+mn-lt"/>
                <a:ea typeface="MS PGothic" panose="020B0600070205080204" pitchFamily="34" charset="-128"/>
                <a:cs typeface="ＭＳ Ｐゴシック" charset="-128"/>
              </a:rPr>
              <a:t>brain development</a:t>
            </a:r>
            <a:r>
              <a:rPr lang="en-US"/>
              <a:t>) </a:t>
            </a:r>
            <a:endParaRPr lang="en-US" altLang="en-US" sz="1100" dirty="0">
              <a:latin typeface="Arial" panose="020B0604020202020204" pitchFamily="34" charset="0"/>
              <a:cs typeface="Arial" panose="020B0604020202020204" pitchFamily="34" charset="0"/>
            </a:endParaRPr>
          </a:p>
          <a:p>
            <a:pPr>
              <a:lnSpc>
                <a:spcPct val="90000"/>
              </a:lnSpc>
              <a:spcBef>
                <a:spcPct val="0"/>
              </a:spcBef>
            </a:pPr>
            <a:r>
              <a:rPr lang="en-US" altLang="en-US" sz="1100" dirty="0">
                <a:latin typeface="Arial" panose="020B0604020202020204" pitchFamily="34" charset="0"/>
                <a:cs typeface="Arial" panose="020B0604020202020204" pitchFamily="34" charset="0"/>
              </a:rPr>
              <a:t> </a:t>
            </a:r>
          </a:p>
          <a:p>
            <a:pPr>
              <a:lnSpc>
                <a:spcPct val="90000"/>
              </a:lnSpc>
              <a:spcBef>
                <a:spcPct val="0"/>
              </a:spcBef>
            </a:pPr>
            <a:r>
              <a:rPr lang="en-US" altLang="en-US" sz="1100" dirty="0">
                <a:latin typeface="Arial" panose="020B0604020202020204" pitchFamily="34" charset="0"/>
                <a:cs typeface="Arial" panose="020B0604020202020204" pitchFamily="34" charset="0"/>
              </a:rPr>
              <a:t>Ask participants for some examples of substance abuse prevention interventions that are developmentally appropriate.</a:t>
            </a:r>
          </a:p>
          <a:p>
            <a:pPr>
              <a:lnSpc>
                <a:spcPct val="90000"/>
              </a:lnSpc>
              <a:spcBef>
                <a:spcPct val="0"/>
              </a:spcBef>
            </a:pPr>
            <a:r>
              <a:rPr lang="en-US" altLang="en-US" sz="1100" dirty="0">
                <a:latin typeface="Arial" panose="020B0604020202020204" pitchFamily="34" charset="0"/>
                <a:cs typeface="Arial" panose="020B0604020202020204" pitchFamily="34" charset="0"/>
              </a:rPr>
              <a:t> </a:t>
            </a:r>
          </a:p>
          <a:p>
            <a:pPr>
              <a:lnSpc>
                <a:spcPct val="90000"/>
              </a:lnSpc>
            </a:pPr>
            <a:r>
              <a:rPr lang="en-US" altLang="en-US" sz="1100" dirty="0">
                <a:latin typeface="Arial" panose="020B0604020202020204" pitchFamily="34" charset="0"/>
                <a:cs typeface="Arial" panose="020B0604020202020204" pitchFamily="34" charset="0"/>
              </a:rPr>
              <a:t>Refer participants to </a:t>
            </a:r>
            <a:r>
              <a:rPr lang="en-US" altLang="en-US" sz="1100" b="1" i="1" dirty="0">
                <a:latin typeface="Arial" panose="020B0604020202020204" pitchFamily="34" charset="0"/>
                <a:cs typeface="Arial" panose="020B0604020202020204" pitchFamily="34" charset="0"/>
              </a:rPr>
              <a:t>Information Sheet 1.10: Developmental Perspective</a:t>
            </a:r>
            <a:r>
              <a:rPr lang="en-US" altLang="en-US" sz="1100" i="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for additional information or explanation.</a:t>
            </a:r>
            <a:endParaRPr lang="en-US" altLang="en-US" sz="9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29</a:t>
            </a:fld>
            <a:endParaRPr lang="en-US"/>
          </a:p>
        </p:txBody>
      </p:sp>
    </p:spTree>
    <p:extLst>
      <p:ext uri="{BB962C8B-B14F-4D97-AF65-F5344CB8AC3E}">
        <p14:creationId xmlns:p14="http://schemas.microsoft.com/office/powerpoint/2010/main" val="131426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2147888" y="696913"/>
            <a:ext cx="2736850" cy="2052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xfrm>
            <a:off x="701675" y="2913063"/>
            <a:ext cx="5607050" cy="477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altLang="en-US" sz="1100" dirty="0">
                <a:latin typeface="Arial" panose="020B0604020202020204" pitchFamily="34" charset="0"/>
              </a:rPr>
              <a:t>Provide an overview of the SAPST that includes the following points:</a:t>
            </a:r>
          </a:p>
          <a:p>
            <a:pPr>
              <a:lnSpc>
                <a:spcPct val="90000"/>
              </a:lnSpc>
              <a:spcBef>
                <a:spcPct val="0"/>
              </a:spcBef>
            </a:pPr>
            <a:r>
              <a:rPr lang="en-US" altLang="en-US" sz="1100" dirty="0">
                <a:latin typeface="Arial" panose="020B0604020202020204" pitchFamily="34" charset="0"/>
              </a:rPr>
              <a:t> </a:t>
            </a:r>
          </a:p>
          <a:p>
            <a:pPr>
              <a:lnSpc>
                <a:spcPct val="90000"/>
              </a:lnSpc>
              <a:spcBef>
                <a:spcPct val="0"/>
              </a:spcBef>
              <a:buFont typeface="Symbol" panose="05050102010706020507" pitchFamily="18" charset="2"/>
              <a:buNone/>
            </a:pPr>
            <a:r>
              <a:rPr lang="en-US" altLang="en-US" sz="1100" dirty="0">
                <a:latin typeface="Arial" panose="020B0604020202020204" pitchFamily="34" charset="0"/>
              </a:rPr>
              <a:t>The SAPST provides an introduction to the fundamentals of substance abuse prevention based on the current knowledge and practice in the field. This training is designed to prepare practitioners to reduce the likelihood of substance abuse and promote well-being among individuals, and within families, workplaces, schools, and communities. </a:t>
            </a:r>
          </a:p>
          <a:p>
            <a:pPr>
              <a:lnSpc>
                <a:spcPct val="90000"/>
              </a:lnSpc>
              <a:spcBef>
                <a:spcPct val="0"/>
              </a:spcBef>
            </a:pPr>
            <a:r>
              <a:rPr lang="en-US" altLang="en-US" sz="1100" dirty="0">
                <a:latin typeface="Arial" panose="020B0604020202020204" pitchFamily="34" charset="0"/>
              </a:rPr>
              <a:t> </a:t>
            </a:r>
          </a:p>
          <a:p>
            <a:pPr>
              <a:lnSpc>
                <a:spcPct val="90000"/>
              </a:lnSpc>
              <a:spcBef>
                <a:spcPct val="0"/>
              </a:spcBef>
              <a:buFont typeface="Symbol" panose="05050102010706020507" pitchFamily="18" charset="2"/>
              <a:buNone/>
            </a:pPr>
            <a:r>
              <a:rPr lang="en-US" altLang="en-US" sz="1100" dirty="0">
                <a:latin typeface="Arial" panose="020B0604020202020204" pitchFamily="34" charset="0"/>
              </a:rPr>
              <a:t>The training was </a:t>
            </a:r>
            <a:r>
              <a:rPr lang="en-US" altLang="en-US" sz="1100" b="1" dirty="0">
                <a:latin typeface="Arial" panose="020B0604020202020204" pitchFamily="34" charset="0"/>
              </a:rPr>
              <a:t>developed </a:t>
            </a:r>
            <a:r>
              <a:rPr lang="en-US" altLang="en-US" sz="1100" b="1" u="sng" dirty="0">
                <a:latin typeface="Arial" panose="020B0604020202020204" pitchFamily="34" charset="0"/>
              </a:rPr>
              <a:t>for individuals new to substance abuse prevention or early in their prevention career (1–5 years of experience)</a:t>
            </a:r>
            <a:r>
              <a:rPr lang="en-US" altLang="en-US" sz="1100" b="1" dirty="0">
                <a:latin typeface="Arial" panose="020B0604020202020204" pitchFamily="34" charset="0"/>
              </a:rPr>
              <a:t>. </a:t>
            </a:r>
            <a:r>
              <a:rPr lang="en-US" altLang="en-US" sz="1100" dirty="0">
                <a:latin typeface="Arial" panose="020B0604020202020204" pitchFamily="34" charset="0"/>
              </a:rPr>
              <a:t>It is also appropriate for professionals in related fields who may have limited experience in prevention. While the focus is primarily on preventing alcohol, tobacco, and drug abuse, the approach to prevention presented in this training is applicable to other behavioral health issues as well.</a:t>
            </a:r>
          </a:p>
          <a:p>
            <a:pPr>
              <a:lnSpc>
                <a:spcPct val="90000"/>
              </a:lnSpc>
              <a:spcBef>
                <a:spcPct val="0"/>
              </a:spcBef>
            </a:pPr>
            <a:r>
              <a:rPr lang="en-US" altLang="en-US" sz="1100" dirty="0">
                <a:latin typeface="Arial" panose="020B0604020202020204" pitchFamily="34" charset="0"/>
              </a:rPr>
              <a:t> </a:t>
            </a:r>
          </a:p>
          <a:p>
            <a:pPr>
              <a:lnSpc>
                <a:spcPct val="90000"/>
              </a:lnSpc>
              <a:spcBef>
                <a:spcPct val="0"/>
              </a:spcBef>
              <a:buFont typeface="Symbol" panose="05050102010706020507" pitchFamily="18" charset="2"/>
              <a:buNone/>
            </a:pPr>
            <a:r>
              <a:rPr lang="en-US" altLang="en-US" sz="1100" dirty="0">
                <a:latin typeface="Arial" panose="020B0604020202020204" pitchFamily="34" charset="0"/>
              </a:rPr>
              <a:t>This training is endorsed by the IC&amp;RC</a:t>
            </a:r>
            <a:r>
              <a:rPr lang="en-US" altLang="en-US" sz="1300" dirty="0">
                <a:latin typeface="Arial" panose="020B0604020202020204" pitchFamily="34" charset="0"/>
              </a:rPr>
              <a:t>—</a:t>
            </a:r>
            <a:r>
              <a:rPr lang="en-US" altLang="en-US" sz="1100" dirty="0">
                <a:latin typeface="Arial" panose="020B0604020202020204" pitchFamily="34" charset="0"/>
              </a:rPr>
              <a:t>International Certification &amp; Reciprocity Consortium— and may count towards some of the hours required for credentialing or re-certification . It will not provide ALL that is required for certification, so tell participants to check with the certification board in their states.</a:t>
            </a:r>
          </a:p>
          <a:p>
            <a:pPr>
              <a:lnSpc>
                <a:spcPct val="90000"/>
              </a:lnSpc>
              <a:spcBef>
                <a:spcPct val="0"/>
              </a:spcBef>
            </a:pPr>
            <a:r>
              <a:rPr lang="en-US" altLang="en-US" sz="1100" dirty="0">
                <a:latin typeface="Arial" panose="020B0604020202020204" pitchFamily="34" charset="0"/>
              </a:rPr>
              <a:t> </a:t>
            </a:r>
          </a:p>
          <a:p>
            <a:pPr>
              <a:lnSpc>
                <a:spcPct val="90000"/>
              </a:lnSpc>
              <a:spcBef>
                <a:spcPct val="0"/>
              </a:spcBef>
              <a:buFont typeface="Symbol" panose="05050102010706020507" pitchFamily="18" charset="2"/>
              <a:buNone/>
            </a:pPr>
            <a:r>
              <a:rPr lang="en-US" altLang="en-US" sz="1100" dirty="0">
                <a:latin typeface="Arial" panose="020B0604020202020204" pitchFamily="34" charset="0"/>
              </a:rPr>
              <a:t>Becoming truly competent in prevention is an ongoing process that involves continuing education and practical experience in the field. </a:t>
            </a:r>
          </a:p>
          <a:p>
            <a:pPr>
              <a:lnSpc>
                <a:spcPct val="90000"/>
              </a:lnSpc>
              <a:spcBef>
                <a:spcPct val="0"/>
              </a:spcBef>
            </a:pPr>
            <a:endParaRPr lang="en-US" altLang="en-US" sz="1100" dirty="0">
              <a:latin typeface="Arial" panose="020B0604020202020204" pitchFamily="34" charset="0"/>
            </a:endParaRPr>
          </a:p>
          <a:p>
            <a:pPr>
              <a:lnSpc>
                <a:spcPct val="90000"/>
              </a:lnSpc>
              <a:spcBef>
                <a:spcPct val="0"/>
              </a:spcBef>
              <a:buFont typeface="Symbol" panose="05050102010706020507" pitchFamily="18" charset="2"/>
              <a:buNone/>
            </a:pPr>
            <a:r>
              <a:rPr lang="en-US" altLang="en-US" sz="1100" dirty="0">
                <a:latin typeface="Arial" panose="020B0604020202020204" pitchFamily="34" charset="0"/>
              </a:rPr>
              <a:t>Ask participants: </a:t>
            </a:r>
            <a:r>
              <a:rPr lang="en-US" altLang="en-US" sz="1100" b="1" u="sng" dirty="0">
                <a:latin typeface="Arial" panose="020B0604020202020204" pitchFamily="34" charset="0"/>
              </a:rPr>
              <a:t>Who else has a role in prevention?</a:t>
            </a:r>
            <a:r>
              <a:rPr lang="en-US" altLang="en-US" sz="1100" dirty="0">
                <a:latin typeface="Arial" panose="020B0604020202020204" pitchFamily="34" charset="0"/>
              </a:rPr>
              <a:t> Explain that many different people at the community and state levels play a role in substance abuse prevention in different ways. This may include diverse disciplines, including nurses and social workers trained in the medical model, as well as health educators and community coalition leaders with varied backgrounds and training. Therefore </a:t>
            </a:r>
            <a:r>
              <a:rPr lang="en-US" altLang="en-US" sz="1100" b="1" u="sng" dirty="0">
                <a:latin typeface="Arial" panose="020B0604020202020204" pitchFamily="34" charset="0"/>
              </a:rPr>
              <a:t>collaboration is essential among the different sectors</a:t>
            </a:r>
            <a:r>
              <a:rPr lang="en-US" altLang="en-US" sz="1100" dirty="0">
                <a:latin typeface="Arial" panose="020B0604020202020204" pitchFamily="34" charset="0"/>
              </a:rPr>
              <a:t>. </a:t>
            </a:r>
            <a:endParaRPr lang="en-US" altLang="en-US" sz="1100" i="1" u="sng"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3</a:t>
            </a:fld>
            <a:endParaRPr lang="en-US"/>
          </a:p>
        </p:txBody>
      </p:sp>
    </p:spTree>
    <p:extLst>
      <p:ext uri="{BB962C8B-B14F-4D97-AF65-F5344CB8AC3E}">
        <p14:creationId xmlns:p14="http://schemas.microsoft.com/office/powerpoint/2010/main" val="3703466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xfrm>
            <a:off x="2132013" y="460375"/>
            <a:ext cx="2792412" cy="2093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xfrm>
            <a:off x="701675" y="2816225"/>
            <a:ext cx="5607050" cy="6161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rPr>
              <a:t>Emphasize the following points: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Risk and protective factors </a:t>
            </a:r>
            <a:r>
              <a:rPr lang="en-US" altLang="en-US" sz="1100" b="1" u="sng" dirty="0">
                <a:latin typeface="Arial" panose="020B0604020202020204" pitchFamily="34" charset="0"/>
              </a:rPr>
              <a:t>influence each other </a:t>
            </a:r>
            <a:r>
              <a:rPr lang="en-US" altLang="en-US" sz="1100" dirty="0">
                <a:latin typeface="Arial" panose="020B0604020202020204" pitchFamily="34" charset="0"/>
              </a:rPr>
              <a:t>and can have a </a:t>
            </a:r>
            <a:r>
              <a:rPr lang="en-US" altLang="en-US" sz="1100" b="1" u="sng" dirty="0">
                <a:latin typeface="Arial" panose="020B0604020202020204" pitchFamily="34" charset="0"/>
              </a:rPr>
              <a:t>cumulative effect</a:t>
            </a:r>
            <a:r>
              <a:rPr lang="en-US" altLang="en-US" sz="1100" dirty="0">
                <a:latin typeface="Arial" panose="020B0604020202020204" pitchFamily="34" charset="0"/>
              </a:rPr>
              <a:t> over time.</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 </a:t>
            </a:r>
            <a:r>
              <a:rPr lang="en-US" altLang="en-US" sz="1100" b="1" u="sng" dirty="0">
                <a:latin typeface="Arial" panose="020B0604020202020204" pitchFamily="34" charset="0"/>
              </a:rPr>
              <a:t>study of risk and protective factors is evolving </a:t>
            </a:r>
            <a:r>
              <a:rPr lang="en-US" altLang="en-US" sz="1100" dirty="0">
                <a:latin typeface="Arial" panose="020B0604020202020204" pitchFamily="34" charset="0"/>
              </a:rPr>
              <a:t>as research reveals new findings. Because it is an emerging area, </a:t>
            </a:r>
            <a:r>
              <a:rPr lang="en-US" altLang="en-US" sz="1100" b="1" u="sng" dirty="0">
                <a:latin typeface="Arial" panose="020B0604020202020204" pitchFamily="34" charset="0"/>
              </a:rPr>
              <a:t>sometimes different terminology is used that means the same thing as something else</a:t>
            </a:r>
            <a:r>
              <a:rPr lang="en-US" altLang="en-US" sz="1100" dirty="0">
                <a:latin typeface="Arial" panose="020B0604020202020204" pitchFamily="34" charset="0"/>
              </a:rPr>
              <a:t>. (This is evident in the list of risk and protective factors from the Institute of Medicine.)</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What we know about risk and protective factors among </a:t>
            </a:r>
            <a:r>
              <a:rPr lang="en-US" altLang="en-US" sz="1100" b="1" u="sng" dirty="0">
                <a:latin typeface="Arial" panose="020B0604020202020204" pitchFamily="34" charset="0"/>
              </a:rPr>
              <a:t>adults and older adults is still emerging</a:t>
            </a:r>
            <a:r>
              <a:rPr lang="en-US" altLang="en-US" sz="1100" dirty="0">
                <a:latin typeface="Arial" panose="020B0604020202020204" pitchFamily="34" charset="0"/>
              </a:rPr>
              <a:t>. We know more about the risk and protective factors in childhood and early adulthood.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There are additional </a:t>
            </a:r>
            <a:r>
              <a:rPr lang="en-US" altLang="en-US" sz="1100" b="1" u="sng" dirty="0">
                <a:latin typeface="Arial" panose="020B0604020202020204" pitchFamily="34" charset="0"/>
              </a:rPr>
              <a:t>research-based lists for substance use disorders</a:t>
            </a:r>
            <a:r>
              <a:rPr lang="en-US" altLang="en-US" sz="1100" dirty="0">
                <a:latin typeface="Arial" panose="020B0604020202020204" pitchFamily="34" charset="0"/>
              </a:rPr>
              <a:t>. Be sure to work from a list that is research-based, and specific to the problems that you are addressing in the communities or settings where you work.</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Make the following concluding points: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Certain factors can be linked to </a:t>
            </a:r>
            <a:r>
              <a:rPr lang="en-US" altLang="en-US" sz="1100" b="1" u="sng" dirty="0">
                <a:latin typeface="Arial" panose="020B0604020202020204" pitchFamily="34" charset="0"/>
              </a:rPr>
              <a:t>multiple disorders</a:t>
            </a:r>
            <a:r>
              <a:rPr lang="en-US" altLang="en-US" sz="1100" dirty="0">
                <a:latin typeface="Arial" panose="020B0604020202020204" pitchFamily="34" charset="0"/>
              </a:rPr>
              <a:t>.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Risk and protective factors exist in </a:t>
            </a:r>
            <a:r>
              <a:rPr lang="en-US" altLang="en-US" sz="1100" b="1" u="sng" dirty="0">
                <a:latin typeface="Arial" panose="020B0604020202020204" pitchFamily="34" charset="0"/>
              </a:rPr>
              <a:t>different contexts</a:t>
            </a:r>
            <a:r>
              <a:rPr lang="en-US" altLang="en-US" sz="1100" dirty="0">
                <a:latin typeface="Arial" panose="020B0604020202020204" pitchFamily="34" charset="0"/>
              </a:rPr>
              <a:t>—individual, family, school/community, and society.</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Risk and protective factors are </a:t>
            </a:r>
            <a:r>
              <a:rPr lang="en-US" altLang="en-US" sz="1100" b="1" u="sng" dirty="0">
                <a:latin typeface="Arial" panose="020B0604020202020204" pitchFamily="34" charset="0"/>
              </a:rPr>
              <a:t>developmenta</a:t>
            </a:r>
            <a:r>
              <a:rPr lang="en-US" altLang="en-US" sz="1100" u="sng" dirty="0">
                <a:latin typeface="Arial" panose="020B0604020202020204" pitchFamily="34" charset="0"/>
              </a:rPr>
              <a:t>l</a:t>
            </a:r>
            <a:r>
              <a:rPr lang="en-US" altLang="en-US" sz="1100" dirty="0">
                <a:latin typeface="Arial" panose="020B0604020202020204" pitchFamily="34" charset="0"/>
              </a:rPr>
              <a:t>. (This will be addressed next.)</a:t>
            </a:r>
          </a:p>
          <a:p>
            <a:pPr>
              <a:spcBef>
                <a:spcPct val="0"/>
              </a:spcBef>
            </a:pPr>
            <a:endParaRPr lang="en-US" altLang="en-US" sz="1100" dirty="0">
              <a:latin typeface="Arial" panose="020B0604020202020204" pitchFamily="34" charset="0"/>
            </a:endParaRPr>
          </a:p>
          <a:p>
            <a:pPr>
              <a:spcBef>
                <a:spcPct val="0"/>
              </a:spcBef>
            </a:pPr>
            <a:r>
              <a:rPr lang="en-US" altLang="en-US" sz="1100">
                <a:latin typeface="Arial" panose="020B0604020202020204" pitchFamily="34" charset="0"/>
              </a:rPr>
              <a:t>__________</a:t>
            </a:r>
            <a:endParaRPr lang="en-US" altLang="en-US" sz="1100" dirty="0">
              <a:latin typeface="Arial" panose="020B0604020202020204" pitchFamily="34" charset="0"/>
            </a:endParaRPr>
          </a:p>
          <a:p>
            <a:pPr>
              <a:spcBef>
                <a:spcPct val="0"/>
              </a:spcBef>
            </a:pPr>
            <a:r>
              <a:rPr lang="en-US" altLang="en-US" sz="1100" dirty="0">
                <a:latin typeface="Arial" panose="020B0604020202020204" pitchFamily="34" charset="0"/>
              </a:rPr>
              <a:t> </a:t>
            </a:r>
          </a:p>
          <a:p>
            <a:r>
              <a:rPr lang="en-US" altLang="en-US" sz="900" dirty="0">
                <a:latin typeface="Arial" panose="020B0604020202020204" pitchFamily="34" charset="0"/>
              </a:rPr>
              <a:t>IMAGE: http://ImageAfter.com/image.php?image=b8architecture_exteriors248.jpg (Terms of use – </a:t>
            </a:r>
            <a:r>
              <a:rPr lang="ja-JP" altLang="en-US" sz="900" dirty="0">
                <a:latin typeface="Arial" panose="020B0604020202020204" pitchFamily="34" charset="0"/>
              </a:rPr>
              <a:t>“</a:t>
            </a:r>
            <a:r>
              <a:rPr lang="en-US" altLang="ja-JP" sz="900" dirty="0">
                <a:latin typeface="Arial" panose="020B0604020202020204" pitchFamily="34" charset="0"/>
                <a:cs typeface="Arial" panose="020B0604020202020204" pitchFamily="34" charset="0"/>
              </a:rPr>
              <a:t>CAN use our images and textures in your own work, whether it be for personal or commercial use</a:t>
            </a:r>
            <a:r>
              <a:rPr lang="ja-JP" altLang="en-US" sz="900" dirty="0">
                <a:latin typeface="Arial" panose="020B0604020202020204" pitchFamily="34" charset="0"/>
              </a:rPr>
              <a:t>”</a:t>
            </a:r>
            <a:r>
              <a:rPr lang="en-US" altLang="ja-JP" sz="900" dirty="0">
                <a:latin typeface="Arial" panose="020B0604020202020204" pitchFamily="34" charset="0"/>
              </a:rPr>
              <a:t> at http://ImageAfter.com/terms.php)</a:t>
            </a:r>
            <a:endParaRPr lang="en-US" altLang="en-US" sz="900"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30</a:t>
            </a:fld>
            <a:endParaRPr lang="en-US"/>
          </a:p>
        </p:txBody>
      </p:sp>
    </p:spTree>
    <p:extLst>
      <p:ext uri="{BB962C8B-B14F-4D97-AF65-F5344CB8AC3E}">
        <p14:creationId xmlns:p14="http://schemas.microsoft.com/office/powerpoint/2010/main" val="419026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xfrm>
            <a:off x="2108200" y="630238"/>
            <a:ext cx="2790825" cy="2092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xfrm>
            <a:off x="701675" y="2790825"/>
            <a:ext cx="560705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ct val="0"/>
              </a:spcBef>
            </a:pPr>
            <a:r>
              <a:rPr lang="en-US" altLang="en-US" sz="1100" dirty="0">
                <a:latin typeface="Arial" panose="020B0604020202020204" pitchFamily="34" charset="0"/>
              </a:rPr>
              <a:t>Provide an anchor, such as Sherlock Holmes:</a:t>
            </a:r>
          </a:p>
          <a:p>
            <a:pPr>
              <a:lnSpc>
                <a:spcPct val="110000"/>
              </a:lnSpc>
              <a:spcBef>
                <a:spcPct val="0"/>
              </a:spcBef>
            </a:pPr>
            <a:r>
              <a:rPr lang="en-US" altLang="en-US" sz="1100" dirty="0">
                <a:latin typeface="Arial" panose="020B0604020202020204" pitchFamily="34" charset="0"/>
              </a:rPr>
              <a:t>We are like detectives, like Sherlock Holmes, trying to find answers to these public health questions.</a:t>
            </a:r>
            <a:r>
              <a:rPr lang="en-US" altLang="en-US" sz="1100" baseline="0" dirty="0">
                <a:latin typeface="Arial" panose="020B0604020202020204" pitchFamily="34" charset="0"/>
              </a:rPr>
              <a:t> </a:t>
            </a:r>
            <a:r>
              <a:rPr lang="en-US" altLang="en-US" sz="1100" i="1" dirty="0">
                <a:solidFill>
                  <a:srgbClr val="FF0000"/>
                </a:solidFill>
                <a:latin typeface="Arial" panose="020B0604020202020204" pitchFamily="34" charset="0"/>
              </a:rPr>
              <a:t>[In slideshow, click repeatedly for each question to slide in from the left side] </a:t>
            </a:r>
            <a:endParaRPr lang="en-US" altLang="en-US" sz="1100" dirty="0">
              <a:latin typeface="Arial" panose="020B0604020202020204" pitchFamily="34" charset="0"/>
            </a:endParaRPr>
          </a:p>
          <a:p>
            <a:pPr>
              <a:lnSpc>
                <a:spcPct val="110000"/>
              </a:lnSpc>
              <a:spcBef>
                <a:spcPct val="0"/>
              </a:spcBef>
            </a:pPr>
            <a:r>
              <a:rPr lang="en-US" altLang="en-US" sz="1100" dirty="0">
                <a:latin typeface="Arial" panose="020B0604020202020204" pitchFamily="34" charset="0"/>
              </a:rPr>
              <a:t> </a:t>
            </a:r>
          </a:p>
          <a:p>
            <a:pPr>
              <a:lnSpc>
                <a:spcPct val="110000"/>
              </a:lnSpc>
              <a:spcBef>
                <a:spcPct val="0"/>
              </a:spcBef>
            </a:pPr>
            <a:r>
              <a:rPr lang="en-US" altLang="en-US" sz="1100" b="1" u="sng" dirty="0">
                <a:latin typeface="Arial" panose="020B0604020202020204" pitchFamily="34" charset="0"/>
              </a:rPr>
              <a:t>What?</a:t>
            </a:r>
            <a:r>
              <a:rPr lang="en-US" altLang="en-US" sz="1100" b="1" dirty="0">
                <a:latin typeface="Arial" panose="020B0604020202020204" pitchFamily="34" charset="0"/>
              </a:rPr>
              <a:t> – </a:t>
            </a:r>
            <a:r>
              <a:rPr lang="en-US" altLang="en-US" sz="1100" dirty="0">
                <a:latin typeface="Arial" panose="020B0604020202020204" pitchFamily="34" charset="0"/>
              </a:rPr>
              <a:t>What substance use and other behavioral problems need to be addressed?</a:t>
            </a:r>
          </a:p>
          <a:p>
            <a:pPr>
              <a:lnSpc>
                <a:spcPct val="110000"/>
              </a:lnSpc>
              <a:spcBef>
                <a:spcPct val="0"/>
              </a:spcBef>
            </a:pPr>
            <a:r>
              <a:rPr lang="en-US" altLang="en-US" sz="1100" b="1" u="sng" dirty="0">
                <a:latin typeface="Arial" panose="020B0604020202020204" pitchFamily="34" charset="0"/>
              </a:rPr>
              <a:t>Who?</a:t>
            </a:r>
            <a:r>
              <a:rPr lang="en-US" altLang="en-US" sz="1100" b="1" dirty="0">
                <a:latin typeface="Arial" panose="020B0604020202020204" pitchFamily="34" charset="0"/>
              </a:rPr>
              <a:t> – </a:t>
            </a:r>
            <a:r>
              <a:rPr lang="en-US" altLang="en-US" sz="1100" dirty="0">
                <a:latin typeface="Arial" panose="020B0604020202020204" pitchFamily="34" charset="0"/>
              </a:rPr>
              <a:t>Who will the interventions focus on—the entire population or a specific population group?</a:t>
            </a:r>
          </a:p>
          <a:p>
            <a:pPr>
              <a:lnSpc>
                <a:spcPct val="110000"/>
              </a:lnSpc>
              <a:spcBef>
                <a:spcPct val="0"/>
              </a:spcBef>
            </a:pPr>
            <a:r>
              <a:rPr lang="en-US" altLang="en-US" sz="1100" b="1" u="sng" dirty="0">
                <a:latin typeface="Arial" panose="020B0604020202020204" pitchFamily="34" charset="0"/>
              </a:rPr>
              <a:t>When?</a:t>
            </a:r>
            <a:r>
              <a:rPr lang="en-US" altLang="en-US" sz="1100" b="1" dirty="0">
                <a:latin typeface="Arial" panose="020B0604020202020204" pitchFamily="34" charset="0"/>
              </a:rPr>
              <a:t> – </a:t>
            </a:r>
            <a:r>
              <a:rPr lang="en-US" altLang="en-US" sz="1100" dirty="0">
                <a:latin typeface="Arial" panose="020B0604020202020204" pitchFamily="34" charset="0"/>
              </a:rPr>
              <a:t>When in the lifespan—at what specific developmental stage—is the population group that the interventions focus on? (e.g., adolescence, young adulthood)</a:t>
            </a:r>
          </a:p>
          <a:p>
            <a:pPr>
              <a:lnSpc>
                <a:spcPct val="110000"/>
              </a:lnSpc>
              <a:spcBef>
                <a:spcPct val="0"/>
              </a:spcBef>
            </a:pPr>
            <a:r>
              <a:rPr lang="en-US" altLang="en-US" sz="1100" b="1" u="sng" dirty="0">
                <a:latin typeface="Arial" panose="020B0604020202020204" pitchFamily="34" charset="0"/>
              </a:rPr>
              <a:t>Where?</a:t>
            </a:r>
            <a:r>
              <a:rPr lang="en-US" altLang="en-US" sz="1100" b="1" dirty="0">
                <a:latin typeface="Arial" panose="020B0604020202020204" pitchFamily="34" charset="0"/>
              </a:rPr>
              <a:t> – </a:t>
            </a:r>
            <a:r>
              <a:rPr lang="en-US" altLang="en-US" sz="1100" dirty="0">
                <a:latin typeface="Arial" panose="020B0604020202020204" pitchFamily="34" charset="0"/>
              </a:rPr>
              <a:t>Where should the interventions take place? Prevention needs to take place in multiple contexts that influence health and where risk and protective factors can be found—in individuals, families, communities, and society.</a:t>
            </a:r>
          </a:p>
          <a:p>
            <a:pPr>
              <a:lnSpc>
                <a:spcPct val="110000"/>
              </a:lnSpc>
              <a:spcBef>
                <a:spcPct val="0"/>
              </a:spcBef>
            </a:pPr>
            <a:r>
              <a:rPr lang="en-US" altLang="en-US" sz="1100" b="1" u="sng" dirty="0">
                <a:latin typeface="Arial" panose="020B0604020202020204" pitchFamily="34" charset="0"/>
              </a:rPr>
              <a:t>Why?</a:t>
            </a:r>
            <a:r>
              <a:rPr lang="en-US" altLang="en-US" sz="1100" b="1" dirty="0">
                <a:latin typeface="Arial" panose="020B0604020202020204" pitchFamily="34" charset="0"/>
              </a:rPr>
              <a:t> – </a:t>
            </a:r>
            <a:r>
              <a:rPr lang="en-US" altLang="en-US" sz="1100" dirty="0">
                <a:latin typeface="Arial" panose="020B0604020202020204" pitchFamily="34" charset="0"/>
              </a:rPr>
              <a:t>Why are these problems occurring? This refers to the risk and protective factors that contribute to the problems.</a:t>
            </a:r>
          </a:p>
          <a:p>
            <a:pPr>
              <a:lnSpc>
                <a:spcPct val="110000"/>
              </a:lnSpc>
              <a:spcBef>
                <a:spcPct val="0"/>
              </a:spcBef>
            </a:pPr>
            <a:r>
              <a:rPr lang="en-US" altLang="en-US" sz="1100" b="1" u="sng" dirty="0">
                <a:latin typeface="Arial" panose="020B0604020202020204" pitchFamily="34" charset="0"/>
              </a:rPr>
              <a:t>How?</a:t>
            </a:r>
            <a:r>
              <a:rPr lang="en-US" altLang="en-US" sz="1100" b="1" dirty="0">
                <a:latin typeface="Arial" panose="020B0604020202020204" pitchFamily="34" charset="0"/>
              </a:rPr>
              <a:t> – </a:t>
            </a:r>
            <a:r>
              <a:rPr lang="en-US" altLang="en-US" sz="1100" dirty="0">
                <a:latin typeface="Arial" panose="020B0604020202020204" pitchFamily="34" charset="0"/>
              </a:rPr>
              <a:t>How do we do effective prevention? This refers to a planning process—the Strategic Prevention Framework—that will be used to determine what interventions will be most effective for a specific population group. (The SPF will be covered in the next slide.)</a:t>
            </a:r>
          </a:p>
          <a:p>
            <a:pPr>
              <a:lnSpc>
                <a:spcPct val="110000"/>
              </a:lnSpc>
              <a:spcBef>
                <a:spcPct val="0"/>
              </a:spcBef>
            </a:pPr>
            <a:r>
              <a:rPr lang="en-US" altLang="en-US" sz="1100" dirty="0">
                <a:latin typeface="Arial" panose="020B0604020202020204" pitchFamily="34" charset="0"/>
              </a:rPr>
              <a:t> </a:t>
            </a:r>
          </a:p>
          <a:p>
            <a:pPr>
              <a:lnSpc>
                <a:spcPct val="110000"/>
              </a:lnSpc>
              <a:spcBef>
                <a:spcPct val="0"/>
              </a:spcBef>
            </a:pPr>
            <a:r>
              <a:rPr lang="en-US" altLang="en-US" sz="1100" dirty="0">
                <a:latin typeface="Arial" panose="020B0604020202020204" pitchFamily="34" charset="0"/>
              </a:rPr>
              <a:t>Summarize what participants have learned so far about the public health approach:</a:t>
            </a:r>
          </a:p>
          <a:p>
            <a:pPr>
              <a:lnSpc>
                <a:spcPct val="110000"/>
              </a:lnSpc>
              <a:spcBef>
                <a:spcPct val="0"/>
              </a:spcBef>
            </a:pPr>
            <a:r>
              <a:rPr lang="en-US" altLang="en-US" sz="1100" dirty="0">
                <a:latin typeface="Arial" panose="020B0604020202020204" pitchFamily="34" charset="0"/>
              </a:rPr>
              <a:t>In the work we are doing to prevent substance abuse and other behavioral health problems, the</a:t>
            </a:r>
            <a:r>
              <a:rPr lang="en-US" altLang="en-US" sz="1100" b="1" dirty="0">
                <a:latin typeface="Arial" panose="020B0604020202020204" pitchFamily="34" charset="0"/>
              </a:rPr>
              <a:t> </a:t>
            </a:r>
            <a:r>
              <a:rPr lang="en-US" altLang="en-US" sz="1100" b="1" u="sng" dirty="0">
                <a:latin typeface="Arial" panose="020B0604020202020204" pitchFamily="34" charset="0"/>
              </a:rPr>
              <a:t>public health approach will help us to answer these questions</a:t>
            </a:r>
            <a:r>
              <a:rPr lang="en-US" altLang="en-US" sz="1100" b="1" dirty="0">
                <a:latin typeface="Arial" panose="020B0604020202020204" pitchFamily="34" charset="0"/>
              </a:rPr>
              <a:t>. </a:t>
            </a:r>
            <a:endParaRPr lang="en-US" altLang="en-US" sz="1100" dirty="0">
              <a:latin typeface="Arial" panose="020B0604020202020204" pitchFamily="34" charset="0"/>
            </a:endParaRPr>
          </a:p>
          <a:p>
            <a:pPr>
              <a:lnSpc>
                <a:spcPct val="110000"/>
              </a:lnSpc>
              <a:spcBef>
                <a:spcPct val="0"/>
              </a:spcBef>
            </a:pPr>
            <a:r>
              <a:rPr lang="en-US" altLang="en-US" sz="1100" dirty="0">
                <a:latin typeface="Arial" panose="020B0604020202020204" pitchFamily="34" charset="0"/>
              </a:rPr>
              <a:t> </a:t>
            </a:r>
          </a:p>
          <a:p>
            <a:pPr>
              <a:lnSpc>
                <a:spcPct val="110000"/>
              </a:lnSpc>
              <a:spcBef>
                <a:spcPct val="0"/>
              </a:spcBef>
            </a:pPr>
            <a:r>
              <a:rPr lang="en-US" altLang="en-US" sz="1100" dirty="0">
                <a:latin typeface="Arial" panose="020B0604020202020204" pitchFamily="34" charset="0"/>
              </a:rPr>
              <a:t>Refer participants to </a:t>
            </a:r>
            <a:r>
              <a:rPr lang="en-US" altLang="en-US" sz="1100" b="1" i="1" dirty="0">
                <a:latin typeface="Arial" panose="020B0604020202020204" pitchFamily="34" charset="0"/>
              </a:rPr>
              <a:t>Information Sheet 1.11: A Public Health Approach</a:t>
            </a:r>
            <a:r>
              <a:rPr lang="en-US" altLang="en-US" sz="1100" i="1" dirty="0">
                <a:latin typeface="Arial" panose="020B0604020202020204" pitchFamily="34" charset="0"/>
              </a:rPr>
              <a:t>,</a:t>
            </a:r>
            <a:r>
              <a:rPr lang="en-US" altLang="en-US" sz="1100" dirty="0">
                <a:latin typeface="Arial" panose="020B0604020202020204" pitchFamily="34" charset="0"/>
              </a:rPr>
              <a:t> which includes these questions as well as information on the public health approach, the developmental perspective, multiple contexts, and the Strategic Prevention Framework.</a:t>
            </a:r>
          </a:p>
          <a:p>
            <a:pPr>
              <a:lnSpc>
                <a:spcPct val="110000"/>
              </a:lnSpc>
              <a:spcBef>
                <a:spcPct val="0"/>
              </a:spcBef>
            </a:pPr>
            <a:r>
              <a:rPr lang="en-US" altLang="en-US" sz="900" dirty="0">
                <a:latin typeface="Arial" panose="020B0604020202020204" pitchFamily="34" charset="0"/>
              </a:rPr>
              <a:t>(NOTE: If you haven</a:t>
            </a:r>
            <a:r>
              <a:rPr lang="ja-JP" altLang="en-US" sz="900" dirty="0">
                <a:latin typeface="Arial" panose="020B0604020202020204" pitchFamily="34" charset="0"/>
              </a:rPr>
              <a:t>’</a:t>
            </a:r>
            <a:r>
              <a:rPr lang="en-US" altLang="ja-JP" sz="900" dirty="0">
                <a:latin typeface="Arial" panose="020B0604020202020204" pitchFamily="34" charset="0"/>
                <a:cs typeface="Arial" panose="020B0604020202020204" pitchFamily="34" charset="0"/>
              </a:rPr>
              <a:t>t already done so, you may want to write down these public health questions on easel paper to leave up in the room for the rest of the training.)</a:t>
            </a:r>
            <a:endParaRPr lang="en-US" altLang="en-US" sz="9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31</a:t>
            </a:fld>
            <a:endParaRPr lang="en-US"/>
          </a:p>
        </p:txBody>
      </p:sp>
    </p:spTree>
    <p:extLst>
      <p:ext uri="{BB962C8B-B14F-4D97-AF65-F5344CB8AC3E}">
        <p14:creationId xmlns:p14="http://schemas.microsoft.com/office/powerpoint/2010/main" val="3351426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2116138" y="501650"/>
            <a:ext cx="2798762" cy="2098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xfrm>
            <a:off x="701675" y="2720975"/>
            <a:ext cx="5607050" cy="600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rPr>
              <a:t>Connect the public health questions to the Strategic Prevention Framework (SPF) by explaining that: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 </a:t>
            </a:r>
            <a:r>
              <a:rPr lang="en-US" altLang="en-US" sz="1100" b="1" u="sng" dirty="0">
                <a:latin typeface="Arial" panose="020B0604020202020204" pitchFamily="34" charset="0"/>
              </a:rPr>
              <a:t>SPF answers the public health question</a:t>
            </a:r>
            <a:r>
              <a:rPr lang="en-US" altLang="en-US" sz="1100" dirty="0">
                <a:latin typeface="Arial" panose="020B0604020202020204" pitchFamily="34" charset="0"/>
              </a:rPr>
              <a:t>, </a:t>
            </a:r>
            <a:r>
              <a:rPr lang="ja-JP" altLang="en-US" sz="1100" dirty="0">
                <a:latin typeface="Arial" panose="020B0604020202020204" pitchFamily="34" charset="0"/>
              </a:rPr>
              <a:t>“</a:t>
            </a:r>
            <a:r>
              <a:rPr lang="en-US" altLang="ja-JP" sz="1100" dirty="0">
                <a:latin typeface="Arial" panose="020B0604020202020204" pitchFamily="34" charset="0"/>
                <a:cs typeface="Arial" panose="020B0604020202020204" pitchFamily="34" charset="0"/>
              </a:rPr>
              <a:t>How</a:t>
            </a:r>
            <a:r>
              <a:rPr lang="en-US" altLang="ja-JP" sz="1100" b="1" dirty="0">
                <a:latin typeface="Arial" panose="020B0604020202020204" pitchFamily="34" charset="0"/>
                <a:cs typeface="Arial" panose="020B0604020202020204" pitchFamily="34" charset="0"/>
              </a:rPr>
              <a:t> </a:t>
            </a:r>
            <a:r>
              <a:rPr lang="en-US" altLang="ja-JP" sz="1100" dirty="0">
                <a:latin typeface="Arial" panose="020B0604020202020204" pitchFamily="34" charset="0"/>
                <a:cs typeface="Arial" panose="020B0604020202020204" pitchFamily="34" charset="0"/>
              </a:rPr>
              <a:t>will we do substance abuse prevention?</a:t>
            </a:r>
            <a:r>
              <a:rPr lang="ja-JP" altLang="en-US" sz="1100" dirty="0">
                <a:latin typeface="Arial" panose="020B0604020202020204" pitchFamily="34" charset="0"/>
              </a:rPr>
              <a:t>”</a:t>
            </a:r>
            <a:endParaRPr lang="en-US" altLang="ja-JP" sz="1100" dirty="0">
              <a:latin typeface="Arial" panose="020B0604020202020204" pitchFamily="34" charset="0"/>
            </a:endParaRP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 SPF is a strategic planning process that SAMHSA</a:t>
            </a:r>
            <a:r>
              <a:rPr lang="ja-JP" altLang="en-US" sz="1100" dirty="0">
                <a:latin typeface="Arial" panose="020B0604020202020204" pitchFamily="34" charset="0"/>
              </a:rPr>
              <a:t>’</a:t>
            </a:r>
            <a:r>
              <a:rPr lang="en-US" altLang="ja-JP" sz="1100" dirty="0">
                <a:latin typeface="Arial" panose="020B0604020202020204" pitchFamily="34" charset="0"/>
              </a:rPr>
              <a:t>s Center for Substance Abuse Prevention (CSAP) uses to guide communities and states in developing and implementing </a:t>
            </a:r>
            <a:r>
              <a:rPr lang="en-US" altLang="ja-JP" sz="1100" b="1" u="sng" dirty="0">
                <a:latin typeface="Arial" panose="020B0604020202020204" pitchFamily="34" charset="0"/>
              </a:rPr>
              <a:t>comprehensive substance abuse prevention activities.</a:t>
            </a:r>
            <a:endParaRPr lang="en-US" altLang="ja-JP" sz="1100" dirty="0">
              <a:latin typeface="Arial" panose="020B0604020202020204" pitchFamily="34" charset="0"/>
            </a:endParaRP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Optional</a:t>
            </a:r>
            <a:r>
              <a:rPr lang="en-US" altLang="en-US" sz="1100" baseline="0" dirty="0">
                <a:latin typeface="Arial" panose="020B0604020202020204" pitchFamily="34" charset="0"/>
              </a:rPr>
              <a:t> activity:</a:t>
            </a:r>
          </a:p>
          <a:p>
            <a:pPr>
              <a:spcBef>
                <a:spcPct val="0"/>
              </a:spcBef>
            </a:pPr>
            <a:endParaRPr lang="en-US" altLang="en-US" sz="1100" baseline="0" dirty="0">
              <a:latin typeface="Arial" panose="020B0604020202020204" pitchFamily="34" charset="0"/>
            </a:endParaRPr>
          </a:p>
          <a:p>
            <a:pPr>
              <a:spcBef>
                <a:spcPct val="0"/>
              </a:spcBef>
            </a:pPr>
            <a:r>
              <a:rPr lang="en-US" altLang="en-US" sz="1100" dirty="0">
                <a:latin typeface="Arial" panose="020B0604020202020204" pitchFamily="34" charset="0"/>
              </a:rPr>
              <a:t>Ask participants to raise their hands if they have been to a workshop or training on the Strategic Prevention Framework—or SPF. </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If participants</a:t>
            </a:r>
            <a:r>
              <a:rPr lang="en-US" altLang="en-US" sz="1100" baseline="0" dirty="0">
                <a:latin typeface="Arial" panose="020B0604020202020204" pitchFamily="34" charset="0"/>
              </a:rPr>
              <a:t> are not familiar with the SPF, ask for volunteers to describe what they think of when they see the words “capacity”, “assessment”, “planning”, etc. </a:t>
            </a:r>
          </a:p>
          <a:p>
            <a:pPr>
              <a:spcBef>
                <a:spcPct val="0"/>
              </a:spcBef>
            </a:pPr>
            <a:endParaRPr lang="en-US" altLang="en-US" sz="1100" baseline="0" dirty="0">
              <a:latin typeface="Arial" panose="020B0604020202020204" pitchFamily="34" charset="0"/>
            </a:endParaRPr>
          </a:p>
          <a:p>
            <a:pPr>
              <a:spcBef>
                <a:spcPct val="0"/>
              </a:spcBef>
            </a:pPr>
            <a:r>
              <a:rPr lang="en-US" altLang="en-US" sz="1100" baseline="0" dirty="0">
                <a:latin typeface="Arial" panose="020B0604020202020204" pitchFamily="34" charset="0"/>
              </a:rPr>
              <a:t>If participants answer that they do know the SPF, ask them to describe each step in a sentence. </a:t>
            </a:r>
            <a:endParaRPr lang="en-US" altLang="en-US" sz="1100"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32</a:t>
            </a:fld>
            <a:endParaRPr lang="en-US"/>
          </a:p>
        </p:txBody>
      </p:sp>
    </p:spTree>
    <p:extLst>
      <p:ext uri="{BB962C8B-B14F-4D97-AF65-F5344CB8AC3E}">
        <p14:creationId xmlns:p14="http://schemas.microsoft.com/office/powerpoint/2010/main" val="3798079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2166938" y="736600"/>
            <a:ext cx="2578100" cy="1935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6"/>
          <p:cNvSpPr>
            <a:spLocks noGrp="1"/>
          </p:cNvSpPr>
          <p:nvPr>
            <p:ph type="body" idx="1"/>
          </p:nvPr>
        </p:nvSpPr>
        <p:spPr bwMode="auto">
          <a:xfrm>
            <a:off x="762000" y="2705100"/>
            <a:ext cx="5486400" cy="635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cs typeface="Arial" panose="020B0604020202020204" pitchFamily="34" charset="0"/>
              </a:rPr>
              <a:t>Connect the public health questions to the Strategic Prevention Framework as follows:</a:t>
            </a:r>
          </a:p>
          <a:p>
            <a:pPr>
              <a:spcBef>
                <a:spcPct val="0"/>
              </a:spcBef>
            </a:pPr>
            <a:endParaRPr lang="en-US" altLang="en-US" sz="1100" b="1" dirty="0">
              <a:latin typeface="Arial" panose="020B0604020202020204" pitchFamily="34" charset="0"/>
              <a:cs typeface="Arial" panose="020B0604020202020204" pitchFamily="34" charset="0"/>
            </a:endParaRPr>
          </a:p>
          <a:p>
            <a:pPr>
              <a:spcBef>
                <a:spcPct val="0"/>
              </a:spcBef>
            </a:pPr>
            <a:r>
              <a:rPr lang="en-US" altLang="en-US" sz="1100" dirty="0">
                <a:latin typeface="Arial" panose="020B0604020202020204" pitchFamily="34" charset="0"/>
                <a:cs typeface="Arial" panose="020B0604020202020204" pitchFamily="34" charset="0"/>
              </a:rPr>
              <a:t>“We need a strategic planning process in order to </a:t>
            </a:r>
            <a:r>
              <a:rPr lang="en-US" altLang="en-US" sz="1100" b="1" u="sng" dirty="0">
                <a:latin typeface="Arial" panose="020B0604020202020204" pitchFamily="34" charset="0"/>
                <a:cs typeface="Arial" panose="020B0604020202020204" pitchFamily="34" charset="0"/>
              </a:rPr>
              <a:t>answer the public health questions </a:t>
            </a:r>
            <a:r>
              <a:rPr lang="en-US" altLang="en-US" sz="1100" dirty="0">
                <a:latin typeface="Arial" panose="020B0604020202020204" pitchFamily="34" charset="0"/>
                <a:cs typeface="Arial" panose="020B0604020202020204" pitchFamily="34" charset="0"/>
              </a:rPr>
              <a:t>and </a:t>
            </a:r>
            <a:r>
              <a:rPr lang="en-US" altLang="en-US" sz="1100" b="1" u="sng" dirty="0">
                <a:latin typeface="Arial" panose="020B0604020202020204" pitchFamily="34" charset="0"/>
                <a:cs typeface="Arial" panose="020B0604020202020204" pitchFamily="34" charset="0"/>
              </a:rPr>
              <a:t>determine what interventions will be most effective </a:t>
            </a:r>
            <a:r>
              <a:rPr lang="en-US" altLang="en-US" sz="1100" dirty="0">
                <a:latin typeface="Arial" panose="020B0604020202020204" pitchFamily="34" charset="0"/>
                <a:cs typeface="Arial" panose="020B0604020202020204" pitchFamily="34" charset="0"/>
              </a:rPr>
              <a:t>for addressing the specific problems in a community. This training will give you a </a:t>
            </a:r>
            <a:r>
              <a:rPr lang="en-US" altLang="en-US" sz="1100" b="1" u="sng" dirty="0">
                <a:latin typeface="Arial" panose="020B0604020202020204" pitchFamily="34" charset="0"/>
                <a:cs typeface="Arial" panose="020B0604020202020204" pitchFamily="34" charset="0"/>
              </a:rPr>
              <a:t>basic understanding of the SPF</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process and the connection between the different steps.”</a:t>
            </a:r>
            <a:endParaRPr lang="en-US" altLang="ja-JP" sz="1100" dirty="0">
              <a:solidFill>
                <a:srgbClr val="0070C0"/>
              </a:solidFill>
              <a:latin typeface="Arial" panose="020B0604020202020204" pitchFamily="34" charset="0"/>
            </a:endParaRPr>
          </a:p>
          <a:p>
            <a:pPr>
              <a:spcBef>
                <a:spcPct val="0"/>
              </a:spcBef>
            </a:pPr>
            <a:endParaRPr lang="en-US" altLang="en-US" sz="1100" dirty="0">
              <a:latin typeface="Arial" panose="020B0604020202020204" pitchFamily="34" charset="0"/>
            </a:endParaRPr>
          </a:p>
          <a:p>
            <a:pPr>
              <a:spcBef>
                <a:spcPct val="0"/>
              </a:spcBef>
            </a:pPr>
            <a:r>
              <a:rPr lang="en-US" altLang="en-US" sz="1100" dirty="0">
                <a:latin typeface="Arial" panose="020B0604020202020204" pitchFamily="34" charset="0"/>
              </a:rPr>
              <a:t>Re-iterate these points about the SPF:</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 SPF is </a:t>
            </a:r>
            <a:r>
              <a:rPr lang="en-US" altLang="en-US" sz="1100" b="1" u="sng" dirty="0">
                <a:latin typeface="Arial" panose="020B0604020202020204" pitchFamily="34" charset="0"/>
              </a:rPr>
              <a:t>not a linear process</a:t>
            </a:r>
            <a:r>
              <a:rPr lang="en-US" altLang="en-US" sz="1100" dirty="0">
                <a:latin typeface="Arial" panose="020B0604020202020204" pitchFamily="34" charset="0"/>
              </a:rPr>
              <a:t>—the steps may be done out of order or repeated.</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There is a </a:t>
            </a:r>
            <a:r>
              <a:rPr lang="en-US" altLang="en-US" sz="1100" b="1" u="sng" dirty="0">
                <a:latin typeface="Arial" panose="020B0604020202020204" pitchFamily="34" charset="0"/>
              </a:rPr>
              <a:t>connection and overlap between </a:t>
            </a:r>
            <a:r>
              <a:rPr lang="en-US" altLang="en-US" sz="1100" dirty="0">
                <a:latin typeface="Arial" panose="020B0604020202020204" pitchFamily="34" charset="0"/>
              </a:rPr>
              <a:t>all of the steps.</a:t>
            </a:r>
          </a:p>
          <a:p>
            <a:pPr marL="171450" indent="-171450">
              <a:spcBef>
                <a:spcPct val="0"/>
              </a:spcBef>
              <a:buFont typeface="Arial" panose="020B0604020202020204" pitchFamily="34" charset="0"/>
              <a:buChar char="•"/>
            </a:pPr>
            <a:r>
              <a:rPr lang="en-US" altLang="en-US" sz="1100" b="1" u="sng" dirty="0">
                <a:latin typeface="Arial" panose="020B0604020202020204" pitchFamily="34" charset="0"/>
              </a:rPr>
              <a:t>Sustainability and cultural competence are in the center </a:t>
            </a:r>
            <a:r>
              <a:rPr lang="en-US" altLang="en-US" sz="1100" dirty="0">
                <a:latin typeface="Arial" panose="020B0604020202020204" pitchFamily="34" charset="0"/>
              </a:rPr>
              <a:t>because they are integrated into each of the steps.</a:t>
            </a:r>
          </a:p>
          <a:p>
            <a:pPr marL="171450" indent="-171450">
              <a:spcBef>
                <a:spcPct val="0"/>
              </a:spcBef>
              <a:buFont typeface="Arial" panose="020B0604020202020204" pitchFamily="34" charset="0"/>
              <a:buChar char="•"/>
            </a:pPr>
            <a:r>
              <a:rPr lang="en-US" altLang="en-US" sz="1100" dirty="0">
                <a:solidFill>
                  <a:srgbClr val="000000"/>
                </a:solidFill>
                <a:latin typeface="Arial" panose="020B0604020202020204" pitchFamily="34" charset="0"/>
              </a:rPr>
              <a:t>The SPF is an effective planning process that may be used in </a:t>
            </a:r>
            <a:r>
              <a:rPr lang="en-US" altLang="en-US" sz="1100" b="1" u="sng" dirty="0">
                <a:solidFill>
                  <a:srgbClr val="000000"/>
                </a:solidFill>
                <a:latin typeface="Arial" panose="020B0604020202020204" pitchFamily="34" charset="0"/>
              </a:rPr>
              <a:t>communities, states, jurisdictions, and tribes.</a:t>
            </a:r>
          </a:p>
          <a:p>
            <a:pPr>
              <a:spcBef>
                <a:spcPct val="0"/>
              </a:spcBef>
              <a:buFontTx/>
              <a:buChar char="•"/>
            </a:pPr>
            <a:endParaRPr lang="en-US" altLang="en-US" sz="1100" b="1" dirty="0">
              <a:latin typeface="Arial" panose="020B0604020202020204" pitchFamily="34" charset="0"/>
            </a:endParaRPr>
          </a:p>
          <a:p>
            <a:pPr>
              <a:spcBef>
                <a:spcPct val="0"/>
              </a:spcBef>
            </a:pPr>
            <a:r>
              <a:rPr lang="en-US" altLang="en-US" sz="1100" dirty="0">
                <a:latin typeface="Arial" panose="020B0604020202020204" pitchFamily="34" charset="0"/>
                <a:cs typeface="Arial" panose="020B0604020202020204" pitchFamily="34" charset="0"/>
              </a:rPr>
              <a:t>Give a brief example to illustrate the 5 steps. Be sure to state the ultimate goal for the example you provide. For instance if you use the example of a family vacation then the ultimate goal might be to have a positive family experience that can be sustained through a repeated event, rather than stating the goals as taking a trip to Italy. </a:t>
            </a:r>
            <a:endParaRPr lang="en-US" altLang="en-US" sz="1100" dirty="0">
              <a:solidFill>
                <a:srgbClr val="000000"/>
              </a:solidFill>
              <a:latin typeface="Arial" panose="020B0604020202020204" pitchFamily="34" charset="0"/>
            </a:endParaRPr>
          </a:p>
          <a:p>
            <a:pPr>
              <a:spcBef>
                <a:spcPct val="0"/>
              </a:spcBef>
            </a:pPr>
            <a:endParaRPr lang="en-US" altLang="en-US" sz="1100" b="1" dirty="0">
              <a:solidFill>
                <a:srgbClr val="000000"/>
              </a:solidFill>
              <a:latin typeface="Arial" panose="020B0604020202020204" pitchFamily="34" charset="0"/>
            </a:endParaRPr>
          </a:p>
          <a:p>
            <a:pPr>
              <a:spcBef>
                <a:spcPct val="0"/>
              </a:spcBef>
            </a:pPr>
            <a:r>
              <a:rPr lang="en-US" altLang="en-US" sz="1100" b="1" dirty="0">
                <a:solidFill>
                  <a:srgbClr val="000000"/>
                </a:solidFill>
                <a:latin typeface="Arial" panose="020B0604020202020204" pitchFamily="34" charset="0"/>
              </a:rPr>
              <a:t>ACTIVITY – SPF in Action</a:t>
            </a:r>
          </a:p>
          <a:p>
            <a:pPr>
              <a:spcBef>
                <a:spcPct val="0"/>
              </a:spcBef>
            </a:pPr>
            <a:r>
              <a:rPr lang="en-US" altLang="en-US" sz="1100" b="1" dirty="0">
                <a:solidFill>
                  <a:srgbClr val="000000"/>
                </a:solidFill>
                <a:latin typeface="Arial" panose="020B0604020202020204" pitchFamily="34" charset="0"/>
              </a:rPr>
              <a:t>Purpose </a:t>
            </a:r>
            <a:r>
              <a:rPr lang="en-US" altLang="en-US" sz="1100" dirty="0">
                <a:solidFill>
                  <a:srgbClr val="000000"/>
                </a:solidFill>
                <a:latin typeface="Arial" panose="020B0604020202020204" pitchFamily="34" charset="0"/>
              </a:rPr>
              <a:t>– To give participants an opportunity to illustrate the steps of the SPF in something they are already doing in their work or lives.</a:t>
            </a:r>
          </a:p>
          <a:p>
            <a:pPr>
              <a:spcBef>
                <a:spcPct val="0"/>
              </a:spcBef>
            </a:pPr>
            <a:r>
              <a:rPr lang="en-US" altLang="en-US" sz="1100" b="1" dirty="0">
                <a:solidFill>
                  <a:srgbClr val="000000"/>
                </a:solidFill>
                <a:latin typeface="Arial" panose="020B0604020202020204" pitchFamily="34" charset="0"/>
              </a:rPr>
              <a:t>Time </a:t>
            </a:r>
            <a:r>
              <a:rPr lang="en-US" altLang="en-US" sz="1100" dirty="0">
                <a:solidFill>
                  <a:srgbClr val="000000"/>
                </a:solidFill>
                <a:latin typeface="Arial" panose="020B0604020202020204" pitchFamily="34" charset="0"/>
              </a:rPr>
              <a:t>– 20 minutes</a:t>
            </a:r>
          </a:p>
          <a:p>
            <a:pPr>
              <a:spcBef>
                <a:spcPct val="0"/>
              </a:spcBef>
            </a:pPr>
            <a:r>
              <a:rPr lang="en-US" altLang="en-US" sz="1100" b="1" dirty="0">
                <a:solidFill>
                  <a:srgbClr val="000000"/>
                </a:solidFill>
                <a:latin typeface="Arial" panose="020B0604020202020204" pitchFamily="34" charset="0"/>
              </a:rPr>
              <a:t>Instructions</a:t>
            </a:r>
            <a:r>
              <a:rPr lang="en-US" altLang="en-US" sz="1100" dirty="0">
                <a:solidFill>
                  <a:srgbClr val="000000"/>
                </a:solidFill>
                <a:latin typeface="Arial" panose="020B0604020202020204" pitchFamily="34" charset="0"/>
              </a:rPr>
              <a:t> –</a:t>
            </a:r>
          </a:p>
          <a:p>
            <a:pPr marL="228600" indent="-228600">
              <a:spcBef>
                <a:spcPct val="0"/>
              </a:spcBef>
              <a:buFont typeface="+mj-lt"/>
              <a:buAutoNum type="arabicPeriod"/>
            </a:pPr>
            <a:r>
              <a:rPr lang="en-US" altLang="en-US" sz="1100" dirty="0">
                <a:solidFill>
                  <a:srgbClr val="000000"/>
                </a:solidFill>
                <a:latin typeface="Arial" panose="020B0604020202020204" pitchFamily="34" charset="0"/>
              </a:rPr>
              <a:t>Ask participants to form small groups of 3–4 people each</a:t>
            </a:r>
          </a:p>
          <a:p>
            <a:pPr marL="228600" indent="-228600">
              <a:spcBef>
                <a:spcPct val="0"/>
              </a:spcBef>
              <a:buFont typeface="+mj-lt"/>
              <a:buAutoNum type="arabicPeriod"/>
            </a:pPr>
            <a:r>
              <a:rPr lang="en-US" altLang="en-US" sz="1100" dirty="0">
                <a:solidFill>
                  <a:srgbClr val="000000"/>
                </a:solidFill>
                <a:latin typeface="Arial" panose="020B0604020202020204" pitchFamily="34" charset="0"/>
              </a:rPr>
              <a:t>Have each group come up with an example of something they have done in their every day life or in their work that incorporates ALL of the five steps of the SPF</a:t>
            </a:r>
          </a:p>
          <a:p>
            <a:pPr marL="228600" indent="-228600">
              <a:spcBef>
                <a:spcPct val="0"/>
              </a:spcBef>
              <a:buFont typeface="+mj-lt"/>
              <a:buAutoNum type="arabicPeriod"/>
            </a:pPr>
            <a:r>
              <a:rPr lang="en-US" altLang="en-US" sz="1100" dirty="0">
                <a:solidFill>
                  <a:srgbClr val="000000"/>
                </a:solidFill>
                <a:latin typeface="Arial" panose="020B0604020202020204" pitchFamily="34" charset="0"/>
              </a:rPr>
              <a:t>Using their example, ask each group to write down what they do in each of the five steps, and to consider how cultural competence and sustainability are a part of each step.</a:t>
            </a:r>
          </a:p>
          <a:p>
            <a:pPr marL="228600" indent="-228600">
              <a:spcBef>
                <a:spcPct val="0"/>
              </a:spcBef>
              <a:buFont typeface="+mj-lt"/>
              <a:buAutoNum type="arabicPeriod"/>
            </a:pPr>
            <a:r>
              <a:rPr lang="en-US" altLang="en-US" sz="1100" dirty="0">
                <a:solidFill>
                  <a:srgbClr val="000000"/>
                </a:solidFill>
                <a:latin typeface="Arial" panose="020B0604020202020204" pitchFamily="34" charset="0"/>
              </a:rPr>
              <a:t>After 15 minutes have each small group share their example with </a:t>
            </a:r>
            <a:r>
              <a:rPr lang="en-US" altLang="en-US" sz="1100">
                <a:solidFill>
                  <a:srgbClr val="000000"/>
                </a:solidFill>
                <a:latin typeface="Arial" panose="020B0604020202020204" pitchFamily="34" charset="0"/>
              </a:rPr>
              <a:t>everyone.</a:t>
            </a:r>
            <a:endParaRPr lang="en-US" altLang="en-US" sz="1100" dirty="0">
              <a:solidFill>
                <a:srgbClr val="000000"/>
              </a:solidFill>
              <a:latin typeface="Arial" panose="020B0604020202020204" pitchFamily="34" charset="0"/>
            </a:endParaRPr>
          </a:p>
        </p:txBody>
      </p:sp>
      <p:sp>
        <p:nvSpPr>
          <p:cNvPr id="27651" name="Slide Number Placeholder 1"/>
          <p:cNvSpPr>
            <a:spLocks noGrp="1"/>
          </p:cNvSpPr>
          <p:nvPr>
            <p:ph type="sldNum" sz="quarter" idx="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2D77DDB-FE4A-4FCD-A04B-5DDD48096738}" type="slidenum">
              <a:rPr lang="en-US" altLang="en-US" sz="1200">
                <a:latin typeface="Calibri" panose="020F0502020204030204" pitchFamily="34" charset="0"/>
              </a:rPr>
              <a:pPr eaLnBrk="1" hangingPunct="1"/>
              <a:t>33</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35734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xfrm>
            <a:off x="1943100" y="696913"/>
            <a:ext cx="2941638" cy="220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xfrm>
            <a:off x="701675" y="3205163"/>
            <a:ext cx="5607050" cy="5176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rPr>
              <a:t>Ask participants to summarize what was learned in the training today. </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Review the learning objectives on the slide and ask participants:</a:t>
            </a:r>
          </a:p>
          <a:p>
            <a:pPr>
              <a:lnSpc>
                <a:spcPct val="115000"/>
              </a:lnSpc>
              <a:spcBef>
                <a:spcPct val="0"/>
              </a:spcBef>
            </a:pPr>
            <a:r>
              <a:rPr lang="en-US" altLang="en-US" sz="1100" dirty="0">
                <a:latin typeface="Arial" panose="020B0604020202020204" pitchFamily="34" charset="0"/>
              </a:rPr>
              <a:t>How well were these objectives met?</a:t>
            </a:r>
            <a:endParaRPr lang="en-US" altLang="en-US" sz="1100" dirty="0"/>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If there is time, you may want to choose to do one of the following activities:</a:t>
            </a:r>
          </a:p>
          <a:p>
            <a:pPr>
              <a:spcBef>
                <a:spcPct val="0"/>
              </a:spcBef>
            </a:pPr>
            <a:r>
              <a:rPr lang="en-US" altLang="en-US" sz="1100" dirty="0">
                <a:latin typeface="Arial" panose="020B0604020202020204" pitchFamily="34" charset="0"/>
              </a:rPr>
              <a:t> </a:t>
            </a:r>
          </a:p>
          <a:p>
            <a:pPr>
              <a:spcBef>
                <a:spcPct val="0"/>
              </a:spcBef>
            </a:pPr>
            <a:r>
              <a:rPr lang="en-US" altLang="en-US" sz="1100" b="1" dirty="0">
                <a:latin typeface="Arial" panose="020B0604020202020204" pitchFamily="34" charset="0"/>
              </a:rPr>
              <a:t>OPTIONAL ACTIVITY 1 – Learning Objectives</a:t>
            </a:r>
            <a:endParaRPr lang="en-US" altLang="en-US" sz="1100" dirty="0">
              <a:latin typeface="Arial" panose="020B0604020202020204" pitchFamily="34" charset="0"/>
            </a:endParaRPr>
          </a:p>
          <a:p>
            <a:pPr>
              <a:spcBef>
                <a:spcPct val="0"/>
              </a:spcBef>
            </a:pPr>
            <a:r>
              <a:rPr lang="en-US" altLang="en-US" sz="1100" b="1" dirty="0">
                <a:latin typeface="Arial" panose="020B0604020202020204" pitchFamily="34" charset="0"/>
              </a:rPr>
              <a:t>Purpose</a:t>
            </a:r>
            <a:r>
              <a:rPr lang="en-US" altLang="en-US" sz="1100" dirty="0">
                <a:latin typeface="Arial" panose="020B0604020202020204" pitchFamily="34" charset="0"/>
              </a:rPr>
              <a:t> – To reflect on what they learned today</a:t>
            </a:r>
          </a:p>
          <a:p>
            <a:pPr>
              <a:spcBef>
                <a:spcPct val="0"/>
              </a:spcBef>
            </a:pPr>
            <a:r>
              <a:rPr lang="en-US" altLang="en-US" sz="1100" b="1" dirty="0">
                <a:latin typeface="Arial" panose="020B0604020202020204" pitchFamily="34" charset="0"/>
              </a:rPr>
              <a:t>Total Time </a:t>
            </a:r>
            <a:r>
              <a:rPr lang="en-US" altLang="en-US" sz="1100" dirty="0">
                <a:latin typeface="Arial" panose="020B0604020202020204" pitchFamily="34" charset="0"/>
              </a:rPr>
              <a:t>– 15 minutes</a:t>
            </a:r>
          </a:p>
          <a:p>
            <a:pPr>
              <a:spcBef>
                <a:spcPct val="0"/>
              </a:spcBef>
            </a:pPr>
            <a:r>
              <a:rPr lang="en-US" altLang="en-US" sz="1100" b="1" dirty="0">
                <a:latin typeface="Arial" panose="020B0604020202020204" pitchFamily="34" charset="0"/>
              </a:rPr>
              <a:t>Instructions</a:t>
            </a:r>
            <a:r>
              <a:rPr lang="en-US" altLang="en-US" sz="1100" dirty="0">
                <a:latin typeface="Arial" panose="020B0604020202020204" pitchFamily="34" charset="0"/>
              </a:rPr>
              <a:t> – </a:t>
            </a:r>
          </a:p>
          <a:p>
            <a:pPr marL="228600" indent="-228600">
              <a:spcBef>
                <a:spcPct val="0"/>
              </a:spcBef>
              <a:buFont typeface="+mj-lt"/>
              <a:buAutoNum type="arabicPeriod"/>
            </a:pPr>
            <a:r>
              <a:rPr lang="en-US" altLang="en-US" sz="1100" dirty="0">
                <a:latin typeface="Arial" panose="020B0604020202020204" pitchFamily="34" charset="0"/>
              </a:rPr>
              <a:t>Assign one learning objective to each table group.</a:t>
            </a:r>
          </a:p>
          <a:p>
            <a:pPr marL="228600" indent="-228600">
              <a:spcBef>
                <a:spcPct val="0"/>
              </a:spcBef>
              <a:buFont typeface="+mj-lt"/>
              <a:buAutoNum type="arabicPeriod"/>
            </a:pPr>
            <a:r>
              <a:rPr lang="en-US" altLang="en-US" sz="1100" dirty="0">
                <a:latin typeface="Arial" panose="020B0604020202020204" pitchFamily="34" charset="0"/>
              </a:rPr>
              <a:t>Ask each table group to discuss how they would go about explaining what they learned today (5 minutes). </a:t>
            </a:r>
          </a:p>
          <a:p>
            <a:pPr marL="228600" indent="-228600">
              <a:spcBef>
                <a:spcPct val="0"/>
              </a:spcBef>
              <a:buFont typeface="+mj-lt"/>
              <a:buAutoNum type="arabicPeriod"/>
            </a:pPr>
            <a:r>
              <a:rPr lang="en-US" altLang="en-US" sz="1100" dirty="0">
                <a:latin typeface="Arial" panose="020B0604020202020204" pitchFamily="34" charset="0"/>
              </a:rPr>
              <a:t>Have each group report out.</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 </a:t>
            </a:r>
          </a:p>
          <a:p>
            <a:pPr>
              <a:spcBef>
                <a:spcPct val="0"/>
              </a:spcBef>
            </a:pPr>
            <a:r>
              <a:rPr lang="en-US" altLang="en-US" sz="1100" b="1" dirty="0">
                <a:latin typeface="Arial" panose="020B0604020202020204" pitchFamily="34" charset="0"/>
              </a:rPr>
              <a:t>OPTIONAL ACTIVITY 2 – What I Learned</a:t>
            </a:r>
            <a:endParaRPr lang="en-US" altLang="en-US" sz="1100" dirty="0">
              <a:latin typeface="Arial" panose="020B0604020202020204" pitchFamily="34" charset="0"/>
            </a:endParaRPr>
          </a:p>
          <a:p>
            <a:pPr>
              <a:spcBef>
                <a:spcPct val="0"/>
              </a:spcBef>
            </a:pPr>
            <a:r>
              <a:rPr lang="en-US" altLang="en-US" sz="1100" b="1" dirty="0">
                <a:latin typeface="Arial" panose="020B0604020202020204" pitchFamily="34" charset="0"/>
              </a:rPr>
              <a:t>Purpose</a:t>
            </a:r>
            <a:r>
              <a:rPr lang="en-US" altLang="en-US" sz="1100" dirty="0">
                <a:latin typeface="Arial" panose="020B0604020202020204" pitchFamily="34" charset="0"/>
              </a:rPr>
              <a:t> – To reflect on what they learned today</a:t>
            </a:r>
          </a:p>
          <a:p>
            <a:pPr>
              <a:spcBef>
                <a:spcPct val="0"/>
              </a:spcBef>
            </a:pPr>
            <a:r>
              <a:rPr lang="en-US" altLang="en-US" sz="1100" b="1" dirty="0">
                <a:latin typeface="Arial" panose="020B0604020202020204" pitchFamily="34" charset="0"/>
              </a:rPr>
              <a:t>Total Time </a:t>
            </a:r>
            <a:r>
              <a:rPr lang="en-US" altLang="en-US" sz="1100" dirty="0">
                <a:latin typeface="Arial" panose="020B0604020202020204" pitchFamily="34" charset="0"/>
              </a:rPr>
              <a:t>– 10 minutes</a:t>
            </a:r>
          </a:p>
          <a:p>
            <a:pPr>
              <a:spcBef>
                <a:spcPct val="0"/>
              </a:spcBef>
            </a:pPr>
            <a:r>
              <a:rPr lang="en-US" altLang="en-US" sz="1100" b="1" dirty="0">
                <a:latin typeface="Arial" panose="020B0604020202020204" pitchFamily="34" charset="0"/>
              </a:rPr>
              <a:t>Instructions</a:t>
            </a:r>
            <a:r>
              <a:rPr lang="en-US" altLang="en-US" sz="1100" dirty="0">
                <a:latin typeface="Arial" panose="020B0604020202020204" pitchFamily="34" charset="0"/>
              </a:rPr>
              <a:t> – </a:t>
            </a:r>
          </a:p>
          <a:p>
            <a:pPr marL="228600" indent="-228600">
              <a:spcBef>
                <a:spcPct val="0"/>
              </a:spcBef>
              <a:buFont typeface="+mj-lt"/>
              <a:buAutoNum type="arabicPeriod"/>
            </a:pPr>
            <a:r>
              <a:rPr lang="en-US" altLang="en-US" sz="1100" dirty="0">
                <a:latin typeface="Arial" panose="020B0604020202020204" pitchFamily="34" charset="0"/>
              </a:rPr>
              <a:t>Tell participants that there is a reporter who wants to find out what was learned.</a:t>
            </a:r>
          </a:p>
          <a:p>
            <a:pPr marL="228600" indent="-228600">
              <a:spcBef>
                <a:spcPct val="0"/>
              </a:spcBef>
              <a:buFont typeface="+mj-lt"/>
              <a:buAutoNum type="arabicPeriod"/>
            </a:pPr>
            <a:r>
              <a:rPr lang="en-US" altLang="en-US" sz="1100" dirty="0">
                <a:latin typeface="Arial" panose="020B0604020202020204" pitchFamily="34" charset="0"/>
              </a:rPr>
              <a:t>Ask one person to answer the question: What did you learn today?</a:t>
            </a:r>
          </a:p>
          <a:p>
            <a:pPr marL="228600" indent="-228600">
              <a:spcBef>
                <a:spcPct val="0"/>
              </a:spcBef>
              <a:buFont typeface="+mj-lt"/>
              <a:buAutoNum type="arabicPeriod"/>
            </a:pPr>
            <a:r>
              <a:rPr lang="en-US" altLang="en-US" sz="1100" dirty="0">
                <a:latin typeface="Arial" panose="020B0604020202020204" pitchFamily="34" charset="0"/>
              </a:rPr>
              <a:t>When that person is done, have him or her pick the next person to answer this question. Continue like this, with each person picking someone who has not yet answered, until everyone has had a chance to speak.</a:t>
            </a:r>
            <a:endParaRPr lang="en-US" altLang="en-US" sz="1100"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34</a:t>
            </a:fld>
            <a:endParaRPr lang="en-US"/>
          </a:p>
        </p:txBody>
      </p:sp>
    </p:spTree>
    <p:extLst>
      <p:ext uri="{BB962C8B-B14F-4D97-AF65-F5344CB8AC3E}">
        <p14:creationId xmlns:p14="http://schemas.microsoft.com/office/powerpoint/2010/main" val="4116760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dirty="0">
                <a:latin typeface="Arial" panose="020B0604020202020204" pitchFamily="34" charset="0"/>
              </a:rPr>
              <a:t>Point out to participants that in their handouts is a list of additional resources and materials on the topics covered in the training today.</a:t>
            </a:r>
            <a:endParaRPr lang="en-US" altLang="en-US" dirty="0"/>
          </a:p>
          <a:p>
            <a:endParaRPr lang="en-US" altLang="en-US" dirty="0"/>
          </a:p>
        </p:txBody>
      </p:sp>
      <p:sp>
        <p:nvSpPr>
          <p:cNvPr id="2" name="Slide Number Placeholder 1"/>
          <p:cNvSpPr>
            <a:spLocks noGrp="1"/>
          </p:cNvSpPr>
          <p:nvPr>
            <p:ph type="sldNum" sz="quarter" idx="10"/>
          </p:nvPr>
        </p:nvSpPr>
        <p:spPr/>
        <p:txBody>
          <a:bodyPr/>
          <a:lstStyle/>
          <a:p>
            <a:fld id="{79A9060E-C429-471D-B639-4A71BBB265B4}" type="slidenum">
              <a:rPr lang="en-US" smtClean="0"/>
              <a:t>35</a:t>
            </a:fld>
            <a:endParaRPr lang="en-US"/>
          </a:p>
        </p:txBody>
      </p:sp>
    </p:spTree>
    <p:extLst>
      <p:ext uri="{BB962C8B-B14F-4D97-AF65-F5344CB8AC3E}">
        <p14:creationId xmlns:p14="http://schemas.microsoft.com/office/powerpoint/2010/main" val="150368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36</a:t>
            </a:fld>
            <a:endParaRPr lang="en-US"/>
          </a:p>
        </p:txBody>
      </p:sp>
    </p:spTree>
    <p:extLst>
      <p:ext uri="{BB962C8B-B14F-4D97-AF65-F5344CB8AC3E}">
        <p14:creationId xmlns:p14="http://schemas.microsoft.com/office/powerpoint/2010/main" val="394631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000" dirty="0">
              <a:latin typeface="Times New Roman" panose="02020603050405020304" pitchFamily="18" charset="0"/>
              <a:cs typeface="Times New Roman" panose="02020603050405020304" pitchFamily="18" charset="0"/>
            </a:endParaRPr>
          </a:p>
        </p:txBody>
      </p:sp>
      <p:sp>
        <p:nvSpPr>
          <p:cNvPr id="3" name="Header Placeholder 2"/>
          <p:cNvSpPr>
            <a:spLocks noGrp="1"/>
          </p:cNvSpPr>
          <p:nvPr>
            <p:ph type="hdr" sz="quarter" idx="11"/>
          </p:nvPr>
        </p:nvSpPr>
        <p:spPr/>
        <p:txBody>
          <a:bodyPr/>
          <a:lstStyle/>
          <a:p>
            <a:pPr>
              <a:defRPr/>
            </a:pPr>
            <a:r>
              <a:rPr lang="en-US"/>
              <a:t>SAPST Session 1, SAMHSA's CAPST</a:t>
            </a:r>
          </a:p>
        </p:txBody>
      </p:sp>
      <p:sp>
        <p:nvSpPr>
          <p:cNvPr id="4" name="Footer Placeholder 3"/>
          <p:cNvSpPr>
            <a:spLocks noGrp="1"/>
          </p:cNvSpPr>
          <p:nvPr>
            <p:ph type="ftr" sz="quarter" idx="12"/>
          </p:nvPr>
        </p:nvSpPr>
        <p:spPr/>
        <p:txBody>
          <a:bodyPr/>
          <a:lstStyle/>
          <a:p>
            <a:pPr>
              <a:defRPr/>
            </a:pPr>
            <a:r>
              <a:rPr lang="en-US"/>
              <a:t>September 2018</a:t>
            </a:r>
          </a:p>
        </p:txBody>
      </p:sp>
      <p:sp>
        <p:nvSpPr>
          <p:cNvPr id="5" name="Slide Number Placeholder 4"/>
          <p:cNvSpPr>
            <a:spLocks noGrp="1"/>
          </p:cNvSpPr>
          <p:nvPr>
            <p:ph type="sldNum" sz="quarter" idx="13"/>
          </p:nvPr>
        </p:nvSpPr>
        <p:spPr>
          <a:xfrm>
            <a:off x="3970338" y="8829675"/>
            <a:ext cx="3038475" cy="465138"/>
          </a:xfrm>
          <a:prstGeom prst="rect">
            <a:avLst/>
          </a:prstGeom>
        </p:spPr>
        <p:txBody>
          <a:bodyPr/>
          <a:lstStyle/>
          <a:p>
            <a:fld id="{BE556281-EF9B-4C80-A043-362A36989AD0}" type="slidenum">
              <a:rPr lang="en-US" altLang="en-US" smtClean="0"/>
              <a:pPr/>
              <a:t>37</a:t>
            </a:fld>
            <a:endParaRPr lang="en-US" altLang="en-US"/>
          </a:p>
        </p:txBody>
      </p:sp>
    </p:spTree>
    <p:extLst>
      <p:ext uri="{BB962C8B-B14F-4D97-AF65-F5344CB8AC3E}">
        <p14:creationId xmlns:p14="http://schemas.microsoft.com/office/powerpoint/2010/main" val="2278892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000" dirty="0">
              <a:latin typeface="Times New Roman" panose="02020603050405020304" pitchFamily="18" charset="0"/>
              <a:cs typeface="Times New Roman" panose="02020603050405020304" pitchFamily="18" charset="0"/>
            </a:endParaRPr>
          </a:p>
        </p:txBody>
      </p:sp>
      <p:sp>
        <p:nvSpPr>
          <p:cNvPr id="3" name="Header Placeholder 2"/>
          <p:cNvSpPr>
            <a:spLocks noGrp="1"/>
          </p:cNvSpPr>
          <p:nvPr>
            <p:ph type="hdr" sz="quarter" idx="11"/>
          </p:nvPr>
        </p:nvSpPr>
        <p:spPr/>
        <p:txBody>
          <a:bodyPr/>
          <a:lstStyle/>
          <a:p>
            <a:pPr>
              <a:defRPr/>
            </a:pPr>
            <a:r>
              <a:rPr lang="en-US"/>
              <a:t>SAPST Session 1, SAMHSA's CAPST</a:t>
            </a:r>
          </a:p>
        </p:txBody>
      </p:sp>
      <p:sp>
        <p:nvSpPr>
          <p:cNvPr id="4" name="Footer Placeholder 3"/>
          <p:cNvSpPr>
            <a:spLocks noGrp="1"/>
          </p:cNvSpPr>
          <p:nvPr>
            <p:ph type="ftr" sz="quarter" idx="12"/>
          </p:nvPr>
        </p:nvSpPr>
        <p:spPr/>
        <p:txBody>
          <a:bodyPr/>
          <a:lstStyle/>
          <a:p>
            <a:pPr>
              <a:defRPr/>
            </a:pPr>
            <a:r>
              <a:rPr lang="en-US"/>
              <a:t>September 2018</a:t>
            </a:r>
          </a:p>
        </p:txBody>
      </p:sp>
      <p:sp>
        <p:nvSpPr>
          <p:cNvPr id="5" name="Slide Number Placeholder 4"/>
          <p:cNvSpPr>
            <a:spLocks noGrp="1"/>
          </p:cNvSpPr>
          <p:nvPr>
            <p:ph type="sldNum" sz="quarter" idx="13"/>
          </p:nvPr>
        </p:nvSpPr>
        <p:spPr>
          <a:xfrm>
            <a:off x="3970338" y="8829675"/>
            <a:ext cx="3038475" cy="465138"/>
          </a:xfrm>
          <a:prstGeom prst="rect">
            <a:avLst/>
          </a:prstGeom>
        </p:spPr>
        <p:txBody>
          <a:bodyPr/>
          <a:lstStyle/>
          <a:p>
            <a:fld id="{BE556281-EF9B-4C80-A043-362A36989AD0}" type="slidenum">
              <a:rPr lang="en-US" altLang="en-US" smtClean="0"/>
              <a:pPr/>
              <a:t>38</a:t>
            </a:fld>
            <a:endParaRPr lang="en-US" altLang="en-US"/>
          </a:p>
        </p:txBody>
      </p:sp>
    </p:spTree>
    <p:extLst>
      <p:ext uri="{BB962C8B-B14F-4D97-AF65-F5344CB8AC3E}">
        <p14:creationId xmlns:p14="http://schemas.microsoft.com/office/powerpoint/2010/main" val="2475205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000" dirty="0">
              <a:latin typeface="Times New Roman" panose="02020603050405020304" pitchFamily="18" charset="0"/>
              <a:cs typeface="Times New Roman" panose="02020603050405020304" pitchFamily="18" charset="0"/>
            </a:endParaRPr>
          </a:p>
        </p:txBody>
      </p:sp>
      <p:sp>
        <p:nvSpPr>
          <p:cNvPr id="3" name="Header Placeholder 2"/>
          <p:cNvSpPr>
            <a:spLocks noGrp="1"/>
          </p:cNvSpPr>
          <p:nvPr>
            <p:ph type="hdr" sz="quarter" idx="11"/>
          </p:nvPr>
        </p:nvSpPr>
        <p:spPr/>
        <p:txBody>
          <a:bodyPr/>
          <a:lstStyle/>
          <a:p>
            <a:pPr>
              <a:defRPr/>
            </a:pPr>
            <a:r>
              <a:rPr lang="en-US"/>
              <a:t>SAPST Session 1, SAMHSA's CAPST</a:t>
            </a:r>
          </a:p>
        </p:txBody>
      </p:sp>
      <p:sp>
        <p:nvSpPr>
          <p:cNvPr id="4" name="Footer Placeholder 3"/>
          <p:cNvSpPr>
            <a:spLocks noGrp="1"/>
          </p:cNvSpPr>
          <p:nvPr>
            <p:ph type="ftr" sz="quarter" idx="12"/>
          </p:nvPr>
        </p:nvSpPr>
        <p:spPr/>
        <p:txBody>
          <a:bodyPr/>
          <a:lstStyle/>
          <a:p>
            <a:pPr>
              <a:defRPr/>
            </a:pPr>
            <a:r>
              <a:rPr lang="en-US"/>
              <a:t>September 2018</a:t>
            </a:r>
          </a:p>
        </p:txBody>
      </p:sp>
      <p:sp>
        <p:nvSpPr>
          <p:cNvPr id="5" name="Slide Number Placeholder 4"/>
          <p:cNvSpPr>
            <a:spLocks noGrp="1"/>
          </p:cNvSpPr>
          <p:nvPr>
            <p:ph type="sldNum" sz="quarter" idx="13"/>
          </p:nvPr>
        </p:nvSpPr>
        <p:spPr>
          <a:xfrm>
            <a:off x="3970338" y="8829675"/>
            <a:ext cx="3038475" cy="465138"/>
          </a:xfrm>
          <a:prstGeom prst="rect">
            <a:avLst/>
          </a:prstGeom>
        </p:spPr>
        <p:txBody>
          <a:bodyPr/>
          <a:lstStyle/>
          <a:p>
            <a:fld id="{BE556281-EF9B-4C80-A043-362A36989AD0}" type="slidenum">
              <a:rPr lang="en-US" altLang="en-US" smtClean="0"/>
              <a:pPr/>
              <a:t>39</a:t>
            </a:fld>
            <a:endParaRPr lang="en-US" altLang="en-US"/>
          </a:p>
        </p:txBody>
      </p:sp>
    </p:spTree>
    <p:extLst>
      <p:ext uri="{BB962C8B-B14F-4D97-AF65-F5344CB8AC3E}">
        <p14:creationId xmlns:p14="http://schemas.microsoft.com/office/powerpoint/2010/main" val="94940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2132013" y="696913"/>
            <a:ext cx="2744787" cy="205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Rectangle 3"/>
          <p:cNvSpPr>
            <a:spLocks noGrp="1"/>
          </p:cNvSpPr>
          <p:nvPr>
            <p:ph type="body" idx="1"/>
          </p:nvPr>
        </p:nvSpPr>
        <p:spPr bwMode="auto">
          <a:xfrm>
            <a:off x="701675" y="3025775"/>
            <a:ext cx="56070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a:latin typeface="Arial" panose="020B0604020202020204" pitchFamily="34" charset="0"/>
              </a:rPr>
              <a:t>Ask participants to introduce themselves and answer the questions on the slide. If the group is too large to take the time for individual introductions, then pair up participants and have them take turns sharing their answers to each of these questions. </a:t>
            </a:r>
            <a:endParaRPr lang="en-US" altLang="en-US" sz="1100"/>
          </a:p>
          <a:p>
            <a:pPr>
              <a:spcBef>
                <a:spcPct val="0"/>
              </a:spcBef>
            </a:pPr>
            <a:r>
              <a:rPr lang="en-US" altLang="en-US" sz="1100">
                <a:latin typeface="Arial" panose="020B0604020202020204" pitchFamily="34" charset="0"/>
              </a:rPr>
              <a:t> </a:t>
            </a:r>
            <a:endParaRPr lang="en-US" altLang="en-US" sz="1100"/>
          </a:p>
          <a:p>
            <a:r>
              <a:rPr lang="en-US" altLang="en-US" sz="1100" u="sng" dirty="0">
                <a:latin typeface="Arial" panose="020B0604020202020204" pitchFamily="34" charset="0"/>
              </a:rPr>
              <a:t>Write the responses to the last question on a sheet of easel paper. </a:t>
            </a:r>
            <a:r>
              <a:rPr lang="en-US" altLang="en-US" sz="1100">
                <a:latin typeface="Arial" panose="020B0604020202020204" pitchFamily="34" charset="0"/>
              </a:rPr>
              <a:t>This will allow you to respond to these items and refer back to them throughout the training. One purpose of this exercise is to begin to align participants</a:t>
            </a:r>
            <a:r>
              <a:rPr lang="ja-JP" altLang="en-US" sz="1100">
                <a:latin typeface="Arial" panose="020B0604020202020204" pitchFamily="34" charset="0"/>
              </a:rPr>
              <a:t>’</a:t>
            </a:r>
            <a:r>
              <a:rPr lang="en-US" altLang="ja-JP" sz="1100">
                <a:latin typeface="Arial" panose="020B0604020202020204" pitchFamily="34" charset="0"/>
              </a:rPr>
              <a:t> expectations with training content. Discuss with participants how their expectations will be aligned with the content of the training. For any of their expectations that do not fit with the training content, let participants know that other resources will be made available to them.</a:t>
            </a:r>
            <a:endParaRPr lang="en-US" altLang="en-US"/>
          </a:p>
        </p:txBody>
      </p:sp>
      <p:sp>
        <p:nvSpPr>
          <p:cNvPr id="2" name="Slide Number Placeholder 1"/>
          <p:cNvSpPr>
            <a:spLocks noGrp="1"/>
          </p:cNvSpPr>
          <p:nvPr>
            <p:ph type="sldNum" sz="quarter" idx="10"/>
          </p:nvPr>
        </p:nvSpPr>
        <p:spPr/>
        <p:txBody>
          <a:bodyPr/>
          <a:lstStyle/>
          <a:p>
            <a:fld id="{79A9060E-C429-471D-B639-4A71BBB265B4}" type="slidenum">
              <a:rPr lang="en-US" smtClean="0"/>
              <a:t>4</a:t>
            </a:fld>
            <a:endParaRPr lang="en-US"/>
          </a:p>
        </p:txBody>
      </p:sp>
    </p:spTree>
    <p:extLst>
      <p:ext uri="{BB962C8B-B14F-4D97-AF65-F5344CB8AC3E}">
        <p14:creationId xmlns:p14="http://schemas.microsoft.com/office/powerpoint/2010/main" val="331637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2147888" y="696913"/>
            <a:ext cx="2713037" cy="2033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xfrm>
            <a:off x="701675" y="2995613"/>
            <a:ext cx="56070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rPr>
              <a:t>Review the agenda on </a:t>
            </a:r>
            <a:r>
              <a:rPr lang="en-US" altLang="en-US" sz="1100" b="1" i="1" dirty="0">
                <a:latin typeface="Arial" panose="020B0604020202020204" pitchFamily="34" charset="0"/>
              </a:rPr>
              <a:t>Information Sheet 1.1: SAPST Overview.</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lnSpc>
                <a:spcPct val="115000"/>
              </a:lnSpc>
              <a:spcBef>
                <a:spcPct val="0"/>
              </a:spcBef>
            </a:pPr>
            <a:r>
              <a:rPr lang="en-US" altLang="en-US" sz="1100" dirty="0">
                <a:latin typeface="Arial" panose="020B0604020202020204" pitchFamily="34" charset="0"/>
              </a:rPr>
              <a:t>Ask participants to raise their hand:</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If they have heard of the SPF</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If they have used the SPF process before</a:t>
            </a:r>
          </a:p>
          <a:p>
            <a:pPr>
              <a:spcBef>
                <a:spcPct val="0"/>
              </a:spcBef>
              <a:buFontTx/>
              <a:buChar char="•"/>
            </a:pPr>
            <a:endParaRPr lang="en-US" altLang="en-US" sz="1100" dirty="0"/>
          </a:p>
          <a:p>
            <a:pPr>
              <a:spcBef>
                <a:spcPct val="0"/>
              </a:spcBef>
            </a:pPr>
            <a:r>
              <a:rPr lang="en-US" altLang="en-US" sz="1100" dirty="0">
                <a:latin typeface="Arial" panose="020B0604020202020204" pitchFamily="34" charset="0"/>
              </a:rPr>
              <a:t>Explain that Sessions 2–4 provide an </a:t>
            </a:r>
            <a:r>
              <a:rPr lang="en-US" altLang="en-US" sz="1100" b="1" u="sng" dirty="0">
                <a:latin typeface="Arial" panose="020B0604020202020204" pitchFamily="34" charset="0"/>
              </a:rPr>
              <a:t>introduction and overview of the SPF,</a:t>
            </a:r>
            <a:r>
              <a:rPr lang="en-US" altLang="en-US" sz="1100" dirty="0">
                <a:latin typeface="Arial" panose="020B0604020202020204" pitchFamily="34" charset="0"/>
              </a:rPr>
              <a:t>— and that for in-depth training on the SPF they will need to take more advanced trainings.</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lnSpc>
                <a:spcPct val="115000"/>
              </a:lnSpc>
              <a:spcBef>
                <a:spcPct val="0"/>
              </a:spcBef>
            </a:pPr>
            <a:r>
              <a:rPr lang="en-US" altLang="en-US" sz="1100" dirty="0">
                <a:latin typeface="Arial" panose="020B0604020202020204" pitchFamily="34" charset="0"/>
              </a:rPr>
              <a:t>Introduce the </a:t>
            </a:r>
            <a:r>
              <a:rPr lang="en-US" altLang="en-US" sz="1100" b="1" u="sng" dirty="0">
                <a:latin typeface="Arial" panose="020B0604020202020204" pitchFamily="34" charset="0"/>
              </a:rPr>
              <a:t>participant manual/binder </a:t>
            </a:r>
            <a:r>
              <a:rPr lang="en-US" altLang="en-US" sz="1100" dirty="0">
                <a:latin typeface="Arial" panose="020B0604020202020204" pitchFamily="34" charset="0"/>
              </a:rPr>
              <a:t>and go through it with participants. Each session includes the following:</a:t>
            </a:r>
            <a:endParaRPr lang="en-US" altLang="en-US" sz="1100" dirty="0"/>
          </a:p>
          <a:p>
            <a:pPr marL="171450" indent="-171450">
              <a:spcBef>
                <a:spcPct val="0"/>
              </a:spcBef>
              <a:buFont typeface="Arial" panose="020B0604020202020204" pitchFamily="34" charset="0"/>
              <a:buChar char="•"/>
            </a:pPr>
            <a:r>
              <a:rPr lang="en-US" altLang="en-US" sz="1100" b="1" u="sng" dirty="0">
                <a:latin typeface="Arial" panose="020B0604020202020204" pitchFamily="34" charset="0"/>
              </a:rPr>
              <a:t>Activities</a:t>
            </a:r>
            <a:r>
              <a:rPr lang="en-US" altLang="en-US" sz="1100" b="1" dirty="0">
                <a:latin typeface="Arial" panose="020B0604020202020204" pitchFamily="34" charset="0"/>
              </a:rPr>
              <a:t> </a:t>
            </a:r>
            <a:r>
              <a:rPr lang="en-US" altLang="en-US" sz="1100" dirty="0">
                <a:latin typeface="Arial" panose="020B0604020202020204" pitchFamily="34" charset="0"/>
              </a:rPr>
              <a:t>to help them understand the topic better and case studies to apply the content they are learning.</a:t>
            </a:r>
            <a:endParaRPr lang="en-US" altLang="en-US" sz="1100" dirty="0"/>
          </a:p>
          <a:p>
            <a:pPr marL="171450" indent="-171450">
              <a:spcBef>
                <a:spcPct val="0"/>
              </a:spcBef>
              <a:buFont typeface="Arial" panose="020B0604020202020204" pitchFamily="34" charset="0"/>
              <a:buChar char="•"/>
            </a:pPr>
            <a:r>
              <a:rPr lang="en-US" altLang="en-US" sz="1100" b="1" u="sng" dirty="0">
                <a:latin typeface="Arial" panose="020B0604020202020204" pitchFamily="34" charset="0"/>
              </a:rPr>
              <a:t>Handouts</a:t>
            </a:r>
            <a:r>
              <a:rPr lang="en-US" altLang="en-US" sz="1100" dirty="0">
                <a:latin typeface="Arial" panose="020B0604020202020204" pitchFamily="34" charset="0"/>
              </a:rPr>
              <a:t>—called Information Sheets and Worksheets. Information sheets have key concepts covered in the training so participants don</a:t>
            </a:r>
            <a:r>
              <a:rPr lang="ja-JP" altLang="en-US" sz="1100" dirty="0">
                <a:latin typeface="Arial" panose="020B0604020202020204" pitchFamily="34" charset="0"/>
              </a:rPr>
              <a:t>’</a:t>
            </a:r>
            <a:r>
              <a:rPr lang="en-US" altLang="ja-JP" sz="1100" dirty="0">
                <a:latin typeface="Arial" panose="020B0604020202020204" pitchFamily="34" charset="0"/>
                <a:cs typeface="Times New Roman" panose="02020603050405020304" pitchFamily="18" charset="0"/>
              </a:rPr>
              <a:t>t have to take notes if they don</a:t>
            </a:r>
            <a:r>
              <a:rPr lang="ja-JP" altLang="en-US" sz="1100" dirty="0">
                <a:latin typeface="Arial" panose="020B0604020202020204" pitchFamily="34" charset="0"/>
              </a:rPr>
              <a:t>’</a:t>
            </a:r>
            <a:r>
              <a:rPr lang="en-US" altLang="ja-JP" sz="1100" dirty="0">
                <a:latin typeface="Arial" panose="020B0604020202020204" pitchFamily="34" charset="0"/>
              </a:rPr>
              <a:t>t want to. Worksheets relate to activities.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A list of </a:t>
            </a:r>
            <a:r>
              <a:rPr lang="en-US" altLang="en-US" sz="1100" b="1" u="sng" dirty="0">
                <a:latin typeface="Arial" panose="020B0604020202020204" pitchFamily="34" charset="0"/>
              </a:rPr>
              <a:t>additional resources </a:t>
            </a:r>
            <a:r>
              <a:rPr lang="en-US" altLang="en-US" sz="1100" dirty="0">
                <a:latin typeface="Arial" panose="020B0604020202020204" pitchFamily="34" charset="0"/>
              </a:rPr>
              <a:t>that relate to the content covered in the training, in case participants want additional information about the topics.</a:t>
            </a:r>
            <a:endParaRPr lang="en-US" altLang="en-US" dirty="0"/>
          </a:p>
        </p:txBody>
      </p:sp>
      <p:sp>
        <p:nvSpPr>
          <p:cNvPr id="2" name="Slide Number Placeholder 1"/>
          <p:cNvSpPr>
            <a:spLocks noGrp="1"/>
          </p:cNvSpPr>
          <p:nvPr>
            <p:ph type="sldNum" sz="quarter" idx="10"/>
          </p:nvPr>
        </p:nvSpPr>
        <p:spPr/>
        <p:txBody>
          <a:bodyPr/>
          <a:lstStyle/>
          <a:p>
            <a:fld id="{79A9060E-C429-471D-B639-4A71BBB265B4}" type="slidenum">
              <a:rPr lang="en-US" smtClean="0"/>
              <a:t>5</a:t>
            </a:fld>
            <a:endParaRPr lang="en-US"/>
          </a:p>
        </p:txBody>
      </p:sp>
    </p:spTree>
    <p:extLst>
      <p:ext uri="{BB962C8B-B14F-4D97-AF65-F5344CB8AC3E}">
        <p14:creationId xmlns:p14="http://schemas.microsoft.com/office/powerpoint/2010/main" val="224733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xfrm>
            <a:off x="2139950" y="633413"/>
            <a:ext cx="2744788"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Rectangle 3"/>
          <p:cNvSpPr>
            <a:spLocks noGrp="1"/>
          </p:cNvSpPr>
          <p:nvPr>
            <p:ph type="body" idx="1"/>
          </p:nvPr>
        </p:nvSpPr>
        <p:spPr bwMode="auto">
          <a:xfrm>
            <a:off x="701675" y="3038475"/>
            <a:ext cx="5607050" cy="1381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a:spcBef>
                <a:spcPct val="0"/>
              </a:spcBef>
            </a:pPr>
            <a:r>
              <a:rPr lang="en-US" altLang="en-US" sz="1100" dirty="0">
                <a:latin typeface="Arial" panose="020B0604020202020204" pitchFamily="34" charset="0"/>
              </a:rPr>
              <a:t>Refer participants to the </a:t>
            </a:r>
            <a:r>
              <a:rPr lang="en-US" altLang="en-US" sz="1100" b="1" i="1" dirty="0">
                <a:latin typeface="Arial" panose="020B0604020202020204" pitchFamily="34" charset="0"/>
              </a:rPr>
              <a:t>Information Sheet 1.1: SAPST Overview.</a:t>
            </a:r>
            <a:endParaRPr lang="en-US" altLang="en-US" sz="1100" dirty="0"/>
          </a:p>
          <a:p>
            <a:pPr>
              <a:spcBef>
                <a:spcPct val="0"/>
              </a:spcBef>
            </a:pPr>
            <a:r>
              <a:rPr lang="en-US" altLang="en-US" sz="1100" dirty="0">
                <a:latin typeface="Arial" panose="020B0604020202020204" pitchFamily="34" charset="0"/>
              </a:rPr>
              <a:t> </a:t>
            </a:r>
            <a:endParaRPr lang="en-US" altLang="en-US" sz="1100" dirty="0"/>
          </a:p>
          <a:p>
            <a:pPr>
              <a:lnSpc>
                <a:spcPct val="115000"/>
              </a:lnSpc>
              <a:spcBef>
                <a:spcPct val="0"/>
              </a:spcBef>
            </a:pPr>
            <a:r>
              <a:rPr lang="en-US" altLang="en-US" sz="1100" dirty="0">
                <a:latin typeface="Arial" panose="020B0604020202020204" pitchFamily="34" charset="0"/>
              </a:rPr>
              <a:t>Ask them to answer one of the following questions on the slide:</a:t>
            </a:r>
            <a:endParaRPr lang="en-US" altLang="en-US" sz="1100" dirty="0"/>
          </a:p>
          <a:p>
            <a:pPr marL="171450" indent="-171450">
              <a:spcBef>
                <a:spcPct val="0"/>
              </a:spcBef>
              <a:buFont typeface="Arial" panose="020B0604020202020204" pitchFamily="34" charset="0"/>
              <a:buChar char="•"/>
            </a:pPr>
            <a:r>
              <a:rPr lang="en-US" altLang="en-US" sz="1100" dirty="0">
                <a:latin typeface="Arial" panose="020B0604020202020204" pitchFamily="34" charset="0"/>
              </a:rPr>
              <a:t>What are your expectations for this training?</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What do you hope to learn about?</a:t>
            </a:r>
          </a:p>
          <a:p>
            <a:pPr>
              <a:lnSpc>
                <a:spcPct val="115000"/>
              </a:lnSpc>
              <a:spcBef>
                <a:spcPct val="0"/>
              </a:spcBef>
            </a:pPr>
            <a:r>
              <a:rPr lang="en-US" altLang="en-US" sz="1100" dirty="0">
                <a:latin typeface="Arial" panose="020B0604020202020204" pitchFamily="34" charset="0"/>
              </a:rPr>
              <a:t> </a:t>
            </a:r>
            <a:endParaRPr lang="en-US" altLang="en-US" sz="1100" dirty="0"/>
          </a:p>
          <a:p>
            <a:r>
              <a:rPr lang="en-US" altLang="en-US" sz="1100" u="sng" dirty="0">
                <a:latin typeface="Arial" panose="020B0604020202020204" pitchFamily="34" charset="0"/>
              </a:rPr>
              <a:t>Write down expectations on a sheet of easel paper and hang this paper in the room.</a:t>
            </a:r>
            <a:endParaRPr lang="en-US" altLang="en-US" sz="1100"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6</a:t>
            </a:fld>
            <a:endParaRPr lang="en-US"/>
          </a:p>
        </p:txBody>
      </p:sp>
    </p:spTree>
    <p:extLst>
      <p:ext uri="{BB962C8B-B14F-4D97-AF65-F5344CB8AC3E}">
        <p14:creationId xmlns:p14="http://schemas.microsoft.com/office/powerpoint/2010/main" val="170390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2147888" y="696913"/>
            <a:ext cx="2751137" cy="2065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xfrm>
            <a:off x="701675" y="3084513"/>
            <a:ext cx="56070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sz="1100" u="sng" dirty="0">
                <a:latin typeface="Arial" panose="020B0604020202020204" pitchFamily="34" charset="0"/>
              </a:rPr>
              <a:t>Write down on easel paper </a:t>
            </a:r>
            <a:r>
              <a:rPr lang="en-US" altLang="en-US" sz="1100" b="1" u="sng" dirty="0">
                <a:latin typeface="Arial" panose="020B0604020202020204" pitchFamily="34" charset="0"/>
              </a:rPr>
              <a:t>the guidelines that the group comes up with</a:t>
            </a:r>
            <a:r>
              <a:rPr lang="en-US" altLang="en-US" sz="1100" dirty="0">
                <a:latin typeface="Arial" panose="020B0604020202020204" pitchFamily="34" charset="0"/>
              </a:rPr>
              <a:t>. Be sure to include the following:</a:t>
            </a:r>
          </a:p>
          <a:p>
            <a:pPr>
              <a:lnSpc>
                <a:spcPct val="115000"/>
              </a:lnSpc>
              <a:spcBef>
                <a:spcPct val="0"/>
              </a:spcBef>
            </a:pPr>
            <a:r>
              <a:rPr lang="en-US" altLang="en-US" sz="1100" dirty="0">
                <a:latin typeface="Arial" panose="020B0604020202020204" pitchFamily="34" charset="0"/>
              </a:rPr>
              <a:t>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Begin and end on time, including breaks.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Set cell phones to </a:t>
            </a:r>
            <a:r>
              <a:rPr lang="ja-JP" altLang="en-US" sz="1100" dirty="0">
                <a:latin typeface="Arial" panose="020B0604020202020204" pitchFamily="34" charset="0"/>
              </a:rPr>
              <a:t>“</a:t>
            </a:r>
            <a:r>
              <a:rPr lang="en-US" altLang="ja-JP" sz="1100" dirty="0">
                <a:latin typeface="Arial" panose="020B0604020202020204" pitchFamily="34" charset="0"/>
                <a:cs typeface="Arial" panose="020B0604020202020204" pitchFamily="34" charset="0"/>
              </a:rPr>
              <a:t>off</a:t>
            </a:r>
            <a:r>
              <a:rPr lang="ja-JP" altLang="en-US" sz="1100" dirty="0">
                <a:latin typeface="Arial" panose="020B0604020202020204" pitchFamily="34" charset="0"/>
              </a:rPr>
              <a:t>”</a:t>
            </a:r>
            <a:r>
              <a:rPr lang="en-US" altLang="ja-JP" sz="1100" dirty="0">
                <a:latin typeface="Arial" panose="020B0604020202020204" pitchFamily="34" charset="0"/>
              </a:rPr>
              <a:t> or </a:t>
            </a:r>
            <a:r>
              <a:rPr lang="ja-JP" altLang="en-US" sz="1100" dirty="0">
                <a:latin typeface="Arial" panose="020B0604020202020204" pitchFamily="34" charset="0"/>
              </a:rPr>
              <a:t>“</a:t>
            </a:r>
            <a:r>
              <a:rPr lang="en-US" altLang="ja-JP" sz="1100" dirty="0">
                <a:latin typeface="Arial" panose="020B0604020202020204" pitchFamily="34" charset="0"/>
              </a:rPr>
              <a:t>vibrate,</a:t>
            </a:r>
            <a:r>
              <a:rPr lang="ja-JP" altLang="en-US" sz="1100" dirty="0">
                <a:latin typeface="Arial" panose="020B0604020202020204" pitchFamily="34" charset="0"/>
              </a:rPr>
              <a:t>”</a:t>
            </a:r>
            <a:r>
              <a:rPr lang="en-US" altLang="ja-JP" sz="1100" dirty="0">
                <a:latin typeface="Arial" panose="020B0604020202020204" pitchFamily="34" charset="0"/>
              </a:rPr>
              <a:t> and no texting or reading e-mail except during breaks.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Take turns speaking—one at a time.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Be open to and respectful of others</a:t>
            </a:r>
            <a:r>
              <a:rPr lang="ja-JP" altLang="en-US" sz="1100" dirty="0">
                <a:latin typeface="Arial" panose="020B0604020202020204" pitchFamily="34" charset="0"/>
              </a:rPr>
              <a:t>’</a:t>
            </a:r>
            <a:r>
              <a:rPr lang="en-US" altLang="ja-JP" sz="1100" dirty="0">
                <a:latin typeface="Arial" panose="020B0604020202020204" pitchFamily="34" charset="0"/>
              </a:rPr>
              <a:t> perspectives.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Respect confidentiality—agree to talk about the ideas that are shared but to not use a specific person</a:t>
            </a:r>
            <a:r>
              <a:rPr lang="ja-JP" altLang="en-US" sz="1100" dirty="0">
                <a:latin typeface="Arial" panose="020B0604020202020204" pitchFamily="34" charset="0"/>
              </a:rPr>
              <a:t>’</a:t>
            </a:r>
            <a:r>
              <a:rPr lang="en-US" altLang="ja-JP" sz="1100" dirty="0">
                <a:latin typeface="Arial" panose="020B0604020202020204" pitchFamily="34" charset="0"/>
              </a:rPr>
              <a:t>s name or comments.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Explain acronyms.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Have fun! </a:t>
            </a:r>
          </a:p>
          <a:p>
            <a:pPr>
              <a:lnSpc>
                <a:spcPct val="115000"/>
              </a:lnSpc>
              <a:spcBef>
                <a:spcPct val="0"/>
              </a:spcBef>
            </a:pPr>
            <a:r>
              <a:rPr lang="en-US" altLang="en-US" sz="1100" dirty="0">
                <a:latin typeface="Arial" panose="020B0604020202020204" pitchFamily="34" charset="0"/>
              </a:rPr>
              <a:t> </a:t>
            </a:r>
          </a:p>
          <a:p>
            <a:pPr>
              <a:lnSpc>
                <a:spcPct val="115000"/>
              </a:lnSpc>
              <a:spcBef>
                <a:spcPct val="0"/>
              </a:spcBef>
            </a:pPr>
            <a:r>
              <a:rPr lang="en-US" altLang="en-US" sz="1100" dirty="0">
                <a:latin typeface="Arial" panose="020B0604020202020204" pitchFamily="34" charset="0"/>
              </a:rPr>
              <a:t>Also </a:t>
            </a:r>
            <a:r>
              <a:rPr lang="en-US" altLang="en-US" sz="1100" b="1" u="sng" dirty="0">
                <a:latin typeface="Arial" panose="020B0604020202020204" pitchFamily="34" charset="0"/>
              </a:rPr>
              <a:t>go over training logistics</a:t>
            </a:r>
            <a:r>
              <a:rPr lang="en-US" altLang="en-US" sz="1100" dirty="0">
                <a:latin typeface="Arial" panose="020B0604020202020204" pitchFamily="34" charset="0"/>
              </a:rPr>
              <a:t>, such as: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Training schedule – Provide information about the start and end times and breaks.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Bathrooms, lunchroom, and break areas – Provide information on the locations.</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Continuing education hours and/or certificates of attendance – Provide information on how these will be provided.</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Attendance policy – Clarify training requirements regarding missed sessions, tardiness, and early departures.</a:t>
            </a:r>
            <a:endParaRPr lang="en-US" altLang="en-US" sz="1100" i="1" dirty="0">
              <a:latin typeface="Arial" panose="020B0604020202020204" pitchFamily="34" charset="0"/>
              <a:cs typeface="Arial" panose="020B0604020202020204" pitchFamily="34" charset="0"/>
            </a:endParaRPr>
          </a:p>
          <a:p>
            <a:pPr>
              <a:lnSpc>
                <a:spcPct val="90000"/>
              </a:lnSpc>
              <a:spcBef>
                <a:spcPct val="0"/>
              </a:spcBef>
            </a:pPr>
            <a:endParaRPr lang="en-US" altLang="en-US" sz="11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7</a:t>
            </a:fld>
            <a:endParaRPr lang="en-US"/>
          </a:p>
        </p:txBody>
      </p:sp>
    </p:spTree>
    <p:extLst>
      <p:ext uri="{BB962C8B-B14F-4D97-AF65-F5344CB8AC3E}">
        <p14:creationId xmlns:p14="http://schemas.microsoft.com/office/powerpoint/2010/main" val="19326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2097088" y="696913"/>
            <a:ext cx="2801937" cy="2100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01675" y="31750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sz="1100" u="sng" dirty="0">
                <a:latin typeface="Arial" panose="020B0604020202020204" pitchFamily="34" charset="0"/>
              </a:rPr>
              <a:t>Post a piece of easel paper on the wall with the heading </a:t>
            </a:r>
            <a:r>
              <a:rPr lang="ja-JP" altLang="en-US" sz="1100" u="sng" dirty="0">
                <a:latin typeface="Arial" panose="020B0604020202020204" pitchFamily="34" charset="0"/>
              </a:rPr>
              <a:t>“</a:t>
            </a:r>
            <a:r>
              <a:rPr lang="en-US" altLang="ja-JP" sz="1100" u="sng" dirty="0">
                <a:latin typeface="Arial" panose="020B0604020202020204" pitchFamily="34" charset="0"/>
                <a:cs typeface="Times New Roman" panose="02020603050405020304" pitchFamily="18" charset="0"/>
              </a:rPr>
              <a:t>Parking Lot.</a:t>
            </a:r>
            <a:r>
              <a:rPr lang="ja-JP" altLang="en-US" sz="1100" u="sng" dirty="0">
                <a:latin typeface="Arial" panose="020B0604020202020204" pitchFamily="34" charset="0"/>
              </a:rPr>
              <a:t>”</a:t>
            </a:r>
            <a:r>
              <a:rPr lang="en-US" altLang="ja-JP" sz="1100" u="sng" dirty="0">
                <a:latin typeface="Arial" panose="020B0604020202020204" pitchFamily="34" charset="0"/>
                <a:cs typeface="Times New Roman" panose="02020603050405020304" pitchFamily="18" charset="0"/>
              </a:rPr>
              <a:t> </a:t>
            </a:r>
            <a:r>
              <a:rPr lang="en-US" altLang="ja-JP" sz="1100">
                <a:latin typeface="Arial" panose="020B0604020202020204" pitchFamily="34" charset="0"/>
                <a:cs typeface="Times New Roman" panose="02020603050405020304" pitchFamily="18" charset="0"/>
              </a:rPr>
              <a:t>Use this sheet to write down anything that needs to be addressed later in the training. You might also want to put pads of sticky notes on each table. Participants may use them to write questions and comments and then post them on the parking lot during breaks.</a:t>
            </a:r>
            <a:endParaRPr lang="en-US" altLang="ja-JP" sz="1100">
              <a:cs typeface="Times New Roman" panose="02020603050405020304" pitchFamily="18" charset="0"/>
            </a:endParaRPr>
          </a:p>
          <a:p>
            <a:pPr>
              <a:spcBef>
                <a:spcPct val="0"/>
              </a:spcBef>
            </a:pPr>
            <a:endParaRPr lang="en-US" altLang="en-US"/>
          </a:p>
        </p:txBody>
      </p:sp>
      <p:sp>
        <p:nvSpPr>
          <p:cNvPr id="2" name="Slide Number Placeholder 1"/>
          <p:cNvSpPr>
            <a:spLocks noGrp="1"/>
          </p:cNvSpPr>
          <p:nvPr>
            <p:ph type="sldNum" sz="quarter" idx="10"/>
          </p:nvPr>
        </p:nvSpPr>
        <p:spPr/>
        <p:txBody>
          <a:bodyPr/>
          <a:lstStyle/>
          <a:p>
            <a:fld id="{79A9060E-C429-471D-B639-4A71BBB265B4}" type="slidenum">
              <a:rPr lang="en-US" smtClean="0"/>
              <a:t>8</a:t>
            </a:fld>
            <a:endParaRPr lang="en-US"/>
          </a:p>
        </p:txBody>
      </p:sp>
    </p:spTree>
    <p:extLst>
      <p:ext uri="{BB962C8B-B14F-4D97-AF65-F5344CB8AC3E}">
        <p14:creationId xmlns:p14="http://schemas.microsoft.com/office/powerpoint/2010/main" val="303753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2162175" y="696913"/>
            <a:ext cx="2722563" cy="2041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xfrm>
            <a:off x="701675" y="3024188"/>
            <a:ext cx="56070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rPr>
              <a:t>Review the agenda. Make the following point about the Strategic Prevention Framework:</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There is a broad base of science and research to guide us in how to prevent negative behaviors, such as alcohol, tobacco, and other drug abuse, and to promote the wellness of communities </a:t>
            </a:r>
            <a:r>
              <a:rPr lang="en-US" altLang="en-US" sz="1100" b="1" u="sng" dirty="0">
                <a:latin typeface="Arial" panose="020B0604020202020204" pitchFamily="34" charset="0"/>
              </a:rPr>
              <a:t>through a comprehensive strategic approach—the Strategic Prevention Framework. </a:t>
            </a:r>
            <a:r>
              <a:rPr lang="en-US" altLang="en-US" sz="1100" dirty="0">
                <a:latin typeface="Arial" panose="020B0604020202020204" pitchFamily="34" charset="0"/>
              </a:rPr>
              <a:t>The SPF will be introduced at the end of the day and discussed in greater detail throughout the rest of the training.</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Refer to </a:t>
            </a:r>
            <a:r>
              <a:rPr lang="en-US" altLang="en-US" sz="1100">
                <a:latin typeface="Arial" panose="020B0604020202020204" pitchFamily="34" charset="0"/>
              </a:rPr>
              <a:t>the </a:t>
            </a:r>
            <a:r>
              <a:rPr lang="en-US" altLang="en-US" sz="1100" dirty="0">
                <a:latin typeface="Arial" panose="020B0604020202020204" pitchFamily="34" charset="0"/>
              </a:rPr>
              <a:t>*</a:t>
            </a:r>
            <a:r>
              <a:rPr lang="en-US" altLang="en-US" sz="1100" b="1">
                <a:latin typeface="Arial" panose="020B0604020202020204" pitchFamily="34" charset="0"/>
              </a:rPr>
              <a:t>online component</a:t>
            </a:r>
            <a:r>
              <a:rPr lang="en-US" altLang="en-US" sz="1100" b="1" dirty="0">
                <a:latin typeface="Arial" panose="020B0604020202020204" pitchFamily="34" charset="0"/>
              </a:rPr>
              <a:t>*</a:t>
            </a:r>
            <a:r>
              <a:rPr lang="en-US" altLang="en-US" sz="1100" b="1" u="sng">
                <a:latin typeface="Arial" panose="020B0604020202020204" pitchFamily="34" charset="0"/>
              </a:rPr>
              <a:t> </a:t>
            </a:r>
            <a:r>
              <a:rPr lang="en-US" altLang="en-US" sz="1100" dirty="0">
                <a:latin typeface="Arial" panose="020B0604020202020204" pitchFamily="34" charset="0"/>
              </a:rPr>
              <a:t>of the SAPST, </a:t>
            </a:r>
            <a:r>
              <a:rPr lang="en-US" altLang="en-US" sz="1100" i="1" dirty="0">
                <a:latin typeface="Arial" panose="020B0604020202020204" pitchFamily="34" charset="0"/>
              </a:rPr>
              <a:t>Introduction to Substance Abuse Prevention: Understanding the Basics</a:t>
            </a:r>
            <a:r>
              <a:rPr lang="en-US" altLang="en-US" sz="1100" dirty="0">
                <a:latin typeface="Arial" panose="020B0604020202020204" pitchFamily="34" charset="0"/>
              </a:rPr>
              <a:t>, which provides background information on substance use and prevention that will not be covered in the training. </a:t>
            </a:r>
          </a:p>
          <a:p>
            <a:pPr>
              <a:spcBef>
                <a:spcPct val="0"/>
              </a:spcBef>
            </a:pPr>
            <a:r>
              <a:rPr lang="en-US" altLang="en-US" sz="1100" dirty="0">
                <a:latin typeface="Arial" panose="020B0604020202020204" pitchFamily="34" charset="0"/>
              </a:rPr>
              <a:t> </a:t>
            </a:r>
          </a:p>
          <a:p>
            <a:pPr>
              <a:spcBef>
                <a:spcPct val="0"/>
              </a:spcBef>
            </a:pPr>
            <a:r>
              <a:rPr lang="en-US" altLang="en-US" sz="1100" dirty="0">
                <a:latin typeface="Arial" panose="020B0604020202020204" pitchFamily="34" charset="0"/>
              </a:rPr>
              <a:t>Ask participants about the online component of the SAPST: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If you took the online course, raise your hand.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If you took the online course, describe what was covered in the course or what stood out most (e.g., the history of substance use and prevention; data and definitions of use, misuse, and abuse; the impact of substance use and addiction on the brain; and the specific effects of drugs).</a:t>
            </a:r>
          </a:p>
          <a:p>
            <a:pPr>
              <a:spcBef>
                <a:spcPct val="0"/>
              </a:spcBef>
              <a:buFont typeface="Symbol" panose="05050102010706020507" pitchFamily="18" charset="2"/>
              <a:buChar char=""/>
            </a:pPr>
            <a:endParaRPr lang="en-US" altLang="en-US" sz="1100" b="1" u="sng" dirty="0">
              <a:latin typeface="Arial" panose="020B0604020202020204" pitchFamily="34" charset="0"/>
              <a:cs typeface="Arial" panose="020B0604020202020204" pitchFamily="34" charset="0"/>
            </a:endParaRPr>
          </a:p>
          <a:p>
            <a:pPr>
              <a:spcBef>
                <a:spcPct val="0"/>
              </a:spcBef>
              <a:buFont typeface="Symbol" panose="05050102010706020507" pitchFamily="18" charset="2"/>
              <a:buNone/>
            </a:pPr>
            <a:r>
              <a:rPr lang="en-US" altLang="en-US" sz="1100" b="0" u="none" dirty="0">
                <a:latin typeface="Arial" panose="020B0604020202020204" pitchFamily="34" charset="0"/>
                <a:cs typeface="Arial" panose="020B0604020202020204" pitchFamily="34" charset="0"/>
              </a:rPr>
              <a:t>Tell participants to refer to </a:t>
            </a:r>
            <a:r>
              <a:rPr lang="en-US" altLang="en-US" sz="1100" b="1" i="1" dirty="0">
                <a:latin typeface="Arial" panose="020B0604020202020204" pitchFamily="34" charset="0"/>
                <a:cs typeface="Arial" panose="020B0604020202020204" pitchFamily="34" charset="0"/>
              </a:rPr>
              <a:t>Session 1 Agenda </a:t>
            </a:r>
            <a:r>
              <a:rPr lang="en-US" altLang="en-US" sz="1100" b="1" dirty="0">
                <a:latin typeface="Arial" panose="020B0604020202020204" pitchFamily="34" charset="0"/>
                <a:cs typeface="Arial" panose="020B0604020202020204" pitchFamily="34" charset="0"/>
              </a:rPr>
              <a:t>under Tab #1.</a:t>
            </a:r>
            <a:endParaRPr lang="en-US" altLang="en-US" b="0" u="none"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79A9060E-C429-471D-B639-4A71BBB265B4}" type="slidenum">
              <a:rPr lang="en-US" smtClean="0"/>
              <a:t>9</a:t>
            </a:fld>
            <a:endParaRPr lang="en-US"/>
          </a:p>
        </p:txBody>
      </p:sp>
    </p:spTree>
    <p:extLst>
      <p:ext uri="{BB962C8B-B14F-4D97-AF65-F5344CB8AC3E}">
        <p14:creationId xmlns:p14="http://schemas.microsoft.com/office/powerpoint/2010/main" val="177444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itle slide.jpg"/>
          <p:cNvPicPr>
            <a:picLocks noChangeAspect="1"/>
          </p:cNvPicPr>
          <p:nvPr userDrawn="1"/>
        </p:nvPicPr>
        <p:blipFill>
          <a:blip r:embed="rId2">
            <a:extLst>
              <a:ext uri="{28A0092B-C50C-407E-A947-70E740481C1C}">
                <a14:useLocalDpi xmlns:a14="http://schemas.microsoft.com/office/drawing/2010/main" val="0"/>
              </a:ext>
            </a:extLst>
          </a:blip>
          <a:srcRect b="2702"/>
          <a:stretch>
            <a:fillRect/>
          </a:stretch>
        </p:blipFill>
        <p:spPr bwMode="auto">
          <a:xfrm>
            <a:off x="-101600" y="0"/>
            <a:ext cx="924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E29B3C0-7874-4C58-AABD-53F064F6C0BA}" type="slidenum">
              <a:rPr lang="en-US" altLang="en-US"/>
              <a:pPr/>
              <a:t>‹#›</a:t>
            </a:fld>
            <a:endParaRPr lang="en-US" altLang="en-US"/>
          </a:p>
        </p:txBody>
      </p:sp>
    </p:spTree>
    <p:extLst>
      <p:ext uri="{BB962C8B-B14F-4D97-AF65-F5344CB8AC3E}">
        <p14:creationId xmlns:p14="http://schemas.microsoft.com/office/powerpoint/2010/main" val="295892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D42A00-7C50-45C5-91D5-FE752C2BD4AB}" type="slidenum">
              <a:rPr lang="en-US" altLang="en-US"/>
              <a:pPr/>
              <a:t>‹#›</a:t>
            </a:fld>
            <a:endParaRPr lang="en-US" altLang="en-US"/>
          </a:p>
        </p:txBody>
      </p:sp>
    </p:spTree>
    <p:extLst>
      <p:ext uri="{BB962C8B-B14F-4D97-AF65-F5344CB8AC3E}">
        <p14:creationId xmlns:p14="http://schemas.microsoft.com/office/powerpoint/2010/main" val="417338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60C56E-8913-470F-9724-FABDDC8D3A82}" type="slidenum">
              <a:rPr lang="en-US" altLang="en-US"/>
              <a:pPr/>
              <a:t>‹#›</a:t>
            </a:fld>
            <a:endParaRPr lang="en-US" altLang="en-US"/>
          </a:p>
        </p:txBody>
      </p:sp>
    </p:spTree>
    <p:extLst>
      <p:ext uri="{BB962C8B-B14F-4D97-AF65-F5344CB8AC3E}">
        <p14:creationId xmlns:p14="http://schemas.microsoft.com/office/powerpoint/2010/main" val="150214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C762329-67B4-4B49-871E-2DA950430212}" type="slidenum">
              <a:rPr lang="en-US" altLang="en-US"/>
              <a:pPr/>
              <a:t>‹#›</a:t>
            </a:fld>
            <a:endParaRPr lang="en-US" altLang="en-US"/>
          </a:p>
        </p:txBody>
      </p:sp>
    </p:spTree>
    <p:extLst>
      <p:ext uri="{BB962C8B-B14F-4D97-AF65-F5344CB8AC3E}">
        <p14:creationId xmlns:p14="http://schemas.microsoft.com/office/powerpoint/2010/main" val="822937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TitleSlid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36550" y="3317876"/>
            <a:ext cx="8610600" cy="909263"/>
          </a:xfrm>
          <a:prstGeom prst="rect">
            <a:avLst/>
          </a:prstGeom>
        </p:spPr>
        <p:txBody>
          <a:bodyPr>
            <a:normAutofit/>
          </a:bodyPr>
          <a:lstStyle>
            <a:lvl1pPr>
              <a:defRPr sz="4000" b="1" i="0" baseline="0">
                <a:solidFill>
                  <a:srgbClr val="577785"/>
                </a:solidFill>
                <a:latin typeface="Arial"/>
                <a:cs typeface="Arial"/>
              </a:defRPr>
            </a:lvl1pPr>
          </a:lstStyle>
          <a:p>
            <a:r>
              <a:rPr lang="en-US" dirty="0"/>
              <a:t>Click to edit webinar title</a:t>
            </a:r>
          </a:p>
        </p:txBody>
      </p:sp>
      <p:pic>
        <p:nvPicPr>
          <p:cNvPr id="18" name="Picture 17" descr="icon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578" y="1586035"/>
            <a:ext cx="385955" cy="402496"/>
          </a:xfrm>
          <a:prstGeom prst="rect">
            <a:avLst/>
          </a:prstGeom>
        </p:spPr>
      </p:pic>
      <p:pic>
        <p:nvPicPr>
          <p:cNvPr id="19" name="Picture 18" descr="icon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34587" y="1619312"/>
            <a:ext cx="428648" cy="355421"/>
          </a:xfrm>
          <a:prstGeom prst="rect">
            <a:avLst/>
          </a:prstGeom>
        </p:spPr>
      </p:pic>
      <p:pic>
        <p:nvPicPr>
          <p:cNvPr id="21" name="Picture 20" descr="icon4.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22879" y="1585088"/>
            <a:ext cx="542562" cy="403443"/>
          </a:xfrm>
          <a:prstGeom prst="rect">
            <a:avLst/>
          </a:prstGeom>
        </p:spPr>
      </p:pic>
      <p:pic>
        <p:nvPicPr>
          <p:cNvPr id="22" name="Picture 21" descr="CAPT Logo Recreate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2734" y="6085849"/>
            <a:ext cx="2357086" cy="392848"/>
          </a:xfrm>
          <a:prstGeom prst="rect">
            <a:avLst/>
          </a:prstGeom>
        </p:spPr>
      </p:pic>
      <p:pic>
        <p:nvPicPr>
          <p:cNvPr id="8" name="Picture 7"/>
          <p:cNvPicPr>
            <a:picLocks noChangeAspect="1"/>
          </p:cNvPicPr>
          <p:nvPr userDrawn="1"/>
        </p:nvPicPr>
        <p:blipFill>
          <a:blip r:embed="rId7">
            <a:alphaModFix amt="70000"/>
            <a:extLst>
              <a:ext uri="{28A0092B-C50C-407E-A947-70E740481C1C}">
                <a14:useLocalDpi xmlns:a14="http://schemas.microsoft.com/office/drawing/2010/main" val="0"/>
              </a:ext>
            </a:extLst>
          </a:blip>
          <a:stretch>
            <a:fillRect/>
          </a:stretch>
        </p:blipFill>
        <p:spPr>
          <a:xfrm>
            <a:off x="2947269" y="1585088"/>
            <a:ext cx="347544" cy="403443"/>
          </a:xfrm>
          <a:prstGeom prst="rect">
            <a:avLst/>
          </a:prstGeom>
        </p:spPr>
      </p:pic>
      <p:sp>
        <p:nvSpPr>
          <p:cNvPr id="9" name="Content Placeholder 2"/>
          <p:cNvSpPr>
            <a:spLocks noGrp="1"/>
          </p:cNvSpPr>
          <p:nvPr>
            <p:ph sz="quarter" idx="10" hasCustomPrompt="1"/>
          </p:nvPr>
        </p:nvSpPr>
        <p:spPr>
          <a:xfrm>
            <a:off x="336550" y="4227139"/>
            <a:ext cx="8610600" cy="533400"/>
          </a:xfrm>
        </p:spPr>
        <p:txBody>
          <a:bodyPr/>
          <a:lstStyle>
            <a:lvl1pPr marL="0" indent="0">
              <a:buNone/>
              <a:defRPr b="1">
                <a:solidFill>
                  <a:srgbClr val="C79C39"/>
                </a:solidFill>
              </a:defRPr>
            </a:lvl1pPr>
          </a:lstStyle>
          <a:p>
            <a:pPr lvl="0"/>
            <a:r>
              <a:rPr lang="en-US" dirty="0"/>
              <a:t>Click to edit Subtitle</a:t>
            </a:r>
          </a:p>
        </p:txBody>
      </p:sp>
      <p:sp>
        <p:nvSpPr>
          <p:cNvPr id="4" name="Text Placeholder 3"/>
          <p:cNvSpPr>
            <a:spLocks noGrp="1"/>
          </p:cNvSpPr>
          <p:nvPr>
            <p:ph type="body" sz="quarter" idx="11" hasCustomPrompt="1"/>
          </p:nvPr>
        </p:nvSpPr>
        <p:spPr>
          <a:xfrm>
            <a:off x="333375" y="4973105"/>
            <a:ext cx="8613775" cy="111337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lvl1pPr>
            <a:lvl2pPr marL="0" indent="0">
              <a:buNone/>
              <a:defRPr/>
            </a:lvl2pPr>
          </a:lstStyle>
          <a:p>
            <a:r>
              <a:rPr lang="en-US" sz="1400" dirty="0">
                <a:solidFill>
                  <a:schemeClr val="tx1"/>
                </a:solidFill>
              </a:rPr>
              <a:t>Presenter Name, Presenter Title, Affiliation</a:t>
            </a:r>
          </a:p>
          <a:p>
            <a:r>
              <a:rPr lang="en-US" sz="1400" dirty="0">
                <a:solidFill>
                  <a:schemeClr val="tx1"/>
                </a:solidFill>
              </a:rPr>
              <a:t>Presenter Name, Presenter Title, Affiliation</a:t>
            </a:r>
          </a:p>
          <a:p>
            <a:r>
              <a:rPr lang="en-US" sz="1400" dirty="0">
                <a:solidFill>
                  <a:schemeClr val="tx1"/>
                </a:solidFill>
              </a:rPr>
              <a:t>Presenter Name, Presenter Title, Affiliation</a:t>
            </a:r>
          </a:p>
        </p:txBody>
      </p:sp>
      <p:sp>
        <p:nvSpPr>
          <p:cNvPr id="11" name="Title 1"/>
          <p:cNvSpPr txBox="1">
            <a:spLocks/>
          </p:cNvSpPr>
          <p:nvPr userDrawn="1"/>
        </p:nvSpPr>
        <p:spPr>
          <a:xfrm>
            <a:off x="336550" y="400238"/>
            <a:ext cx="3430155" cy="9929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r>
              <a:rPr lang="en-US" b="1" i="1" dirty="0"/>
              <a:t>CAPT</a:t>
            </a:r>
            <a:r>
              <a:rPr lang="en-US" dirty="0"/>
              <a:t> TRAINING</a:t>
            </a:r>
          </a:p>
        </p:txBody>
      </p:sp>
      <p:sp>
        <p:nvSpPr>
          <p:cNvPr id="12" name="Text Placeholder 3"/>
          <p:cNvSpPr>
            <a:spLocks noGrp="1"/>
          </p:cNvSpPr>
          <p:nvPr>
            <p:ph type="body" sz="quarter" idx="12" hasCustomPrompt="1"/>
          </p:nvPr>
        </p:nvSpPr>
        <p:spPr>
          <a:xfrm>
            <a:off x="6702147" y="792253"/>
            <a:ext cx="2149753" cy="387096"/>
          </a:xfrm>
        </p:spPr>
        <p:txBody>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1200">
                <a:solidFill>
                  <a:schemeClr val="bg1"/>
                </a:solidFill>
              </a:defRPr>
            </a:lvl1pPr>
            <a:lvl2pPr marL="0" indent="0">
              <a:buNone/>
              <a:defRPr/>
            </a:lvl2pPr>
          </a:lstStyle>
          <a:p>
            <a:r>
              <a:rPr lang="en-US" sz="1400" dirty="0">
                <a:solidFill>
                  <a:schemeClr val="tx1"/>
                </a:solidFill>
              </a:rPr>
              <a:t>Date</a:t>
            </a:r>
          </a:p>
        </p:txBody>
      </p:sp>
    </p:spTree>
    <p:extLst>
      <p:ext uri="{BB962C8B-B14F-4D97-AF65-F5344CB8AC3E}">
        <p14:creationId xmlns:p14="http://schemas.microsoft.com/office/powerpoint/2010/main" val="72090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318676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127582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0"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chemeClr val="bg1"/>
                </a:solidFill>
              </a:rPr>
              <a:pPr/>
              <a:t>‹#›</a:t>
            </a:fld>
            <a:endParaRPr lang="en-US" sz="900" dirty="0">
              <a:solidFill>
                <a:schemeClr val="bg1"/>
              </a:solidFill>
            </a:endParaRPr>
          </a:p>
        </p:txBody>
      </p:sp>
      <p:sp>
        <p:nvSpPr>
          <p:cNvPr id="3"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a:t>Click to edit Subtitle</a:t>
            </a:r>
          </a:p>
        </p:txBody>
      </p:sp>
    </p:spTree>
    <p:extLst>
      <p:ext uri="{BB962C8B-B14F-4D97-AF65-F5344CB8AC3E}">
        <p14:creationId xmlns:p14="http://schemas.microsoft.com/office/powerpoint/2010/main" val="1061789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ople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5" name="Picture 4" descr="Icon_People.png"/>
          <p:cNvPicPr>
            <a:picLocks noChangeAspect="1"/>
          </p:cNvPicPr>
          <p:nvPr userDrawn="1"/>
        </p:nvPicPr>
        <p:blipFill>
          <a:blip r:embed="rId3">
            <a:alphaModFix amt="39000"/>
            <a:extLst>
              <a:ext uri="{28A0092B-C50C-407E-A947-70E740481C1C}">
                <a14:useLocalDpi xmlns:a14="http://schemas.microsoft.com/office/drawing/2010/main" val="0"/>
              </a:ext>
            </a:extLst>
          </a:blip>
          <a:stretch>
            <a:fillRect/>
          </a:stretch>
        </p:blipFill>
        <p:spPr>
          <a:xfrm>
            <a:off x="7635784" y="5926220"/>
            <a:ext cx="906136" cy="817155"/>
          </a:xfrm>
          <a:prstGeom prst="rect">
            <a:avLst/>
          </a:prstGeom>
        </p:spPr>
      </p:pic>
      <p:sp>
        <p:nvSpPr>
          <p:cNvPr id="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873760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ople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8" name="Picture 7" descr="Icon_People.png"/>
          <p:cNvPicPr>
            <a:picLocks noChangeAspect="1"/>
          </p:cNvPicPr>
          <p:nvPr userDrawn="1"/>
        </p:nvPicPr>
        <p:blipFill>
          <a:blip r:embed="rId4">
            <a:alphaModFix amt="39000"/>
            <a:extLst>
              <a:ext uri="{28A0092B-C50C-407E-A947-70E740481C1C}">
                <a14:useLocalDpi xmlns:a14="http://schemas.microsoft.com/office/drawing/2010/main" val="0"/>
              </a:ext>
            </a:extLst>
          </a:blip>
          <a:stretch>
            <a:fillRect/>
          </a:stretch>
        </p:blipFill>
        <p:spPr>
          <a:xfrm>
            <a:off x="7635784" y="5926220"/>
            <a:ext cx="906136" cy="817155"/>
          </a:xfrm>
          <a:prstGeom prst="rect">
            <a:avLst/>
          </a:prstGeom>
        </p:spPr>
      </p:pic>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509588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ople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7" name="Picture 6" descr="Icon_People.png"/>
          <p:cNvPicPr>
            <a:picLocks noChangeAspect="1"/>
          </p:cNvPicPr>
          <p:nvPr userDrawn="1"/>
        </p:nvPicPr>
        <p:blipFill>
          <a:blip r:embed="rId4">
            <a:alphaModFix amt="39000"/>
            <a:lum bright="70000" contrast="-70000"/>
            <a:extLst>
              <a:ext uri="{28A0092B-C50C-407E-A947-70E740481C1C}">
                <a14:useLocalDpi xmlns:a14="http://schemas.microsoft.com/office/drawing/2010/main" val="0"/>
              </a:ext>
            </a:extLst>
          </a:blip>
          <a:stretch>
            <a:fillRect/>
          </a:stretch>
        </p:blipFill>
        <p:spPr>
          <a:xfrm>
            <a:off x="7630109" y="5921103"/>
            <a:ext cx="911811" cy="822273"/>
          </a:xfrm>
          <a:prstGeom prst="rect">
            <a:avLst/>
          </a:prstGeom>
        </p:spPr>
      </p:pic>
      <p:sp>
        <p:nvSpPr>
          <p:cNvPr id="9"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4"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a:t>Click to edit Subtitle</a:t>
            </a:r>
          </a:p>
        </p:txBody>
      </p:sp>
      <p:sp>
        <p:nvSpPr>
          <p:cNvPr id="15"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Tree>
    <p:extLst>
      <p:ext uri="{BB962C8B-B14F-4D97-AF65-F5344CB8AC3E}">
        <p14:creationId xmlns:p14="http://schemas.microsoft.com/office/powerpoint/2010/main" val="148364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204450-8859-4ECE-A2AE-7091E5379DEF}" type="slidenum">
              <a:rPr lang="en-US" altLang="en-US"/>
              <a:pPr/>
              <a:t>‹#›</a:t>
            </a:fld>
            <a:endParaRPr lang="en-US" altLang="en-US"/>
          </a:p>
        </p:txBody>
      </p:sp>
    </p:spTree>
    <p:extLst>
      <p:ext uri="{BB962C8B-B14F-4D97-AF65-F5344CB8AC3E}">
        <p14:creationId xmlns:p14="http://schemas.microsoft.com/office/powerpoint/2010/main" val="1576770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5"/>
            <a:ext cx="8448488" cy="43904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7" name="Picture 6" descr="icon4.png"/>
          <p:cNvPicPr>
            <a:picLocks noChangeAspect="1"/>
          </p:cNvPicPr>
          <p:nvPr userDrawn="1"/>
        </p:nvPicPr>
        <p:blipFill>
          <a:blip r:embed="rId3">
            <a:duotone>
              <a:prstClr val="black"/>
              <a:srgbClr val="C89C46">
                <a:tint val="45000"/>
                <a:satMod val="400000"/>
              </a:srgbClr>
            </a:duotone>
            <a:alphaModFix amt="6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585216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t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7" name="Picture 6" descr="icon4.png"/>
          <p:cNvPicPr>
            <a:picLocks noChangeAspect="1"/>
          </p:cNvPicPr>
          <p:nvPr userDrawn="1"/>
        </p:nvPicPr>
        <p:blipFill>
          <a:blip r:embed="rId4">
            <a:duotone>
              <a:prstClr val="black"/>
              <a:srgbClr val="C89C46">
                <a:tint val="45000"/>
                <a:satMod val="400000"/>
              </a:srgbClr>
            </a:duotone>
            <a:alphaModFix amt="6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8"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309391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t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pic>
        <p:nvPicPr>
          <p:cNvPr id="14" name="Picture 13" descr="icon4.png"/>
          <p:cNvPicPr>
            <a:picLocks noChangeAspect="1"/>
          </p:cNvPicPr>
          <p:nvPr userDrawn="1"/>
        </p:nvPicPr>
        <p:blipFill>
          <a:blip r:embed="rId4">
            <a:duotone>
              <a:prstClr val="black"/>
              <a:srgbClr val="C89C46">
                <a:tint val="45000"/>
                <a:satMod val="400000"/>
              </a:srgbClr>
            </a:duotone>
            <a:alphaModFix amt="5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9"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5"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a:t>Click to edit Subtitle</a:t>
            </a:r>
          </a:p>
        </p:txBody>
      </p:sp>
      <p:sp>
        <p:nvSpPr>
          <p:cNvPr id="16"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Tree>
    <p:extLst>
      <p:ext uri="{BB962C8B-B14F-4D97-AF65-F5344CB8AC3E}">
        <p14:creationId xmlns:p14="http://schemas.microsoft.com/office/powerpoint/2010/main" val="1002350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uter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6" name="Picture 5" descr="Icon_Computer.png"/>
          <p:cNvPicPr>
            <a:picLocks noChangeAspect="1"/>
          </p:cNvPicPr>
          <p:nvPr userDrawn="1"/>
        </p:nvPicPr>
        <p:blipFill>
          <a:blip r:embed="rId3">
            <a:alphaModFix amt="49000"/>
            <a:extLs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0"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79961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uter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13" name="Picture 12" descr="Icon_Computer.png"/>
          <p:cNvPicPr>
            <a:picLocks noChangeAspect="1"/>
          </p:cNvPicPr>
          <p:nvPr userDrawn="1"/>
        </p:nvPicPr>
        <p:blipFill>
          <a:blip r:embed="rId4">
            <a:alphaModFix amt="49000"/>
            <a:extLs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4258797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uter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pic>
        <p:nvPicPr>
          <p:cNvPr id="9" name="Picture 8" descr="Icon_Computer.png"/>
          <p:cNvPicPr>
            <a:picLocks noChangeAspect="1"/>
          </p:cNvPicPr>
          <p:nvPr userDrawn="1"/>
        </p:nvPicPr>
        <p:blipFill>
          <a:blip r:embed="rId4">
            <a:alphaModFix amt="49000"/>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1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4"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a:t>Click to edit Subtitle</a:t>
            </a:r>
          </a:p>
        </p:txBody>
      </p:sp>
      <p:sp>
        <p:nvSpPr>
          <p:cNvPr id="15"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Tree>
    <p:extLst>
      <p:ext uri="{BB962C8B-B14F-4D97-AF65-F5344CB8AC3E}">
        <p14:creationId xmlns:p14="http://schemas.microsoft.com/office/powerpoint/2010/main" val="1494751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ndou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2" name="Picture 1" descr="Handout_icon.png"/>
          <p:cNvPicPr>
            <a:picLocks noChangeAspect="1"/>
          </p:cNvPicPr>
          <p:nvPr userDrawn="1"/>
        </p:nvPicPr>
        <p:blipFill>
          <a:blip r:embed="rId3">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1"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12917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ndout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12" name="Picture 11" descr="Handout_icon.png"/>
          <p:cNvPicPr>
            <a:picLocks noChangeAspect="1"/>
          </p:cNvPicPr>
          <p:nvPr userDrawn="1"/>
        </p:nvPicPr>
        <p:blipFill>
          <a:blip r:embed="rId4">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3"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810767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ndout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15" name="Picture 14"/>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804874" y="5838275"/>
            <a:ext cx="636952" cy="739398"/>
          </a:xfrm>
          <a:prstGeom prst="rect">
            <a:avLst/>
          </a:prstGeom>
        </p:spPr>
      </p:pic>
      <p:sp>
        <p:nvSpPr>
          <p:cNvPr id="1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9"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a:t>Click to edit Subtitle</a:t>
            </a:r>
          </a:p>
        </p:txBody>
      </p:sp>
      <p:sp>
        <p:nvSpPr>
          <p:cNvPr id="14"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Tree>
    <p:extLst>
      <p:ext uri="{BB962C8B-B14F-4D97-AF65-F5344CB8AC3E}">
        <p14:creationId xmlns:p14="http://schemas.microsoft.com/office/powerpoint/2010/main" val="1669883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PT Logo &amp; Stripes">
    <p:spTree>
      <p:nvGrpSpPr>
        <p:cNvPr id="1" name=""/>
        <p:cNvGrpSpPr/>
        <p:nvPr/>
      </p:nvGrpSpPr>
      <p:grpSpPr>
        <a:xfrm>
          <a:off x="0" y="0"/>
          <a:ext cx="0" cy="0"/>
          <a:chOff x="0" y="0"/>
          <a:chExt cx="0" cy="0"/>
        </a:xfrm>
      </p:grpSpPr>
      <p:pic>
        <p:nvPicPr>
          <p:cNvPr id="8" name="Picture 7" descr="header interior slide.png"/>
          <p:cNvPicPr>
            <a:picLocks noChangeAspect="1"/>
          </p:cNvPicPr>
          <p:nvPr userDrawn="1"/>
        </p:nvPicPr>
        <p:blipFill rotWithShape="1">
          <a:blip r:embed="rId2">
            <a:extLst>
              <a:ext uri="{28A0092B-C50C-407E-A947-70E740481C1C}">
                <a14:useLocalDpi xmlns:a14="http://schemas.microsoft.com/office/drawing/2010/main" val="0"/>
              </a:ext>
            </a:extLst>
          </a:blip>
          <a:srcRect b="98796"/>
          <a:stretch/>
        </p:blipFill>
        <p:spPr>
          <a:xfrm>
            <a:off x="0" y="0"/>
            <a:ext cx="9144000" cy="82550"/>
          </a:xfrm>
          <a:prstGeom prst="rect">
            <a:avLst/>
          </a:prstGeom>
        </p:spPr>
      </p:pic>
      <p:sp>
        <p:nvSpPr>
          <p:cNvPr id="3" name="Subtitle 2"/>
          <p:cNvSpPr>
            <a:spLocks noGrp="1"/>
          </p:cNvSpPr>
          <p:nvPr>
            <p:ph type="subTitle" idx="1" hasCustomPrompt="1"/>
          </p:nvPr>
        </p:nvSpPr>
        <p:spPr>
          <a:xfrm>
            <a:off x="403412" y="1091172"/>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86928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7AD3FD-CC32-4BAE-9329-3A8EAB552190}" type="slidenum">
              <a:rPr lang="en-US" altLang="en-US"/>
              <a:pPr/>
              <a:t>‹#›</a:t>
            </a:fld>
            <a:endParaRPr lang="en-US" altLang="en-US"/>
          </a:p>
        </p:txBody>
      </p:sp>
    </p:spTree>
    <p:extLst>
      <p:ext uri="{BB962C8B-B14F-4D97-AF65-F5344CB8AC3E}">
        <p14:creationId xmlns:p14="http://schemas.microsoft.com/office/powerpoint/2010/main" val="1265962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PT Logo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03412" y="1091172"/>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878720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204450-8859-4ECE-A2AE-7091E5379DEF}" type="slidenum">
              <a:rPr lang="en-US" altLang="en-US"/>
              <a:pPr/>
              <a:t>‹#›</a:t>
            </a:fld>
            <a:endParaRPr lang="en-US" altLang="en-US"/>
          </a:p>
        </p:txBody>
      </p:sp>
    </p:spTree>
    <p:extLst>
      <p:ext uri="{BB962C8B-B14F-4D97-AF65-F5344CB8AC3E}">
        <p14:creationId xmlns:p14="http://schemas.microsoft.com/office/powerpoint/2010/main" val="328823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0C7D65-19EB-4964-837D-517C476BE38B}" type="slidenum">
              <a:rPr lang="en-US" altLang="en-US"/>
              <a:pPr/>
              <a:t>‹#›</a:t>
            </a:fld>
            <a:endParaRPr lang="en-US" altLang="en-US"/>
          </a:p>
        </p:txBody>
      </p:sp>
    </p:spTree>
    <p:extLst>
      <p:ext uri="{BB962C8B-B14F-4D97-AF65-F5344CB8AC3E}">
        <p14:creationId xmlns:p14="http://schemas.microsoft.com/office/powerpoint/2010/main" val="309389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752317C-5EE4-459B-B56D-CA70004A74AD}" type="slidenum">
              <a:rPr lang="en-US" altLang="en-US"/>
              <a:pPr/>
              <a:t>‹#›</a:t>
            </a:fld>
            <a:endParaRPr lang="en-US" altLang="en-US"/>
          </a:p>
        </p:txBody>
      </p:sp>
    </p:spTree>
    <p:extLst>
      <p:ext uri="{BB962C8B-B14F-4D97-AF65-F5344CB8AC3E}">
        <p14:creationId xmlns:p14="http://schemas.microsoft.com/office/powerpoint/2010/main" val="96160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967C389-B04D-47E7-B864-FCDB9F133F56}" type="slidenum">
              <a:rPr lang="en-US" altLang="en-US"/>
              <a:pPr/>
              <a:t>‹#›</a:t>
            </a:fld>
            <a:endParaRPr lang="en-US" altLang="en-US"/>
          </a:p>
        </p:txBody>
      </p:sp>
    </p:spTree>
    <p:extLst>
      <p:ext uri="{BB962C8B-B14F-4D97-AF65-F5344CB8AC3E}">
        <p14:creationId xmlns:p14="http://schemas.microsoft.com/office/powerpoint/2010/main" val="126364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9465A5B-6F4E-49FF-9CFD-86E34D239012}" type="slidenum">
              <a:rPr lang="en-US" altLang="en-US"/>
              <a:pPr/>
              <a:t>‹#›</a:t>
            </a:fld>
            <a:endParaRPr lang="en-US" altLang="en-US"/>
          </a:p>
        </p:txBody>
      </p:sp>
    </p:spTree>
    <p:extLst>
      <p:ext uri="{BB962C8B-B14F-4D97-AF65-F5344CB8AC3E}">
        <p14:creationId xmlns:p14="http://schemas.microsoft.com/office/powerpoint/2010/main" val="89506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56AAB2-4E9A-4C46-996C-8AFD07C4AFE7}" type="slidenum">
              <a:rPr lang="en-US" altLang="en-US"/>
              <a:pPr/>
              <a:t>‹#›</a:t>
            </a:fld>
            <a:endParaRPr lang="en-US" altLang="en-US"/>
          </a:p>
        </p:txBody>
      </p:sp>
    </p:spTree>
    <p:extLst>
      <p:ext uri="{BB962C8B-B14F-4D97-AF65-F5344CB8AC3E}">
        <p14:creationId xmlns:p14="http://schemas.microsoft.com/office/powerpoint/2010/main" val="233193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4EC0A6-FBD5-493D-BEB1-AC167C147D95}" type="slidenum">
              <a:rPr lang="en-US" altLang="en-US"/>
              <a:pPr/>
              <a:t>‹#›</a:t>
            </a:fld>
            <a:endParaRPr lang="en-US" altLang="en-US"/>
          </a:p>
        </p:txBody>
      </p:sp>
    </p:spTree>
    <p:extLst>
      <p:ext uri="{BB962C8B-B14F-4D97-AF65-F5344CB8AC3E}">
        <p14:creationId xmlns:p14="http://schemas.microsoft.com/office/powerpoint/2010/main" val="403479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3.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anose="020B0604020202020204" pitchFamily="34" charset="0"/>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fld id="{48AD164A-D105-4C6B-9303-EFA095D31001}" type="slidenum">
              <a:rPr lang="en-US" altLang="en-US"/>
              <a:pPr/>
              <a:t>‹#›</a:t>
            </a:fld>
            <a:endParaRPr lang="en-US" altLang="en-US"/>
          </a:p>
        </p:txBody>
      </p:sp>
      <p:pic>
        <p:nvPicPr>
          <p:cNvPr id="1031" name="Picture 6" descr="slide1.jpg"/>
          <p:cNvPicPr>
            <a:picLocks noChangeAspect="1"/>
          </p:cNvPicPr>
          <p:nvPr userDrawn="1"/>
        </p:nvPicPr>
        <p:blipFill>
          <a:blip r:embed="rId14">
            <a:extLst>
              <a:ext uri="{28A0092B-C50C-407E-A947-70E740481C1C}">
                <a14:useLocalDpi xmlns:a14="http://schemas.microsoft.com/office/drawing/2010/main" val="0"/>
              </a:ext>
            </a:extLst>
          </a:blip>
          <a:srcRect b="62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91" r:id="rId1"/>
    <p:sldLayoutId id="2147486680" r:id="rId2"/>
    <p:sldLayoutId id="2147486681" r:id="rId3"/>
    <p:sldLayoutId id="2147486682" r:id="rId4"/>
    <p:sldLayoutId id="2147486683" r:id="rId5"/>
    <p:sldLayoutId id="2147486684" r:id="rId6"/>
    <p:sldLayoutId id="2147486685" r:id="rId7"/>
    <p:sldLayoutId id="2147486686" r:id="rId8"/>
    <p:sldLayoutId id="2147486687" r:id="rId9"/>
    <p:sldLayoutId id="2147486688" r:id="rId10"/>
    <p:sldLayoutId id="2147486689" r:id="rId11"/>
    <p:sldLayoutId id="214748669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61950" y="307448"/>
            <a:ext cx="840852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Text Placeholder 2"/>
          <p:cNvSpPr>
            <a:spLocks noGrp="1"/>
          </p:cNvSpPr>
          <p:nvPr>
            <p:ph type="body" idx="1"/>
          </p:nvPr>
        </p:nvSpPr>
        <p:spPr>
          <a:xfrm>
            <a:off x="361949" y="1600200"/>
            <a:ext cx="8408521" cy="491415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CAPT Logo Recreated.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32734" y="6085849"/>
            <a:ext cx="2357086" cy="392848"/>
          </a:xfrm>
          <a:prstGeom prst="rect">
            <a:avLst/>
          </a:prstGeom>
        </p:spPr>
      </p:pic>
    </p:spTree>
    <p:extLst>
      <p:ext uri="{BB962C8B-B14F-4D97-AF65-F5344CB8AC3E}">
        <p14:creationId xmlns:p14="http://schemas.microsoft.com/office/powerpoint/2010/main" val="1711604515"/>
      </p:ext>
    </p:extLst>
  </p:cSld>
  <p:clrMap bg1="lt1" tx1="dk1" bg2="lt2" tx2="dk2" accent1="accent1" accent2="accent2" accent3="accent3" accent4="accent4" accent5="accent5" accent6="accent6" hlink="hlink" folHlink="folHlink"/>
  <p:sldLayoutIdLst>
    <p:sldLayoutId id="2147486693" r:id="rId1"/>
    <p:sldLayoutId id="2147486694" r:id="rId2"/>
    <p:sldLayoutId id="2147486695" r:id="rId3"/>
    <p:sldLayoutId id="2147486696" r:id="rId4"/>
    <p:sldLayoutId id="2147486697" r:id="rId5"/>
    <p:sldLayoutId id="2147486698" r:id="rId6"/>
    <p:sldLayoutId id="2147486699" r:id="rId7"/>
    <p:sldLayoutId id="2147486700" r:id="rId8"/>
    <p:sldLayoutId id="2147486701" r:id="rId9"/>
    <p:sldLayoutId id="2147486702" r:id="rId10"/>
    <p:sldLayoutId id="2147486703" r:id="rId11"/>
    <p:sldLayoutId id="2147486704" r:id="rId12"/>
    <p:sldLayoutId id="2147486705" r:id="rId13"/>
    <p:sldLayoutId id="2147486706" r:id="rId14"/>
    <p:sldLayoutId id="2147486707" r:id="rId15"/>
    <p:sldLayoutId id="2147486708" r:id="rId16"/>
    <p:sldLayoutId id="2147486709" r:id="rId17"/>
    <p:sldLayoutId id="2147486710" r:id="rId18"/>
    <p:sldLayoutId id="2147486711" r:id="rId19"/>
  </p:sldLayoutIdLst>
  <p:hf hdr="0" ftr="0" dt="0"/>
  <p:txStyles>
    <p:titleStyle>
      <a:lvl1pPr algn="l" defTabSz="457200" rtl="0" eaLnBrk="1" latinLnBrk="0" hangingPunct="1">
        <a:spcBef>
          <a:spcPct val="0"/>
        </a:spcBef>
        <a:buNone/>
        <a:defRPr sz="4000" b="1" kern="1200">
          <a:solidFill>
            <a:srgbClr val="57778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s://www.samhsa.gov/wellness-initiative/eight-dimensions-wellness"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hyperlink" Target="http://store.samhsa.gov/product/SAMHSA-s-Working-Definition-of-Recovery/PEP12-RECDEF" TargetMode="External"/><Relationship Id="rId4" Type="http://schemas.openxmlformats.org/officeDocument/2006/relationships/hyperlink" Target="http://www.who.int/topics/health_promotion/e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uvic.ca/research/centres/carbc/assets/docs/hs-pp-comprehensive.pdf"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https://dmh.mo.gov/docs/mentalillness/cooccurringadults.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www.springerlink.com/content/lm5613r4m0kn3881/fulltext.pdf"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nchor="t">
            <a:normAutofit fontScale="90000"/>
          </a:bodyPr>
          <a:lstStyle/>
          <a:p>
            <a:pPr algn="l" eaLnBrk="1" hangingPunct="1">
              <a:spcAft>
                <a:spcPts val="1200"/>
              </a:spcAft>
            </a:pPr>
            <a:r>
              <a:rPr lang="en-US" altLang="en-US" sz="6200" b="1" baseline="30000" dirty="0">
                <a:latin typeface="Helvetica" panose="020B0604020202020204" pitchFamily="34" charset="0"/>
              </a:rPr>
              <a:t>Substance Abuse Prevention </a:t>
            </a:r>
            <a:br>
              <a:rPr lang="en-US" altLang="en-US" sz="6200" b="1" baseline="30000" dirty="0">
                <a:latin typeface="Helvetica" panose="020B0604020202020204" pitchFamily="34" charset="0"/>
              </a:rPr>
            </a:br>
            <a:r>
              <a:rPr lang="en-US" altLang="en-US" sz="6200" b="1" baseline="30000" dirty="0">
                <a:latin typeface="Helvetica" panose="020B0604020202020204" pitchFamily="34" charset="0"/>
              </a:rPr>
              <a:t>Skills Training (SAPST)</a:t>
            </a:r>
            <a:r>
              <a:rPr lang="en-US" altLang="en-US" sz="5600" b="1" baseline="30000" dirty="0">
                <a:latin typeface="Helvetica" panose="020B0604020202020204" pitchFamily="34" charset="0"/>
              </a:rPr>
              <a:t/>
            </a:r>
            <a:br>
              <a:rPr lang="en-US" altLang="en-US" sz="5600" b="1" baseline="30000" dirty="0">
                <a:latin typeface="Helvetica" panose="020B0604020202020204" pitchFamily="34" charset="0"/>
              </a:rPr>
            </a:br>
            <a:endParaRPr lang="en-US" altLang="en-US" sz="3800" b="1" dirty="0">
              <a:latin typeface="Helvetica" panose="020B0604020202020204" pitchFamily="34" charset="0"/>
            </a:endParaRPr>
          </a:p>
        </p:txBody>
      </p:sp>
      <p:sp>
        <p:nvSpPr>
          <p:cNvPr id="2" name="Content Placeholder 1"/>
          <p:cNvSpPr>
            <a:spLocks noGrp="1"/>
          </p:cNvSpPr>
          <p:nvPr>
            <p:ph sz="quarter" idx="10"/>
          </p:nvPr>
        </p:nvSpPr>
        <p:spPr/>
        <p:txBody>
          <a:bodyPr/>
          <a:lstStyle/>
          <a:p>
            <a:r>
              <a:rPr lang="en-US" dirty="0"/>
              <a:t>Session 1</a:t>
            </a:r>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a:t>Month</a:t>
            </a:r>
            <a:r>
              <a:rPr lang="en-US"/>
              <a:t>, YEAR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09575" y="1225550"/>
            <a:ext cx="8869363"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endParaRPr lang="en-US" altLang="en-US" sz="800" dirty="0">
              <a:solidFill>
                <a:schemeClr val="bg1"/>
              </a:solidFill>
              <a:latin typeface="Helvetica" panose="020B0604020202020204" pitchFamily="34" charset="0"/>
            </a:endParaRPr>
          </a:p>
          <a:p>
            <a:pPr eaLnBrk="1" hangingPunct="1">
              <a:spcAft>
                <a:spcPts val="1200"/>
              </a:spcAft>
              <a:buFont typeface="Arial" panose="020B0604020202020204" pitchFamily="34" charset="0"/>
              <a:buChar char="•"/>
            </a:pPr>
            <a:r>
              <a:rPr lang="en-US" altLang="en-US" sz="2800" dirty="0">
                <a:latin typeface="Helvetica" panose="020B0604020202020204" pitchFamily="34" charset="0"/>
              </a:rPr>
              <a:t>Define behavioral health</a:t>
            </a:r>
          </a:p>
          <a:p>
            <a:pPr eaLnBrk="1" hangingPunct="1">
              <a:spcAft>
                <a:spcPts val="1200"/>
              </a:spcAft>
              <a:buFont typeface="Arial" panose="020B0604020202020204" pitchFamily="34" charset="0"/>
              <a:buChar char="•"/>
            </a:pPr>
            <a:r>
              <a:rPr lang="en-US" altLang="en-US" sz="2800" dirty="0">
                <a:latin typeface="Helvetica" panose="020B0604020202020204" pitchFamily="34" charset="0"/>
              </a:rPr>
              <a:t>Explain the continuum of care</a:t>
            </a:r>
          </a:p>
          <a:p>
            <a:pPr eaLnBrk="1" hangingPunct="1">
              <a:spcAft>
                <a:spcPts val="1200"/>
              </a:spcAft>
              <a:buFont typeface="Arial" panose="020B0604020202020204" pitchFamily="34" charset="0"/>
              <a:buChar char="•"/>
            </a:pPr>
            <a:r>
              <a:rPr lang="en-US" altLang="en-US" sz="2800" dirty="0">
                <a:latin typeface="Helvetica" panose="020B0604020202020204" pitchFamily="34" charset="0"/>
              </a:rPr>
              <a:t>Identify the key characteristics of the public health approach</a:t>
            </a:r>
          </a:p>
          <a:p>
            <a:pPr eaLnBrk="1" hangingPunct="1">
              <a:spcAft>
                <a:spcPts val="1200"/>
              </a:spcAft>
              <a:buFont typeface="Arial" panose="020B0604020202020204" pitchFamily="34" charset="0"/>
              <a:buChar char="•"/>
            </a:pPr>
            <a:r>
              <a:rPr lang="en-US" altLang="en-US" sz="2800" dirty="0">
                <a:latin typeface="Helvetica" panose="020B0604020202020204" pitchFamily="34" charset="0"/>
              </a:rPr>
              <a:t>Describe risk and protective factors in multiple contexts and from the developmental perspective</a:t>
            </a:r>
          </a:p>
          <a:p>
            <a:pPr eaLnBrk="1" hangingPunct="1">
              <a:spcAft>
                <a:spcPts val="1200"/>
              </a:spcAft>
              <a:buFont typeface="Arial" panose="020B0604020202020204" pitchFamily="34" charset="0"/>
              <a:buChar char="•"/>
            </a:pPr>
            <a:r>
              <a:rPr lang="en-US" altLang="en-US" sz="2800" dirty="0">
                <a:latin typeface="Helvetica" panose="020B0604020202020204" pitchFamily="34" charset="0"/>
              </a:rPr>
              <a:t>Summarize the Strategic Prevention Framework</a:t>
            </a:r>
          </a:p>
        </p:txBody>
      </p:sp>
      <p:sp>
        <p:nvSpPr>
          <p:cNvPr id="4" name="Rectangle 2"/>
          <p:cNvSpPr>
            <a:spLocks noGrp="1"/>
          </p:cNvSpPr>
          <p:nvPr>
            <p:ph type="ctrTitle"/>
          </p:nvPr>
        </p:nvSpPr>
        <p:spPr>
          <a:xfrm>
            <a:off x="403412" y="0"/>
            <a:ext cx="8448488" cy="1105648"/>
          </a:xfrm>
        </p:spPr>
        <p:txBody>
          <a:bodyPr/>
          <a:lstStyle/>
          <a:p>
            <a:pPr eaLnBrk="1" hangingPunct="1"/>
            <a:r>
              <a:rPr lang="en-US" altLang="en-US" sz="3600" b="1" dirty="0">
                <a:solidFill>
                  <a:schemeClr val="bg1"/>
                </a:solidFill>
                <a:latin typeface="Helvetica" panose="020B0604020202020204" pitchFamily="34" charset="0"/>
              </a:rPr>
              <a:t>Session 1 Learning Objectives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p:txBody>
          <a:bodyPr>
            <a:normAutofit fontScale="90000"/>
          </a:bodyPr>
          <a:lstStyle/>
          <a:p>
            <a:pPr algn="ctr" eaLnBrk="1" hangingPunct="1"/>
            <a:r>
              <a:rPr lang="en-US" altLang="en-US" sz="4800" b="1" dirty="0">
                <a:solidFill>
                  <a:schemeClr val="bg1"/>
                </a:solidFill>
                <a:latin typeface="Helvetica" panose="020B0604020202020204" pitchFamily="34" charset="0"/>
                <a:cs typeface="Helvetica" panose="020B0604020202020204" pitchFamily="34" charset="0"/>
              </a:rPr>
              <a:t/>
            </a:r>
            <a:br>
              <a:rPr lang="en-US" altLang="en-US" sz="4800" b="1" dirty="0">
                <a:solidFill>
                  <a:schemeClr val="bg1"/>
                </a:solidFill>
                <a:latin typeface="Helvetica" panose="020B0604020202020204" pitchFamily="34" charset="0"/>
                <a:cs typeface="Helvetica" panose="020B0604020202020204" pitchFamily="34" charset="0"/>
              </a:rPr>
            </a:br>
            <a:r>
              <a:rPr lang="en-US" altLang="en-US" sz="4800" b="1" dirty="0">
                <a:solidFill>
                  <a:schemeClr val="bg1"/>
                </a:solidFill>
                <a:latin typeface="Helvetica" panose="020B0604020202020204" pitchFamily="34" charset="0"/>
                <a:cs typeface="Helvetica" panose="020B0604020202020204" pitchFamily="34" charset="0"/>
              </a:rPr>
              <a:t/>
            </a:r>
            <a:br>
              <a:rPr lang="en-US" altLang="en-US" sz="4800" b="1" dirty="0">
                <a:solidFill>
                  <a:schemeClr val="bg1"/>
                </a:solidFill>
                <a:latin typeface="Helvetica" panose="020B0604020202020204" pitchFamily="34" charset="0"/>
                <a:cs typeface="Helvetica" panose="020B0604020202020204" pitchFamily="34" charset="0"/>
              </a:rPr>
            </a:br>
            <a:r>
              <a:rPr lang="en-US" altLang="en-US" sz="4800" b="1" dirty="0">
                <a:solidFill>
                  <a:schemeClr val="bg1"/>
                </a:solidFill>
                <a:latin typeface="Helvetica" panose="020B0604020202020204" pitchFamily="34" charset="0"/>
                <a:cs typeface="Helvetica" panose="020B0604020202020204" pitchFamily="34" charset="0"/>
              </a:rPr>
              <a:t>Setting the Foundation: </a:t>
            </a:r>
            <a:br>
              <a:rPr lang="en-US" altLang="en-US" sz="4800" b="1" dirty="0">
                <a:solidFill>
                  <a:schemeClr val="bg1"/>
                </a:solidFill>
                <a:latin typeface="Helvetica" panose="020B0604020202020204" pitchFamily="34" charset="0"/>
                <a:cs typeface="Helvetica" panose="020B0604020202020204" pitchFamily="34" charset="0"/>
              </a:rPr>
            </a:br>
            <a:r>
              <a:rPr lang="en-US" altLang="en-US" sz="4800" b="1" dirty="0">
                <a:solidFill>
                  <a:schemeClr val="bg1"/>
                </a:solidFill>
                <a:latin typeface="Helvetica" panose="020B0604020202020204" pitchFamily="34" charset="0"/>
                <a:cs typeface="Helvetica" panose="020B0604020202020204" pitchFamily="34" charset="0"/>
              </a:rPr>
              <a:t>From Theory to Practice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8"/>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ACTIVITY – Decades </a:t>
            </a:r>
          </a:p>
        </p:txBody>
      </p:sp>
      <p:sp>
        <p:nvSpPr>
          <p:cNvPr id="38915" name="Rectangle 8"/>
          <p:cNvSpPr>
            <a:spLocks noChangeArrowheads="1"/>
          </p:cNvSpPr>
          <p:nvPr/>
        </p:nvSpPr>
        <p:spPr bwMode="auto">
          <a:xfrm>
            <a:off x="3561347" y="603814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mj-lt"/>
              </a:rPr>
              <a:t>Information Sheet 1.2: Timeline of Alcohol and Drug Abuse Prevention </a:t>
            </a:r>
            <a:endParaRPr lang="en-US" altLang="en-US" sz="1800" b="1" dirty="0">
              <a:solidFill>
                <a:srgbClr val="577785"/>
              </a:solidFill>
              <a:latin typeface="+mj-lt"/>
            </a:endParaRPr>
          </a:p>
        </p:txBody>
      </p:sp>
      <p:sp>
        <p:nvSpPr>
          <p:cNvPr id="9" name="Rectangle 8"/>
          <p:cNvSpPr/>
          <p:nvPr/>
        </p:nvSpPr>
        <p:spPr>
          <a:xfrm>
            <a:off x="373063" y="1166813"/>
            <a:ext cx="8415337" cy="4648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292100" indent="-292100">
              <a:lnSpc>
                <a:spcPct val="120000"/>
              </a:lnSpc>
              <a:spcAft>
                <a:spcPts val="1200"/>
              </a:spcAft>
              <a:buFont typeface="Wingdings" charset="2"/>
              <a:buChar char="Ø"/>
              <a:defRPr/>
            </a:pPr>
            <a:r>
              <a:rPr lang="en-US" sz="2000" dirty="0">
                <a:solidFill>
                  <a:srgbClr val="000000"/>
                </a:solidFill>
                <a:latin typeface="Arial" charset="0"/>
                <a:cs typeface="Arial" charset="0"/>
              </a:rPr>
              <a:t>Get into groups based on the decade you graduated from high school: 1960s, 1970s, 1980s, 1990s, 2000s, 2010s.</a:t>
            </a:r>
          </a:p>
          <a:p>
            <a:pPr marL="292100" indent="-292100">
              <a:lnSpc>
                <a:spcPct val="120000"/>
              </a:lnSpc>
              <a:spcAft>
                <a:spcPts val="1200"/>
              </a:spcAft>
              <a:buFont typeface="Wingdings" charset="2"/>
              <a:buChar char="Ø"/>
              <a:defRPr/>
            </a:pPr>
            <a:r>
              <a:rPr lang="en-US" sz="2000" dirty="0">
                <a:solidFill>
                  <a:srgbClr val="000000"/>
                </a:solidFill>
                <a:latin typeface="Arial" charset="0"/>
                <a:cs typeface="Arial" charset="0"/>
              </a:rPr>
              <a:t>In your groups, answer the following questions:</a:t>
            </a:r>
          </a:p>
          <a:p>
            <a:pPr marL="635000" indent="-292100">
              <a:spcAft>
                <a:spcPts val="1200"/>
              </a:spcAft>
              <a:buFont typeface="Courier New" charset="0"/>
              <a:buChar char="o"/>
              <a:defRPr/>
            </a:pPr>
            <a:r>
              <a:rPr lang="en-US" dirty="0">
                <a:solidFill>
                  <a:srgbClr val="000000"/>
                </a:solidFill>
                <a:latin typeface="Arial" charset="0"/>
                <a:cs typeface="Arial" charset="0"/>
              </a:rPr>
              <a:t>What were some of the messages you received about substance abuse when you were growing up?</a:t>
            </a:r>
          </a:p>
          <a:p>
            <a:pPr marL="635000" indent="-292100">
              <a:spcAft>
                <a:spcPts val="1200"/>
              </a:spcAft>
              <a:buFont typeface="Courier New" charset="0"/>
              <a:buChar char="o"/>
              <a:defRPr/>
            </a:pPr>
            <a:r>
              <a:rPr lang="en-US" dirty="0">
                <a:solidFill>
                  <a:srgbClr val="000000"/>
                </a:solidFill>
                <a:latin typeface="Arial" charset="0"/>
                <a:cs typeface="Arial" charset="0"/>
              </a:rPr>
              <a:t>What are some of the messages you received about wellness and emotional well-being when you were growing up?</a:t>
            </a:r>
          </a:p>
          <a:p>
            <a:pPr marL="635000" indent="-292100">
              <a:spcAft>
                <a:spcPts val="1200"/>
              </a:spcAft>
              <a:buFont typeface="Courier New" charset="0"/>
              <a:buChar char="o"/>
              <a:defRPr/>
            </a:pPr>
            <a:r>
              <a:rPr lang="en-US" dirty="0">
                <a:solidFill>
                  <a:srgbClr val="000000"/>
                </a:solidFill>
                <a:latin typeface="Arial" charset="0"/>
                <a:cs typeface="Arial" charset="0"/>
              </a:rPr>
              <a:t>What types of prevention programs do you recall participating in? What were the messages delivered in these programs?</a:t>
            </a:r>
          </a:p>
          <a:p>
            <a:pPr marL="635000" indent="-292100">
              <a:spcAft>
                <a:spcPts val="1200"/>
              </a:spcAft>
              <a:buFont typeface="Courier New" charset="0"/>
              <a:buChar char="o"/>
              <a:defRPr/>
            </a:pPr>
            <a:r>
              <a:rPr lang="en-US" dirty="0">
                <a:solidFill>
                  <a:srgbClr val="000000"/>
                </a:solidFill>
                <a:latin typeface="Arial" charset="0"/>
                <a:cs typeface="Arial" charset="0"/>
              </a:rPr>
              <a:t>How do these experiences affect your attitude and current approach to addressing substance use?</a:t>
            </a:r>
          </a:p>
          <a:p>
            <a:pPr marL="292100" indent="-292100">
              <a:spcAft>
                <a:spcPts val="1800"/>
              </a:spcAft>
              <a:buFont typeface="Wingdings" charset="2"/>
              <a:buChar char="Ø"/>
              <a:defRPr/>
            </a:pPr>
            <a:r>
              <a:rPr lang="en-US" sz="2000" b="1" dirty="0">
                <a:solidFill>
                  <a:srgbClr val="000000"/>
                </a:solidFill>
                <a:latin typeface="Arial" charset="0"/>
                <a:cs typeface="Arial" charset="0"/>
              </a:rPr>
              <a:t> </a:t>
            </a:r>
            <a:r>
              <a:rPr lang="en-US" sz="2000" dirty="0">
                <a:solidFill>
                  <a:srgbClr val="000000"/>
                </a:solidFill>
                <a:latin typeface="Arial" charset="0"/>
                <a:cs typeface="Arial" charset="0"/>
              </a:rPr>
              <a:t>Assign someone to report out.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What is </a:t>
            </a:r>
            <a:r>
              <a:rPr lang="en-US" altLang="en-US" sz="3600" b="1">
                <a:solidFill>
                  <a:schemeClr val="bg1"/>
                </a:solidFill>
                <a:latin typeface="Helvetica" panose="020B0604020202020204" pitchFamily="34" charset="0"/>
              </a:rPr>
              <a:t>Behavioral </a:t>
            </a:r>
            <a:r>
              <a:rPr lang="en-US" altLang="en-US" sz="3600">
                <a:solidFill>
                  <a:schemeClr val="bg1"/>
                </a:solidFill>
                <a:latin typeface="Helvetica" panose="020B0604020202020204" pitchFamily="34" charset="0"/>
              </a:rPr>
              <a:t>Health?</a:t>
            </a:r>
            <a:r>
              <a:rPr lang="en-US" sz="3600" baseline="30000"/>
              <a:t>1,2,3</a:t>
            </a:r>
            <a:endParaRPr lang="en-US" altLang="en-US" sz="3600" b="1" dirty="0">
              <a:solidFill>
                <a:schemeClr val="bg1"/>
              </a:solidFill>
              <a:latin typeface="Helvetica" panose="020B0604020202020204" pitchFamily="34" charset="0"/>
            </a:endParaRPr>
          </a:p>
        </p:txBody>
      </p:sp>
      <p:sp>
        <p:nvSpPr>
          <p:cNvPr id="35843" name="Rectangle 5"/>
          <p:cNvSpPr>
            <a:spLocks noGrp="1"/>
          </p:cNvSpPr>
          <p:nvPr>
            <p:ph type="subTitle" idx="1"/>
          </p:nvPr>
        </p:nvSpPr>
        <p:spPr/>
        <p:txBody>
          <a:bodyPr/>
          <a:lstStyle/>
          <a:p>
            <a:pPr eaLnBrk="1" hangingPunct="1">
              <a:lnSpc>
                <a:spcPct val="90000"/>
              </a:lnSpc>
              <a:buFont typeface="Arial" panose="020B0604020202020204" pitchFamily="34" charset="0"/>
              <a:buNone/>
            </a:pPr>
            <a:endParaRPr lang="en-US" altLang="en-US" sz="800" dirty="0">
              <a:solidFill>
                <a:srgbClr val="0D0D0D"/>
              </a:solidFill>
              <a:latin typeface="Helvetica" panose="020B0604020202020204" pitchFamily="34" charset="0"/>
              <a:cs typeface="Helvetica" panose="020B0604020202020204" pitchFamily="34" charset="0"/>
            </a:endParaRPr>
          </a:p>
          <a:p>
            <a:pPr algn="ctr" eaLnBrk="1" hangingPunct="1">
              <a:lnSpc>
                <a:spcPct val="90000"/>
              </a:lnSpc>
              <a:buFont typeface="Arial" panose="020B0604020202020204" pitchFamily="34" charset="0"/>
              <a:buNone/>
            </a:pPr>
            <a:r>
              <a:rPr lang="en-US" altLang="en-US" b="1" i="1" dirty="0">
                <a:solidFill>
                  <a:srgbClr val="0D0D0D"/>
                </a:solidFill>
                <a:latin typeface="Helvetica" panose="020B0604020202020204" pitchFamily="34" charset="0"/>
                <a:cs typeface="Helvetica" panose="020B0604020202020204" pitchFamily="34" charset="0"/>
              </a:rPr>
              <a:t/>
            </a:r>
            <a:br>
              <a:rPr lang="en-US" altLang="en-US" b="1" i="1" dirty="0">
                <a:solidFill>
                  <a:srgbClr val="0D0D0D"/>
                </a:solidFill>
                <a:latin typeface="Helvetica" panose="020B0604020202020204" pitchFamily="34" charset="0"/>
                <a:cs typeface="Helvetica" panose="020B0604020202020204" pitchFamily="34" charset="0"/>
              </a:rPr>
            </a:br>
            <a:r>
              <a:rPr lang="en-US" altLang="en-US" b="1" i="1" dirty="0">
                <a:solidFill>
                  <a:srgbClr val="0D0D0D"/>
                </a:solidFill>
                <a:latin typeface="Helvetica" panose="020B0604020202020204" pitchFamily="34" charset="0"/>
                <a:cs typeface="Helvetica" panose="020B0604020202020204" pitchFamily="34" charset="0"/>
              </a:rPr>
              <a:t/>
            </a:r>
            <a:br>
              <a:rPr lang="en-US" altLang="en-US" b="1" i="1" dirty="0">
                <a:solidFill>
                  <a:srgbClr val="0D0D0D"/>
                </a:solidFill>
                <a:latin typeface="Helvetica" panose="020B0604020202020204" pitchFamily="34" charset="0"/>
                <a:cs typeface="Helvetica" panose="020B0604020202020204" pitchFamily="34" charset="0"/>
              </a:rPr>
            </a:br>
            <a:r>
              <a:rPr lang="en-US" altLang="en-US" b="1" i="1" dirty="0">
                <a:solidFill>
                  <a:srgbClr val="0D0D0D"/>
                </a:solidFill>
                <a:latin typeface="Helvetica" panose="020B0604020202020204" pitchFamily="34" charset="0"/>
                <a:cs typeface="Helvetica" panose="020B0604020202020204" pitchFamily="34" charset="0"/>
              </a:rPr>
              <a:t>A state of mental/emotional being</a:t>
            </a:r>
            <a:endParaRPr lang="en-US" altLang="en-US" sz="1200" b="1" i="1" dirty="0">
              <a:solidFill>
                <a:srgbClr val="0D0D0D"/>
              </a:solidFill>
              <a:latin typeface="Helvetica" panose="020B0604020202020204" pitchFamily="34" charset="0"/>
              <a:cs typeface="Helvetica" panose="020B0604020202020204" pitchFamily="34" charset="0"/>
            </a:endParaRPr>
          </a:p>
          <a:p>
            <a:pPr algn="ctr" eaLnBrk="1" hangingPunct="1">
              <a:lnSpc>
                <a:spcPct val="90000"/>
              </a:lnSpc>
              <a:buFont typeface="Arial" panose="020B0604020202020204" pitchFamily="34" charset="0"/>
              <a:buNone/>
            </a:pPr>
            <a:r>
              <a:rPr lang="en-US" altLang="en-US" b="1" i="1" dirty="0">
                <a:solidFill>
                  <a:srgbClr val="0D0D0D"/>
                </a:solidFill>
                <a:latin typeface="Helvetica" panose="020B0604020202020204" pitchFamily="34" charset="0"/>
                <a:cs typeface="Helvetica" panose="020B0604020202020204" pitchFamily="34" charset="0"/>
              </a:rPr>
              <a:t>and/or </a:t>
            </a:r>
          </a:p>
          <a:p>
            <a:pPr algn="ctr" eaLnBrk="1" hangingPunct="1">
              <a:lnSpc>
                <a:spcPct val="90000"/>
              </a:lnSpc>
              <a:buFont typeface="Arial" panose="020B0604020202020204" pitchFamily="34" charset="0"/>
              <a:buNone/>
            </a:pPr>
            <a:r>
              <a:rPr lang="en-US" altLang="en-US" b="1" i="1" dirty="0">
                <a:solidFill>
                  <a:srgbClr val="0D0D0D"/>
                </a:solidFill>
                <a:latin typeface="Helvetica" panose="020B0604020202020204" pitchFamily="34" charset="0"/>
                <a:cs typeface="Helvetica" panose="020B0604020202020204" pitchFamily="34" charset="0"/>
              </a:rPr>
              <a:t>choices and actions that affect wellness</a:t>
            </a:r>
            <a:r>
              <a:rPr lang="en-US" altLang="en-US" b="1" i="1" baseline="30000" dirty="0">
                <a:solidFill>
                  <a:srgbClr val="0D0D0D"/>
                </a:solidFill>
                <a:latin typeface="Helvetica" panose="020B0604020202020204" pitchFamily="34" charset="0"/>
                <a:cs typeface="Helvetica" panose="020B0604020202020204" pitchFamily="34" charset="0"/>
              </a:rPr>
              <a:t>1</a:t>
            </a:r>
            <a:endParaRPr lang="en-US" altLang="en-US" b="1" i="1" dirty="0">
              <a:solidFill>
                <a:srgbClr val="0D0D0D"/>
              </a:solidFill>
              <a:latin typeface="Helvetica" panose="020B0604020202020204" pitchFamily="34" charset="0"/>
              <a:cs typeface="Helvetica" panose="020B0604020202020204" pitchFamily="34" charset="0"/>
            </a:endParaRPr>
          </a:p>
          <a:p>
            <a:pPr algn="ctr" eaLnBrk="1" hangingPunct="1">
              <a:lnSpc>
                <a:spcPct val="90000"/>
              </a:lnSpc>
              <a:buFont typeface="Arial" panose="020B0604020202020204" pitchFamily="34" charset="0"/>
              <a:buNone/>
            </a:pPr>
            <a:endParaRPr lang="en-US" altLang="en-US" b="1" i="1" u="sng" dirty="0">
              <a:solidFill>
                <a:srgbClr val="0D0D0D"/>
              </a:solidFill>
              <a:latin typeface="Cambria" panose="02040503050406030204" pitchFamily="18" charset="0"/>
            </a:endParaRPr>
          </a:p>
        </p:txBody>
      </p:sp>
      <p:sp>
        <p:nvSpPr>
          <p:cNvPr id="40964" name="Rectangle 10"/>
          <p:cNvSpPr>
            <a:spLocks noChangeArrowheads="1"/>
          </p:cNvSpPr>
          <p:nvPr/>
        </p:nvSpPr>
        <p:spPr bwMode="auto">
          <a:xfrm>
            <a:off x="3000375" y="6092637"/>
            <a:ext cx="4796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mj-lt"/>
              </a:rPr>
              <a:t>Information Sheet 1.3: Behavioral Health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p:cTn id="7" dur="3000" fill="hold"/>
                                        <p:tgtEl>
                                          <p:spTgt spid="35843">
                                            <p:txEl>
                                              <p:pRg st="1" end="1"/>
                                            </p:txEl>
                                          </p:spTgt>
                                        </p:tgtEl>
                                        <p:attrNameLst>
                                          <p:attrName>ppt_w</p:attrName>
                                        </p:attrNameLst>
                                      </p:cBhvr>
                                      <p:tavLst>
                                        <p:tav tm="0">
                                          <p:val>
                                            <p:strVal val="#ppt_w*0.70"/>
                                          </p:val>
                                        </p:tav>
                                        <p:tav tm="100000">
                                          <p:val>
                                            <p:strVal val="#ppt_w"/>
                                          </p:val>
                                        </p:tav>
                                      </p:tavLst>
                                    </p:anim>
                                    <p:anim calcmode="lin" valueType="num">
                                      <p:cBhvr>
                                        <p:cTn id="8" dur="3000" fill="hold"/>
                                        <p:tgtEl>
                                          <p:spTgt spid="35843">
                                            <p:txEl>
                                              <p:pRg st="1" end="1"/>
                                            </p:txEl>
                                          </p:spTgt>
                                        </p:tgtEl>
                                        <p:attrNameLst>
                                          <p:attrName>ppt_h</p:attrName>
                                        </p:attrNameLst>
                                      </p:cBhvr>
                                      <p:tavLst>
                                        <p:tav tm="0">
                                          <p:val>
                                            <p:strVal val="#ppt_h"/>
                                          </p:val>
                                        </p:tav>
                                        <p:tav tm="100000">
                                          <p:val>
                                            <p:strVal val="#ppt_h"/>
                                          </p:val>
                                        </p:tav>
                                      </p:tavLst>
                                    </p:anim>
                                    <p:animEffect transition="in" filter="fade">
                                      <p:cBhvr>
                                        <p:cTn id="9" dur="3000"/>
                                        <p:tgtEl>
                                          <p:spTgt spid="35843">
                                            <p:txEl>
                                              <p:pRg st="1" end="1"/>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 calcmode="lin" valueType="num">
                                      <p:cBhvr>
                                        <p:cTn id="12" dur="3000" fill="hold"/>
                                        <p:tgtEl>
                                          <p:spTgt spid="35843">
                                            <p:txEl>
                                              <p:pRg st="2" end="2"/>
                                            </p:txEl>
                                          </p:spTgt>
                                        </p:tgtEl>
                                        <p:attrNameLst>
                                          <p:attrName>ppt_w</p:attrName>
                                        </p:attrNameLst>
                                      </p:cBhvr>
                                      <p:tavLst>
                                        <p:tav tm="0">
                                          <p:val>
                                            <p:strVal val="#ppt_w*0.70"/>
                                          </p:val>
                                        </p:tav>
                                        <p:tav tm="100000">
                                          <p:val>
                                            <p:strVal val="#ppt_w"/>
                                          </p:val>
                                        </p:tav>
                                      </p:tavLst>
                                    </p:anim>
                                    <p:anim calcmode="lin" valueType="num">
                                      <p:cBhvr>
                                        <p:cTn id="13" dur="3000" fill="hold"/>
                                        <p:tgtEl>
                                          <p:spTgt spid="35843">
                                            <p:txEl>
                                              <p:pRg st="2" end="2"/>
                                            </p:txEl>
                                          </p:spTgt>
                                        </p:tgtEl>
                                        <p:attrNameLst>
                                          <p:attrName>ppt_h</p:attrName>
                                        </p:attrNameLst>
                                      </p:cBhvr>
                                      <p:tavLst>
                                        <p:tav tm="0">
                                          <p:val>
                                            <p:strVal val="#ppt_h"/>
                                          </p:val>
                                        </p:tav>
                                        <p:tav tm="100000">
                                          <p:val>
                                            <p:strVal val="#ppt_h"/>
                                          </p:val>
                                        </p:tav>
                                      </p:tavLst>
                                    </p:anim>
                                    <p:animEffect transition="in" filter="fade">
                                      <p:cBhvr>
                                        <p:cTn id="14" dur="3000"/>
                                        <p:tgtEl>
                                          <p:spTgt spid="35843">
                                            <p:txEl>
                                              <p:pRg st="2" end="2"/>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 calcmode="lin" valueType="num">
                                      <p:cBhvr>
                                        <p:cTn id="17" dur="3000" fill="hold"/>
                                        <p:tgtEl>
                                          <p:spTgt spid="35843">
                                            <p:txEl>
                                              <p:pRg st="3" end="3"/>
                                            </p:txEl>
                                          </p:spTgt>
                                        </p:tgtEl>
                                        <p:attrNameLst>
                                          <p:attrName>ppt_w</p:attrName>
                                        </p:attrNameLst>
                                      </p:cBhvr>
                                      <p:tavLst>
                                        <p:tav tm="0">
                                          <p:val>
                                            <p:strVal val="#ppt_w*0.70"/>
                                          </p:val>
                                        </p:tav>
                                        <p:tav tm="100000">
                                          <p:val>
                                            <p:strVal val="#ppt_w"/>
                                          </p:val>
                                        </p:tav>
                                      </p:tavLst>
                                    </p:anim>
                                    <p:anim calcmode="lin" valueType="num">
                                      <p:cBhvr>
                                        <p:cTn id="18" dur="3000" fill="hold"/>
                                        <p:tgtEl>
                                          <p:spTgt spid="35843">
                                            <p:txEl>
                                              <p:pRg st="3" end="3"/>
                                            </p:txEl>
                                          </p:spTgt>
                                        </p:tgtEl>
                                        <p:attrNameLst>
                                          <p:attrName>ppt_h</p:attrName>
                                        </p:attrNameLst>
                                      </p:cBhvr>
                                      <p:tavLst>
                                        <p:tav tm="0">
                                          <p:val>
                                            <p:strVal val="#ppt_h"/>
                                          </p:val>
                                        </p:tav>
                                        <p:tav tm="100000">
                                          <p:val>
                                            <p:strVal val="#ppt_h"/>
                                          </p:val>
                                        </p:tav>
                                      </p:tavLst>
                                    </p:anim>
                                    <p:animEffect transition="in" filter="fade">
                                      <p:cBhvr>
                                        <p:cTn id="19" dur="30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6225" y="1217574"/>
            <a:ext cx="8610601" cy="4481512"/>
            <a:chOff x="271462" y="1280319"/>
            <a:chExt cx="8610601" cy="4481512"/>
          </a:xfrm>
        </p:grpSpPr>
        <p:cxnSp>
          <p:nvCxnSpPr>
            <p:cNvPr id="21" name="Straight Connector 20"/>
            <p:cNvCxnSpPr>
              <a:cxnSpLocks noChangeShapeType="1"/>
            </p:cNvCxnSpPr>
            <p:nvPr/>
          </p:nvCxnSpPr>
          <p:spPr bwMode="auto">
            <a:xfrm>
              <a:off x="4367213" y="2201863"/>
              <a:ext cx="0" cy="2141537"/>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3" name="Straight Connector 22"/>
            <p:cNvCxnSpPr>
              <a:cxnSpLocks noChangeShapeType="1"/>
            </p:cNvCxnSpPr>
            <p:nvPr/>
          </p:nvCxnSpPr>
          <p:spPr bwMode="auto">
            <a:xfrm flipV="1">
              <a:off x="3340100" y="2616200"/>
              <a:ext cx="1909763" cy="166370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5" name="Straight Connector 24"/>
            <p:cNvCxnSpPr>
              <a:cxnSpLocks noChangeShapeType="1"/>
            </p:cNvCxnSpPr>
            <p:nvPr/>
          </p:nvCxnSpPr>
          <p:spPr bwMode="auto">
            <a:xfrm>
              <a:off x="3192463" y="2494756"/>
              <a:ext cx="2365057" cy="1785144"/>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2" name="Straight Connector 31"/>
            <p:cNvCxnSpPr>
              <a:cxnSpLocks noChangeShapeType="1"/>
            </p:cNvCxnSpPr>
            <p:nvPr/>
          </p:nvCxnSpPr>
          <p:spPr bwMode="auto">
            <a:xfrm>
              <a:off x="3175000" y="3381375"/>
              <a:ext cx="2074863"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aphicFrame>
          <p:nvGraphicFramePr>
            <p:cNvPr id="9" name="Diagram 8"/>
            <p:cNvGraphicFramePr/>
            <p:nvPr>
              <p:extLst>
                <p:ext uri="{D42A27DB-BD31-4B8C-83A1-F6EECF244321}">
                  <p14:modId xmlns:p14="http://schemas.microsoft.com/office/powerpoint/2010/main" val="2846519569"/>
                </p:ext>
              </p:extLst>
            </p:nvPr>
          </p:nvGraphicFramePr>
          <p:xfrm>
            <a:off x="271462" y="1280319"/>
            <a:ext cx="8610601" cy="448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a:cxnSpLocks noChangeShapeType="1"/>
            </p:cNvCxnSpPr>
            <p:nvPr/>
          </p:nvCxnSpPr>
          <p:spPr bwMode="auto">
            <a:xfrm>
              <a:off x="2997843" y="3522663"/>
              <a:ext cx="2848920"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2" name="Straight Connector 11"/>
            <p:cNvCxnSpPr>
              <a:cxnSpLocks noChangeShapeType="1"/>
            </p:cNvCxnSpPr>
            <p:nvPr/>
          </p:nvCxnSpPr>
          <p:spPr bwMode="auto">
            <a:xfrm>
              <a:off x="3789363" y="2543175"/>
              <a:ext cx="1698344" cy="2003426"/>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3" name="Straight Connector 12"/>
            <p:cNvCxnSpPr>
              <a:cxnSpLocks noChangeShapeType="1"/>
            </p:cNvCxnSpPr>
            <p:nvPr/>
          </p:nvCxnSpPr>
          <p:spPr bwMode="auto">
            <a:xfrm flipV="1">
              <a:off x="3759200" y="2438409"/>
              <a:ext cx="1728507" cy="2108193"/>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3" name="Straight Connector 32"/>
            <p:cNvCxnSpPr>
              <a:cxnSpLocks noChangeShapeType="1"/>
            </p:cNvCxnSpPr>
            <p:nvPr/>
          </p:nvCxnSpPr>
          <p:spPr bwMode="auto">
            <a:xfrm>
              <a:off x="4588218" y="1434979"/>
              <a:ext cx="0" cy="3675304"/>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0" name="Straight Connector 9"/>
            <p:cNvCxnSpPr>
              <a:cxnSpLocks noChangeShapeType="1"/>
            </p:cNvCxnSpPr>
            <p:nvPr/>
          </p:nvCxnSpPr>
          <p:spPr bwMode="auto">
            <a:xfrm flipH="1" flipV="1">
              <a:off x="4787900" y="1981200"/>
              <a:ext cx="0" cy="1588"/>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43020" name="Title 1"/>
          <p:cNvSpPr>
            <a:spLocks noGrp="1"/>
          </p:cNvSpPr>
          <p:nvPr>
            <p:ph type="ctrTitle"/>
          </p:nvPr>
        </p:nvSpPr>
        <p:spPr/>
        <p:txBody>
          <a:bodyPr/>
          <a:lstStyle/>
          <a:p>
            <a:r>
              <a:rPr lang="en-US" altLang="en-US" sz="3600" b="1" dirty="0">
                <a:solidFill>
                  <a:schemeClr val="bg1"/>
                </a:solidFill>
                <a:latin typeface="Helvetica" panose="020B0604020202020204" pitchFamily="34" charset="0"/>
              </a:rPr>
              <a:t>Eight Dimensions </a:t>
            </a:r>
            <a:r>
              <a:rPr lang="en-US" altLang="en-US" sz="3600" b="1">
                <a:solidFill>
                  <a:schemeClr val="bg1"/>
                </a:solidFill>
                <a:latin typeface="Helvetica" panose="020B0604020202020204" pitchFamily="34" charset="0"/>
              </a:rPr>
              <a:t>of </a:t>
            </a:r>
            <a:r>
              <a:rPr lang="en-US" altLang="en-US" sz="3600">
                <a:solidFill>
                  <a:schemeClr val="bg1"/>
                </a:solidFill>
                <a:latin typeface="Helvetica" panose="020B0604020202020204" pitchFamily="34" charset="0"/>
              </a:rPr>
              <a:t>Wellness</a:t>
            </a:r>
            <a:r>
              <a:rPr lang="en-US" altLang="en-US" sz="2800" baseline="30000">
                <a:solidFill>
                  <a:schemeClr val="bg1"/>
                </a:solidFill>
                <a:latin typeface="Helvetica" panose="020B0604020202020204" pitchFamily="34" charset="0"/>
              </a:rPr>
              <a:t>4</a:t>
            </a:r>
            <a:endParaRPr lang="en-US" altLang="en-US" sz="2800" dirty="0">
              <a:solidFill>
                <a:schemeClr val="bg1"/>
              </a:solidFill>
            </a:endParaRPr>
          </a:p>
        </p:txBody>
      </p:sp>
      <p:sp>
        <p:nvSpPr>
          <p:cNvPr id="43023" name="Rectangle 4"/>
          <p:cNvSpPr>
            <a:spLocks noChangeArrowheads="1"/>
          </p:cNvSpPr>
          <p:nvPr/>
        </p:nvSpPr>
        <p:spPr bwMode="auto">
          <a:xfrm>
            <a:off x="2618345" y="6154707"/>
            <a:ext cx="614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i="1" dirty="0">
                <a:solidFill>
                  <a:srgbClr val="577785"/>
                </a:solidFill>
                <a:latin typeface="+mj-lt"/>
              </a:rPr>
              <a:t>Information Sheet 1.4: Eight Dimensions of Wellness</a:t>
            </a:r>
          </a:p>
          <a:p>
            <a:pPr eaLnBrk="1" hangingPunct="1"/>
            <a:r>
              <a:rPr lang="en-US" altLang="en-US" sz="1800" b="1" i="1" dirty="0">
                <a:solidFill>
                  <a:srgbClr val="577785"/>
                </a:solidFill>
                <a:latin typeface="+mj-lt"/>
              </a:rPr>
              <a:t>Worksheet 1.5: Your Eight Dimensions</a:t>
            </a:r>
            <a:endParaRPr lang="en-US" altLang="en-US" sz="1800" dirty="0">
              <a:solidFill>
                <a:srgbClr val="577785"/>
              </a:solidFill>
              <a:latin typeface="+mj-lt"/>
            </a:endParaRPr>
          </a:p>
        </p:txBody>
      </p:sp>
      <p:grpSp>
        <p:nvGrpSpPr>
          <p:cNvPr id="18" name="Group 17"/>
          <p:cNvGrpSpPr/>
          <p:nvPr/>
        </p:nvGrpSpPr>
        <p:grpSpPr>
          <a:xfrm>
            <a:off x="322355" y="1217574"/>
            <a:ext cx="8610601" cy="4481512"/>
            <a:chOff x="271462" y="1280319"/>
            <a:chExt cx="8610601" cy="4481512"/>
          </a:xfrm>
        </p:grpSpPr>
        <p:cxnSp>
          <p:nvCxnSpPr>
            <p:cNvPr id="19" name="Straight Connector 18"/>
            <p:cNvCxnSpPr>
              <a:cxnSpLocks noChangeShapeType="1"/>
            </p:cNvCxnSpPr>
            <p:nvPr/>
          </p:nvCxnSpPr>
          <p:spPr bwMode="auto">
            <a:xfrm>
              <a:off x="4367213" y="2201863"/>
              <a:ext cx="0" cy="2141537"/>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0" name="Straight Connector 19"/>
            <p:cNvCxnSpPr>
              <a:cxnSpLocks noChangeShapeType="1"/>
            </p:cNvCxnSpPr>
            <p:nvPr/>
          </p:nvCxnSpPr>
          <p:spPr bwMode="auto">
            <a:xfrm flipV="1">
              <a:off x="3340100" y="2616200"/>
              <a:ext cx="1909763" cy="166370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2" name="Straight Connector 21"/>
            <p:cNvCxnSpPr>
              <a:cxnSpLocks noChangeShapeType="1"/>
            </p:cNvCxnSpPr>
            <p:nvPr/>
          </p:nvCxnSpPr>
          <p:spPr bwMode="auto">
            <a:xfrm>
              <a:off x="3192463" y="2494756"/>
              <a:ext cx="2365057" cy="1785144"/>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4" name="Straight Connector 23"/>
            <p:cNvCxnSpPr>
              <a:cxnSpLocks noChangeShapeType="1"/>
            </p:cNvCxnSpPr>
            <p:nvPr/>
          </p:nvCxnSpPr>
          <p:spPr bwMode="auto">
            <a:xfrm>
              <a:off x="3175000" y="3381375"/>
              <a:ext cx="2074863"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aphicFrame>
          <p:nvGraphicFramePr>
            <p:cNvPr id="26" name="Diagram 25"/>
            <p:cNvGraphicFramePr/>
            <p:nvPr>
              <p:extLst>
                <p:ext uri="{D42A27DB-BD31-4B8C-83A1-F6EECF244321}">
                  <p14:modId xmlns:p14="http://schemas.microsoft.com/office/powerpoint/2010/main" val="4073621092"/>
                </p:ext>
              </p:extLst>
            </p:nvPr>
          </p:nvGraphicFramePr>
          <p:xfrm>
            <a:off x="271462" y="1280319"/>
            <a:ext cx="8610601" cy="4481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7" name="Straight Connector 26"/>
            <p:cNvCxnSpPr>
              <a:cxnSpLocks noChangeShapeType="1"/>
            </p:cNvCxnSpPr>
            <p:nvPr/>
          </p:nvCxnSpPr>
          <p:spPr bwMode="auto">
            <a:xfrm>
              <a:off x="3305175" y="3521075"/>
              <a:ext cx="2541588" cy="1588"/>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8" name="Straight Connector 27"/>
            <p:cNvCxnSpPr>
              <a:cxnSpLocks noChangeShapeType="1"/>
            </p:cNvCxnSpPr>
            <p:nvPr/>
          </p:nvCxnSpPr>
          <p:spPr bwMode="auto">
            <a:xfrm>
              <a:off x="3789363" y="2543175"/>
              <a:ext cx="1608137" cy="1998663"/>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9" name="Straight Connector 28"/>
            <p:cNvCxnSpPr>
              <a:cxnSpLocks noChangeShapeType="1"/>
            </p:cNvCxnSpPr>
            <p:nvPr/>
          </p:nvCxnSpPr>
          <p:spPr bwMode="auto">
            <a:xfrm flipV="1">
              <a:off x="3759200" y="2555875"/>
              <a:ext cx="1684338" cy="1990725"/>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0" name="Straight Connector 29"/>
            <p:cNvCxnSpPr>
              <a:cxnSpLocks noChangeShapeType="1"/>
            </p:cNvCxnSpPr>
            <p:nvPr/>
          </p:nvCxnSpPr>
          <p:spPr bwMode="auto">
            <a:xfrm>
              <a:off x="4576763" y="1865313"/>
              <a:ext cx="0" cy="331470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1" name="Straight Connector 30"/>
            <p:cNvCxnSpPr>
              <a:cxnSpLocks noChangeShapeType="1"/>
            </p:cNvCxnSpPr>
            <p:nvPr/>
          </p:nvCxnSpPr>
          <p:spPr bwMode="auto">
            <a:xfrm flipH="1" flipV="1">
              <a:off x="4787900" y="1981200"/>
              <a:ext cx="0" cy="1588"/>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4247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Continuum </a:t>
            </a:r>
            <a:r>
              <a:rPr lang="en-US" altLang="en-US" sz="3600" b="1">
                <a:solidFill>
                  <a:schemeClr val="bg1"/>
                </a:solidFill>
                <a:latin typeface="Helvetica" panose="020B0604020202020204" pitchFamily="34" charset="0"/>
              </a:rPr>
              <a:t>of </a:t>
            </a:r>
            <a:r>
              <a:rPr lang="en-US" altLang="en-US" sz="3600">
                <a:solidFill>
                  <a:schemeClr val="bg1"/>
                </a:solidFill>
                <a:latin typeface="Helvetica" panose="020B0604020202020204" pitchFamily="34" charset="0"/>
              </a:rPr>
              <a:t>Care</a:t>
            </a:r>
            <a:r>
              <a:rPr lang="en-US" altLang="en-US" sz="2800" baseline="30000">
                <a:solidFill>
                  <a:schemeClr val="bg1"/>
                </a:solidFill>
                <a:latin typeface="Helvetica" panose="020B0604020202020204" pitchFamily="34" charset="0"/>
              </a:rPr>
              <a:t>5</a:t>
            </a:r>
            <a:endParaRPr lang="en-US" altLang="en-US" sz="2800" b="1" baseline="30000" dirty="0">
              <a:solidFill>
                <a:schemeClr val="bg1"/>
              </a:solidFill>
              <a:latin typeface="Helvetica" panose="020B0604020202020204" pitchFamily="34" charset="0"/>
            </a:endParaRPr>
          </a:p>
        </p:txBody>
      </p:sp>
      <p:sp>
        <p:nvSpPr>
          <p:cNvPr id="45058" name="TextBox 40"/>
          <p:cNvSpPr txBox="1">
            <a:spLocks noChangeArrowheads="1"/>
          </p:cNvSpPr>
          <p:nvPr/>
        </p:nvSpPr>
        <p:spPr bwMode="auto">
          <a:xfrm>
            <a:off x="3198640" y="6114051"/>
            <a:ext cx="4522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mj-lt"/>
              </a:rPr>
              <a:t>Information Sheet 1.6: Continuum of Care</a:t>
            </a:r>
            <a:endParaRPr lang="en-US" altLang="en-US" sz="1800" dirty="0">
              <a:solidFill>
                <a:srgbClr val="577785"/>
              </a:solidFill>
              <a:latin typeface="+mj-lt"/>
            </a:endParaRPr>
          </a:p>
        </p:txBody>
      </p:sp>
      <p:grpSp>
        <p:nvGrpSpPr>
          <p:cNvPr id="32" name="Group 31"/>
          <p:cNvGrpSpPr/>
          <p:nvPr/>
        </p:nvGrpSpPr>
        <p:grpSpPr>
          <a:xfrm>
            <a:off x="155750" y="888252"/>
            <a:ext cx="9231617" cy="6143875"/>
            <a:chOff x="47321" y="763378"/>
            <a:chExt cx="9231617" cy="6143875"/>
          </a:xfrm>
        </p:grpSpPr>
        <p:pic>
          <p:nvPicPr>
            <p:cNvPr id="33" name="Picture 30"/>
            <p:cNvPicPr>
              <a:picLocks noChangeAspect="1"/>
            </p:cNvPicPr>
            <p:nvPr/>
          </p:nvPicPr>
          <p:blipFill>
            <a:blip r:embed="rId3">
              <a:extLst>
                <a:ext uri="{28A0092B-C50C-407E-A947-70E740481C1C}">
                  <a14:useLocalDpi xmlns:a14="http://schemas.microsoft.com/office/drawing/2010/main" val="0"/>
                </a:ext>
              </a:extLst>
            </a:blip>
            <a:srcRect l="47690" r="23125" b="49542"/>
            <a:stretch>
              <a:fillRect/>
            </a:stretch>
          </p:blipFill>
          <p:spPr bwMode="auto">
            <a:xfrm>
              <a:off x="4008438" y="790575"/>
              <a:ext cx="52705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
            <p:cNvPicPr>
              <a:picLocks noChangeAspect="1"/>
            </p:cNvPicPr>
            <p:nvPr/>
          </p:nvPicPr>
          <p:blipFill>
            <a:blip r:embed="rId4">
              <a:extLst>
                <a:ext uri="{28A0092B-C50C-407E-A947-70E740481C1C}">
                  <a14:useLocalDpi xmlns:a14="http://schemas.microsoft.com/office/drawing/2010/main" val="0"/>
                </a:ext>
              </a:extLst>
            </a:blip>
            <a:srcRect l="23878" t="-3912" r="23878" b="43806"/>
            <a:stretch>
              <a:fillRect/>
            </a:stretch>
          </p:blipFill>
          <p:spPr bwMode="auto">
            <a:xfrm>
              <a:off x="47321" y="763378"/>
              <a:ext cx="86741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1"/>
            <p:cNvPicPr>
              <a:picLocks noChangeAspect="1"/>
            </p:cNvPicPr>
            <p:nvPr/>
          </p:nvPicPr>
          <p:blipFill>
            <a:blip r:embed="rId5">
              <a:extLst>
                <a:ext uri="{28A0092B-C50C-407E-A947-70E740481C1C}">
                  <a14:useLocalDpi xmlns:a14="http://schemas.microsoft.com/office/drawing/2010/main" val="0"/>
                </a:ext>
              </a:extLst>
            </a:blip>
            <a:srcRect l="22708" r="21875" b="47179"/>
            <a:stretch>
              <a:fillRect/>
            </a:stretch>
          </p:blipFill>
          <p:spPr bwMode="auto">
            <a:xfrm>
              <a:off x="201613" y="1538288"/>
              <a:ext cx="837565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45056"/>
            <p:cNvSpPr txBox="1">
              <a:spLocks noChangeArrowheads="1"/>
            </p:cNvSpPr>
            <p:nvPr/>
          </p:nvSpPr>
          <p:spPr bwMode="auto">
            <a:xfrm rot="16791564">
              <a:off x="3823494" y="2572544"/>
              <a:ext cx="200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Case Identification</a:t>
              </a:r>
            </a:p>
          </p:txBody>
        </p:sp>
        <p:sp>
          <p:nvSpPr>
            <p:cNvPr id="37" name="TextBox 38"/>
            <p:cNvSpPr txBox="1">
              <a:spLocks noChangeArrowheads="1"/>
            </p:cNvSpPr>
            <p:nvPr/>
          </p:nvSpPr>
          <p:spPr bwMode="auto">
            <a:xfrm rot="18319748">
              <a:off x="4637882" y="2958097"/>
              <a:ext cx="2165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Standard Treatment</a:t>
              </a:r>
            </a:p>
          </p:txBody>
        </p:sp>
        <p:sp>
          <p:nvSpPr>
            <p:cNvPr id="38" name="TextBox 40"/>
            <p:cNvSpPr txBox="1">
              <a:spLocks noChangeArrowheads="1"/>
            </p:cNvSpPr>
            <p:nvPr/>
          </p:nvSpPr>
          <p:spPr bwMode="auto">
            <a:xfrm rot="19712018">
              <a:off x="5272088" y="3679825"/>
              <a:ext cx="2278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Long-Term Treatment</a:t>
              </a:r>
            </a:p>
          </p:txBody>
        </p:sp>
        <p:sp>
          <p:nvSpPr>
            <p:cNvPr id="39" name="TextBox 41"/>
            <p:cNvSpPr txBox="1">
              <a:spLocks noChangeArrowheads="1"/>
            </p:cNvSpPr>
            <p:nvPr/>
          </p:nvSpPr>
          <p:spPr bwMode="auto">
            <a:xfrm rot="20956663">
              <a:off x="4075113" y="4638675"/>
              <a:ext cx="3922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600" b="1" dirty="0">
                  <a:solidFill>
                    <a:srgbClr val="FFFFFF"/>
                  </a:solidFill>
                  <a:latin typeface="Arial" panose="020B0604020202020204" pitchFamily="34" charset="0"/>
                </a:rPr>
                <a:t>After-care and Rehabilitation</a:t>
              </a:r>
            </a:p>
          </p:txBody>
        </p:sp>
        <p:sp>
          <p:nvSpPr>
            <p:cNvPr id="40" name="TextBox 42"/>
            <p:cNvSpPr txBox="1">
              <a:spLocks noChangeArrowheads="1"/>
            </p:cNvSpPr>
            <p:nvPr/>
          </p:nvSpPr>
          <p:spPr bwMode="auto">
            <a:xfrm rot="4739366">
              <a:off x="2758282" y="2593181"/>
              <a:ext cx="2001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Indicated</a:t>
              </a:r>
            </a:p>
          </p:txBody>
        </p:sp>
        <p:sp>
          <p:nvSpPr>
            <p:cNvPr id="41" name="TextBox 43"/>
            <p:cNvSpPr txBox="1">
              <a:spLocks noChangeArrowheads="1"/>
            </p:cNvSpPr>
            <p:nvPr/>
          </p:nvSpPr>
          <p:spPr bwMode="auto">
            <a:xfrm rot="3329658">
              <a:off x="1837532" y="2956719"/>
              <a:ext cx="200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Selective</a:t>
              </a:r>
            </a:p>
          </p:txBody>
        </p:sp>
        <p:sp>
          <p:nvSpPr>
            <p:cNvPr id="42" name="TextBox 44"/>
            <p:cNvSpPr txBox="1">
              <a:spLocks noChangeArrowheads="1"/>
            </p:cNvSpPr>
            <p:nvPr/>
          </p:nvSpPr>
          <p:spPr bwMode="auto">
            <a:xfrm rot="1954260">
              <a:off x="1108075" y="357822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Universal</a:t>
              </a:r>
            </a:p>
          </p:txBody>
        </p:sp>
        <p:sp>
          <p:nvSpPr>
            <p:cNvPr id="43" name="TextBox 45"/>
            <p:cNvSpPr txBox="1">
              <a:spLocks noChangeArrowheads="1"/>
            </p:cNvSpPr>
            <p:nvPr/>
          </p:nvSpPr>
          <p:spPr bwMode="auto">
            <a:xfrm rot="486339">
              <a:off x="646113" y="455612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Promotion</a:t>
              </a:r>
            </a:p>
          </p:txBody>
        </p:sp>
        <p:sp>
          <p:nvSpPr>
            <p:cNvPr id="44" name="Rectangle 43"/>
            <p:cNvSpPr/>
            <p:nvPr/>
          </p:nvSpPr>
          <p:spPr>
            <a:xfrm rot="19690528">
              <a:off x="750350" y="1892637"/>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Prevention</a:t>
              </a:r>
            </a:p>
          </p:txBody>
        </p:sp>
        <p:sp>
          <p:nvSpPr>
            <p:cNvPr id="45" name="Rectangle 44"/>
            <p:cNvSpPr/>
            <p:nvPr/>
          </p:nvSpPr>
          <p:spPr>
            <a:xfrm rot="1323717">
              <a:off x="3122127" y="1680025"/>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Treatment</a:t>
              </a:r>
            </a:p>
          </p:txBody>
        </p:sp>
        <p:sp>
          <p:nvSpPr>
            <p:cNvPr id="46" name="Rectangle 45"/>
            <p:cNvSpPr/>
            <p:nvPr/>
          </p:nvSpPr>
          <p:spPr>
            <a:xfrm rot="3970157">
              <a:off x="4181170" y="2906476"/>
              <a:ext cx="4833711"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Maintenance</a:t>
              </a:r>
            </a:p>
          </p:txBody>
        </p:sp>
        <p:cxnSp>
          <p:nvCxnSpPr>
            <p:cNvPr id="47" name="Straight Connector 46"/>
            <p:cNvCxnSpPr/>
            <p:nvPr/>
          </p:nvCxnSpPr>
          <p:spPr>
            <a:xfrm>
              <a:off x="519113" y="3692525"/>
              <a:ext cx="3803650" cy="143827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346575" y="1260475"/>
              <a:ext cx="1588" cy="384968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368800" y="2433638"/>
              <a:ext cx="2928938" cy="26765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rot="3193801">
              <a:off x="4505457" y="2210886"/>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Recovery</a:t>
              </a:r>
            </a:p>
          </p:txBody>
        </p:sp>
        <p:sp>
          <p:nvSpPr>
            <p:cNvPr id="51" name="TextBox 40"/>
            <p:cNvSpPr txBox="1">
              <a:spLocks noChangeArrowheads="1"/>
            </p:cNvSpPr>
            <p:nvPr/>
          </p:nvSpPr>
          <p:spPr bwMode="auto">
            <a:xfrm>
              <a:off x="3279775" y="5156200"/>
              <a:ext cx="2105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en-US" altLang="en-US" sz="2000" b="1" dirty="0">
                  <a:solidFill>
                    <a:schemeClr val="tx1">
                      <a:lumMod val="75000"/>
                      <a:lumOff val="25000"/>
                    </a:schemeClr>
                  </a:solidFill>
                </a:rPr>
                <a:t>Promotion</a:t>
              </a:r>
              <a:endParaRPr lang="en-US" altLang="en-US" sz="2000" dirty="0">
                <a:solidFill>
                  <a:schemeClr val="tx1">
                    <a:lumMod val="75000"/>
                    <a:lumOff val="25000"/>
                  </a:schemeClr>
                </a:solidFill>
              </a:endParaRPr>
            </a:p>
          </p:txBody>
        </p:sp>
        <p:sp>
          <p:nvSpPr>
            <p:cNvPr id="52" name="Rectangle 51"/>
            <p:cNvSpPr/>
            <p:nvPr/>
          </p:nvSpPr>
          <p:spPr>
            <a:xfrm rot="16893000">
              <a:off x="-225241" y="3217285"/>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Promotion</a:t>
              </a:r>
            </a:p>
          </p:txBody>
        </p:sp>
        <p:cxnSp>
          <p:nvCxnSpPr>
            <p:cNvPr id="53" name="Straight Connector 52"/>
            <p:cNvCxnSpPr/>
            <p:nvPr/>
          </p:nvCxnSpPr>
          <p:spPr>
            <a:xfrm flipV="1">
              <a:off x="211138" y="5156200"/>
              <a:ext cx="8720137" cy="95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23875" y="5413375"/>
              <a:ext cx="2835275" cy="0"/>
            </a:xfrm>
            <a:prstGeom prst="straightConnector1">
              <a:avLst/>
            </a:prstGeom>
            <a:ln w="508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286375" y="5403850"/>
              <a:ext cx="2835275" cy="0"/>
            </a:xfrm>
            <a:prstGeom prst="straightConnector1">
              <a:avLst/>
            </a:prstGeom>
            <a:ln w="50800" cmpd="sng">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Pentagon 55"/>
            <p:cNvSpPr/>
            <p:nvPr/>
          </p:nvSpPr>
          <p:spPr>
            <a:xfrm>
              <a:off x="7980363" y="5230813"/>
              <a:ext cx="254000" cy="350837"/>
            </a:xfrm>
            <a:prstGeom prst="homePlate">
              <a:avLst>
                <a:gd name="adj" fmla="val 135006"/>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Pentagon 56"/>
            <p:cNvSpPr/>
            <p:nvPr/>
          </p:nvSpPr>
          <p:spPr>
            <a:xfrm rot="10800000">
              <a:off x="447675" y="5240338"/>
              <a:ext cx="252413" cy="352425"/>
            </a:xfrm>
            <a:prstGeom prst="homePlate">
              <a:avLst>
                <a:gd name="adj" fmla="val 135006"/>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19257" y="1105648"/>
            <a:ext cx="9231617" cy="6143875"/>
            <a:chOff x="47321" y="763378"/>
            <a:chExt cx="9231617" cy="6143875"/>
          </a:xfrm>
        </p:grpSpPr>
        <p:pic>
          <p:nvPicPr>
            <p:cNvPr id="33" name="Picture 30"/>
            <p:cNvPicPr>
              <a:picLocks noChangeAspect="1"/>
            </p:cNvPicPr>
            <p:nvPr/>
          </p:nvPicPr>
          <p:blipFill>
            <a:blip r:embed="rId3">
              <a:extLst>
                <a:ext uri="{28A0092B-C50C-407E-A947-70E740481C1C}">
                  <a14:useLocalDpi xmlns:a14="http://schemas.microsoft.com/office/drawing/2010/main" val="0"/>
                </a:ext>
              </a:extLst>
            </a:blip>
            <a:srcRect l="47690" r="23125" b="49542"/>
            <a:stretch>
              <a:fillRect/>
            </a:stretch>
          </p:blipFill>
          <p:spPr bwMode="auto">
            <a:xfrm>
              <a:off x="4008438" y="790575"/>
              <a:ext cx="52705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3878" t="-3912" r="23878" b="43806"/>
            <a:stretch>
              <a:fillRect/>
            </a:stretch>
          </p:blipFill>
          <p:spPr bwMode="auto">
            <a:xfrm>
              <a:off x="47321" y="763378"/>
              <a:ext cx="86741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1"/>
            <p:cNvPicPr>
              <a:picLocks noChangeAspect="1"/>
            </p:cNvPicPr>
            <p:nvPr/>
          </p:nvPicPr>
          <p:blipFill>
            <a:blip r:embed="rId6">
              <a:grayscl/>
              <a:extLst>
                <a:ext uri="{BEBA8EAE-BF5A-486C-A8C5-ECC9F3942E4B}">
                  <a14:imgProps xmlns:a14="http://schemas.microsoft.com/office/drawing/2010/main">
                    <a14:imgLayer r:embed="rId7">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2708" r="21875" b="47179"/>
            <a:stretch>
              <a:fillRect/>
            </a:stretch>
          </p:blipFill>
          <p:spPr bwMode="auto">
            <a:xfrm>
              <a:off x="201613" y="1538288"/>
              <a:ext cx="837565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45056"/>
            <p:cNvSpPr txBox="1">
              <a:spLocks noChangeArrowheads="1"/>
            </p:cNvSpPr>
            <p:nvPr/>
          </p:nvSpPr>
          <p:spPr bwMode="auto">
            <a:xfrm rot="16791564">
              <a:off x="3823494" y="2572544"/>
              <a:ext cx="200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Case Identification</a:t>
              </a:r>
            </a:p>
          </p:txBody>
        </p:sp>
        <p:sp>
          <p:nvSpPr>
            <p:cNvPr id="37" name="TextBox 38"/>
            <p:cNvSpPr txBox="1">
              <a:spLocks noChangeArrowheads="1"/>
            </p:cNvSpPr>
            <p:nvPr/>
          </p:nvSpPr>
          <p:spPr bwMode="auto">
            <a:xfrm rot="18319748">
              <a:off x="4637882" y="2958097"/>
              <a:ext cx="2165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Standard Treatment</a:t>
              </a:r>
            </a:p>
          </p:txBody>
        </p:sp>
        <p:sp>
          <p:nvSpPr>
            <p:cNvPr id="38" name="TextBox 40"/>
            <p:cNvSpPr txBox="1">
              <a:spLocks noChangeArrowheads="1"/>
            </p:cNvSpPr>
            <p:nvPr/>
          </p:nvSpPr>
          <p:spPr bwMode="auto">
            <a:xfrm rot="19712018">
              <a:off x="5272088" y="3679825"/>
              <a:ext cx="2278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Long-Term Treatment</a:t>
              </a:r>
            </a:p>
          </p:txBody>
        </p:sp>
        <p:sp>
          <p:nvSpPr>
            <p:cNvPr id="39" name="TextBox 41"/>
            <p:cNvSpPr txBox="1">
              <a:spLocks noChangeArrowheads="1"/>
            </p:cNvSpPr>
            <p:nvPr/>
          </p:nvSpPr>
          <p:spPr bwMode="auto">
            <a:xfrm rot="20956663">
              <a:off x="4075113" y="4638675"/>
              <a:ext cx="3922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600" b="1" dirty="0">
                  <a:solidFill>
                    <a:srgbClr val="FFFFFF"/>
                  </a:solidFill>
                  <a:latin typeface="Arial" panose="020B0604020202020204" pitchFamily="34" charset="0"/>
                </a:rPr>
                <a:t>After-care and Rehabilitation</a:t>
              </a:r>
            </a:p>
          </p:txBody>
        </p:sp>
        <p:sp>
          <p:nvSpPr>
            <p:cNvPr id="40" name="TextBox 42"/>
            <p:cNvSpPr txBox="1">
              <a:spLocks noChangeArrowheads="1"/>
            </p:cNvSpPr>
            <p:nvPr/>
          </p:nvSpPr>
          <p:spPr bwMode="auto">
            <a:xfrm rot="4739366">
              <a:off x="2758282" y="2593181"/>
              <a:ext cx="2001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Indicated</a:t>
              </a:r>
            </a:p>
          </p:txBody>
        </p:sp>
        <p:sp>
          <p:nvSpPr>
            <p:cNvPr id="41" name="TextBox 43"/>
            <p:cNvSpPr txBox="1">
              <a:spLocks noChangeArrowheads="1"/>
            </p:cNvSpPr>
            <p:nvPr/>
          </p:nvSpPr>
          <p:spPr bwMode="auto">
            <a:xfrm rot="3329658">
              <a:off x="1837532" y="2956719"/>
              <a:ext cx="200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Selective</a:t>
              </a:r>
            </a:p>
          </p:txBody>
        </p:sp>
        <p:sp>
          <p:nvSpPr>
            <p:cNvPr id="42" name="TextBox 44"/>
            <p:cNvSpPr txBox="1">
              <a:spLocks noChangeArrowheads="1"/>
            </p:cNvSpPr>
            <p:nvPr/>
          </p:nvSpPr>
          <p:spPr bwMode="auto">
            <a:xfrm rot="1954260">
              <a:off x="1108075" y="357822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Universal</a:t>
              </a:r>
            </a:p>
          </p:txBody>
        </p:sp>
        <p:sp>
          <p:nvSpPr>
            <p:cNvPr id="43" name="TextBox 45"/>
            <p:cNvSpPr txBox="1">
              <a:spLocks noChangeArrowheads="1"/>
            </p:cNvSpPr>
            <p:nvPr/>
          </p:nvSpPr>
          <p:spPr bwMode="auto">
            <a:xfrm rot="486339">
              <a:off x="646113" y="455612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Promotion</a:t>
              </a:r>
            </a:p>
          </p:txBody>
        </p:sp>
        <p:sp>
          <p:nvSpPr>
            <p:cNvPr id="44" name="Rectangle 43"/>
            <p:cNvSpPr/>
            <p:nvPr/>
          </p:nvSpPr>
          <p:spPr>
            <a:xfrm rot="19690528">
              <a:off x="750350" y="1892637"/>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Prevention</a:t>
              </a:r>
            </a:p>
          </p:txBody>
        </p:sp>
        <p:sp>
          <p:nvSpPr>
            <p:cNvPr id="45" name="Rectangle 44"/>
            <p:cNvSpPr/>
            <p:nvPr/>
          </p:nvSpPr>
          <p:spPr>
            <a:xfrm rot="1323717">
              <a:off x="3122127" y="1680025"/>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Treatment</a:t>
              </a:r>
            </a:p>
          </p:txBody>
        </p:sp>
        <p:sp>
          <p:nvSpPr>
            <p:cNvPr id="46" name="Rectangle 45"/>
            <p:cNvSpPr/>
            <p:nvPr/>
          </p:nvSpPr>
          <p:spPr>
            <a:xfrm rot="3970157">
              <a:off x="4181170" y="2906476"/>
              <a:ext cx="4833711"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Maintenance</a:t>
              </a:r>
            </a:p>
          </p:txBody>
        </p:sp>
        <p:cxnSp>
          <p:nvCxnSpPr>
            <p:cNvPr id="47" name="Straight Connector 46"/>
            <p:cNvCxnSpPr/>
            <p:nvPr/>
          </p:nvCxnSpPr>
          <p:spPr>
            <a:xfrm>
              <a:off x="519113" y="3692525"/>
              <a:ext cx="3803650" cy="143827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346575" y="1260475"/>
              <a:ext cx="1588" cy="384968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340103" y="2396078"/>
              <a:ext cx="2928938" cy="26765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rot="3193801">
              <a:off x="4505457" y="2210886"/>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Recovery</a:t>
              </a:r>
            </a:p>
          </p:txBody>
        </p:sp>
        <p:sp>
          <p:nvSpPr>
            <p:cNvPr id="51" name="TextBox 40"/>
            <p:cNvSpPr txBox="1">
              <a:spLocks noChangeArrowheads="1"/>
            </p:cNvSpPr>
            <p:nvPr/>
          </p:nvSpPr>
          <p:spPr bwMode="auto">
            <a:xfrm>
              <a:off x="3268976" y="5192673"/>
              <a:ext cx="2105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en-US" altLang="en-US" sz="2000" b="1" dirty="0">
                  <a:solidFill>
                    <a:schemeClr val="tx1">
                      <a:lumMod val="75000"/>
                      <a:lumOff val="25000"/>
                    </a:schemeClr>
                  </a:solidFill>
                </a:rPr>
                <a:t>Promotion</a:t>
              </a:r>
              <a:endParaRPr lang="en-US" altLang="en-US" sz="2000" dirty="0">
                <a:solidFill>
                  <a:schemeClr val="tx1">
                    <a:lumMod val="75000"/>
                    <a:lumOff val="25000"/>
                  </a:schemeClr>
                </a:solidFill>
              </a:endParaRPr>
            </a:p>
          </p:txBody>
        </p:sp>
        <p:sp>
          <p:nvSpPr>
            <p:cNvPr id="52" name="Rectangle 51"/>
            <p:cNvSpPr/>
            <p:nvPr/>
          </p:nvSpPr>
          <p:spPr>
            <a:xfrm rot="16893000">
              <a:off x="-225241" y="3217285"/>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Promotion</a:t>
              </a:r>
            </a:p>
          </p:txBody>
        </p:sp>
        <p:cxnSp>
          <p:nvCxnSpPr>
            <p:cNvPr id="53" name="Straight Connector 52"/>
            <p:cNvCxnSpPr/>
            <p:nvPr/>
          </p:nvCxnSpPr>
          <p:spPr>
            <a:xfrm flipV="1">
              <a:off x="211138" y="5156200"/>
              <a:ext cx="8720137" cy="95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23875" y="5413375"/>
              <a:ext cx="2835275" cy="0"/>
            </a:xfrm>
            <a:prstGeom prst="straightConnector1">
              <a:avLst/>
            </a:prstGeom>
            <a:ln w="508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286375" y="5403850"/>
              <a:ext cx="2835275" cy="0"/>
            </a:xfrm>
            <a:prstGeom prst="straightConnector1">
              <a:avLst/>
            </a:prstGeom>
            <a:ln w="50800" cmpd="sng">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Pentagon 55"/>
            <p:cNvSpPr/>
            <p:nvPr/>
          </p:nvSpPr>
          <p:spPr>
            <a:xfrm>
              <a:off x="7980363" y="5230813"/>
              <a:ext cx="254000" cy="350837"/>
            </a:xfrm>
            <a:prstGeom prst="homePlate">
              <a:avLst>
                <a:gd name="adj" fmla="val 135006"/>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Pentagon 56"/>
            <p:cNvSpPr/>
            <p:nvPr/>
          </p:nvSpPr>
          <p:spPr>
            <a:xfrm rot="10800000">
              <a:off x="447675" y="5240338"/>
              <a:ext cx="252413" cy="352425"/>
            </a:xfrm>
            <a:prstGeom prst="homePlate">
              <a:avLst>
                <a:gd name="adj" fmla="val 135006"/>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7107" name="Rectangle 2"/>
          <p:cNvSpPr>
            <a:spLocks noGrp="1"/>
          </p:cNvSpPr>
          <p:nvPr>
            <p:ph type="ctrTitle"/>
          </p:nvPr>
        </p:nvSpPr>
        <p:spPr/>
        <p:txBody>
          <a:bodyPr/>
          <a:lstStyle/>
          <a:p>
            <a:pPr eaLnBrk="1" hangingPunct="1"/>
            <a:r>
              <a:rPr lang="en-US" altLang="en-US" sz="3600">
                <a:solidFill>
                  <a:schemeClr val="bg1"/>
                </a:solidFill>
                <a:latin typeface="Helvetica" panose="020B0604020202020204" pitchFamily="34" charset="0"/>
              </a:rPr>
              <a:t>Promotion</a:t>
            </a:r>
            <a:r>
              <a:rPr lang="en-US" altLang="en-US" sz="3600" baseline="30000">
                <a:solidFill>
                  <a:schemeClr val="bg1"/>
                </a:solidFill>
                <a:latin typeface="Helvetica" panose="020B0604020202020204" pitchFamily="34" charset="0"/>
              </a:rPr>
              <a:t>5,6</a:t>
            </a:r>
            <a:endParaRPr lang="en-US" altLang="en-US" sz="3600" b="1" dirty="0">
              <a:solidFill>
                <a:schemeClr val="bg1"/>
              </a:solidFill>
              <a:latin typeface="Helvetica" panose="020B0604020202020204" pitchFamily="34" charset="0"/>
            </a:endParaRPr>
          </a:p>
        </p:txBody>
      </p:sp>
      <p:sp>
        <p:nvSpPr>
          <p:cNvPr id="58" name="Oval 57"/>
          <p:cNvSpPr/>
          <p:nvPr/>
        </p:nvSpPr>
        <p:spPr>
          <a:xfrm rot="1005786">
            <a:off x="-24676" y="4126559"/>
            <a:ext cx="3184861" cy="1745903"/>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ctrTitle"/>
          </p:nvPr>
        </p:nvSpPr>
        <p:spPr/>
        <p:txBody>
          <a:bodyPr/>
          <a:lstStyle/>
          <a:p>
            <a:pPr eaLnBrk="1" hangingPunct="1"/>
            <a:r>
              <a:rPr lang="en-US" altLang="en-US" sz="3600">
                <a:solidFill>
                  <a:schemeClr val="bg1"/>
                </a:solidFill>
                <a:latin typeface="Helvetica" panose="020B0604020202020204" pitchFamily="34" charset="0"/>
              </a:rPr>
              <a:t>Prevention</a:t>
            </a:r>
            <a:r>
              <a:rPr lang="en-US" altLang="en-US" sz="3600" baseline="30000">
                <a:solidFill>
                  <a:schemeClr val="bg1"/>
                </a:solidFill>
                <a:latin typeface="Helvetica" panose="020B0604020202020204" pitchFamily="34" charset="0"/>
              </a:rPr>
              <a:t>5</a:t>
            </a:r>
            <a:endParaRPr lang="en-US" altLang="en-US" sz="3600" b="1" dirty="0">
              <a:solidFill>
                <a:schemeClr val="bg1"/>
              </a:solidFill>
              <a:latin typeface="Helvetica" panose="020B0604020202020204" pitchFamily="34" charset="0"/>
            </a:endParaRPr>
          </a:p>
        </p:txBody>
      </p:sp>
      <p:grpSp>
        <p:nvGrpSpPr>
          <p:cNvPr id="5" name="Group 4"/>
          <p:cNvGrpSpPr/>
          <p:nvPr/>
        </p:nvGrpSpPr>
        <p:grpSpPr>
          <a:xfrm>
            <a:off x="127509" y="1121260"/>
            <a:ext cx="9231617" cy="6143875"/>
            <a:chOff x="47321" y="763378"/>
            <a:chExt cx="9231617" cy="6143875"/>
          </a:xfrm>
        </p:grpSpPr>
        <p:pic>
          <p:nvPicPr>
            <p:cNvPr id="6" name="Picture 30"/>
            <p:cNvPicPr>
              <a:picLocks noChangeAspect="1"/>
            </p:cNvPicPr>
            <p:nvPr/>
          </p:nvPicPr>
          <p:blipFill>
            <a:blip r:embed="rId3">
              <a:extLst>
                <a:ext uri="{28A0092B-C50C-407E-A947-70E740481C1C}">
                  <a14:useLocalDpi xmlns:a14="http://schemas.microsoft.com/office/drawing/2010/main" val="0"/>
                </a:ext>
              </a:extLst>
            </a:blip>
            <a:srcRect l="47690" r="23125" b="49542"/>
            <a:stretch>
              <a:fillRect/>
            </a:stretch>
          </p:blipFill>
          <p:spPr bwMode="auto">
            <a:xfrm>
              <a:off x="4008438" y="790575"/>
              <a:ext cx="52705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3878" t="-3912" r="23878" b="43806"/>
            <a:stretch>
              <a:fillRect/>
            </a:stretch>
          </p:blipFill>
          <p:spPr bwMode="auto">
            <a:xfrm>
              <a:off x="47321" y="763378"/>
              <a:ext cx="86741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6">
              <a:grayscl/>
              <a:extLst>
                <a:ext uri="{BEBA8EAE-BF5A-486C-A8C5-ECC9F3942E4B}">
                  <a14:imgProps xmlns:a14="http://schemas.microsoft.com/office/drawing/2010/main">
                    <a14:imgLayer r:embed="rId7">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2708" r="21875" b="47179"/>
            <a:stretch>
              <a:fillRect/>
            </a:stretch>
          </p:blipFill>
          <p:spPr bwMode="auto">
            <a:xfrm>
              <a:off x="201613" y="1538288"/>
              <a:ext cx="837565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5056"/>
            <p:cNvSpPr txBox="1">
              <a:spLocks noChangeArrowheads="1"/>
            </p:cNvSpPr>
            <p:nvPr/>
          </p:nvSpPr>
          <p:spPr bwMode="auto">
            <a:xfrm rot="16791564">
              <a:off x="3823494" y="2572544"/>
              <a:ext cx="200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Case Identification</a:t>
              </a:r>
            </a:p>
          </p:txBody>
        </p:sp>
        <p:sp>
          <p:nvSpPr>
            <p:cNvPr id="10" name="TextBox 38"/>
            <p:cNvSpPr txBox="1">
              <a:spLocks noChangeArrowheads="1"/>
            </p:cNvSpPr>
            <p:nvPr/>
          </p:nvSpPr>
          <p:spPr bwMode="auto">
            <a:xfrm rot="18319748">
              <a:off x="4637882" y="2958097"/>
              <a:ext cx="2165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Standard Treatment</a:t>
              </a:r>
            </a:p>
          </p:txBody>
        </p:sp>
        <p:sp>
          <p:nvSpPr>
            <p:cNvPr id="11" name="TextBox 40"/>
            <p:cNvSpPr txBox="1">
              <a:spLocks noChangeArrowheads="1"/>
            </p:cNvSpPr>
            <p:nvPr/>
          </p:nvSpPr>
          <p:spPr bwMode="auto">
            <a:xfrm rot="19712018">
              <a:off x="5272088" y="3679825"/>
              <a:ext cx="2278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Long-Term Treatment</a:t>
              </a:r>
            </a:p>
          </p:txBody>
        </p:sp>
        <p:sp>
          <p:nvSpPr>
            <p:cNvPr id="12" name="TextBox 41"/>
            <p:cNvSpPr txBox="1">
              <a:spLocks noChangeArrowheads="1"/>
            </p:cNvSpPr>
            <p:nvPr/>
          </p:nvSpPr>
          <p:spPr bwMode="auto">
            <a:xfrm rot="20956663">
              <a:off x="4075113" y="4638675"/>
              <a:ext cx="3922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600" b="1" dirty="0">
                  <a:solidFill>
                    <a:srgbClr val="FFFFFF"/>
                  </a:solidFill>
                  <a:latin typeface="Arial" panose="020B0604020202020204" pitchFamily="34" charset="0"/>
                </a:rPr>
                <a:t>After-care and Rehabilitation</a:t>
              </a:r>
            </a:p>
          </p:txBody>
        </p:sp>
        <p:sp>
          <p:nvSpPr>
            <p:cNvPr id="13" name="TextBox 42"/>
            <p:cNvSpPr txBox="1">
              <a:spLocks noChangeArrowheads="1"/>
            </p:cNvSpPr>
            <p:nvPr/>
          </p:nvSpPr>
          <p:spPr bwMode="auto">
            <a:xfrm rot="4739366">
              <a:off x="2758282" y="2593181"/>
              <a:ext cx="2001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Indicated</a:t>
              </a:r>
            </a:p>
          </p:txBody>
        </p:sp>
        <p:sp>
          <p:nvSpPr>
            <p:cNvPr id="14" name="TextBox 43"/>
            <p:cNvSpPr txBox="1">
              <a:spLocks noChangeArrowheads="1"/>
            </p:cNvSpPr>
            <p:nvPr/>
          </p:nvSpPr>
          <p:spPr bwMode="auto">
            <a:xfrm rot="3329658">
              <a:off x="1837532" y="2956719"/>
              <a:ext cx="200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Selective</a:t>
              </a:r>
            </a:p>
          </p:txBody>
        </p:sp>
        <p:sp>
          <p:nvSpPr>
            <p:cNvPr id="15" name="TextBox 44"/>
            <p:cNvSpPr txBox="1">
              <a:spLocks noChangeArrowheads="1"/>
            </p:cNvSpPr>
            <p:nvPr/>
          </p:nvSpPr>
          <p:spPr bwMode="auto">
            <a:xfrm rot="1954260">
              <a:off x="1108075" y="357822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Universal</a:t>
              </a:r>
            </a:p>
          </p:txBody>
        </p:sp>
        <p:sp>
          <p:nvSpPr>
            <p:cNvPr id="16" name="TextBox 45"/>
            <p:cNvSpPr txBox="1">
              <a:spLocks noChangeArrowheads="1"/>
            </p:cNvSpPr>
            <p:nvPr/>
          </p:nvSpPr>
          <p:spPr bwMode="auto">
            <a:xfrm rot="486339">
              <a:off x="646113" y="455612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Promotion</a:t>
              </a:r>
            </a:p>
          </p:txBody>
        </p:sp>
        <p:sp>
          <p:nvSpPr>
            <p:cNvPr id="17" name="Rectangle 16"/>
            <p:cNvSpPr/>
            <p:nvPr/>
          </p:nvSpPr>
          <p:spPr>
            <a:xfrm rot="19690528">
              <a:off x="750350" y="1892637"/>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Prevention</a:t>
              </a:r>
            </a:p>
          </p:txBody>
        </p:sp>
        <p:sp>
          <p:nvSpPr>
            <p:cNvPr id="18" name="Rectangle 17"/>
            <p:cNvSpPr/>
            <p:nvPr/>
          </p:nvSpPr>
          <p:spPr>
            <a:xfrm rot="1323717">
              <a:off x="3122127" y="1680025"/>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Treatment</a:t>
              </a:r>
            </a:p>
          </p:txBody>
        </p:sp>
        <p:sp>
          <p:nvSpPr>
            <p:cNvPr id="19" name="Rectangle 18"/>
            <p:cNvSpPr/>
            <p:nvPr/>
          </p:nvSpPr>
          <p:spPr>
            <a:xfrm rot="3970157">
              <a:off x="4181170" y="2906476"/>
              <a:ext cx="4833711"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Maintenance</a:t>
              </a:r>
            </a:p>
          </p:txBody>
        </p:sp>
        <p:cxnSp>
          <p:nvCxnSpPr>
            <p:cNvPr id="20" name="Straight Connector 19"/>
            <p:cNvCxnSpPr/>
            <p:nvPr/>
          </p:nvCxnSpPr>
          <p:spPr>
            <a:xfrm>
              <a:off x="519113" y="3692525"/>
              <a:ext cx="3803650" cy="143827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46575" y="1260475"/>
              <a:ext cx="1588" cy="384968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340103" y="2396078"/>
              <a:ext cx="2928938" cy="26765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rot="3193801">
              <a:off x="4505457" y="2210886"/>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Recovery</a:t>
              </a:r>
            </a:p>
          </p:txBody>
        </p:sp>
        <p:sp>
          <p:nvSpPr>
            <p:cNvPr id="24" name="TextBox 40"/>
            <p:cNvSpPr txBox="1">
              <a:spLocks noChangeArrowheads="1"/>
            </p:cNvSpPr>
            <p:nvPr/>
          </p:nvSpPr>
          <p:spPr bwMode="auto">
            <a:xfrm>
              <a:off x="3268976" y="5192673"/>
              <a:ext cx="2105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en-US" altLang="en-US" sz="2000" b="1" dirty="0">
                  <a:solidFill>
                    <a:schemeClr val="tx1">
                      <a:lumMod val="75000"/>
                      <a:lumOff val="25000"/>
                    </a:schemeClr>
                  </a:solidFill>
                </a:rPr>
                <a:t>Promotion</a:t>
              </a:r>
              <a:endParaRPr lang="en-US" altLang="en-US" sz="2000" dirty="0">
                <a:solidFill>
                  <a:schemeClr val="tx1">
                    <a:lumMod val="75000"/>
                    <a:lumOff val="25000"/>
                  </a:schemeClr>
                </a:solidFill>
              </a:endParaRPr>
            </a:p>
          </p:txBody>
        </p:sp>
        <p:sp>
          <p:nvSpPr>
            <p:cNvPr id="25" name="Rectangle 24"/>
            <p:cNvSpPr/>
            <p:nvPr/>
          </p:nvSpPr>
          <p:spPr>
            <a:xfrm rot="16893000">
              <a:off x="-225241" y="3217285"/>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Promotion</a:t>
              </a:r>
            </a:p>
          </p:txBody>
        </p:sp>
        <p:cxnSp>
          <p:nvCxnSpPr>
            <p:cNvPr id="26" name="Straight Connector 25"/>
            <p:cNvCxnSpPr/>
            <p:nvPr/>
          </p:nvCxnSpPr>
          <p:spPr>
            <a:xfrm flipV="1">
              <a:off x="211138" y="5156200"/>
              <a:ext cx="8720137" cy="95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3875" y="5413375"/>
              <a:ext cx="2835275" cy="0"/>
            </a:xfrm>
            <a:prstGeom prst="straightConnector1">
              <a:avLst/>
            </a:prstGeom>
            <a:ln w="508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86375" y="5403850"/>
              <a:ext cx="2835275" cy="0"/>
            </a:xfrm>
            <a:prstGeom prst="straightConnector1">
              <a:avLst/>
            </a:prstGeom>
            <a:ln w="50800" cmpd="sng">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Pentagon 28"/>
            <p:cNvSpPr/>
            <p:nvPr/>
          </p:nvSpPr>
          <p:spPr>
            <a:xfrm>
              <a:off x="7980363" y="5230813"/>
              <a:ext cx="254000" cy="350837"/>
            </a:xfrm>
            <a:prstGeom prst="homePlate">
              <a:avLst>
                <a:gd name="adj" fmla="val 135006"/>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 name="Pentagon 29"/>
            <p:cNvSpPr/>
            <p:nvPr/>
          </p:nvSpPr>
          <p:spPr>
            <a:xfrm rot="10800000">
              <a:off x="447675" y="5240338"/>
              <a:ext cx="252413" cy="352425"/>
            </a:xfrm>
            <a:prstGeom prst="homePlate">
              <a:avLst>
                <a:gd name="adj" fmla="val 135006"/>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 name="Oval 2"/>
          <p:cNvSpPr/>
          <p:nvPr/>
        </p:nvSpPr>
        <p:spPr>
          <a:xfrm rot="1929611">
            <a:off x="1053671" y="1738356"/>
            <a:ext cx="3374695" cy="297548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Universal, Selective</a:t>
            </a:r>
            <a:r>
              <a:rPr lang="en-US" altLang="en-US" sz="3600" b="1">
                <a:solidFill>
                  <a:schemeClr val="bg1"/>
                </a:solidFill>
                <a:latin typeface="Helvetica" panose="020B0604020202020204" pitchFamily="34" charset="0"/>
              </a:rPr>
              <a:t>, </a:t>
            </a:r>
            <a:r>
              <a:rPr lang="en-US" altLang="en-US" sz="3600">
                <a:solidFill>
                  <a:schemeClr val="bg1"/>
                </a:solidFill>
                <a:latin typeface="Helvetica" panose="020B0604020202020204" pitchFamily="34" charset="0"/>
              </a:rPr>
              <a:t>Indicated</a:t>
            </a:r>
            <a:r>
              <a:rPr lang="en-US" altLang="en-US" sz="2800" baseline="30000">
                <a:solidFill>
                  <a:schemeClr val="bg1"/>
                </a:solidFill>
                <a:latin typeface="Helvetica" panose="020B0604020202020204" pitchFamily="34" charset="0"/>
              </a:rPr>
              <a:t>5</a:t>
            </a:r>
            <a:endParaRPr lang="en-US" altLang="en-US" sz="2800" b="1" dirty="0">
              <a:solidFill>
                <a:schemeClr val="bg1"/>
              </a:solidFill>
              <a:latin typeface="Helvetica" panose="020B0604020202020204" pitchFamily="34" charset="0"/>
            </a:endParaRPr>
          </a:p>
        </p:txBody>
      </p:sp>
      <p:sp>
        <p:nvSpPr>
          <p:cNvPr id="51203" name="AutoShape 4"/>
          <p:cNvSpPr>
            <a:spLocks noChangeArrowheads="1"/>
          </p:cNvSpPr>
          <p:nvPr/>
        </p:nvSpPr>
        <p:spPr bwMode="auto">
          <a:xfrm>
            <a:off x="5270500" y="4017963"/>
            <a:ext cx="88900" cy="85725"/>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5" name="Extract 4"/>
          <p:cNvSpPr>
            <a:spLocks noChangeArrowheads="1"/>
          </p:cNvSpPr>
          <p:nvPr/>
        </p:nvSpPr>
        <p:spPr bwMode="auto">
          <a:xfrm>
            <a:off x="1416050" y="1700213"/>
            <a:ext cx="6127750" cy="4097337"/>
          </a:xfrm>
          <a:prstGeom prst="flowChartExtract">
            <a:avLst/>
          </a:prstGeom>
          <a:solidFill>
            <a:schemeClr val="accent1">
              <a:lumMod val="50000"/>
            </a:schemeClr>
          </a:solidFill>
          <a:ln>
            <a:solidFill>
              <a:schemeClr val="tx1"/>
            </a:solidFill>
            <a:headEnd/>
            <a:tailE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Extract 12"/>
          <p:cNvSpPr>
            <a:spLocks noChangeArrowheads="1"/>
          </p:cNvSpPr>
          <p:nvPr/>
        </p:nvSpPr>
        <p:spPr bwMode="auto">
          <a:xfrm>
            <a:off x="3317875" y="1784350"/>
            <a:ext cx="2320925" cy="1617663"/>
          </a:xfrm>
          <a:prstGeom prst="flowChartExtract">
            <a:avLst/>
          </a:prstGeom>
          <a:solidFill>
            <a:schemeClr val="accent1"/>
          </a:solidFill>
          <a:ln w="66675">
            <a:solidFill>
              <a:schemeClr val="accent1"/>
            </a:solidFill>
            <a:miter lim="800000"/>
            <a:headEnd/>
            <a:tailEnd/>
          </a:ln>
          <a:effectLst/>
        </p:spPr>
        <p:txBody>
          <a:bodyPr anchor="ctr"/>
          <a:lstStyle/>
          <a:p>
            <a:pPr algn="ctr">
              <a:defRPr/>
            </a:pPr>
            <a:endParaRPr lang="en-US" dirty="0">
              <a:solidFill>
                <a:schemeClr val="lt1"/>
              </a:solidFill>
              <a:latin typeface="+mn-lt"/>
              <a:ea typeface="+mn-ea"/>
            </a:endParaRPr>
          </a:p>
        </p:txBody>
      </p:sp>
      <p:sp>
        <p:nvSpPr>
          <p:cNvPr id="14" name="Extract 13"/>
          <p:cNvSpPr>
            <a:spLocks noChangeArrowheads="1"/>
          </p:cNvSpPr>
          <p:nvPr/>
        </p:nvSpPr>
        <p:spPr bwMode="auto">
          <a:xfrm>
            <a:off x="3784600" y="1785938"/>
            <a:ext cx="1374775" cy="982662"/>
          </a:xfrm>
          <a:prstGeom prst="flowChartExtract">
            <a:avLst/>
          </a:prstGeom>
          <a:solidFill>
            <a:srgbClr val="91ACC0"/>
          </a:solidFill>
          <a:ln w="66675">
            <a:solidFill>
              <a:srgbClr val="91ACC0"/>
            </a:solidFill>
            <a:miter lim="800000"/>
            <a:headEnd/>
            <a:tailEnd/>
          </a:ln>
          <a:effectLst>
            <a:outerShdw dist="23000" dir="5400000" rotWithShape="0">
              <a:schemeClr val="tx1">
                <a:alpha val="34998"/>
              </a:schemeClr>
            </a:outerShdw>
          </a:effectLst>
        </p:spPr>
        <p:txBody>
          <a:bodyPr anchor="ctr"/>
          <a:lstStyle/>
          <a:p>
            <a:pPr algn="ctr">
              <a:defRPr/>
            </a:pPr>
            <a:endParaRPr lang="en-US" dirty="0">
              <a:solidFill>
                <a:schemeClr val="lt1"/>
              </a:solidFill>
              <a:latin typeface="+mn-lt"/>
              <a:ea typeface="+mn-ea"/>
            </a:endParaRPr>
          </a:p>
        </p:txBody>
      </p:sp>
      <p:sp>
        <p:nvSpPr>
          <p:cNvPr id="51207" name="TextBox 14"/>
          <p:cNvSpPr txBox="1">
            <a:spLocks noChangeArrowheads="1"/>
          </p:cNvSpPr>
          <p:nvPr/>
        </p:nvSpPr>
        <p:spPr bwMode="auto">
          <a:xfrm>
            <a:off x="3059113" y="4270375"/>
            <a:ext cx="2843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b="1" dirty="0">
                <a:solidFill>
                  <a:srgbClr val="FFFFFF"/>
                </a:solidFill>
              </a:rPr>
              <a:t>UNIVERSAL</a:t>
            </a:r>
          </a:p>
        </p:txBody>
      </p:sp>
      <p:sp>
        <p:nvSpPr>
          <p:cNvPr id="44040" name="TextBox 15"/>
          <p:cNvSpPr txBox="1">
            <a:spLocks noChangeArrowheads="1"/>
          </p:cNvSpPr>
          <p:nvPr/>
        </p:nvSpPr>
        <p:spPr bwMode="auto">
          <a:xfrm>
            <a:off x="3633788" y="2901950"/>
            <a:ext cx="160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dirty="0">
                <a:solidFill>
                  <a:srgbClr val="FFFFFF"/>
                </a:solidFill>
              </a:rPr>
              <a:t>SELECTIVE</a:t>
            </a:r>
          </a:p>
        </p:txBody>
      </p:sp>
      <p:sp>
        <p:nvSpPr>
          <p:cNvPr id="44041" name="TextBox 16"/>
          <p:cNvSpPr txBox="1">
            <a:spLocks noChangeArrowheads="1"/>
          </p:cNvSpPr>
          <p:nvPr/>
        </p:nvSpPr>
        <p:spPr bwMode="auto">
          <a:xfrm>
            <a:off x="3902075" y="2390775"/>
            <a:ext cx="1149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solidFill>
                  <a:srgbClr val="FFFFFF"/>
                </a:solidFill>
              </a:rPr>
              <a:t>INDICATED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040"/>
                                        </p:tgtEl>
                                        <p:attrNameLst>
                                          <p:attrName>style.visibility</p:attrName>
                                        </p:attrNameLst>
                                      </p:cBhvr>
                                      <p:to>
                                        <p:strVal val="visible"/>
                                      </p:to>
                                    </p:set>
                                    <p:animEffect transition="in" filter="dissolve">
                                      <p:cBhvr>
                                        <p:cTn id="10" dur="1000"/>
                                        <p:tgtEl>
                                          <p:spTgt spid="440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10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4041"/>
                                        </p:tgtEl>
                                        <p:attrNameLst>
                                          <p:attrName>style.visibility</p:attrName>
                                        </p:attrNameLst>
                                      </p:cBhvr>
                                      <p:to>
                                        <p:strVal val="visible"/>
                                      </p:to>
                                    </p:set>
                                    <p:animEffect transition="in" filter="dissolve">
                                      <p:cBhvr>
                                        <p:cTn id="18" dur="5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4040" grpId="0"/>
      <p:bldP spid="440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p:txBody>
          <a:bodyPr/>
          <a:lstStyle/>
          <a:p>
            <a:pPr eaLnBrk="1" hangingPunct="1"/>
            <a:r>
              <a:rPr lang="en-US" altLang="en-US" sz="3600" b="1" dirty="0">
                <a:solidFill>
                  <a:schemeClr val="bg1"/>
                </a:solidFill>
                <a:latin typeface="Helvetica" panose="020B0604020202020204" pitchFamily="34" charset="0"/>
              </a:rPr>
              <a:t>ACTIVITY – U, S, or I?</a:t>
            </a:r>
          </a:p>
        </p:txBody>
      </p:sp>
      <p:sp>
        <p:nvSpPr>
          <p:cNvPr id="53251" name="Rectangle 8"/>
          <p:cNvSpPr>
            <a:spLocks noChangeArrowheads="1"/>
          </p:cNvSpPr>
          <p:nvPr/>
        </p:nvSpPr>
        <p:spPr bwMode="auto">
          <a:xfrm>
            <a:off x="3741504" y="6103190"/>
            <a:ext cx="399045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mj-lt"/>
              </a:rPr>
              <a:t>Worksheet 1.7: Activity – U, S, or I?</a:t>
            </a:r>
            <a:endParaRPr lang="en-US" altLang="en-US" sz="1800" dirty="0">
              <a:solidFill>
                <a:srgbClr val="577785"/>
              </a:solidFill>
              <a:latin typeface="+mj-lt"/>
            </a:endParaRPr>
          </a:p>
        </p:txBody>
      </p:sp>
      <p:sp>
        <p:nvSpPr>
          <p:cNvPr id="19" name="Rectangle 18"/>
          <p:cNvSpPr/>
          <p:nvPr/>
        </p:nvSpPr>
        <p:spPr>
          <a:xfrm>
            <a:off x="703263" y="4830763"/>
            <a:ext cx="7689850" cy="9842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marL="292100" indent="-2921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Complete </a:t>
            </a:r>
            <a:r>
              <a:rPr lang="en-US" altLang="en-US" sz="2000" b="1" dirty="0">
                <a:solidFill>
                  <a:srgbClr val="000000"/>
                </a:solidFill>
                <a:cs typeface="Arial" panose="020B0604020202020204" pitchFamily="34" charset="0"/>
              </a:rPr>
              <a:t>Worksheet 1.7: Continuum of Care – U, S, or I? </a:t>
            </a:r>
            <a:endParaRPr lang="en-US" altLang="en-US" sz="2000" dirty="0">
              <a:solidFill>
                <a:srgbClr val="000000"/>
              </a:solidFill>
              <a:cs typeface="Arial" panose="020B0604020202020204" pitchFamily="34" charset="0"/>
            </a:endParaRPr>
          </a:p>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Review answers as a large group. </a:t>
            </a:r>
          </a:p>
        </p:txBody>
      </p:sp>
      <p:pic>
        <p:nvPicPr>
          <p:cNvPr id="5325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075" y="1870075"/>
            <a:ext cx="224155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Box 7"/>
          <p:cNvSpPr txBox="1">
            <a:spLocks noChangeArrowheads="1"/>
          </p:cNvSpPr>
          <p:nvPr/>
        </p:nvSpPr>
        <p:spPr bwMode="auto">
          <a:xfrm>
            <a:off x="1235075" y="1420813"/>
            <a:ext cx="1223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a:t>Universal</a:t>
            </a:r>
          </a:p>
        </p:txBody>
      </p:sp>
      <p:pic>
        <p:nvPicPr>
          <p:cNvPr id="5325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2241550"/>
            <a:ext cx="2322513"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Box 9"/>
          <p:cNvSpPr txBox="1">
            <a:spLocks noChangeArrowheads="1"/>
          </p:cNvSpPr>
          <p:nvPr/>
        </p:nvSpPr>
        <p:spPr bwMode="auto">
          <a:xfrm>
            <a:off x="3978275" y="1760538"/>
            <a:ext cx="118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a:solidFill>
                  <a:srgbClr val="000000"/>
                </a:solidFill>
              </a:rPr>
              <a:t>Selective</a:t>
            </a:r>
          </a:p>
        </p:txBody>
      </p:sp>
      <p:pic>
        <p:nvPicPr>
          <p:cNvPr id="53258"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563813"/>
            <a:ext cx="2260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Box 20"/>
          <p:cNvSpPr txBox="1">
            <a:spLocks noChangeArrowheads="1"/>
          </p:cNvSpPr>
          <p:nvPr/>
        </p:nvSpPr>
        <p:spPr bwMode="auto">
          <a:xfrm>
            <a:off x="6686550" y="2193925"/>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a:t>Indicated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type="subTitle" idx="1"/>
          </p:nvPr>
        </p:nvSpPr>
        <p:spPr/>
        <p:txBody>
          <a:bodyPr/>
          <a:lstStyle/>
          <a:p>
            <a:pPr marL="0" indent="0" algn="ctr" eaLnBrk="1" hangingPunct="1">
              <a:buNone/>
            </a:pPr>
            <a:r>
              <a:rPr lang="en-US" altLang="en-US" sz="2400" b="1" dirty="0">
                <a:solidFill>
                  <a:srgbClr val="7F7F7F"/>
                </a:solidFill>
                <a:latin typeface="Helvetica" panose="020B0604020202020204" pitchFamily="34" charset="0"/>
              </a:rPr>
              <a:t>This training was developed under the Substance Abuse and Mental Health Services Administration’</a:t>
            </a:r>
            <a:r>
              <a:rPr lang="en-US" altLang="ja-JP" sz="2400" b="1" dirty="0">
                <a:solidFill>
                  <a:srgbClr val="7F7F7F"/>
                </a:solidFill>
                <a:latin typeface="Helvetica" panose="020B0604020202020204" pitchFamily="34" charset="0"/>
              </a:rPr>
              <a:t>s Center for the Application of Prevention Technologies contract. Reference </a:t>
            </a:r>
            <a:r>
              <a:rPr lang="en-US" sz="2400" b="1" dirty="0">
                <a:solidFill>
                  <a:srgbClr val="7F7F7F"/>
                </a:solidFill>
                <a:latin typeface="Helvetica" panose="020B0604020202020204" pitchFamily="34" charset="0"/>
              </a:rPr>
              <a:t>#HHSS283201200024I/HHSS28342002T</a:t>
            </a:r>
            <a:r>
              <a:rPr lang="en-US" altLang="ja-JP" sz="2400" b="1" dirty="0">
                <a:solidFill>
                  <a:srgbClr val="7F7F7F"/>
                </a:solidFill>
                <a:latin typeface="Helvetica" panose="020B0604020202020204" pitchFamily="34" charset="0"/>
              </a:rPr>
              <a:t>. </a:t>
            </a:r>
          </a:p>
          <a:p>
            <a:pPr marL="0" indent="0" algn="ctr" eaLnBrk="1" hangingPunct="1">
              <a:buFont typeface="Arial" panose="020B0604020202020204" pitchFamily="34" charset="0"/>
              <a:buNone/>
            </a:pPr>
            <a:endParaRPr lang="en-US" altLang="en-US" sz="2400" b="1" dirty="0">
              <a:solidFill>
                <a:srgbClr val="7F7F7F"/>
              </a:solidFill>
              <a:latin typeface="Helvetica" panose="020B0604020202020204" pitchFamily="34" charset="0"/>
            </a:endParaRPr>
          </a:p>
          <a:p>
            <a:pPr marL="0" indent="0" algn="ctr" eaLnBrk="1" hangingPunct="1">
              <a:buFont typeface="Arial" panose="020B0604020202020204" pitchFamily="34" charset="0"/>
              <a:buNone/>
            </a:pPr>
            <a:r>
              <a:rPr lang="en-US" altLang="en-US" sz="2400" b="1" dirty="0">
                <a:solidFill>
                  <a:srgbClr val="7F7F7F"/>
                </a:solidFill>
                <a:latin typeface="Helvetica" panose="020B0604020202020204" pitchFamily="34" charset="0"/>
              </a:rPr>
              <a:t>For training use only.</a:t>
            </a:r>
          </a:p>
          <a:p>
            <a:pPr marL="0" indent="0" algn="ctr" eaLnBrk="1" hangingPunct="1">
              <a:buFont typeface="Arial" panose="020B0604020202020204" pitchFamily="34" charset="0"/>
              <a:buNone/>
            </a:pPr>
            <a:r>
              <a:rPr lang="en-US" altLang="en-US" sz="2400" b="1" dirty="0">
                <a:solidFill>
                  <a:srgbClr val="7F7F7F"/>
                </a:solidFill>
                <a:latin typeface="Helvetica" panose="020B0604020202020204" pitchFamily="34" charset="0"/>
              </a:rPr>
              <a:t>Version 9, September 201</a:t>
            </a:r>
            <a:r>
              <a:rPr lang="lv-LV" altLang="en-US" sz="2400" b="1" dirty="0">
                <a:solidFill>
                  <a:srgbClr val="7F7F7F"/>
                </a:solidFill>
                <a:latin typeface="Helvetica" panose="020B0604020202020204" pitchFamily="34" charset="0"/>
              </a:rPr>
              <a:t>8</a:t>
            </a:r>
            <a:endParaRPr lang="en-US" altLang="en-US" sz="2400" b="1" dirty="0">
              <a:solidFill>
                <a:srgbClr val="7F7F7F"/>
              </a:solidFill>
              <a:latin typeface="Helvetica" panose="020B0604020202020204" pitchFamily="34" charset="0"/>
            </a:endParaRPr>
          </a:p>
          <a:p>
            <a:pPr marL="0" indent="0" algn="ctr" eaLnBrk="1" hangingPunct="1">
              <a:buFont typeface="Arial" panose="020B0604020202020204" pitchFamily="34" charset="0"/>
              <a:buNone/>
            </a:pPr>
            <a:endParaRPr lang="en-US" altLang="en-US" sz="2400" b="1" dirty="0">
              <a:solidFill>
                <a:srgbClr val="7F7F7F"/>
              </a:solidFill>
              <a:latin typeface="Helvetica" panose="020B0604020202020204" pitchFamily="34" charset="0"/>
            </a:endParaRPr>
          </a:p>
          <a:p>
            <a:pPr marL="0" indent="0" algn="ctr" eaLnBrk="1" hangingPunct="1">
              <a:buFont typeface="Arial" panose="020B0604020202020204" pitchFamily="34" charset="0"/>
              <a:buNone/>
            </a:pPr>
            <a:endParaRPr lang="en-US" altLang="en-US" sz="2400" dirty="0">
              <a:solidFill>
                <a:srgbClr val="7F7F7F"/>
              </a:solidFill>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Treatment </a:t>
            </a:r>
            <a:r>
              <a:rPr lang="en-US" altLang="en-US" sz="3600" b="1">
                <a:solidFill>
                  <a:schemeClr val="bg1"/>
                </a:solidFill>
                <a:latin typeface="Helvetica" panose="020B0604020202020204" pitchFamily="34" charset="0"/>
              </a:rPr>
              <a:t>and </a:t>
            </a:r>
            <a:r>
              <a:rPr lang="en-US" altLang="en-US" sz="3600">
                <a:solidFill>
                  <a:schemeClr val="bg1"/>
                </a:solidFill>
                <a:latin typeface="Helvetica" panose="020B0604020202020204" pitchFamily="34" charset="0"/>
              </a:rPr>
              <a:t>Maintenance</a:t>
            </a:r>
            <a:r>
              <a:rPr lang="en-US" altLang="en-US" sz="3600" baseline="30000">
                <a:solidFill>
                  <a:schemeClr val="bg1"/>
                </a:solidFill>
                <a:latin typeface="Helvetica" panose="020B0604020202020204" pitchFamily="34" charset="0"/>
              </a:rPr>
              <a:t>5,7</a:t>
            </a:r>
            <a:endParaRPr lang="en-US" altLang="en-US" sz="3600" b="1" dirty="0">
              <a:solidFill>
                <a:schemeClr val="bg1"/>
              </a:solidFill>
              <a:latin typeface="Helvetica" panose="020B0604020202020204" pitchFamily="34" charset="0"/>
            </a:endParaRPr>
          </a:p>
        </p:txBody>
      </p:sp>
      <p:grpSp>
        <p:nvGrpSpPr>
          <p:cNvPr id="4" name="Group 3"/>
          <p:cNvGrpSpPr/>
          <p:nvPr/>
        </p:nvGrpSpPr>
        <p:grpSpPr>
          <a:xfrm>
            <a:off x="11847" y="1048312"/>
            <a:ext cx="9231617" cy="6143875"/>
            <a:chOff x="47321" y="763378"/>
            <a:chExt cx="9231617" cy="6143875"/>
          </a:xfrm>
        </p:grpSpPr>
        <p:pic>
          <p:nvPicPr>
            <p:cNvPr id="5" name="Picture 30"/>
            <p:cNvPicPr>
              <a:picLocks noChangeAspect="1"/>
            </p:cNvPicPr>
            <p:nvPr/>
          </p:nvPicPr>
          <p:blipFill>
            <a:blip r:embed="rId3">
              <a:extLst>
                <a:ext uri="{28A0092B-C50C-407E-A947-70E740481C1C}">
                  <a14:useLocalDpi xmlns:a14="http://schemas.microsoft.com/office/drawing/2010/main" val="0"/>
                </a:ext>
              </a:extLst>
            </a:blip>
            <a:srcRect l="47690" r="23125" b="49542"/>
            <a:stretch>
              <a:fillRect/>
            </a:stretch>
          </p:blipFill>
          <p:spPr bwMode="auto">
            <a:xfrm>
              <a:off x="4008438" y="790575"/>
              <a:ext cx="52705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3878" t="-3912" r="23878" b="43806"/>
            <a:stretch>
              <a:fillRect/>
            </a:stretch>
          </p:blipFill>
          <p:spPr bwMode="auto">
            <a:xfrm>
              <a:off x="47321" y="763378"/>
              <a:ext cx="86741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6">
              <a:grayscl/>
              <a:extLst>
                <a:ext uri="{BEBA8EAE-BF5A-486C-A8C5-ECC9F3942E4B}">
                  <a14:imgProps xmlns:a14="http://schemas.microsoft.com/office/drawing/2010/main">
                    <a14:imgLayer r:embed="rId7">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2708" r="21875" b="47179"/>
            <a:stretch>
              <a:fillRect/>
            </a:stretch>
          </p:blipFill>
          <p:spPr bwMode="auto">
            <a:xfrm>
              <a:off x="201613" y="1538288"/>
              <a:ext cx="837565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5056"/>
            <p:cNvSpPr txBox="1">
              <a:spLocks noChangeArrowheads="1"/>
            </p:cNvSpPr>
            <p:nvPr/>
          </p:nvSpPr>
          <p:spPr bwMode="auto">
            <a:xfrm rot="16791564">
              <a:off x="3823494" y="2572544"/>
              <a:ext cx="200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Case Identification</a:t>
              </a:r>
            </a:p>
          </p:txBody>
        </p:sp>
        <p:sp>
          <p:nvSpPr>
            <p:cNvPr id="9" name="TextBox 38"/>
            <p:cNvSpPr txBox="1">
              <a:spLocks noChangeArrowheads="1"/>
            </p:cNvSpPr>
            <p:nvPr/>
          </p:nvSpPr>
          <p:spPr bwMode="auto">
            <a:xfrm rot="18319748">
              <a:off x="4637882" y="2958097"/>
              <a:ext cx="2165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Standard Treatment</a:t>
              </a:r>
            </a:p>
          </p:txBody>
        </p:sp>
        <p:sp>
          <p:nvSpPr>
            <p:cNvPr id="10" name="TextBox 40"/>
            <p:cNvSpPr txBox="1">
              <a:spLocks noChangeArrowheads="1"/>
            </p:cNvSpPr>
            <p:nvPr/>
          </p:nvSpPr>
          <p:spPr bwMode="auto">
            <a:xfrm rot="19712018">
              <a:off x="5272088" y="3679825"/>
              <a:ext cx="2278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Long-Term Treatment</a:t>
              </a:r>
            </a:p>
          </p:txBody>
        </p:sp>
        <p:sp>
          <p:nvSpPr>
            <p:cNvPr id="11" name="TextBox 41"/>
            <p:cNvSpPr txBox="1">
              <a:spLocks noChangeArrowheads="1"/>
            </p:cNvSpPr>
            <p:nvPr/>
          </p:nvSpPr>
          <p:spPr bwMode="auto">
            <a:xfrm rot="20956663">
              <a:off x="4075113" y="4638675"/>
              <a:ext cx="3922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600" b="1" dirty="0">
                  <a:solidFill>
                    <a:srgbClr val="FFFFFF"/>
                  </a:solidFill>
                  <a:latin typeface="Arial" panose="020B0604020202020204" pitchFamily="34" charset="0"/>
                </a:rPr>
                <a:t>After-care and Rehabilitation</a:t>
              </a:r>
            </a:p>
          </p:txBody>
        </p:sp>
        <p:sp>
          <p:nvSpPr>
            <p:cNvPr id="12" name="TextBox 42"/>
            <p:cNvSpPr txBox="1">
              <a:spLocks noChangeArrowheads="1"/>
            </p:cNvSpPr>
            <p:nvPr/>
          </p:nvSpPr>
          <p:spPr bwMode="auto">
            <a:xfrm rot="4739366">
              <a:off x="2758282" y="2593181"/>
              <a:ext cx="2001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Indicated</a:t>
              </a:r>
            </a:p>
          </p:txBody>
        </p:sp>
        <p:sp>
          <p:nvSpPr>
            <p:cNvPr id="13" name="TextBox 43"/>
            <p:cNvSpPr txBox="1">
              <a:spLocks noChangeArrowheads="1"/>
            </p:cNvSpPr>
            <p:nvPr/>
          </p:nvSpPr>
          <p:spPr bwMode="auto">
            <a:xfrm rot="3329658">
              <a:off x="1837532" y="2956719"/>
              <a:ext cx="200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Selective</a:t>
              </a:r>
            </a:p>
          </p:txBody>
        </p:sp>
        <p:sp>
          <p:nvSpPr>
            <p:cNvPr id="14" name="TextBox 44"/>
            <p:cNvSpPr txBox="1">
              <a:spLocks noChangeArrowheads="1"/>
            </p:cNvSpPr>
            <p:nvPr/>
          </p:nvSpPr>
          <p:spPr bwMode="auto">
            <a:xfrm rot="1954260">
              <a:off x="1108075" y="357822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Universal</a:t>
              </a:r>
            </a:p>
          </p:txBody>
        </p:sp>
        <p:sp>
          <p:nvSpPr>
            <p:cNvPr id="15" name="TextBox 45"/>
            <p:cNvSpPr txBox="1">
              <a:spLocks noChangeArrowheads="1"/>
            </p:cNvSpPr>
            <p:nvPr/>
          </p:nvSpPr>
          <p:spPr bwMode="auto">
            <a:xfrm rot="486339">
              <a:off x="646113" y="455612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Promotion</a:t>
              </a:r>
            </a:p>
          </p:txBody>
        </p:sp>
        <p:sp>
          <p:nvSpPr>
            <p:cNvPr id="16" name="Rectangle 15"/>
            <p:cNvSpPr/>
            <p:nvPr/>
          </p:nvSpPr>
          <p:spPr>
            <a:xfrm rot="19690528">
              <a:off x="750350" y="1892637"/>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Prevention</a:t>
              </a:r>
            </a:p>
          </p:txBody>
        </p:sp>
        <p:sp>
          <p:nvSpPr>
            <p:cNvPr id="17" name="Rectangle 16"/>
            <p:cNvSpPr/>
            <p:nvPr/>
          </p:nvSpPr>
          <p:spPr>
            <a:xfrm rot="1323717">
              <a:off x="3122127" y="1680025"/>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Treatment</a:t>
              </a:r>
            </a:p>
          </p:txBody>
        </p:sp>
        <p:sp>
          <p:nvSpPr>
            <p:cNvPr id="18" name="Rectangle 17"/>
            <p:cNvSpPr/>
            <p:nvPr/>
          </p:nvSpPr>
          <p:spPr>
            <a:xfrm rot="3970157">
              <a:off x="4181170" y="2906476"/>
              <a:ext cx="4833711"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Maintenance</a:t>
              </a:r>
            </a:p>
          </p:txBody>
        </p:sp>
        <p:cxnSp>
          <p:nvCxnSpPr>
            <p:cNvPr id="19" name="Straight Connector 18"/>
            <p:cNvCxnSpPr/>
            <p:nvPr/>
          </p:nvCxnSpPr>
          <p:spPr>
            <a:xfrm>
              <a:off x="519113" y="3692525"/>
              <a:ext cx="3803650" cy="143827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346575" y="1260475"/>
              <a:ext cx="1588" cy="384968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40103" y="2396078"/>
              <a:ext cx="2928938" cy="26765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3193801">
              <a:off x="4505457" y="2210886"/>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Recovery</a:t>
              </a:r>
            </a:p>
          </p:txBody>
        </p:sp>
        <p:sp>
          <p:nvSpPr>
            <p:cNvPr id="23" name="TextBox 40"/>
            <p:cNvSpPr txBox="1">
              <a:spLocks noChangeArrowheads="1"/>
            </p:cNvSpPr>
            <p:nvPr/>
          </p:nvSpPr>
          <p:spPr bwMode="auto">
            <a:xfrm>
              <a:off x="3268976" y="5192673"/>
              <a:ext cx="2105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en-US" altLang="en-US" sz="2000" b="1" dirty="0">
                  <a:solidFill>
                    <a:schemeClr val="tx1">
                      <a:lumMod val="75000"/>
                      <a:lumOff val="25000"/>
                    </a:schemeClr>
                  </a:solidFill>
                </a:rPr>
                <a:t>Promotion</a:t>
              </a:r>
              <a:endParaRPr lang="en-US" altLang="en-US" sz="2000" dirty="0">
                <a:solidFill>
                  <a:schemeClr val="tx1">
                    <a:lumMod val="75000"/>
                    <a:lumOff val="25000"/>
                  </a:schemeClr>
                </a:solidFill>
              </a:endParaRPr>
            </a:p>
          </p:txBody>
        </p:sp>
        <p:sp>
          <p:nvSpPr>
            <p:cNvPr id="24" name="Rectangle 23"/>
            <p:cNvSpPr/>
            <p:nvPr/>
          </p:nvSpPr>
          <p:spPr>
            <a:xfrm rot="16893000">
              <a:off x="-225241" y="3217285"/>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Promotion</a:t>
              </a:r>
            </a:p>
          </p:txBody>
        </p:sp>
        <p:cxnSp>
          <p:nvCxnSpPr>
            <p:cNvPr id="25" name="Straight Connector 24"/>
            <p:cNvCxnSpPr/>
            <p:nvPr/>
          </p:nvCxnSpPr>
          <p:spPr>
            <a:xfrm flipV="1">
              <a:off x="211138" y="5156200"/>
              <a:ext cx="8720137" cy="95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23875" y="5413375"/>
              <a:ext cx="2835275" cy="0"/>
            </a:xfrm>
            <a:prstGeom prst="straightConnector1">
              <a:avLst/>
            </a:prstGeom>
            <a:ln w="508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86375" y="5403850"/>
              <a:ext cx="2835275" cy="0"/>
            </a:xfrm>
            <a:prstGeom prst="straightConnector1">
              <a:avLst/>
            </a:prstGeom>
            <a:ln w="50800" cmpd="sng">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Pentagon 27"/>
            <p:cNvSpPr/>
            <p:nvPr/>
          </p:nvSpPr>
          <p:spPr>
            <a:xfrm>
              <a:off x="7980363" y="5230813"/>
              <a:ext cx="254000" cy="350837"/>
            </a:xfrm>
            <a:prstGeom prst="homePlate">
              <a:avLst>
                <a:gd name="adj" fmla="val 135006"/>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 name="Pentagon 28"/>
            <p:cNvSpPr/>
            <p:nvPr/>
          </p:nvSpPr>
          <p:spPr>
            <a:xfrm rot="10800000">
              <a:off x="447675" y="5240338"/>
              <a:ext cx="252413" cy="352425"/>
            </a:xfrm>
            <a:prstGeom prst="homePlate">
              <a:avLst>
                <a:gd name="adj" fmla="val 135006"/>
              </a:avLst>
            </a:prstGeom>
            <a:blipFill>
              <a:blip r:embed="rId8"/>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2" name="Oval 1"/>
          <p:cNvSpPr/>
          <p:nvPr/>
        </p:nvSpPr>
        <p:spPr>
          <a:xfrm>
            <a:off x="4117104" y="1380073"/>
            <a:ext cx="4785170" cy="435494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Public Health: </a:t>
            </a:r>
            <a:r>
              <a:rPr lang="en-US" altLang="en-US" sz="3600" b="1">
                <a:solidFill>
                  <a:schemeClr val="bg1"/>
                </a:solidFill>
                <a:latin typeface="Helvetica" panose="020B0604020202020204" pitchFamily="34" charset="0"/>
              </a:rPr>
              <a:t>Key </a:t>
            </a:r>
            <a:r>
              <a:rPr lang="en-US" altLang="en-US" sz="3600">
                <a:solidFill>
                  <a:schemeClr val="bg1"/>
                </a:solidFill>
                <a:latin typeface="Helvetica" panose="020B0604020202020204" pitchFamily="34" charset="0"/>
              </a:rPr>
              <a:t>Characteristics</a:t>
            </a:r>
            <a:r>
              <a:rPr lang="en-US" altLang="en-US" sz="3600" baseline="30000">
                <a:solidFill>
                  <a:schemeClr val="bg1"/>
                </a:solidFill>
                <a:latin typeface="Helvetica" panose="020B0604020202020204" pitchFamily="34" charset="0"/>
              </a:rPr>
              <a:t>5,8,9</a:t>
            </a:r>
            <a:endParaRPr lang="en-US" altLang="en-US" sz="2800" b="1" baseline="30000" dirty="0">
              <a:solidFill>
                <a:schemeClr val="bg1"/>
              </a:solidFill>
              <a:latin typeface="Helvetica" panose="020B0604020202020204" pitchFamily="34" charset="0"/>
            </a:endParaRPr>
          </a:p>
        </p:txBody>
      </p:sp>
      <p:sp>
        <p:nvSpPr>
          <p:cNvPr id="52227" name="Rectangle 3"/>
          <p:cNvSpPr>
            <a:spLocks noGrp="1"/>
          </p:cNvSpPr>
          <p:nvPr>
            <p:ph type="subTitle" idx="1"/>
          </p:nvPr>
        </p:nvSpPr>
        <p:spPr/>
        <p:txBody>
          <a:bodyPr/>
          <a:lstStyle/>
          <a:p>
            <a:pPr marL="679450" indent="-679450" eaLnBrk="1" hangingPunct="1">
              <a:spcAft>
                <a:spcPts val="600"/>
              </a:spcAft>
              <a:buFont typeface="Wingdings" panose="05000000000000000000" pitchFamily="2" charset="2"/>
              <a:buChar char="ü"/>
            </a:pPr>
            <a:r>
              <a:rPr lang="en-US" altLang="en-US" sz="2800" dirty="0">
                <a:latin typeface="Helvetica" panose="020B0604020202020204" pitchFamily="34" charset="0"/>
              </a:rPr>
              <a:t>Promotion and prevention</a:t>
            </a:r>
          </a:p>
          <a:p>
            <a:pPr marL="679450" indent="-679450" eaLnBrk="1" hangingPunct="1">
              <a:spcAft>
                <a:spcPts val="600"/>
              </a:spcAft>
              <a:buFont typeface="Wingdings" panose="05000000000000000000" pitchFamily="2" charset="2"/>
              <a:buChar char="ü"/>
            </a:pPr>
            <a:r>
              <a:rPr lang="en-US" altLang="en-US" sz="2800" dirty="0">
                <a:latin typeface="Helvetica" panose="020B0604020202020204" pitchFamily="34" charset="0"/>
              </a:rPr>
              <a:t>Population based</a:t>
            </a:r>
          </a:p>
          <a:p>
            <a:pPr marL="679450" indent="-679450" eaLnBrk="1" hangingPunct="1">
              <a:spcAft>
                <a:spcPts val="600"/>
              </a:spcAft>
              <a:buFont typeface="Wingdings" panose="05000000000000000000" pitchFamily="2" charset="2"/>
              <a:buChar char="ü"/>
            </a:pPr>
            <a:r>
              <a:rPr lang="en-US" altLang="en-US" sz="2800" dirty="0">
                <a:latin typeface="Helvetica" panose="020B0604020202020204" pitchFamily="34" charset="0"/>
              </a:rPr>
              <a:t>Risk and protective factors</a:t>
            </a:r>
          </a:p>
          <a:p>
            <a:pPr marL="679450" indent="-679450" eaLnBrk="1" hangingPunct="1">
              <a:spcAft>
                <a:spcPts val="600"/>
              </a:spcAft>
              <a:buFont typeface="Wingdings" panose="05000000000000000000" pitchFamily="2" charset="2"/>
              <a:buChar char="ü"/>
            </a:pPr>
            <a:r>
              <a:rPr lang="en-US" altLang="en-US" sz="2800" dirty="0">
                <a:latin typeface="Helvetica" panose="020B0604020202020204" pitchFamily="34" charset="0"/>
              </a:rPr>
              <a:t>Multiple contexts</a:t>
            </a:r>
          </a:p>
          <a:p>
            <a:pPr marL="679450" indent="-679450" eaLnBrk="1" hangingPunct="1">
              <a:spcAft>
                <a:spcPts val="600"/>
              </a:spcAft>
              <a:buFont typeface="Wingdings" panose="05000000000000000000" pitchFamily="2" charset="2"/>
              <a:buChar char="ü"/>
            </a:pPr>
            <a:r>
              <a:rPr lang="en-US" altLang="en-US" sz="2800" dirty="0">
                <a:latin typeface="Helvetica" panose="020B0604020202020204" pitchFamily="34" charset="0"/>
              </a:rPr>
              <a:t>Developmental perspective</a:t>
            </a:r>
          </a:p>
          <a:p>
            <a:pPr marL="679450" indent="-679450" eaLnBrk="1" hangingPunct="1">
              <a:spcAft>
                <a:spcPts val="600"/>
              </a:spcAft>
              <a:buFont typeface="Wingdings" panose="05000000000000000000" pitchFamily="2" charset="2"/>
              <a:buChar char="ü"/>
            </a:pPr>
            <a:r>
              <a:rPr lang="en-US" altLang="en-US" sz="2800" dirty="0">
                <a:latin typeface="Helvetica" panose="020B0604020202020204" pitchFamily="34" charset="0"/>
              </a:rPr>
              <a:t>Planning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10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1000"/>
                                        <p:tgtEl>
                                          <p:spTgt spid="52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fade">
                                      <p:cBhvr>
                                        <p:cTn id="22" dur="1000"/>
                                        <p:tgtEl>
                                          <p:spTgt spid="52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fade">
                                      <p:cBhvr>
                                        <p:cTn id="27" dur="1000"/>
                                        <p:tgtEl>
                                          <p:spTgt spid="522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227">
                                            <p:txEl>
                                              <p:pRg st="5" end="5"/>
                                            </p:txEl>
                                          </p:spTgt>
                                        </p:tgtEl>
                                        <p:attrNameLst>
                                          <p:attrName>style.visibility</p:attrName>
                                        </p:attrNameLst>
                                      </p:cBhvr>
                                      <p:to>
                                        <p:strVal val="visible"/>
                                      </p:to>
                                    </p:set>
                                    <p:animEffect transition="in" filter="fade">
                                      <p:cBhvr>
                                        <p:cTn id="32" dur="10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The Frog or </a:t>
            </a:r>
            <a:r>
              <a:rPr lang="en-US" altLang="en-US" sz="3600" b="1">
                <a:solidFill>
                  <a:schemeClr val="bg1"/>
                </a:solidFill>
                <a:latin typeface="Helvetica" panose="020B0604020202020204" pitchFamily="34" charset="0"/>
              </a:rPr>
              <a:t>the </a:t>
            </a:r>
            <a:r>
              <a:rPr lang="en-US" altLang="en-US" sz="3600">
                <a:solidFill>
                  <a:schemeClr val="bg1"/>
                </a:solidFill>
                <a:latin typeface="Helvetica" panose="020B0604020202020204" pitchFamily="34" charset="0"/>
              </a:rPr>
              <a:t>Pond?</a:t>
            </a:r>
            <a:r>
              <a:rPr lang="en-US" altLang="en-US" sz="3600" baseline="30000">
                <a:solidFill>
                  <a:schemeClr val="bg1"/>
                </a:solidFill>
                <a:latin typeface="Helvetica" panose="020B0604020202020204" pitchFamily="34" charset="0"/>
              </a:rPr>
              <a:t>10</a:t>
            </a:r>
            <a:endParaRPr lang="en-US" altLang="en-US" sz="3600" b="1" dirty="0">
              <a:solidFill>
                <a:schemeClr val="bg1"/>
              </a:solidFill>
              <a:latin typeface="Helvetica"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1769807" y="1703118"/>
            <a:ext cx="5604387" cy="3785420"/>
          </a:xfrm>
          <a:prstGeom prst="rect">
            <a:avLst/>
          </a:prstGeom>
          <a:noFill/>
          <a:ln w="76200" cmpd="sng">
            <a:solidFill>
              <a:schemeClr val="accent3">
                <a:lumMod val="75000"/>
              </a:schemeClr>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a:spLocks noChangeArrowheads="1"/>
          </p:cNvSpPr>
          <p:nvPr/>
        </p:nvSpPr>
        <p:spPr bwMode="auto">
          <a:xfrm rot="20157909">
            <a:off x="180975" y="2606529"/>
            <a:ext cx="8924925" cy="1733550"/>
          </a:xfrm>
          <a:prstGeom prst="rightArrow">
            <a:avLst>
              <a:gd name="adj1" fmla="val 50000"/>
              <a:gd name="adj2" fmla="val 50006"/>
            </a:avLst>
          </a:prstGeom>
          <a:gradFill rotWithShape="1">
            <a:gsLst>
              <a:gs pos="0">
                <a:srgbClr val="64578A"/>
              </a:gs>
              <a:gs pos="20000">
                <a:srgbClr val="645788"/>
              </a:gs>
              <a:gs pos="100000">
                <a:srgbClr val="4A4167"/>
              </a:gs>
            </a:gsLst>
            <a:lin ang="5400000"/>
          </a:gradFill>
          <a:ln w="9525">
            <a:solidFill>
              <a:srgbClr val="675D85"/>
            </a:solidFill>
            <a:prstDash val="sysDash"/>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sp>
        <p:nvSpPr>
          <p:cNvPr id="61442" name="Rectangle 2"/>
          <p:cNvSpPr>
            <a:spLocks noGrp="1"/>
          </p:cNvSpPr>
          <p:nvPr>
            <p:ph type="ctrTitle"/>
          </p:nvPr>
        </p:nvSpPr>
        <p:spPr/>
        <p:txBody>
          <a:bodyPr/>
          <a:lstStyle/>
          <a:p>
            <a:pPr eaLnBrk="1" hangingPunct="1"/>
            <a:r>
              <a:rPr lang="en-US" altLang="en-US" sz="3600" b="1">
                <a:solidFill>
                  <a:schemeClr val="bg1"/>
                </a:solidFill>
                <a:latin typeface="Helvetica" panose="020B0604020202020204" pitchFamily="34" charset="0"/>
              </a:rPr>
              <a:t>Risk </a:t>
            </a:r>
            <a:r>
              <a:rPr lang="en-US" altLang="en-US" sz="3600">
                <a:solidFill>
                  <a:schemeClr val="bg1"/>
                </a:solidFill>
                <a:latin typeface="Helvetica" panose="020B0604020202020204" pitchFamily="34" charset="0"/>
              </a:rPr>
              <a:t>Factor</a:t>
            </a:r>
            <a:r>
              <a:rPr lang="en-US" altLang="en-US" sz="3600" baseline="30000">
                <a:solidFill>
                  <a:schemeClr val="bg1"/>
                </a:solidFill>
                <a:latin typeface="Helvetica" panose="020B0604020202020204" pitchFamily="34" charset="0"/>
              </a:rPr>
              <a:t>5</a:t>
            </a:r>
            <a:endParaRPr lang="en-US" altLang="en-US" sz="3600" b="1" dirty="0">
              <a:solidFill>
                <a:schemeClr val="bg1"/>
              </a:solidFill>
              <a:latin typeface="Helvetica" panose="020B0604020202020204" pitchFamily="34" charset="0"/>
            </a:endParaRPr>
          </a:p>
        </p:txBody>
      </p:sp>
      <p:sp>
        <p:nvSpPr>
          <p:cNvPr id="58374" name="Rectangle 3"/>
          <p:cNvSpPr>
            <a:spLocks noGrp="1"/>
          </p:cNvSpPr>
          <p:nvPr>
            <p:ph type="subTitle" idx="1"/>
          </p:nvPr>
        </p:nvSpPr>
        <p:spPr>
          <a:xfrm>
            <a:off x="2192456" y="1603513"/>
            <a:ext cx="4592658" cy="3761960"/>
          </a:xfrm>
          <a:solidFill>
            <a:schemeClr val="accent4">
              <a:lumMod val="20000"/>
              <a:lumOff val="80000"/>
            </a:schemeClr>
          </a:solidFill>
          <a:ln>
            <a:solidFill>
              <a:schemeClr val="accent4">
                <a:lumMod val="75000"/>
              </a:schemeClr>
            </a:solidFill>
          </a:ln>
        </p:spPr>
        <p:txBody>
          <a:bodyPr rtlCol="0" anchor="ctr">
            <a:normAutofit/>
          </a:bodyPr>
          <a:lstStyle/>
          <a:p>
            <a:pPr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A characteristic at the biological, psychological, family, community, or cultural level that precedes and is associated with                          a </a:t>
            </a:r>
            <a:r>
              <a:rPr lang="en-US" sz="2800" u="sng" dirty="0">
                <a:solidFill>
                  <a:srgbClr val="0D0D0D"/>
                </a:solidFill>
                <a:latin typeface="Helvetica" charset="0"/>
                <a:ea typeface="Helvetica" charset="0"/>
                <a:cs typeface="Helvetica" charset="0"/>
              </a:rPr>
              <a:t>higher likelihood</a:t>
            </a:r>
            <a:r>
              <a:rPr lang="en-US" sz="2800" dirty="0">
                <a:solidFill>
                  <a:srgbClr val="0D0D0D"/>
                </a:solidFill>
                <a:latin typeface="Helvetica" charset="0"/>
                <a:ea typeface="Helvetica" charset="0"/>
                <a:cs typeface="Helvetica" charset="0"/>
              </a:rPr>
              <a:t> of </a:t>
            </a:r>
          </a:p>
          <a:p>
            <a:pPr algn="ctr" eaLnBrk="1" fontAlgn="auto" hangingPunct="1">
              <a:spcAft>
                <a:spcPts val="0"/>
              </a:spcAft>
              <a:buFont typeface="Arial" charset="0"/>
              <a:buNone/>
              <a:defRPr/>
            </a:pPr>
            <a:r>
              <a:rPr lang="en-US" sz="2800">
                <a:solidFill>
                  <a:srgbClr val="0D0D0D"/>
                </a:solidFill>
                <a:latin typeface="Helvetica" charset="0"/>
                <a:ea typeface="Helvetica" charset="0"/>
                <a:cs typeface="Helvetica" charset="0"/>
              </a:rPr>
              <a:t>problem </a:t>
            </a:r>
            <a:r>
              <a:rPr lang="en-US">
                <a:solidFill>
                  <a:srgbClr val="0D0D0D"/>
                </a:solidFill>
                <a:latin typeface="Helvetica" charset="0"/>
                <a:ea typeface="Helvetica" charset="0"/>
                <a:cs typeface="Helvetica" charset="0"/>
              </a:rPr>
              <a:t>outcomes</a:t>
            </a:r>
            <a:endParaRPr lang="en-US" sz="2800" dirty="0">
              <a:solidFill>
                <a:srgbClr val="0D0D0D"/>
              </a:solidFill>
              <a:latin typeface="Helvetica" charset="0"/>
              <a:ea typeface="Helvetica" charset="0"/>
              <a:cs typeface="Helvetica"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a:spLocks noChangeArrowheads="1"/>
          </p:cNvSpPr>
          <p:nvPr/>
        </p:nvSpPr>
        <p:spPr bwMode="auto">
          <a:xfrm rot="1434039">
            <a:off x="150376" y="2905654"/>
            <a:ext cx="8889597" cy="1914525"/>
          </a:xfrm>
          <a:prstGeom prst="rightArrow">
            <a:avLst>
              <a:gd name="adj1" fmla="val 50000"/>
              <a:gd name="adj2" fmla="val 49992"/>
            </a:avLst>
          </a:prstGeom>
          <a:gradFill rotWithShape="1">
            <a:gsLst>
              <a:gs pos="0">
                <a:srgbClr val="64578A"/>
              </a:gs>
              <a:gs pos="20000">
                <a:srgbClr val="645788"/>
              </a:gs>
              <a:gs pos="100000">
                <a:srgbClr val="4A4167"/>
              </a:gs>
            </a:gsLst>
            <a:lin ang="5400000"/>
          </a:gradFill>
          <a:ln w="9525">
            <a:solidFill>
              <a:srgbClr val="675D85"/>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sp>
        <p:nvSpPr>
          <p:cNvPr id="60422" name="Rectangle 3"/>
          <p:cNvSpPr>
            <a:spLocks noGrp="1"/>
          </p:cNvSpPr>
          <p:nvPr>
            <p:ph type="subTitle" idx="1"/>
          </p:nvPr>
        </p:nvSpPr>
        <p:spPr>
          <a:xfrm>
            <a:off x="2205707" y="2310064"/>
            <a:ext cx="4804693" cy="2735588"/>
          </a:xfrm>
          <a:solidFill>
            <a:schemeClr val="accent4">
              <a:lumMod val="20000"/>
              <a:lumOff val="80000"/>
            </a:schemeClr>
          </a:solidFill>
          <a:ln>
            <a:solidFill>
              <a:schemeClr val="accent4">
                <a:lumMod val="75000"/>
              </a:schemeClr>
            </a:solidFill>
          </a:ln>
        </p:spPr>
        <p:txBody>
          <a:bodyPr rtlCol="0">
            <a:normAutofit fontScale="92500" lnSpcReduction="10000"/>
          </a:bodyPr>
          <a:lstStyle/>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A characteristic </a:t>
            </a:r>
          </a:p>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at the individual, family </a:t>
            </a:r>
          </a:p>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or community level </a:t>
            </a:r>
          </a:p>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that is associated with </a:t>
            </a:r>
          </a:p>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a </a:t>
            </a:r>
            <a:r>
              <a:rPr lang="en-US" sz="2800" u="sng" dirty="0">
                <a:solidFill>
                  <a:srgbClr val="0D0D0D"/>
                </a:solidFill>
                <a:latin typeface="Helvetica" charset="0"/>
                <a:ea typeface="Helvetica" charset="0"/>
                <a:cs typeface="Helvetica" charset="0"/>
              </a:rPr>
              <a:t>lower likelihood</a:t>
            </a:r>
            <a:r>
              <a:rPr lang="en-US" sz="2800" dirty="0">
                <a:solidFill>
                  <a:srgbClr val="0D0D0D"/>
                </a:solidFill>
                <a:latin typeface="Helvetica" charset="0"/>
                <a:ea typeface="Helvetica" charset="0"/>
                <a:cs typeface="Helvetica" charset="0"/>
              </a:rPr>
              <a:t> of </a:t>
            </a:r>
          </a:p>
          <a:p>
            <a:pPr marL="0" indent="0" algn="ctr" eaLnBrk="1" fontAlgn="auto" hangingPunct="1">
              <a:spcAft>
                <a:spcPts val="0"/>
              </a:spcAft>
              <a:buFont typeface="Arial" charset="0"/>
              <a:buNone/>
              <a:defRPr/>
            </a:pPr>
            <a:r>
              <a:rPr lang="en-US" sz="2800">
                <a:solidFill>
                  <a:srgbClr val="0D0D0D"/>
                </a:solidFill>
                <a:latin typeface="Helvetica" charset="0"/>
                <a:ea typeface="Helvetica" charset="0"/>
                <a:cs typeface="Helvetica" charset="0"/>
              </a:rPr>
              <a:t>problem </a:t>
            </a:r>
            <a:r>
              <a:rPr lang="en-US">
                <a:solidFill>
                  <a:srgbClr val="0D0D0D"/>
                </a:solidFill>
                <a:latin typeface="Helvetica" charset="0"/>
                <a:ea typeface="Helvetica" charset="0"/>
                <a:cs typeface="Helvetica" charset="0"/>
              </a:rPr>
              <a:t>outcomes</a:t>
            </a:r>
            <a:endParaRPr lang="en-US" sz="2800" dirty="0">
              <a:solidFill>
                <a:srgbClr val="0D0D0D"/>
              </a:solidFill>
              <a:latin typeface="Helvetica" charset="0"/>
              <a:ea typeface="Helvetica" charset="0"/>
              <a:cs typeface="Helvetica" charset="0"/>
            </a:endParaRPr>
          </a:p>
        </p:txBody>
      </p:sp>
      <p:sp>
        <p:nvSpPr>
          <p:cNvPr id="63490" name="Rectangle 2"/>
          <p:cNvSpPr>
            <a:spLocks noGrp="1"/>
          </p:cNvSpPr>
          <p:nvPr>
            <p:ph type="ctrTitle"/>
          </p:nvPr>
        </p:nvSpPr>
        <p:spPr/>
        <p:txBody>
          <a:bodyPr/>
          <a:lstStyle/>
          <a:p>
            <a:pPr eaLnBrk="1" hangingPunct="1"/>
            <a:r>
              <a:rPr lang="en-US" altLang="en-US" sz="3600" b="1">
                <a:solidFill>
                  <a:schemeClr val="bg1"/>
                </a:solidFill>
                <a:latin typeface="Helvetica" panose="020B0604020202020204" pitchFamily="34" charset="0"/>
              </a:rPr>
              <a:t>Protective </a:t>
            </a:r>
            <a:r>
              <a:rPr lang="en-US" altLang="en-US" sz="3600">
                <a:solidFill>
                  <a:schemeClr val="bg1"/>
                </a:solidFill>
                <a:latin typeface="Helvetica" panose="020B0604020202020204" pitchFamily="34" charset="0"/>
              </a:rPr>
              <a:t>Factor</a:t>
            </a:r>
            <a:r>
              <a:rPr lang="en-US" altLang="en-US" sz="3600" baseline="30000">
                <a:solidFill>
                  <a:schemeClr val="bg1"/>
                </a:solidFill>
                <a:latin typeface="Helvetica" panose="020B0604020202020204" pitchFamily="34" charset="0"/>
              </a:rPr>
              <a:t>5</a:t>
            </a:r>
            <a:endParaRPr lang="en-US" altLang="en-US" sz="3600" b="1" dirty="0">
              <a:solidFill>
                <a:schemeClr val="bg1"/>
              </a:solidFill>
              <a:latin typeface="Helvetica"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ctrTitle"/>
          </p:nvPr>
        </p:nvSpPr>
        <p:spPr/>
        <p:txBody>
          <a:bodyPr/>
          <a:lstStyle/>
          <a:p>
            <a:pPr eaLnBrk="1" hangingPunct="1"/>
            <a:r>
              <a:rPr lang="en-US" altLang="en-US" sz="3600" b="1">
                <a:solidFill>
                  <a:schemeClr val="bg1"/>
                </a:solidFill>
                <a:latin typeface="Helvetica" panose="020B0604020202020204" pitchFamily="34" charset="0"/>
              </a:rPr>
              <a:t>Multiple </a:t>
            </a:r>
            <a:r>
              <a:rPr lang="en-US" altLang="en-US" sz="3600">
                <a:solidFill>
                  <a:schemeClr val="bg1"/>
                </a:solidFill>
                <a:latin typeface="Helvetica" panose="020B0604020202020204" pitchFamily="34" charset="0"/>
              </a:rPr>
              <a:t>Contexts</a:t>
            </a:r>
            <a:r>
              <a:rPr lang="en-US" altLang="en-US" sz="3600" baseline="30000">
                <a:solidFill>
                  <a:schemeClr val="bg1"/>
                </a:solidFill>
                <a:latin typeface="Helvetica" panose="020B0604020202020204" pitchFamily="34" charset="0"/>
              </a:rPr>
              <a:t>1,5</a:t>
            </a:r>
            <a:endParaRPr lang="en-US" altLang="en-US" sz="2800" b="1" baseline="30000" dirty="0">
              <a:solidFill>
                <a:schemeClr val="bg1"/>
              </a:solidFill>
              <a:latin typeface="Helvetica" panose="020B0604020202020204" pitchFamily="34" charset="0"/>
            </a:endParaRPr>
          </a:p>
        </p:txBody>
      </p:sp>
      <p:graphicFrame>
        <p:nvGraphicFramePr>
          <p:cNvPr id="4" name="Diagram 3"/>
          <p:cNvGraphicFramePr/>
          <p:nvPr>
            <p:extLst>
              <p:ext uri="{D42A27DB-BD31-4B8C-83A1-F6EECF244321}">
                <p14:modId xmlns:p14="http://schemas.microsoft.com/office/powerpoint/2010/main" val="3762938423"/>
              </p:ext>
            </p:extLst>
          </p:nvPr>
        </p:nvGraphicFramePr>
        <p:xfrm>
          <a:off x="518584" y="1138766"/>
          <a:ext cx="8070849"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ctrTitle"/>
          </p:nvPr>
        </p:nvSpPr>
        <p:spPr/>
        <p:txBody>
          <a:bodyPr/>
          <a:lstStyle/>
          <a:p>
            <a:pPr eaLnBrk="1" hangingPunct="1"/>
            <a:r>
              <a:rPr lang="en-US" altLang="en-US" sz="3600" b="1" dirty="0">
                <a:solidFill>
                  <a:schemeClr val="bg1"/>
                </a:solidFill>
                <a:latin typeface="Helvetica" panose="020B0604020202020204" pitchFamily="34" charset="0"/>
              </a:rPr>
              <a:t>ACTIVITY – 10 Factors</a:t>
            </a:r>
          </a:p>
        </p:txBody>
      </p:sp>
      <p:sp>
        <p:nvSpPr>
          <p:cNvPr id="6" name="Rectangle 5"/>
          <p:cNvSpPr/>
          <p:nvPr/>
        </p:nvSpPr>
        <p:spPr>
          <a:xfrm>
            <a:off x="330200" y="1287463"/>
            <a:ext cx="8432800" cy="45243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marL="292100" indent="-2921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1800"/>
              </a:spcAft>
              <a:buFont typeface="Wingdings" panose="05000000000000000000" pitchFamily="2" charset="2"/>
              <a:buChar char="Ø"/>
            </a:pPr>
            <a:r>
              <a:rPr lang="en-US" altLang="en-US" sz="1900" dirty="0">
                <a:solidFill>
                  <a:srgbClr val="000000"/>
                </a:solidFill>
                <a:cs typeface="Arial" panose="020B0604020202020204" pitchFamily="34" charset="0"/>
              </a:rPr>
              <a:t>On your own, think of up to 5 factors that could put a person at risk for substance abuse—either individual characteristics or factors related to family, or school/community. Write one factor on each sticky note.</a:t>
            </a:r>
          </a:p>
          <a:p>
            <a:pPr eaLnBrk="1" hangingPunct="1">
              <a:spcAft>
                <a:spcPts val="1800"/>
              </a:spcAft>
              <a:buFont typeface="Wingdings" panose="05000000000000000000" pitchFamily="2" charset="2"/>
              <a:buChar char="Ø"/>
            </a:pPr>
            <a:r>
              <a:rPr lang="en-US" altLang="en-US" sz="1900" dirty="0">
                <a:solidFill>
                  <a:srgbClr val="000000"/>
                </a:solidFill>
                <a:cs typeface="Arial" panose="020B0604020202020204" pitchFamily="34" charset="0"/>
              </a:rPr>
              <a:t>On the wall are 6 sheets of paper with separate headings for individual, family, and school/community risk and protective factors. Put your 5 risk factors on the appropriate sheet of paper.</a:t>
            </a:r>
          </a:p>
          <a:p>
            <a:pPr eaLnBrk="1" hangingPunct="1">
              <a:spcAft>
                <a:spcPts val="1800"/>
              </a:spcAft>
              <a:buFont typeface="Wingdings" panose="05000000000000000000" pitchFamily="2" charset="2"/>
              <a:buChar char="Ø"/>
            </a:pPr>
            <a:r>
              <a:rPr lang="en-US" altLang="en-US" sz="1900" dirty="0">
                <a:solidFill>
                  <a:srgbClr val="000000"/>
                </a:solidFill>
                <a:cs typeface="Arial" panose="020B0604020202020204" pitchFamily="34" charset="0"/>
              </a:rPr>
              <a:t>Then write down on five separate sticky notes up to 5 factors that could protect a person from substance abuse and build their resilience. When you are done, put them on the appropriate sheet of paper.</a:t>
            </a:r>
          </a:p>
          <a:p>
            <a:pPr eaLnBrk="1" hangingPunct="1">
              <a:spcAft>
                <a:spcPts val="1800"/>
              </a:spcAft>
              <a:buFont typeface="Wingdings" panose="05000000000000000000" pitchFamily="2" charset="2"/>
              <a:buChar char="Ø"/>
            </a:pPr>
            <a:r>
              <a:rPr lang="en-US" altLang="en-US" sz="1900" dirty="0">
                <a:solidFill>
                  <a:srgbClr val="000000"/>
                </a:solidFill>
                <a:cs typeface="Arial" panose="020B0604020202020204" pitchFamily="34" charset="0"/>
              </a:rPr>
              <a:t>In small groups, review the sticky notes on your assigned sheet of paper and organize the factors, looking for similarities and differences.</a:t>
            </a:r>
          </a:p>
          <a:p>
            <a:pPr eaLnBrk="1" hangingPunct="1">
              <a:spcAft>
                <a:spcPts val="1800"/>
              </a:spcAft>
              <a:buFont typeface="Wingdings" panose="05000000000000000000" pitchFamily="2" charset="2"/>
              <a:buChar char="Ø"/>
            </a:pPr>
            <a:r>
              <a:rPr lang="en-US" altLang="en-US" sz="1900" dirty="0">
                <a:solidFill>
                  <a:srgbClr val="000000"/>
                </a:solidFill>
                <a:cs typeface="Arial" panose="020B0604020202020204" pitchFamily="34" charset="0"/>
              </a:rPr>
              <a:t>Each group will summarize and report out.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8"/>
          <p:cNvSpPr txBox="1">
            <a:spLocks noChangeArrowheads="1"/>
          </p:cNvSpPr>
          <p:nvPr/>
        </p:nvSpPr>
        <p:spPr bwMode="auto">
          <a:xfrm>
            <a:off x="843308" y="2166719"/>
            <a:ext cx="2869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i="1" dirty="0">
                <a:cs typeface="Arial" panose="020B0604020202020204" pitchFamily="34" charset="0"/>
              </a:rPr>
              <a:t>Is there evidence?</a:t>
            </a:r>
            <a:endParaRPr lang="en-US" altLang="en-US" sz="2000" b="1" i="1" dirty="0">
              <a:cs typeface="Arial" panose="020B0604020202020204" pitchFamily="34" charset="0"/>
            </a:endParaRPr>
          </a:p>
        </p:txBody>
      </p:sp>
      <p:pic>
        <p:nvPicPr>
          <p:cNvPr id="69634" name="Picture 11" descr="AA0538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3408415"/>
            <a:ext cx="4699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Grp="1" noChangeArrowheads="1"/>
          </p:cNvSpPr>
          <p:nvPr>
            <p:ph type="ctrTitle"/>
          </p:nvPr>
        </p:nvSpPr>
        <p:spPr/>
        <p:txBody>
          <a:bodyPr/>
          <a:lstStyle/>
          <a:p>
            <a:pPr eaLnBrk="1" hangingPunct="1"/>
            <a:r>
              <a:rPr lang="en-US" altLang="en-US" sz="3600" b="1" dirty="0">
                <a:solidFill>
                  <a:schemeClr val="bg1"/>
                </a:solidFill>
                <a:latin typeface="Helvetica" panose="020B0604020202020204" pitchFamily="34" charset="0"/>
              </a:rPr>
              <a:t>Evidence-Based </a:t>
            </a:r>
            <a:br>
              <a:rPr lang="en-US" altLang="en-US" sz="3600" b="1" dirty="0">
                <a:solidFill>
                  <a:schemeClr val="bg1"/>
                </a:solidFill>
                <a:latin typeface="Helvetica" panose="020B0604020202020204" pitchFamily="34" charset="0"/>
              </a:rPr>
            </a:br>
            <a:r>
              <a:rPr lang="en-US" altLang="en-US" sz="3600" b="1" dirty="0">
                <a:solidFill>
                  <a:schemeClr val="bg1"/>
                </a:solidFill>
                <a:latin typeface="Helvetica" panose="020B0604020202020204" pitchFamily="34" charset="0"/>
              </a:rPr>
              <a:t>Risk and Protective Factors</a:t>
            </a:r>
          </a:p>
        </p:txBody>
      </p:sp>
      <p:sp>
        <p:nvSpPr>
          <p:cNvPr id="69638" name="Rectangle 8"/>
          <p:cNvSpPr>
            <a:spLocks noChangeArrowheads="1"/>
          </p:cNvSpPr>
          <p:nvPr/>
        </p:nvSpPr>
        <p:spPr bwMode="auto">
          <a:xfrm>
            <a:off x="2732571" y="6054245"/>
            <a:ext cx="51120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mj-lt"/>
              </a:rPr>
              <a:t>Information Sheet 1.8: Risk and Protective Factors</a:t>
            </a:r>
            <a:endParaRPr lang="en-US" altLang="en-US" sz="1800" dirty="0">
              <a:solidFill>
                <a:srgbClr val="577785"/>
              </a:solidFill>
              <a:latin typeface="+mj-lt"/>
            </a:endParaRPr>
          </a:p>
        </p:txBody>
      </p:sp>
      <p:pic>
        <p:nvPicPr>
          <p:cNvPr id="69639" name="Picture 13" descr="BES_08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69504">
            <a:off x="3633788" y="2325740"/>
            <a:ext cx="24701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Shared Risk and Protective Factors</a:t>
            </a:r>
          </a:p>
        </p:txBody>
      </p:sp>
      <p:sp>
        <p:nvSpPr>
          <p:cNvPr id="71684" name="Rectangle 2"/>
          <p:cNvSpPr>
            <a:spLocks noChangeArrowheads="1"/>
          </p:cNvSpPr>
          <p:nvPr/>
        </p:nvSpPr>
        <p:spPr bwMode="auto">
          <a:xfrm>
            <a:off x="4140200" y="5956026"/>
            <a:ext cx="3648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mj-lt"/>
              </a:rPr>
              <a:t>Information Sheet 1.9: Shared Risk and Protective Factors</a:t>
            </a:r>
            <a:endParaRPr lang="en-US" altLang="en-US" sz="1800" dirty="0">
              <a:solidFill>
                <a:srgbClr val="577785"/>
              </a:solidFill>
              <a:latin typeface="+mj-lt"/>
            </a:endParaRPr>
          </a:p>
        </p:txBody>
      </p:sp>
      <p:graphicFrame>
        <p:nvGraphicFramePr>
          <p:cNvPr id="11" name="Table 5"/>
          <p:cNvGraphicFramePr>
            <a:graphicFrameLocks noGrp="1"/>
          </p:cNvGraphicFramePr>
          <p:nvPr>
            <p:extLst>
              <p:ext uri="{D42A27DB-BD31-4B8C-83A1-F6EECF244321}">
                <p14:modId xmlns:p14="http://schemas.microsoft.com/office/powerpoint/2010/main" val="2515573523"/>
              </p:ext>
            </p:extLst>
          </p:nvPr>
        </p:nvGraphicFramePr>
        <p:xfrm>
          <a:off x="204079" y="1256747"/>
          <a:ext cx="8647821" cy="4528509"/>
        </p:xfrm>
        <a:graphic>
          <a:graphicData uri="http://schemas.openxmlformats.org/drawingml/2006/table">
            <a:tbl>
              <a:tblPr/>
              <a:tblGrid>
                <a:gridCol w="1904121">
                  <a:extLst>
                    <a:ext uri="{9D8B030D-6E8A-4147-A177-3AD203B41FA5}">
                      <a16:colId xmlns="" xmlns:a16="http://schemas.microsoft.com/office/drawing/2014/main" val="20000"/>
                    </a:ext>
                  </a:extLst>
                </a:gridCol>
                <a:gridCol w="3403600">
                  <a:extLst>
                    <a:ext uri="{9D8B030D-6E8A-4147-A177-3AD203B41FA5}">
                      <a16:colId xmlns="" xmlns:a16="http://schemas.microsoft.com/office/drawing/2014/main" val="20001"/>
                    </a:ext>
                  </a:extLst>
                </a:gridCol>
                <a:gridCol w="3340100">
                  <a:extLst>
                    <a:ext uri="{9D8B030D-6E8A-4147-A177-3AD203B41FA5}">
                      <a16:colId xmlns="" xmlns:a16="http://schemas.microsoft.com/office/drawing/2014/main" val="20002"/>
                    </a:ext>
                  </a:extLst>
                </a:gridCol>
              </a:tblGrid>
              <a:tr h="215103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Context/ Domain</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Examples of Risk Factors  for both Substance Abuse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and Mental Health Problems </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Examples of Protective Factors for  both Substance Abuse  and Mental Health Problems </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r h="11536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Family</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EA"/>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Family history of substance use disorders</a:t>
                      </a:r>
                      <a:r>
                        <a:rPr kumimoji="0" lang="en-US" altLang="en-US" sz="2400" b="0" i="0" u="none" strike="noStrike" cap="none" normalizeH="0" baseline="3000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5,11-18</a:t>
                      </a:r>
                      <a:endPar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EA"/>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Parental support and bonding</a:t>
                      </a:r>
                      <a:r>
                        <a:rPr kumimoji="0" lang="en-US" altLang="en-US" sz="2400" b="0" i="0" u="none" strike="noStrike" cap="none" normalizeH="0" baseline="3000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13,17,19,22,23</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EA"/>
                    </a:solidFill>
                  </a:tcPr>
                </a:tc>
                <a:extLst>
                  <a:ext uri="{0D108BD9-81ED-4DB2-BD59-A6C34878D82A}">
                    <a16:rowId xmlns="" xmlns:a16="http://schemas.microsoft.com/office/drawing/2014/main" val="10001"/>
                  </a:ext>
                </a:extLst>
              </a:tr>
              <a:tr h="11536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School/ Community</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EA"/>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Poor grades/achievement</a:t>
                      </a:r>
                      <a:r>
                        <a:rPr kumimoji="0" lang="en-US" altLang="en-US" sz="24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5,15,17,19-21</a:t>
                      </a:r>
                      <a:endPar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EA"/>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Participation in social activities</a:t>
                      </a:r>
                      <a:r>
                        <a:rPr kumimoji="0" lang="en-US" altLang="en-US" sz="24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13,17,19,24,25</a:t>
                      </a:r>
                      <a:endPar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EA"/>
                    </a:solidFill>
                  </a:tcPr>
                </a:tc>
                <a:extLst>
                  <a:ext uri="{0D108BD9-81ED-4DB2-BD59-A6C34878D82A}">
                    <a16:rowId xmlns="" xmlns:a16="http://schemas.microsoft.com/office/drawing/2014/main" val="10002"/>
                  </a:ext>
                </a:extLst>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1"/>
          <p:cNvGraphicFramePr/>
          <p:nvPr>
            <p:extLst>
              <p:ext uri="{D42A27DB-BD31-4B8C-83A1-F6EECF244321}">
                <p14:modId xmlns:p14="http://schemas.microsoft.com/office/powerpoint/2010/main" val="2754404646"/>
              </p:ext>
            </p:extLst>
          </p:nvPr>
        </p:nvGraphicFramePr>
        <p:xfrm>
          <a:off x="628917" y="1194070"/>
          <a:ext cx="7871615" cy="4559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732" name="Rectangle 6"/>
          <p:cNvSpPr>
            <a:spLocks noChangeArrowheads="1"/>
          </p:cNvSpPr>
          <p:nvPr/>
        </p:nvSpPr>
        <p:spPr bwMode="auto">
          <a:xfrm>
            <a:off x="3975100" y="5946556"/>
            <a:ext cx="38210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mj-lt"/>
              </a:rPr>
              <a:t>Information Sheet 1.10: Developmental Perspective </a:t>
            </a:r>
            <a:endParaRPr lang="en-US" altLang="en-US" sz="1800" dirty="0">
              <a:solidFill>
                <a:srgbClr val="577785"/>
              </a:solidFill>
              <a:latin typeface="+mj-lt"/>
            </a:endParaRPr>
          </a:p>
        </p:txBody>
      </p:sp>
      <p:sp>
        <p:nvSpPr>
          <p:cNvPr id="6" name="Title 1"/>
          <p:cNvSpPr>
            <a:spLocks noGrp="1"/>
          </p:cNvSpPr>
          <p:nvPr>
            <p:ph type="ctrTitle"/>
          </p:nvPr>
        </p:nvSpPr>
        <p:spPr>
          <a:xfrm>
            <a:off x="403412" y="0"/>
            <a:ext cx="8448488" cy="1105648"/>
          </a:xfrm>
        </p:spPr>
        <p:txBody>
          <a:bodyPr/>
          <a:lstStyle/>
          <a:p>
            <a:pPr eaLnBrk="1" hangingPunct="1"/>
            <a:r>
              <a:rPr lang="en-US" altLang="en-US" sz="3600" b="1" dirty="0">
                <a:solidFill>
                  <a:schemeClr val="bg1"/>
                </a:solidFill>
                <a:latin typeface="Helvetica" panose="020B0604020202020204" pitchFamily="34" charset="0"/>
              </a:rPr>
              <a:t>Developmental Perspective</a:t>
            </a:r>
            <a:r>
              <a:rPr lang="en-US" altLang="en-US" sz="3600" b="1" baseline="30000" dirty="0">
                <a:solidFill>
                  <a:schemeClr val="bg1"/>
                </a:solidFill>
                <a:latin typeface="Helvetica" panose="020B0604020202020204" pitchFamily="34" charset="0"/>
              </a:rPr>
              <a:t>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330200" y="2573442"/>
            <a:ext cx="8610600" cy="860685"/>
          </a:xfrm>
        </p:spPr>
        <p:txBody>
          <a:bodyPr>
            <a:normAutofit fontScale="90000"/>
          </a:bodyPr>
          <a:lstStyle/>
          <a:p>
            <a:pPr algn="ctr" eaLnBrk="1" hangingPunct="1"/>
            <a:r>
              <a:rPr lang="en-US" altLang="en-US" sz="4800" b="1" dirty="0">
                <a:solidFill>
                  <a:schemeClr val="bg1"/>
                </a:solidFill>
                <a:latin typeface="Helvetica" panose="020B0604020202020204" pitchFamily="34" charset="0"/>
                <a:cs typeface="Helvetica" panose="020B0604020202020204" pitchFamily="34" charset="0"/>
              </a:rPr>
              <a:t>An Introduction to the SAPST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08370" y="1536697"/>
            <a:ext cx="7309822" cy="4394200"/>
          </a:xfrm>
          <a:prstGeom prst="rect">
            <a:avLst/>
          </a:prstGeom>
          <a:effectLst>
            <a:softEdge rad="177800"/>
          </a:effectLst>
        </p:spPr>
      </p:pic>
      <p:sp>
        <p:nvSpPr>
          <p:cNvPr id="4" name="Title 1"/>
          <p:cNvSpPr>
            <a:spLocks noGrp="1"/>
          </p:cNvSpPr>
          <p:nvPr>
            <p:ph type="ctrTitle"/>
          </p:nvPr>
        </p:nvSpPr>
        <p:spPr>
          <a:xfrm>
            <a:off x="403412" y="0"/>
            <a:ext cx="8448488" cy="1105648"/>
          </a:xfrm>
        </p:spPr>
        <p:txBody>
          <a:bodyPr/>
          <a:lstStyle/>
          <a:p>
            <a:pPr eaLnBrk="1" hangingPunct="1"/>
            <a:r>
              <a:rPr lang="en-US" altLang="en-US" sz="3600" b="1" dirty="0">
                <a:solidFill>
                  <a:schemeClr val="bg1"/>
                </a:solidFill>
                <a:latin typeface="Helvetica" panose="020B0604020202020204" pitchFamily="34" charset="0"/>
              </a:rPr>
              <a:t>A Work in Progress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Review: Public Health Questions</a:t>
            </a:r>
          </a:p>
        </p:txBody>
      </p:sp>
      <p:sp>
        <p:nvSpPr>
          <p:cNvPr id="21507" name="Rectangle 3"/>
          <p:cNvSpPr>
            <a:spLocks noGrp="1"/>
          </p:cNvSpPr>
          <p:nvPr>
            <p:ph type="subTitle" idx="1"/>
          </p:nvPr>
        </p:nvSpPr>
        <p:spPr/>
        <p:txBody>
          <a:bodyPr/>
          <a:lstStyle/>
          <a:p>
            <a:pPr eaLnBrk="1" hangingPunct="1">
              <a:spcAft>
                <a:spcPts val="1200"/>
              </a:spcAft>
              <a:buFont typeface="Arial" panose="020B0604020202020204" pitchFamily="34" charset="0"/>
              <a:buNone/>
              <a:tabLst>
                <a:tab pos="1198563" algn="l"/>
              </a:tabLst>
            </a:pPr>
            <a:r>
              <a:rPr lang="en-US" altLang="en-US" sz="2300" b="1" u="sng" dirty="0">
                <a:latin typeface="Helvetica" panose="020B0604020202020204" pitchFamily="34" charset="0"/>
              </a:rPr>
              <a:t>What</a:t>
            </a:r>
            <a:r>
              <a:rPr lang="en-US" altLang="en-US" sz="2300" dirty="0">
                <a:latin typeface="Helvetica" panose="020B0604020202020204" pitchFamily="34" charset="0"/>
              </a:rPr>
              <a:t>? 	Substance use and other behavioral health problems</a:t>
            </a:r>
          </a:p>
          <a:p>
            <a:pPr eaLnBrk="1" hangingPunct="1">
              <a:spcAft>
                <a:spcPts val="1200"/>
              </a:spcAft>
              <a:buFont typeface="Arial" panose="020B0604020202020204" pitchFamily="34" charset="0"/>
              <a:buNone/>
              <a:tabLst>
                <a:tab pos="1198563" algn="l"/>
              </a:tabLst>
            </a:pPr>
            <a:r>
              <a:rPr lang="en-US" altLang="en-US" sz="2300" b="1" u="sng" dirty="0">
                <a:latin typeface="Helvetica" panose="020B0604020202020204" pitchFamily="34" charset="0"/>
              </a:rPr>
              <a:t>Who</a:t>
            </a:r>
            <a:r>
              <a:rPr lang="en-US" altLang="en-US" sz="2300" dirty="0">
                <a:latin typeface="Helvetica" panose="020B0604020202020204" pitchFamily="34" charset="0"/>
              </a:rPr>
              <a:t>?	Population that is the focus of the intervention(s)</a:t>
            </a:r>
          </a:p>
          <a:p>
            <a:pPr eaLnBrk="1" hangingPunct="1">
              <a:spcAft>
                <a:spcPts val="1200"/>
              </a:spcAft>
              <a:buFont typeface="Arial" panose="020B0604020202020204" pitchFamily="34" charset="0"/>
              <a:buNone/>
              <a:tabLst>
                <a:tab pos="1198563" algn="l"/>
              </a:tabLst>
            </a:pPr>
            <a:r>
              <a:rPr lang="en-US" altLang="en-US" sz="2300" b="1" u="sng" dirty="0">
                <a:latin typeface="Helvetica" panose="020B0604020202020204" pitchFamily="34" charset="0"/>
              </a:rPr>
              <a:t>When</a:t>
            </a:r>
            <a:r>
              <a:rPr lang="en-US" altLang="en-US" sz="2300" dirty="0">
                <a:latin typeface="Helvetica" panose="020B0604020202020204" pitchFamily="34" charset="0"/>
              </a:rPr>
              <a:t>?  	Developmental stage of the focus population</a:t>
            </a:r>
          </a:p>
          <a:p>
            <a:pPr eaLnBrk="1" hangingPunct="1">
              <a:spcAft>
                <a:spcPts val="1200"/>
              </a:spcAft>
              <a:buFont typeface="Arial" panose="020B0604020202020204" pitchFamily="34" charset="0"/>
              <a:buNone/>
              <a:tabLst>
                <a:tab pos="1198563" algn="l"/>
              </a:tabLst>
            </a:pPr>
            <a:r>
              <a:rPr lang="en-US" altLang="en-US" sz="2300" b="1" u="sng" dirty="0">
                <a:latin typeface="Helvetica" panose="020B0604020202020204" pitchFamily="34" charset="0"/>
              </a:rPr>
              <a:t>Where</a:t>
            </a:r>
            <a:r>
              <a:rPr lang="en-US" altLang="en-US" sz="2300" dirty="0">
                <a:latin typeface="Helvetica" panose="020B0604020202020204" pitchFamily="34" charset="0"/>
              </a:rPr>
              <a:t>?  Contexts that influence health</a:t>
            </a:r>
          </a:p>
          <a:p>
            <a:pPr eaLnBrk="1" hangingPunct="1">
              <a:spcAft>
                <a:spcPts val="1200"/>
              </a:spcAft>
              <a:buFont typeface="Arial" panose="020B0604020202020204" pitchFamily="34" charset="0"/>
              <a:buNone/>
              <a:tabLst>
                <a:tab pos="1198563" algn="l"/>
              </a:tabLst>
            </a:pPr>
            <a:r>
              <a:rPr lang="en-US" altLang="en-US" sz="2300" b="1" u="sng" dirty="0">
                <a:latin typeface="Helvetica" panose="020B0604020202020204" pitchFamily="34" charset="0"/>
              </a:rPr>
              <a:t>Why</a:t>
            </a:r>
            <a:r>
              <a:rPr lang="en-US" altLang="en-US" sz="2300" dirty="0">
                <a:latin typeface="Helvetica" panose="020B0604020202020204" pitchFamily="34" charset="0"/>
              </a:rPr>
              <a:t>?  	Risk and protective factors</a:t>
            </a:r>
          </a:p>
          <a:p>
            <a:pPr eaLnBrk="1" hangingPunct="1">
              <a:spcAft>
                <a:spcPts val="1200"/>
              </a:spcAft>
              <a:buFont typeface="Arial" panose="020B0604020202020204" pitchFamily="34" charset="0"/>
              <a:buNone/>
              <a:tabLst>
                <a:tab pos="1198563" algn="l"/>
              </a:tabLst>
            </a:pPr>
            <a:r>
              <a:rPr lang="en-US" altLang="en-US" sz="2300" b="1" u="sng" dirty="0">
                <a:latin typeface="Helvetica" panose="020B0604020202020204" pitchFamily="34" charset="0"/>
              </a:rPr>
              <a:t>How</a:t>
            </a:r>
            <a:r>
              <a:rPr lang="en-US" altLang="en-US" sz="2300" dirty="0">
                <a:latin typeface="Helvetica" panose="020B0604020202020204" pitchFamily="34" charset="0"/>
              </a:rPr>
              <a:t>?  	Strategic Prevention Framework</a:t>
            </a:r>
          </a:p>
        </p:txBody>
      </p:sp>
      <p:sp>
        <p:nvSpPr>
          <p:cNvPr id="77828" name="TextBox 3"/>
          <p:cNvSpPr txBox="1">
            <a:spLocks noChangeArrowheads="1"/>
          </p:cNvSpPr>
          <p:nvPr/>
        </p:nvSpPr>
        <p:spPr bwMode="auto">
          <a:xfrm>
            <a:off x="1168400" y="648493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a:p>
            <a:pPr eaLnBrk="1" hangingPunct="1"/>
            <a:endParaRPr lang="en-US" altLang="en-US" sz="1800"/>
          </a:p>
        </p:txBody>
      </p:sp>
      <p:sp>
        <p:nvSpPr>
          <p:cNvPr id="77829" name="Rectangle 5"/>
          <p:cNvSpPr>
            <a:spLocks noChangeArrowheads="1"/>
          </p:cNvSpPr>
          <p:nvPr/>
        </p:nvSpPr>
        <p:spPr bwMode="auto">
          <a:xfrm>
            <a:off x="3987800" y="5953621"/>
            <a:ext cx="375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mj-lt"/>
              </a:rPr>
              <a:t>Information Sheet 1.11: A Public Health Approach </a:t>
            </a:r>
            <a:endParaRPr lang="en-US" altLang="en-US" sz="1800" dirty="0">
              <a:solidFill>
                <a:srgbClr val="577785"/>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10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10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10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10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10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10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Strategic Prevention Framework</a:t>
            </a:r>
          </a:p>
        </p:txBody>
      </p:sp>
      <p:pic>
        <p:nvPicPr>
          <p:cNvPr id="79875" name="Picture 3" descr="SPF100_nobkgr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5338" y="1165635"/>
            <a:ext cx="4799012"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ACTIVITY – SPF in Action</a:t>
            </a:r>
          </a:p>
        </p:txBody>
      </p:sp>
      <p:sp>
        <p:nvSpPr>
          <p:cNvPr id="5" name="Rectangle 4"/>
          <p:cNvSpPr/>
          <p:nvPr/>
        </p:nvSpPr>
        <p:spPr>
          <a:xfrm>
            <a:off x="392113" y="1519238"/>
            <a:ext cx="8432800" cy="39401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292100" indent="-292100">
              <a:lnSpc>
                <a:spcPct val="120000"/>
              </a:lnSpc>
              <a:spcAft>
                <a:spcPts val="600"/>
              </a:spcAft>
              <a:buFont typeface="Wingdings" pitchFamily="2" charset="2"/>
              <a:buChar char="Ø"/>
              <a:defRPr/>
            </a:pPr>
            <a:r>
              <a:rPr lang="en-US" sz="2000" dirty="0">
                <a:solidFill>
                  <a:srgbClr val="000000"/>
                </a:solidFill>
                <a:latin typeface="Arial" pitchFamily="34" charset="0"/>
                <a:cs typeface="Arial" pitchFamily="34" charset="0"/>
              </a:rPr>
              <a:t>Get into small groups with 3-4 people.</a:t>
            </a:r>
            <a:endParaRPr lang="en-US" sz="2000" b="1" dirty="0">
              <a:solidFill>
                <a:srgbClr val="000000"/>
              </a:solidFill>
              <a:latin typeface="Arial" pitchFamily="34" charset="0"/>
              <a:cs typeface="Arial" pitchFamily="34" charset="0"/>
            </a:endParaRPr>
          </a:p>
          <a:p>
            <a:pPr marL="292100" indent="-292100">
              <a:lnSpc>
                <a:spcPct val="120000"/>
              </a:lnSpc>
              <a:spcAft>
                <a:spcPts val="600"/>
              </a:spcAft>
              <a:buFont typeface="Wingdings" pitchFamily="2" charset="2"/>
              <a:buChar char="Ø"/>
              <a:defRPr/>
            </a:pPr>
            <a:r>
              <a:rPr lang="en-US" sz="2000" dirty="0">
                <a:solidFill>
                  <a:schemeClr val="tx1"/>
                </a:solidFill>
                <a:latin typeface="Arial" pitchFamily="34" charset="0"/>
                <a:cs typeface="Arial" pitchFamily="34" charset="0"/>
              </a:rPr>
              <a:t>Identify an activity in your everyday life or work that incorporates ALL five steps of the SPF.</a:t>
            </a:r>
          </a:p>
          <a:p>
            <a:pPr marL="292100" indent="-292100">
              <a:lnSpc>
                <a:spcPct val="120000"/>
              </a:lnSpc>
              <a:buFont typeface="Wingdings" pitchFamily="2" charset="2"/>
              <a:buChar char="Ø"/>
              <a:defRPr/>
            </a:pPr>
            <a:r>
              <a:rPr lang="en-US" sz="2000" dirty="0">
                <a:solidFill>
                  <a:schemeClr val="tx1"/>
                </a:solidFill>
                <a:latin typeface="Arial" pitchFamily="34" charset="0"/>
                <a:cs typeface="Arial" pitchFamily="34" charset="0"/>
              </a:rPr>
              <a:t>Write down what you did for </a:t>
            </a:r>
            <a:r>
              <a:rPr lang="en-US" sz="2000" dirty="0">
                <a:solidFill>
                  <a:srgbClr val="000000"/>
                </a:solidFill>
                <a:latin typeface="Arial" pitchFamily="34" charset="0"/>
                <a:cs typeface="Arial" pitchFamily="34" charset="0"/>
              </a:rPr>
              <a:t>each of the five steps:</a:t>
            </a:r>
          </a:p>
          <a:p>
            <a:pPr marL="914400" lvl="1" indent="-457200">
              <a:lnSpc>
                <a:spcPct val="120000"/>
              </a:lnSpc>
              <a:buFont typeface="+mj-lt"/>
              <a:buAutoNum type="arabicPeriod"/>
              <a:defRPr/>
            </a:pPr>
            <a:r>
              <a:rPr lang="en-US" sz="2000" dirty="0">
                <a:solidFill>
                  <a:srgbClr val="000000"/>
                </a:solidFill>
                <a:latin typeface="Arial" pitchFamily="34" charset="0"/>
                <a:cs typeface="Arial" pitchFamily="34" charset="0"/>
              </a:rPr>
              <a:t>Assessment</a:t>
            </a:r>
          </a:p>
          <a:p>
            <a:pPr marL="914400" lvl="1" indent="-457200">
              <a:lnSpc>
                <a:spcPct val="120000"/>
              </a:lnSpc>
              <a:buFont typeface="+mj-lt"/>
              <a:buAutoNum type="arabicPeriod"/>
              <a:defRPr/>
            </a:pPr>
            <a:r>
              <a:rPr lang="en-US" sz="2000" dirty="0">
                <a:solidFill>
                  <a:srgbClr val="000000"/>
                </a:solidFill>
                <a:latin typeface="Arial" pitchFamily="34" charset="0"/>
                <a:cs typeface="Arial" pitchFamily="34" charset="0"/>
              </a:rPr>
              <a:t>Capacity</a:t>
            </a:r>
          </a:p>
          <a:p>
            <a:pPr marL="914400" lvl="1" indent="-457200">
              <a:lnSpc>
                <a:spcPct val="120000"/>
              </a:lnSpc>
              <a:buFont typeface="+mj-lt"/>
              <a:buAutoNum type="arabicPeriod"/>
              <a:defRPr/>
            </a:pPr>
            <a:r>
              <a:rPr lang="en-US" sz="2000" dirty="0">
                <a:solidFill>
                  <a:srgbClr val="000000"/>
                </a:solidFill>
                <a:latin typeface="Arial" pitchFamily="34" charset="0"/>
                <a:cs typeface="Arial" pitchFamily="34" charset="0"/>
              </a:rPr>
              <a:t>Planning</a:t>
            </a:r>
          </a:p>
          <a:p>
            <a:pPr marL="914400" lvl="1" indent="-457200">
              <a:lnSpc>
                <a:spcPct val="120000"/>
              </a:lnSpc>
              <a:buFont typeface="+mj-lt"/>
              <a:buAutoNum type="arabicPeriod"/>
              <a:defRPr/>
            </a:pPr>
            <a:r>
              <a:rPr lang="en-US" sz="2000" dirty="0">
                <a:solidFill>
                  <a:srgbClr val="000000"/>
                </a:solidFill>
                <a:latin typeface="Arial" pitchFamily="34" charset="0"/>
                <a:cs typeface="Arial" pitchFamily="34" charset="0"/>
              </a:rPr>
              <a:t>Implementation</a:t>
            </a:r>
          </a:p>
          <a:p>
            <a:pPr marL="914400" lvl="1" indent="-457200">
              <a:lnSpc>
                <a:spcPct val="120000"/>
              </a:lnSpc>
              <a:buFont typeface="+mj-lt"/>
              <a:buAutoNum type="arabicPeriod"/>
              <a:defRPr/>
            </a:pPr>
            <a:r>
              <a:rPr lang="en-US" sz="2000" dirty="0">
                <a:solidFill>
                  <a:srgbClr val="000000"/>
                </a:solidFill>
                <a:latin typeface="Arial" pitchFamily="34" charset="0"/>
                <a:cs typeface="Arial" pitchFamily="34" charset="0"/>
              </a:rPr>
              <a:t>Evaluation</a:t>
            </a:r>
          </a:p>
          <a:p>
            <a:pPr marL="292100" indent="-292100">
              <a:lnSpc>
                <a:spcPct val="120000"/>
              </a:lnSpc>
              <a:spcAft>
                <a:spcPts val="1200"/>
              </a:spcAft>
              <a:buFont typeface="Wingdings" pitchFamily="2" charset="2"/>
              <a:buChar char="Ø"/>
              <a:defRPr/>
            </a:pPr>
            <a:r>
              <a:rPr lang="en-US" sz="2000" dirty="0">
                <a:solidFill>
                  <a:srgbClr val="000000"/>
                </a:solidFill>
                <a:latin typeface="Arial" pitchFamily="34" charset="0"/>
                <a:cs typeface="Arial" pitchFamily="34" charset="0"/>
              </a:rPr>
              <a:t>Discuss responses with the large group.</a:t>
            </a:r>
          </a:p>
        </p:txBody>
      </p:sp>
    </p:spTree>
    <p:extLst>
      <p:ext uri="{BB962C8B-B14F-4D97-AF65-F5344CB8AC3E}">
        <p14:creationId xmlns:p14="http://schemas.microsoft.com/office/powerpoint/2010/main" val="4020677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546100" y="1343025"/>
            <a:ext cx="81407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1200"/>
              </a:spcAft>
              <a:buFont typeface="Arial" panose="020B0604020202020204" pitchFamily="34" charset="0"/>
              <a:buChar char="•"/>
            </a:pPr>
            <a:r>
              <a:rPr lang="en-US" altLang="en-US" sz="2800">
                <a:latin typeface="Helvetica" panose="020B0604020202020204" pitchFamily="34" charset="0"/>
              </a:rPr>
              <a:t>Define behavioral health</a:t>
            </a:r>
          </a:p>
          <a:p>
            <a:pPr eaLnBrk="1" hangingPunct="1">
              <a:spcAft>
                <a:spcPts val="1200"/>
              </a:spcAft>
              <a:buFont typeface="Arial" panose="020B0604020202020204" pitchFamily="34" charset="0"/>
              <a:buChar char="•"/>
            </a:pPr>
            <a:r>
              <a:rPr lang="en-US" altLang="en-US" sz="2800">
                <a:latin typeface="Helvetica" panose="020B0604020202020204" pitchFamily="34" charset="0"/>
              </a:rPr>
              <a:t>Explain the continuum of care</a:t>
            </a:r>
          </a:p>
          <a:p>
            <a:pPr eaLnBrk="1" hangingPunct="1">
              <a:spcAft>
                <a:spcPts val="1200"/>
              </a:spcAft>
              <a:buFont typeface="Arial" panose="020B0604020202020204" pitchFamily="34" charset="0"/>
              <a:buChar char="•"/>
            </a:pPr>
            <a:r>
              <a:rPr lang="en-US" altLang="en-US" sz="2800">
                <a:latin typeface="Helvetica" panose="020B0604020202020204" pitchFamily="34" charset="0"/>
              </a:rPr>
              <a:t>Identify the key characteristics of the public health approach</a:t>
            </a:r>
          </a:p>
          <a:p>
            <a:pPr eaLnBrk="1" hangingPunct="1">
              <a:spcAft>
                <a:spcPts val="1200"/>
              </a:spcAft>
              <a:buFont typeface="Arial" panose="020B0604020202020204" pitchFamily="34" charset="0"/>
              <a:buChar char="•"/>
            </a:pPr>
            <a:r>
              <a:rPr lang="en-US" altLang="en-US" sz="2800">
                <a:latin typeface="Helvetica" panose="020B0604020202020204" pitchFamily="34" charset="0"/>
              </a:rPr>
              <a:t>Describe risk and protective factors in multiple contexts and from the developmental perspective</a:t>
            </a:r>
          </a:p>
          <a:p>
            <a:pPr eaLnBrk="1" hangingPunct="1">
              <a:spcAft>
                <a:spcPts val="1200"/>
              </a:spcAft>
              <a:buFont typeface="Arial" panose="020B0604020202020204" pitchFamily="34" charset="0"/>
              <a:buChar char="•"/>
            </a:pPr>
            <a:r>
              <a:rPr lang="en-US" altLang="en-US" sz="2800">
                <a:latin typeface="Helvetica" panose="020B0604020202020204" pitchFamily="34" charset="0"/>
              </a:rPr>
              <a:t>Summarize the Strategic Prevention Framework</a:t>
            </a:r>
          </a:p>
        </p:txBody>
      </p:sp>
      <p:sp>
        <p:nvSpPr>
          <p:cNvPr id="4" name="Title 1"/>
          <p:cNvSpPr>
            <a:spLocks noGrp="1"/>
          </p:cNvSpPr>
          <p:nvPr>
            <p:ph type="ctrTitle"/>
          </p:nvPr>
        </p:nvSpPr>
        <p:spPr>
          <a:xfrm>
            <a:off x="403412" y="0"/>
            <a:ext cx="8448488" cy="1105648"/>
          </a:xfrm>
        </p:spPr>
        <p:txBody>
          <a:bodyPr/>
          <a:lstStyle/>
          <a:p>
            <a:r>
              <a:rPr lang="en-US" sz="3600" dirty="0"/>
              <a:t>Review: Session 1 Learning Objectives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Questions or comments?</a:t>
            </a:r>
            <a:br>
              <a:rPr lang="en-US" dirty="0"/>
            </a:br>
            <a:endParaRPr lang="en-US" dirty="0"/>
          </a:p>
        </p:txBody>
      </p:sp>
      <p:sp>
        <p:nvSpPr>
          <p:cNvPr id="83970" name="Rectangle 4"/>
          <p:cNvSpPr txBox="1">
            <a:spLocks/>
          </p:cNvSpPr>
          <p:nvPr/>
        </p:nvSpPr>
        <p:spPr bwMode="auto">
          <a:xfrm>
            <a:off x="-318052" y="3508999"/>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4800" b="1" dirty="0">
              <a:solidFill>
                <a:schemeClr val="accent2"/>
              </a:solidFill>
              <a:latin typeface="Helvetica" panose="020B0604020202020204" pitchFamily="34" charset="0"/>
              <a:cs typeface="Helvetica"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412" y="0"/>
            <a:ext cx="8448488" cy="1105648"/>
          </a:xfrm>
        </p:spPr>
        <p:txBody>
          <a:bodyPr/>
          <a:lstStyle/>
          <a:p>
            <a:r>
              <a:rPr lang="en-US" sz="3600" dirty="0"/>
              <a:t>Session</a:t>
            </a:r>
            <a:r>
              <a:rPr lang="en-US" sz="3600"/>
              <a:t> 1 References </a:t>
            </a:r>
            <a:endParaRPr lang="en-US" dirty="0"/>
          </a:p>
        </p:txBody>
      </p:sp>
      <p:sp>
        <p:nvSpPr>
          <p:cNvPr id="86019" name="Subtitle 2"/>
          <p:cNvSpPr txBox="1">
            <a:spLocks/>
          </p:cNvSpPr>
          <p:nvPr/>
        </p:nvSpPr>
        <p:spPr bwMode="auto">
          <a:xfrm>
            <a:off x="403412" y="1359963"/>
            <a:ext cx="8313868" cy="396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28600" indent="-228600">
              <a:spcBef>
                <a:spcPct val="20000"/>
              </a:spcBef>
              <a:buFont typeface="+mj-lt"/>
              <a:buAutoNum type="arabicPeriod"/>
            </a:pPr>
            <a:r>
              <a:rPr lang="en-US" altLang="en-US" sz="1300" b="1">
                <a:cs typeface="Arial" panose="020B0604020202020204" pitchFamily="34" charset="0"/>
              </a:rPr>
              <a:t>Substance </a:t>
            </a:r>
            <a:r>
              <a:rPr lang="en-US" altLang="en-US" sz="1300" b="1" dirty="0">
                <a:cs typeface="Arial" panose="020B0604020202020204" pitchFamily="34" charset="0"/>
              </a:rPr>
              <a:t>Abuse and Mental Health Services Administration. (2011). </a:t>
            </a:r>
            <a:r>
              <a:rPr lang="en-US" altLang="en-US" sz="1300" b="1" i="1" dirty="0">
                <a:cs typeface="Arial" panose="020B0604020202020204" pitchFamily="34" charset="0"/>
              </a:rPr>
              <a:t>Leading change: A plan for SAMHSA’s role and actions 2011–2014</a:t>
            </a:r>
            <a:r>
              <a:rPr lang="en-US" altLang="en-US" sz="1300" b="1" dirty="0">
                <a:cs typeface="Arial" panose="020B0604020202020204" pitchFamily="34" charset="0"/>
              </a:rPr>
              <a:t> (HHS Publication No. (SMA) 11-4629). Rockville, MD.</a:t>
            </a:r>
          </a:p>
          <a:p>
            <a:pPr marL="228600" indent="-228600">
              <a:spcBef>
                <a:spcPct val="20000"/>
              </a:spcBef>
              <a:buFont typeface="+mj-lt"/>
              <a:buAutoNum type="arabicPeriod"/>
            </a:pPr>
            <a:r>
              <a:rPr lang="en-US" altLang="en-US" sz="1300">
                <a:cs typeface="Arial" panose="020B0604020202020204" pitchFamily="34" charset="0"/>
              </a:rPr>
              <a:t>National </a:t>
            </a:r>
            <a:r>
              <a:rPr lang="en-US" altLang="en-US" sz="1300" dirty="0">
                <a:cs typeface="Arial" panose="020B0604020202020204" pitchFamily="34" charset="0"/>
              </a:rPr>
              <a:t>Prevention Council. (2011).</a:t>
            </a:r>
            <a:r>
              <a:rPr lang="en-US" altLang="en-US" sz="1300" i="1" dirty="0">
                <a:cs typeface="Arial" panose="020B0604020202020204" pitchFamily="34" charset="0"/>
              </a:rPr>
              <a:t> National prevention strategy: America’s plan for better health and wellness. </a:t>
            </a:r>
            <a:r>
              <a:rPr lang="en-US" altLang="en-US" sz="1300" dirty="0">
                <a:cs typeface="Arial" panose="020B0604020202020204" pitchFamily="34" charset="0"/>
              </a:rPr>
              <a:t>Washington, DC: U.S. Department of Health and Human Services, Office of the Surgeon General.</a:t>
            </a:r>
            <a:endParaRPr lang="en-US" altLang="en-US" sz="1300" baseline="30000" dirty="0">
              <a:cs typeface="Arial" panose="020B0604020202020204" pitchFamily="34" charset="0"/>
            </a:endParaRPr>
          </a:p>
          <a:p>
            <a:pPr marL="228600" indent="-228600">
              <a:spcBef>
                <a:spcPct val="20000"/>
              </a:spcBef>
              <a:buFont typeface="+mj-lt"/>
              <a:buAutoNum type="arabicPeriod"/>
            </a:pPr>
            <a:r>
              <a:rPr lang="en-US" altLang="en-US" sz="1300">
                <a:cs typeface="Arial" panose="020B0604020202020204" pitchFamily="34" charset="0"/>
              </a:rPr>
              <a:t>Swarbrick</a:t>
            </a:r>
            <a:r>
              <a:rPr lang="en-US" altLang="en-US" sz="1300" dirty="0">
                <a:cs typeface="Arial" panose="020B0604020202020204" pitchFamily="34" charset="0"/>
              </a:rPr>
              <a:t>, M. (2006). A wellness approach. </a:t>
            </a:r>
            <a:r>
              <a:rPr lang="en-US" altLang="en-US" sz="1300" i="1" dirty="0">
                <a:cs typeface="Arial" panose="020B0604020202020204" pitchFamily="34" charset="0"/>
              </a:rPr>
              <a:t>Psychiatric Rehabilitation Journal</a:t>
            </a:r>
            <a:r>
              <a:rPr lang="en-US" altLang="en-US" sz="1300" dirty="0">
                <a:cs typeface="Arial" panose="020B0604020202020204" pitchFamily="34" charset="0"/>
              </a:rPr>
              <a:t>, </a:t>
            </a:r>
            <a:r>
              <a:rPr lang="en-US" altLang="en-US" sz="1300" i="1" dirty="0">
                <a:cs typeface="Arial" panose="020B0604020202020204" pitchFamily="34" charset="0"/>
              </a:rPr>
              <a:t>29</a:t>
            </a:r>
            <a:r>
              <a:rPr lang="en-US" altLang="en-US" sz="1300" dirty="0">
                <a:cs typeface="Arial" panose="020B0604020202020204" pitchFamily="34" charset="0"/>
              </a:rPr>
              <a:t>(4), 311–14</a:t>
            </a:r>
            <a:r>
              <a:rPr lang="en-US" altLang="en-US" sz="1300">
                <a:cs typeface="Arial" panose="020B0604020202020204" pitchFamily="34" charset="0"/>
              </a:rPr>
              <a:t>. </a:t>
            </a:r>
            <a:endParaRPr lang="en-US" altLang="en-US" sz="1300" baseline="30000" dirty="0">
              <a:cs typeface="Arial" panose="020B0604020202020204" pitchFamily="34" charset="0"/>
            </a:endParaRPr>
          </a:p>
          <a:p>
            <a:pPr marL="228600" indent="-228600">
              <a:spcBef>
                <a:spcPct val="20000"/>
              </a:spcBef>
              <a:buFont typeface="+mj-lt"/>
              <a:buAutoNum type="arabicPeriod"/>
            </a:pPr>
            <a:r>
              <a:rPr lang="en-US" altLang="en-US" sz="1300">
                <a:cs typeface="Arial" panose="020B0604020202020204" pitchFamily="34" charset="0"/>
              </a:rPr>
              <a:t>Substance Abuse and Mental Health Services Administration. (2017, October 24). </a:t>
            </a:r>
            <a:r>
              <a:rPr lang="en-US" altLang="en-US" sz="1300" i="1">
                <a:cs typeface="Arial" panose="020B0604020202020204" pitchFamily="34" charset="0"/>
              </a:rPr>
              <a:t>The eight dimensions of wellness </a:t>
            </a:r>
            <a:r>
              <a:rPr lang="en-US" altLang="en-US" sz="1300">
                <a:cs typeface="Arial" panose="020B0604020202020204" pitchFamily="34" charset="0"/>
              </a:rPr>
              <a:t>[Website]. Retrieved from </a:t>
            </a:r>
            <a:r>
              <a:rPr lang="en-US" altLang="en-US" sz="1300">
                <a:cs typeface="Arial" panose="020B0604020202020204" pitchFamily="34" charset="0"/>
                <a:hlinkClick r:id="rId3"/>
              </a:rPr>
              <a:t>https://www.samhsa.gov/wellness-initiative/eight-dimensions-wellness</a:t>
            </a:r>
            <a:r>
              <a:rPr lang="en-US" altLang="en-US" sz="1300">
                <a:cs typeface="Arial" panose="020B0604020202020204" pitchFamily="34" charset="0"/>
              </a:rPr>
              <a:t>  </a:t>
            </a:r>
            <a:endParaRPr lang="en-US" altLang="en-US" sz="1300" dirty="0">
              <a:cs typeface="Arial" panose="020B0604020202020204" pitchFamily="34" charset="0"/>
            </a:endParaRPr>
          </a:p>
          <a:p>
            <a:pPr marL="228600" indent="-228600">
              <a:spcBef>
                <a:spcPct val="20000"/>
              </a:spcBef>
              <a:buFont typeface="+mj-lt"/>
              <a:buAutoNum type="arabicPeriod"/>
            </a:pPr>
            <a:r>
              <a:rPr lang="en-US" altLang="en-US" sz="1300" b="1">
                <a:cs typeface="Arial" panose="020B0604020202020204" pitchFamily="34" charset="0"/>
              </a:rPr>
              <a:t>National </a:t>
            </a:r>
            <a:r>
              <a:rPr lang="en-US" altLang="en-US" sz="1300" b="1" dirty="0">
                <a:cs typeface="Arial" panose="020B0604020202020204" pitchFamily="34" charset="0"/>
              </a:rPr>
              <a:t>Research Council and Institute of Medicine. (2009). </a:t>
            </a:r>
            <a:r>
              <a:rPr lang="en-US" altLang="en-US" sz="1300" b="1" i="1" dirty="0">
                <a:cs typeface="Arial" panose="020B0604020202020204" pitchFamily="34" charset="0"/>
              </a:rPr>
              <a:t>Preventing mental, emotional, and behavioral disorders among young people: Progress and possibilities</a:t>
            </a:r>
            <a:r>
              <a:rPr lang="en-US" altLang="en-US" sz="1300" b="1" dirty="0">
                <a:cs typeface="Arial" panose="020B0604020202020204" pitchFamily="34" charset="0"/>
              </a:rPr>
              <a:t> (O’Connell, M.E., Boat, T., &amp; Warner, K.E., Eds.). Washington, DC: National Academies Press.</a:t>
            </a:r>
          </a:p>
          <a:p>
            <a:pPr marL="228600" indent="-228600">
              <a:spcBef>
                <a:spcPct val="20000"/>
              </a:spcBef>
              <a:buFont typeface="+mj-lt"/>
              <a:buAutoNum type="arabicPeriod"/>
            </a:pPr>
            <a:r>
              <a:rPr lang="en-US" altLang="en-US" sz="1300">
                <a:cs typeface="Arial" panose="020B0604020202020204" pitchFamily="34" charset="0"/>
              </a:rPr>
              <a:t>World </a:t>
            </a:r>
            <a:r>
              <a:rPr lang="en-US" altLang="en-US" sz="1300" dirty="0">
                <a:cs typeface="Arial" panose="020B0604020202020204" pitchFamily="34" charset="0"/>
              </a:rPr>
              <a:t>Health Organization</a:t>
            </a:r>
            <a:r>
              <a:rPr lang="en-US" altLang="en-US" sz="1300">
                <a:cs typeface="Arial" panose="020B0604020202020204" pitchFamily="34" charset="0"/>
              </a:rPr>
              <a:t>. (</a:t>
            </a:r>
            <a:r>
              <a:rPr lang="en-US" altLang="en-US" sz="1300" dirty="0">
                <a:cs typeface="Arial" panose="020B0604020202020204" pitchFamily="34" charset="0"/>
              </a:rPr>
              <a:t>2018</a:t>
            </a:r>
            <a:r>
              <a:rPr lang="en-US" altLang="en-US" sz="1300">
                <a:cs typeface="Arial" panose="020B0604020202020204" pitchFamily="34" charset="0"/>
              </a:rPr>
              <a:t>). </a:t>
            </a:r>
            <a:r>
              <a:rPr lang="en-US" altLang="en-US" sz="1300" i="1">
                <a:cs typeface="Arial" panose="020B0604020202020204" pitchFamily="34" charset="0"/>
              </a:rPr>
              <a:t>Health </a:t>
            </a:r>
            <a:r>
              <a:rPr lang="en-US" altLang="en-US" sz="1300" i="1" dirty="0">
                <a:cs typeface="Arial" panose="020B0604020202020204" pitchFamily="34" charset="0"/>
              </a:rPr>
              <a:t>promotion </a:t>
            </a:r>
            <a:r>
              <a:rPr lang="en-US" altLang="en-US" sz="1300" dirty="0">
                <a:cs typeface="Arial" panose="020B0604020202020204" pitchFamily="34" charset="0"/>
              </a:rPr>
              <a:t>[Website]. Retrieved </a:t>
            </a:r>
            <a:r>
              <a:rPr lang="en-US" altLang="en-US" sz="1300">
                <a:cs typeface="Arial" panose="020B0604020202020204" pitchFamily="34" charset="0"/>
              </a:rPr>
              <a:t>from </a:t>
            </a:r>
            <a:r>
              <a:rPr lang="en-US" altLang="en-US" sz="1300">
                <a:cs typeface="Arial" panose="020B0604020202020204" pitchFamily="34" charset="0"/>
                <a:hlinkClick r:id="rId4"/>
              </a:rPr>
              <a:t>www.who.int/topics/health_promotion/en</a:t>
            </a:r>
            <a:endParaRPr lang="en-US" altLang="en-US" sz="1300" dirty="0">
              <a:cs typeface="Arial" panose="020B0604020202020204" pitchFamily="34" charset="0"/>
            </a:endParaRPr>
          </a:p>
          <a:p>
            <a:pPr marL="228600" indent="-228600">
              <a:spcBef>
                <a:spcPct val="20000"/>
              </a:spcBef>
              <a:buFont typeface="+mj-lt"/>
              <a:buAutoNum type="arabicPeriod"/>
            </a:pPr>
            <a:r>
              <a:rPr lang="en-US" altLang="en-US" sz="1300">
                <a:cs typeface="Arial" panose="020B0604020202020204" pitchFamily="34" charset="0"/>
              </a:rPr>
              <a:t>Substance </a:t>
            </a:r>
            <a:r>
              <a:rPr lang="en-US" altLang="en-US" sz="1300" dirty="0">
                <a:cs typeface="Arial" panose="020B0604020202020204" pitchFamily="34" charset="0"/>
              </a:rPr>
              <a:t>Abuse and Mental Health Services Administration. (2012). </a:t>
            </a:r>
            <a:r>
              <a:rPr lang="en-US" altLang="en-US" sz="1300" i="1" dirty="0">
                <a:cs typeface="Arial" panose="020B0604020202020204" pitchFamily="34" charset="0"/>
              </a:rPr>
              <a:t>SAMHSA's working definition of recovery.</a:t>
            </a:r>
            <a:r>
              <a:rPr lang="en-US" altLang="en-US" sz="1300" dirty="0">
                <a:cs typeface="Arial" panose="020B0604020202020204" pitchFamily="34" charset="0"/>
              </a:rPr>
              <a:t> Rockville, MD: Substance Abuse and Mental Health Services Administration. Retrieved from </a:t>
            </a:r>
            <a:r>
              <a:rPr lang="en-US" altLang="en-US" sz="1300" dirty="0">
                <a:cs typeface="Arial" panose="020B0604020202020204" pitchFamily="34" charset="0"/>
                <a:hlinkClick r:id="rId5"/>
              </a:rPr>
              <a:t>http</a:t>
            </a:r>
            <a:r>
              <a:rPr lang="en-US" altLang="en-US" sz="1300">
                <a:cs typeface="Arial" panose="020B0604020202020204" pitchFamily="34" charset="0"/>
                <a:hlinkClick r:id="rId5"/>
              </a:rPr>
              <a:t>://store.samhsa.gov/product/SAMHSA-s-Working-Definition-of-Recovery/PEP12-RECDEF</a:t>
            </a:r>
            <a:endParaRPr lang="en-US" altLang="en-US" sz="1300" dirty="0">
              <a:cs typeface="Arial" panose="020B0604020202020204" pitchFamily="34" charset="0"/>
            </a:endParaRPr>
          </a:p>
          <a:p>
            <a:pPr marL="228600" indent="-228600">
              <a:spcBef>
                <a:spcPct val="20000"/>
              </a:spcBef>
              <a:buFont typeface="+mj-lt"/>
              <a:buAutoNum type="arabicPeriod"/>
            </a:pPr>
            <a:r>
              <a:rPr lang="en-US" altLang="en-US" sz="1300">
                <a:cs typeface="Arial" panose="020B0604020202020204" pitchFamily="34" charset="0"/>
              </a:rPr>
              <a:t>Miles</a:t>
            </a:r>
            <a:r>
              <a:rPr lang="en-US" altLang="en-US" sz="1300" dirty="0">
                <a:cs typeface="Arial" panose="020B0604020202020204" pitchFamily="34" charset="0"/>
              </a:rPr>
              <a:t>, J., Espiritu, R.C., </a:t>
            </a:r>
            <a:r>
              <a:rPr lang="en-US" altLang="en-US" sz="1300" dirty="0" err="1">
                <a:cs typeface="Arial" panose="020B0604020202020204" pitchFamily="34" charset="0"/>
              </a:rPr>
              <a:t>Horen</a:t>
            </a:r>
            <a:r>
              <a:rPr lang="en-US" altLang="en-US" sz="1300" dirty="0">
                <a:cs typeface="Arial" panose="020B0604020202020204" pitchFamily="34" charset="0"/>
              </a:rPr>
              <a:t>, N.M., </a:t>
            </a:r>
            <a:r>
              <a:rPr lang="en-US" altLang="en-US" sz="1300" dirty="0" err="1">
                <a:cs typeface="Arial" panose="020B0604020202020204" pitchFamily="34" charset="0"/>
              </a:rPr>
              <a:t>Sebian</a:t>
            </a:r>
            <a:r>
              <a:rPr lang="en-US" altLang="en-US" sz="1300" dirty="0">
                <a:cs typeface="Arial" panose="020B0604020202020204" pitchFamily="34" charset="0"/>
              </a:rPr>
              <a:t>, J., &amp; </a:t>
            </a:r>
            <a:r>
              <a:rPr lang="en-US" altLang="en-US" sz="1300" dirty="0" err="1">
                <a:cs typeface="Arial" panose="020B0604020202020204" pitchFamily="34" charset="0"/>
              </a:rPr>
              <a:t>Waetzig</a:t>
            </a:r>
            <a:r>
              <a:rPr lang="en-US" altLang="en-US" sz="1300" dirty="0">
                <a:cs typeface="Arial" panose="020B0604020202020204" pitchFamily="34" charset="0"/>
              </a:rPr>
              <a:t>, E. (2010). A public health approach to children</a:t>
            </a:r>
            <a:r>
              <a:rPr lang="ja-JP" altLang="en-US" sz="1300" dirty="0">
                <a:cs typeface="Arial" panose="020B0604020202020204" pitchFamily="34" charset="0"/>
              </a:rPr>
              <a:t>’</a:t>
            </a:r>
            <a:r>
              <a:rPr lang="en-US" altLang="ja-JP" sz="1300" dirty="0">
                <a:cs typeface="Arial" panose="020B0604020202020204" pitchFamily="34" charset="0"/>
              </a:rPr>
              <a:t>s mental health: A conceptual framework. Washington, DC: Georgetown University Center for Child and Human Development, National Technical Assistance Center for Children’s Mental Health.</a:t>
            </a:r>
          </a:p>
          <a:p>
            <a:pPr marL="228600" indent="-228600">
              <a:spcBef>
                <a:spcPct val="20000"/>
              </a:spcBef>
              <a:buFont typeface="+mj-lt"/>
              <a:buAutoNum type="arabicPeriod"/>
            </a:pPr>
            <a:endParaRPr lang="en-US" altLang="en-US" sz="1300" baseline="30000" dirty="0">
              <a:cs typeface="Arial" panose="020B0604020202020204" pitchFamily="34" charset="0"/>
            </a:endParaRPr>
          </a:p>
        </p:txBody>
      </p:sp>
      <p:sp>
        <p:nvSpPr>
          <p:cNvPr id="5" name="TextBox 4"/>
          <p:cNvSpPr txBox="1">
            <a:spLocks noChangeArrowheads="1"/>
          </p:cNvSpPr>
          <p:nvPr/>
        </p:nvSpPr>
        <p:spPr bwMode="auto">
          <a:xfrm>
            <a:off x="505871" y="5399607"/>
            <a:ext cx="810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t>* </a:t>
            </a:r>
            <a:r>
              <a:rPr lang="en-US" altLang="en-US" sz="1200" i="1" dirty="0"/>
              <a:t>Please note that citations that appear in </a:t>
            </a:r>
            <a:r>
              <a:rPr lang="en-US" altLang="en-US" sz="1200" b="1" i="1" dirty="0"/>
              <a:t>bold</a:t>
            </a:r>
            <a:r>
              <a:rPr lang="en-US" altLang="en-US" sz="1200" i="1" dirty="0"/>
              <a:t> are those that are contained in both the slides and the facilitator’s notes; citations that are not bolded appear in either the slides or the notes. </a:t>
            </a:r>
          </a:p>
        </p:txBody>
      </p:sp>
    </p:spTree>
    <p:extLst>
      <p:ext uri="{BB962C8B-B14F-4D97-AF65-F5344CB8AC3E}">
        <p14:creationId xmlns:p14="http://schemas.microsoft.com/office/powerpoint/2010/main" val="136468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951" y="5945726"/>
            <a:ext cx="4459705" cy="4561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3412" y="0"/>
            <a:ext cx="8448488" cy="1105648"/>
          </a:xfrm>
        </p:spPr>
        <p:txBody>
          <a:bodyPr/>
          <a:lstStyle/>
          <a:p>
            <a:r>
              <a:rPr lang="en-US" sz="3600" dirty="0"/>
              <a:t>Session 1 References Continued </a:t>
            </a:r>
          </a:p>
        </p:txBody>
      </p:sp>
      <p:sp>
        <p:nvSpPr>
          <p:cNvPr id="86019" name="Subtitle 2"/>
          <p:cNvSpPr txBox="1">
            <a:spLocks/>
          </p:cNvSpPr>
          <p:nvPr/>
        </p:nvSpPr>
        <p:spPr bwMode="auto">
          <a:xfrm>
            <a:off x="403412" y="1359963"/>
            <a:ext cx="8313868" cy="428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a:spcBef>
                <a:spcPct val="20000"/>
              </a:spcBef>
              <a:buFont typeface="+mj-lt"/>
              <a:buAutoNum type="arabicPeriod" startAt="9"/>
            </a:pPr>
            <a:r>
              <a:rPr lang="en-US" altLang="en-US" sz="1300" b="1" dirty="0">
                <a:cs typeface="Arial" panose="020B0604020202020204" pitchFamily="34" charset="0"/>
              </a:rPr>
              <a:t>Committee for the Study of the Future of Public Health, Division of Health Care Services, Institute of Medicine. (1988). </a:t>
            </a:r>
            <a:r>
              <a:rPr lang="en-US" altLang="en-US" sz="1300" b="1" i="1" dirty="0">
                <a:cs typeface="Arial" panose="020B0604020202020204" pitchFamily="34" charset="0"/>
              </a:rPr>
              <a:t>The future of public health</a:t>
            </a:r>
            <a:r>
              <a:rPr lang="en-US" altLang="en-US" sz="1300" b="1" dirty="0">
                <a:cs typeface="Arial" panose="020B0604020202020204" pitchFamily="34" charset="0"/>
              </a:rPr>
              <a:t>. Washington, DC: National Academies Press.</a:t>
            </a:r>
          </a:p>
          <a:p>
            <a:pPr marL="342900" indent="-342900">
              <a:spcBef>
                <a:spcPct val="20000"/>
              </a:spcBef>
              <a:buFont typeface="+mj-lt"/>
              <a:buAutoNum type="arabicPeriod" startAt="9"/>
            </a:pPr>
            <a:r>
              <a:rPr lang="en-US" altLang="ja-JP" sz="1300" dirty="0">
                <a:cs typeface="Arial" panose="020B0604020202020204" pitchFamily="34" charset="0"/>
              </a:rPr>
              <a:t>University of Victoria, Centre for Addictions Research of BC. (2015). </a:t>
            </a:r>
            <a:r>
              <a:rPr lang="en-US" altLang="ja-JP" sz="1300" i="1" dirty="0">
                <a:cs typeface="Arial" panose="020B0604020202020204" pitchFamily="34" charset="0"/>
              </a:rPr>
              <a:t>Promising practice series: Comprehensive school health </a:t>
            </a:r>
            <a:r>
              <a:rPr lang="en-US" altLang="ja-JP" sz="1300" dirty="0">
                <a:cs typeface="Arial" panose="020B0604020202020204" pitchFamily="34" charset="0"/>
              </a:rPr>
              <a:t>[PDF]. Retrieved from </a:t>
            </a:r>
            <a:r>
              <a:rPr lang="en-US" altLang="ja-JP" sz="1300" dirty="0">
                <a:cs typeface="Arial" panose="020B0604020202020204" pitchFamily="34" charset="0"/>
                <a:hlinkClick r:id="rId3"/>
              </a:rPr>
              <a:t>https://www.uvic.ca/research/centres/carbc/assets/docs/hs-pp-comprehensive.pdf</a:t>
            </a:r>
            <a:r>
              <a:rPr lang="en-US" altLang="ja-JP" sz="1300" dirty="0">
                <a:cs typeface="Arial" panose="020B0604020202020204" pitchFamily="34" charset="0"/>
              </a:rPr>
              <a:t> </a:t>
            </a:r>
          </a:p>
          <a:p>
            <a:pPr marL="342900" indent="-342900">
              <a:spcBef>
                <a:spcPct val="20000"/>
              </a:spcBef>
              <a:buFont typeface="+mj-lt"/>
              <a:buAutoNum type="arabicPeriod" startAt="9"/>
            </a:pPr>
            <a:r>
              <a:rPr lang="en-US" altLang="en-US" sz="1300" dirty="0">
                <a:cs typeface="Arial" panose="020B0604020202020204" pitchFamily="34" charset="0"/>
              </a:rPr>
              <a:t>Missouri Department of Mental Health, Division of Comprehensive Psychiatric Services. (</a:t>
            </a:r>
            <a:r>
              <a:rPr lang="en-US" altLang="en-US" sz="1300" dirty="0" err="1">
                <a:cs typeface="Arial" panose="020B0604020202020204" pitchFamily="34" charset="0"/>
              </a:rPr>
              <a:t>n.d.</a:t>
            </a:r>
            <a:r>
              <a:rPr lang="en-US" altLang="en-US" sz="1300" dirty="0">
                <a:cs typeface="Arial" panose="020B0604020202020204" pitchFamily="34" charset="0"/>
              </a:rPr>
              <a:t>). </a:t>
            </a:r>
            <a:r>
              <a:rPr lang="en-US" altLang="en-US" sz="1300" i="1" dirty="0">
                <a:cs typeface="Arial" panose="020B0604020202020204" pitchFamily="34" charset="0"/>
              </a:rPr>
              <a:t>CPS facts:  Co-occurring disorders in adults </a:t>
            </a:r>
            <a:r>
              <a:rPr lang="en-US" altLang="en-US" sz="1300" dirty="0">
                <a:cs typeface="Arial" panose="020B0604020202020204" pitchFamily="34" charset="0"/>
              </a:rPr>
              <a:t>[PDF]. Retrieved from </a:t>
            </a:r>
            <a:r>
              <a:rPr lang="en-US" altLang="en-US" sz="1300" dirty="0">
                <a:cs typeface="Arial" panose="020B0604020202020204" pitchFamily="34" charset="0"/>
                <a:hlinkClick r:id="rId4"/>
              </a:rPr>
              <a:t>https://dmh.mo.gov/docs/mentalillness/cooccurringadults.pdf</a:t>
            </a:r>
            <a:r>
              <a:rPr lang="en-US" altLang="en-US" sz="1300" dirty="0">
                <a:cs typeface="Arial" panose="020B0604020202020204" pitchFamily="34" charset="0"/>
              </a:rPr>
              <a:t> </a:t>
            </a:r>
          </a:p>
          <a:p>
            <a:pPr marL="342900" indent="-342900">
              <a:spcBef>
                <a:spcPct val="20000"/>
              </a:spcBef>
              <a:buFont typeface="+mj-lt"/>
              <a:buAutoNum type="arabicPeriod" startAt="9"/>
            </a:pPr>
            <a:r>
              <a:rPr lang="en-US" altLang="en-US" sz="1300" dirty="0">
                <a:cs typeface="Arial" panose="020B0604020202020204" pitchFamily="34" charset="0"/>
              </a:rPr>
              <a:t>Kilpatrick, D. G., Ruggiero, K. J., </a:t>
            </a:r>
            <a:r>
              <a:rPr lang="en-US" altLang="en-US" sz="1300" dirty="0" err="1">
                <a:cs typeface="Arial" panose="020B0604020202020204" pitchFamily="34" charset="0"/>
              </a:rPr>
              <a:t>Acierno</a:t>
            </a:r>
            <a:r>
              <a:rPr lang="en-US" altLang="en-US" sz="1300" dirty="0">
                <a:cs typeface="Arial" panose="020B0604020202020204" pitchFamily="34" charset="0"/>
              </a:rPr>
              <a:t>, R., Saunders, B. E., Resnick, H. S., &amp; Best, C. L. (2003). Violence and risk of PTSD, major depression, substance abuse/dependence, and comorbidity: Results from the National Survey of Adolescents. </a:t>
            </a:r>
            <a:r>
              <a:rPr lang="en-US" altLang="en-US" sz="1300" i="1" dirty="0">
                <a:cs typeface="Arial" panose="020B0604020202020204" pitchFamily="34" charset="0"/>
              </a:rPr>
              <a:t>Journal of Consulting and Clinical Psychology, 71</a:t>
            </a:r>
            <a:r>
              <a:rPr lang="en-US" altLang="en-US" sz="1300" dirty="0">
                <a:cs typeface="Arial" panose="020B0604020202020204" pitchFamily="34" charset="0"/>
              </a:rPr>
              <a:t>(4), 692-700.</a:t>
            </a:r>
          </a:p>
          <a:p>
            <a:pPr marL="342900" indent="-342900">
              <a:spcBef>
                <a:spcPct val="20000"/>
              </a:spcBef>
              <a:buFont typeface="+mj-lt"/>
              <a:buAutoNum type="arabicPeriod" startAt="9"/>
            </a:pPr>
            <a:r>
              <a:rPr lang="en-US" altLang="en-US" sz="1300" dirty="0">
                <a:cs typeface="Arial" panose="020B0604020202020204" pitchFamily="34" charset="0"/>
              </a:rPr>
              <a:t>Douglas, K. R., Chan, G., Gelernter, J., Arias, A. J., Anton, R. F., Weiss, R. D., Brady, K., Poling, J., Farrer, L., &amp; </a:t>
            </a:r>
            <a:r>
              <a:rPr lang="en-US" altLang="en-US" sz="1300" dirty="0" err="1">
                <a:cs typeface="Arial" panose="020B0604020202020204" pitchFamily="34" charset="0"/>
              </a:rPr>
              <a:t>Kranzler</a:t>
            </a:r>
            <a:r>
              <a:rPr lang="en-US" altLang="en-US" sz="1300" dirty="0">
                <a:cs typeface="Arial" panose="020B0604020202020204" pitchFamily="34" charset="0"/>
              </a:rPr>
              <a:t>, H. R. (2010). Adverse childhood events as risk factors for substance dependence: Partial mediation by mood and anxiety disorders. </a:t>
            </a:r>
            <a:r>
              <a:rPr lang="en-US" altLang="en-US" sz="1300" i="1" dirty="0">
                <a:cs typeface="Arial" panose="020B0604020202020204" pitchFamily="34" charset="0"/>
              </a:rPr>
              <a:t>Addictive Behaviors, 35</a:t>
            </a:r>
            <a:r>
              <a:rPr lang="en-US" altLang="en-US" sz="1300" dirty="0">
                <a:cs typeface="Arial" panose="020B0604020202020204" pitchFamily="34" charset="0"/>
              </a:rPr>
              <a:t>(1), 7-13. </a:t>
            </a:r>
          </a:p>
          <a:p>
            <a:pPr marL="342900" indent="-342900">
              <a:spcBef>
                <a:spcPct val="20000"/>
              </a:spcBef>
              <a:buFont typeface="+mj-lt"/>
              <a:buAutoNum type="arabicPeriod" startAt="9"/>
            </a:pPr>
            <a:r>
              <a:rPr lang="en-US" altLang="en-US" sz="1300" dirty="0">
                <a:cs typeface="Arial" panose="020B0604020202020204" pitchFamily="34" charset="0"/>
              </a:rPr>
              <a:t>Harris </a:t>
            </a:r>
            <a:r>
              <a:rPr lang="en-US" altLang="en-US" sz="1300" dirty="0" err="1">
                <a:cs typeface="Arial" panose="020B0604020202020204" pitchFamily="34" charset="0"/>
              </a:rPr>
              <a:t>Abadi</a:t>
            </a:r>
            <a:r>
              <a:rPr lang="en-US" altLang="en-US" sz="1300" dirty="0">
                <a:cs typeface="Arial" panose="020B0604020202020204" pitchFamily="34" charset="0"/>
              </a:rPr>
              <a:t>, M., </a:t>
            </a:r>
            <a:r>
              <a:rPr lang="en-US" altLang="en-US" sz="1300" dirty="0" err="1">
                <a:cs typeface="Arial" panose="020B0604020202020204" pitchFamily="34" charset="0"/>
              </a:rPr>
              <a:t>Shamblen</a:t>
            </a:r>
            <a:r>
              <a:rPr lang="en-US" altLang="en-US" sz="1300" dirty="0">
                <a:cs typeface="Arial" panose="020B0604020202020204" pitchFamily="34" charset="0"/>
              </a:rPr>
              <a:t>, S. R., Thompson, K., Collins, D. A., &amp; Johnson, K. (2011). Influence of risk and protective factors on substance use outcomes across developmental periods: A comparison of youth and young adults. </a:t>
            </a:r>
            <a:r>
              <a:rPr lang="en-US" altLang="en-US" sz="1300" i="1" dirty="0">
                <a:cs typeface="Arial" panose="020B0604020202020204" pitchFamily="34" charset="0"/>
              </a:rPr>
              <a:t>Substance Use &amp; Misuse, 46</a:t>
            </a:r>
            <a:r>
              <a:rPr lang="en-US" altLang="en-US" sz="1300" dirty="0">
                <a:cs typeface="Arial" panose="020B0604020202020204" pitchFamily="34" charset="0"/>
              </a:rPr>
              <a:t>(13), 1604-1612.</a:t>
            </a:r>
          </a:p>
          <a:p>
            <a:pPr marL="342900" indent="-342900">
              <a:spcBef>
                <a:spcPct val="20000"/>
              </a:spcBef>
              <a:buFont typeface="+mj-lt"/>
              <a:buAutoNum type="arabicPeriod" startAt="9"/>
            </a:pPr>
            <a:r>
              <a:rPr lang="en-US" altLang="en-US" sz="1300" dirty="0" err="1">
                <a:cs typeface="Arial" panose="020B0604020202020204" pitchFamily="34" charset="0"/>
              </a:rPr>
              <a:t>Chassin</a:t>
            </a:r>
            <a:r>
              <a:rPr lang="en-US" altLang="en-US" sz="1300" dirty="0">
                <a:cs typeface="Arial" panose="020B0604020202020204" pitchFamily="34" charset="0"/>
              </a:rPr>
              <a:t>, L., Pitts, S. C., &amp; Prost, J. (2002). Binge drinking trajectories from adolescence to emerging adulthood in a high-risk sample: Predictors and substance abuse outcomes. </a:t>
            </a:r>
            <a:r>
              <a:rPr lang="en-US" altLang="en-US" sz="1300" i="1" dirty="0">
                <a:cs typeface="Arial" panose="020B0604020202020204" pitchFamily="34" charset="0"/>
              </a:rPr>
              <a:t>Journal of Consulting and Clinical Psychology, 70</a:t>
            </a:r>
            <a:r>
              <a:rPr lang="en-US" altLang="en-US" sz="1300" dirty="0">
                <a:cs typeface="Arial" panose="020B0604020202020204" pitchFamily="34" charset="0"/>
              </a:rPr>
              <a:t>(1), 67-78. </a:t>
            </a:r>
          </a:p>
          <a:p>
            <a:pPr marL="342900" indent="-342900">
              <a:spcBef>
                <a:spcPct val="20000"/>
              </a:spcBef>
              <a:buFont typeface="+mj-lt"/>
              <a:buAutoNum type="arabicPeriod" startAt="9"/>
            </a:pPr>
            <a:endParaRPr lang="en-US" altLang="en-US" sz="1300" dirty="0">
              <a:cs typeface="Arial" panose="020B0604020202020204" pitchFamily="34" charset="0"/>
            </a:endParaRPr>
          </a:p>
          <a:p>
            <a:pPr marL="342900" indent="-342900">
              <a:spcBef>
                <a:spcPct val="20000"/>
              </a:spcBef>
              <a:buFont typeface="+mj-lt"/>
              <a:buAutoNum type="arabicPeriod" startAt="9"/>
            </a:pPr>
            <a:endParaRPr lang="en-US" altLang="en-US" sz="1300" dirty="0">
              <a:cs typeface="Arial" panose="020B0604020202020204" pitchFamily="34" charset="0"/>
            </a:endParaRPr>
          </a:p>
          <a:p>
            <a:pPr>
              <a:spcBef>
                <a:spcPct val="20000"/>
              </a:spcBef>
              <a:buFont typeface="Arial" panose="020B0604020202020204" pitchFamily="34" charset="0"/>
              <a:buNone/>
            </a:pPr>
            <a:endParaRPr lang="en-US" altLang="en-US" sz="1300" baseline="30000" dirty="0">
              <a:cs typeface="Arial" panose="020B0604020202020204" pitchFamily="34" charset="0"/>
            </a:endParaRPr>
          </a:p>
        </p:txBody>
      </p:sp>
      <p:sp>
        <p:nvSpPr>
          <p:cNvPr id="5" name="TextBox 4"/>
          <p:cNvSpPr txBox="1">
            <a:spLocks noChangeArrowheads="1"/>
          </p:cNvSpPr>
          <p:nvPr/>
        </p:nvSpPr>
        <p:spPr bwMode="auto">
          <a:xfrm>
            <a:off x="505871" y="5712129"/>
            <a:ext cx="810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t>* </a:t>
            </a:r>
            <a:r>
              <a:rPr lang="en-US" altLang="en-US" sz="1200" i="1" dirty="0"/>
              <a:t>Please note that citations that appear in </a:t>
            </a:r>
            <a:r>
              <a:rPr lang="en-US" altLang="en-US" sz="1200" b="1" i="1" dirty="0"/>
              <a:t>bold</a:t>
            </a:r>
            <a:r>
              <a:rPr lang="en-US" altLang="en-US" sz="1200" i="1" dirty="0"/>
              <a:t> are those that are contained in both the slides and the facilitator’s notes; citations that are not bolded appear in either the slides or the notes. </a:t>
            </a:r>
          </a:p>
        </p:txBody>
      </p:sp>
    </p:spTree>
    <p:extLst>
      <p:ext uri="{BB962C8B-B14F-4D97-AF65-F5344CB8AC3E}">
        <p14:creationId xmlns:p14="http://schemas.microsoft.com/office/powerpoint/2010/main" val="3866243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951" y="5945726"/>
            <a:ext cx="4459705" cy="4561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3412" y="0"/>
            <a:ext cx="8448488" cy="1105648"/>
          </a:xfrm>
        </p:spPr>
        <p:txBody>
          <a:bodyPr/>
          <a:lstStyle/>
          <a:p>
            <a:r>
              <a:rPr lang="en-US" sz="3600" dirty="0"/>
              <a:t>Session 1 References Continued </a:t>
            </a:r>
          </a:p>
        </p:txBody>
      </p:sp>
      <p:sp>
        <p:nvSpPr>
          <p:cNvPr id="86019" name="Subtitle 2"/>
          <p:cNvSpPr txBox="1">
            <a:spLocks/>
          </p:cNvSpPr>
          <p:nvPr/>
        </p:nvSpPr>
        <p:spPr bwMode="auto">
          <a:xfrm>
            <a:off x="403412" y="1359963"/>
            <a:ext cx="8301676" cy="374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a:spcBef>
                <a:spcPct val="20000"/>
              </a:spcBef>
              <a:buFont typeface="+mj-lt"/>
              <a:buAutoNum type="arabicPeriod" startAt="16"/>
            </a:pPr>
            <a:r>
              <a:rPr lang="en-US" altLang="en-US" sz="1300" dirty="0" err="1">
                <a:cs typeface="Arial" panose="020B0604020202020204" pitchFamily="34" charset="0"/>
              </a:rPr>
              <a:t>Chassin</a:t>
            </a:r>
            <a:r>
              <a:rPr lang="en-US" altLang="en-US" sz="1300" dirty="0">
                <a:cs typeface="Arial" panose="020B0604020202020204" pitchFamily="34" charset="0"/>
              </a:rPr>
              <a:t>, L., Flora, D. B., &amp; King, K. M. (2004). Trajectories of alcohol and drug use and dependence from adolescence to adulthood: The effects of parent alcoholism and personality. </a:t>
            </a:r>
            <a:r>
              <a:rPr lang="en-US" altLang="en-US" sz="1300" i="1" dirty="0">
                <a:cs typeface="Arial" panose="020B0604020202020204" pitchFamily="34" charset="0"/>
              </a:rPr>
              <a:t>Journal of Abnormal Psychology, 113</a:t>
            </a:r>
            <a:r>
              <a:rPr lang="en-US" altLang="en-US" sz="1300" dirty="0">
                <a:cs typeface="Arial" panose="020B0604020202020204" pitchFamily="34" charset="0"/>
              </a:rPr>
              <a:t>(4), 483-498.</a:t>
            </a:r>
          </a:p>
          <a:p>
            <a:pPr marL="342900" indent="-342900">
              <a:spcBef>
                <a:spcPct val="20000"/>
              </a:spcBef>
              <a:buFont typeface="+mj-lt"/>
              <a:buAutoNum type="arabicPeriod" startAt="16"/>
            </a:pPr>
            <a:r>
              <a:rPr lang="en-US" altLang="en-US" sz="1300" dirty="0">
                <a:cs typeface="Arial" panose="020B0604020202020204" pitchFamily="34" charset="0"/>
              </a:rPr>
              <a:t>Hawkins, J. D., Catalano, R. F., &amp; Miller, J. Y. (1992). Risk and protective factors for alcohol and other drug problems in adolescence and early adulthood: Implications for substance abuse prevention. </a:t>
            </a:r>
            <a:r>
              <a:rPr lang="en-US" altLang="en-US" sz="1300" i="1" dirty="0">
                <a:cs typeface="Arial" panose="020B0604020202020204" pitchFamily="34" charset="0"/>
              </a:rPr>
              <a:t>Psychological Bulletin, 112</a:t>
            </a:r>
            <a:r>
              <a:rPr lang="en-US" altLang="en-US" sz="1300" dirty="0">
                <a:cs typeface="Arial" panose="020B0604020202020204" pitchFamily="34" charset="0"/>
              </a:rPr>
              <a:t>(1), 64-105.</a:t>
            </a:r>
          </a:p>
          <a:p>
            <a:pPr marL="342900" indent="-342900">
              <a:spcBef>
                <a:spcPct val="20000"/>
              </a:spcBef>
              <a:buFont typeface="+mj-lt"/>
              <a:buAutoNum type="arabicPeriod" startAt="16"/>
            </a:pPr>
            <a:r>
              <a:rPr lang="en-US" altLang="en-US" sz="1300" dirty="0">
                <a:cs typeface="Arial" panose="020B0604020202020204" pitchFamily="34" charset="0"/>
              </a:rPr>
              <a:t>Weitzman, M., Rosenthal, D. G., &amp; Liu, Y. H. (2011). Paternal depressive symptoms and child behavioral or emotional problems in the United States. </a:t>
            </a:r>
            <a:r>
              <a:rPr lang="en-US" altLang="en-US" sz="1300" i="1" dirty="0">
                <a:cs typeface="Arial" panose="020B0604020202020204" pitchFamily="34" charset="0"/>
              </a:rPr>
              <a:t>Pediatrics, 128</a:t>
            </a:r>
            <a:r>
              <a:rPr lang="en-US" altLang="en-US" sz="1300" dirty="0">
                <a:cs typeface="Arial" panose="020B0604020202020204" pitchFamily="34" charset="0"/>
              </a:rPr>
              <a:t>(6), 1126-34. </a:t>
            </a:r>
          </a:p>
          <a:p>
            <a:pPr marL="342900" indent="-342900">
              <a:spcBef>
                <a:spcPct val="20000"/>
              </a:spcBef>
              <a:buFont typeface="+mj-lt"/>
              <a:buAutoNum type="arabicPeriod" startAt="16"/>
            </a:pPr>
            <a:r>
              <a:rPr lang="en-US" altLang="en-US" sz="1300" dirty="0">
                <a:cs typeface="Arial" panose="020B0604020202020204" pitchFamily="34" charset="0"/>
              </a:rPr>
              <a:t>Wright, D., &amp; Pemberton, M. (2004). </a:t>
            </a:r>
            <a:r>
              <a:rPr lang="en-US" altLang="en-US" sz="1300" i="1" dirty="0">
                <a:cs typeface="Arial" panose="020B0604020202020204" pitchFamily="34" charset="0"/>
              </a:rPr>
              <a:t>Risk and protective factors for adolescent drug use: Findings from the 1999 National Household Survey on Drug Abuse</a:t>
            </a:r>
            <a:r>
              <a:rPr lang="en-US" altLang="en-US" sz="1300" dirty="0">
                <a:cs typeface="Arial" panose="020B0604020202020204" pitchFamily="34" charset="0"/>
              </a:rPr>
              <a:t> (DHHS Publication No. SMA 04–3874, Analytic Series A–19). Rockville, MD: Substance Abuse and Mental Health Services Administration, Office of Applied Studies. </a:t>
            </a:r>
          </a:p>
          <a:p>
            <a:pPr marL="342900" indent="-342900">
              <a:spcBef>
                <a:spcPct val="20000"/>
              </a:spcBef>
              <a:buFont typeface="+mj-lt"/>
              <a:buAutoNum type="arabicPeriod" startAt="16"/>
            </a:pPr>
            <a:r>
              <a:rPr lang="en-US" altLang="en-US" sz="1300" dirty="0">
                <a:cs typeface="Arial" panose="020B0604020202020204" pitchFamily="34" charset="0"/>
              </a:rPr>
              <a:t>National Institute on Drug Abuse. (2003). </a:t>
            </a:r>
            <a:r>
              <a:rPr lang="en-US" altLang="en-US" sz="1300" i="1" dirty="0">
                <a:cs typeface="Arial" panose="020B0604020202020204" pitchFamily="34" charset="0"/>
              </a:rPr>
              <a:t>Preventing drug use among children and adolescents: A research-based guide for parents, educators, and community leaders </a:t>
            </a:r>
            <a:r>
              <a:rPr lang="en-US" altLang="en-US" sz="1300" dirty="0">
                <a:cs typeface="Arial" panose="020B0604020202020204" pitchFamily="34" charset="0"/>
              </a:rPr>
              <a:t>(2nd </a:t>
            </a:r>
            <a:r>
              <a:rPr lang="en-US" altLang="en-US" sz="1300" dirty="0" err="1">
                <a:cs typeface="Arial" panose="020B0604020202020204" pitchFamily="34" charset="0"/>
              </a:rPr>
              <a:t>ed</a:t>
            </a:r>
            <a:r>
              <a:rPr lang="en-US" altLang="en-US" sz="1300" dirty="0">
                <a:cs typeface="Arial" panose="020B0604020202020204" pitchFamily="34" charset="0"/>
              </a:rPr>
              <a:t>). Bethesda, MD: National Institutes of Health.</a:t>
            </a:r>
          </a:p>
          <a:p>
            <a:pPr marL="342900" indent="-342900">
              <a:spcBef>
                <a:spcPct val="20000"/>
              </a:spcBef>
              <a:buFont typeface="+mj-lt"/>
              <a:buAutoNum type="arabicPeriod" startAt="16"/>
            </a:pPr>
            <a:r>
              <a:rPr lang="en-US" altLang="en-US" sz="1300" dirty="0">
                <a:cs typeface="Arial" panose="020B0604020202020204" pitchFamily="34" charset="0"/>
              </a:rPr>
              <a:t>Courtney, K. E., &amp; </a:t>
            </a:r>
            <a:r>
              <a:rPr lang="en-US" altLang="en-US" sz="1300" dirty="0" err="1">
                <a:cs typeface="Arial" panose="020B0604020202020204" pitchFamily="34" charset="0"/>
              </a:rPr>
              <a:t>Polich</a:t>
            </a:r>
            <a:r>
              <a:rPr lang="en-US" altLang="en-US" sz="1300" dirty="0">
                <a:cs typeface="Arial" panose="020B0604020202020204" pitchFamily="34" charset="0"/>
              </a:rPr>
              <a:t>, J. (2009). Binge drinking in young adults: Data, definitions, and determinants. </a:t>
            </a:r>
            <a:r>
              <a:rPr lang="en-US" altLang="en-US" sz="1300" i="1" dirty="0">
                <a:cs typeface="Arial" panose="020B0604020202020204" pitchFamily="34" charset="0"/>
              </a:rPr>
              <a:t>Psychological Bulletin, 135</a:t>
            </a:r>
            <a:r>
              <a:rPr lang="en-US" altLang="en-US" sz="1300" dirty="0">
                <a:cs typeface="Arial" panose="020B0604020202020204" pitchFamily="34" charset="0"/>
              </a:rPr>
              <a:t>(1), 142-156.</a:t>
            </a:r>
          </a:p>
          <a:p>
            <a:pPr>
              <a:spcBef>
                <a:spcPct val="20000"/>
              </a:spcBef>
              <a:buFont typeface="Arial" panose="020B0604020202020204" pitchFamily="34" charset="0"/>
              <a:buNone/>
            </a:pPr>
            <a:endParaRPr lang="en-US" altLang="en-US" sz="1300" baseline="30000" dirty="0">
              <a:cs typeface="Arial" panose="020B0604020202020204" pitchFamily="34" charset="0"/>
            </a:endParaRPr>
          </a:p>
        </p:txBody>
      </p:sp>
      <p:sp>
        <p:nvSpPr>
          <p:cNvPr id="5" name="TextBox 4"/>
          <p:cNvSpPr txBox="1">
            <a:spLocks noChangeArrowheads="1"/>
          </p:cNvSpPr>
          <p:nvPr/>
        </p:nvSpPr>
        <p:spPr bwMode="auto">
          <a:xfrm>
            <a:off x="573181" y="5296255"/>
            <a:ext cx="810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t>* </a:t>
            </a:r>
            <a:r>
              <a:rPr lang="en-US" altLang="en-US" sz="1200" i="1" dirty="0"/>
              <a:t>Please note that citations that appear in </a:t>
            </a:r>
            <a:r>
              <a:rPr lang="en-US" altLang="en-US" sz="1200" b="1" i="1" dirty="0"/>
              <a:t>bold </a:t>
            </a:r>
            <a:r>
              <a:rPr lang="en-US" altLang="en-US" sz="1200" i="1" dirty="0"/>
              <a:t>are those that are contained in both the slides and the facilitator’s notes; citations that are not bolded appear in either the slides or the notes. </a:t>
            </a:r>
          </a:p>
        </p:txBody>
      </p:sp>
    </p:spTree>
    <p:extLst>
      <p:ext uri="{BB962C8B-B14F-4D97-AF65-F5344CB8AC3E}">
        <p14:creationId xmlns:p14="http://schemas.microsoft.com/office/powerpoint/2010/main" val="2049459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412" y="0"/>
            <a:ext cx="8448488" cy="1105648"/>
          </a:xfrm>
        </p:spPr>
        <p:txBody>
          <a:bodyPr/>
          <a:lstStyle/>
          <a:p>
            <a:r>
              <a:rPr lang="en-US" sz="3600" dirty="0"/>
              <a:t>Session 1 References Continued </a:t>
            </a:r>
          </a:p>
        </p:txBody>
      </p:sp>
      <p:sp>
        <p:nvSpPr>
          <p:cNvPr id="86019" name="Subtitle 2"/>
          <p:cNvSpPr txBox="1">
            <a:spLocks/>
          </p:cNvSpPr>
          <p:nvPr/>
        </p:nvSpPr>
        <p:spPr bwMode="auto">
          <a:xfrm>
            <a:off x="403412" y="1359963"/>
            <a:ext cx="8226258" cy="26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a:spcBef>
                <a:spcPct val="20000"/>
              </a:spcBef>
              <a:buFont typeface="+mj-lt"/>
              <a:buAutoNum type="arabicPeriod" startAt="22"/>
            </a:pPr>
            <a:r>
              <a:rPr lang="en-US" altLang="en-US" sz="1300" dirty="0">
                <a:cs typeface="Arial" panose="020B0604020202020204" pitchFamily="34" charset="0"/>
              </a:rPr>
              <a:t>Resnick, M. D., </a:t>
            </a:r>
            <a:r>
              <a:rPr lang="en-US" altLang="en-US" sz="1300" dirty="0" err="1">
                <a:cs typeface="Arial" panose="020B0604020202020204" pitchFamily="34" charset="0"/>
              </a:rPr>
              <a:t>Bearman</a:t>
            </a:r>
            <a:r>
              <a:rPr lang="en-US" altLang="en-US" sz="1300" dirty="0">
                <a:cs typeface="Arial" panose="020B0604020202020204" pitchFamily="34" charset="0"/>
              </a:rPr>
              <a:t>, P. S., Blum, R. W., Bauman, K. E., Harris, K. M., Jones, J., … </a:t>
            </a:r>
            <a:r>
              <a:rPr lang="en-US" altLang="en-US" sz="1300" dirty="0" err="1">
                <a:cs typeface="Arial" panose="020B0604020202020204" pitchFamily="34" charset="0"/>
              </a:rPr>
              <a:t>Udry</a:t>
            </a:r>
            <a:r>
              <a:rPr lang="en-US" altLang="en-US" sz="1300" dirty="0">
                <a:cs typeface="Arial" panose="020B0604020202020204" pitchFamily="34" charset="0"/>
              </a:rPr>
              <a:t>, J. R. (1997). Protecting adolescents from harm: findings from the National Longitudinal Study on Adolescent Health. </a:t>
            </a:r>
            <a:r>
              <a:rPr lang="en-US" altLang="en-US" sz="1300" i="1" dirty="0">
                <a:cs typeface="Arial" panose="020B0604020202020204" pitchFamily="34" charset="0"/>
              </a:rPr>
              <a:t>JAMA, 278</a:t>
            </a:r>
            <a:r>
              <a:rPr lang="en-US" altLang="en-US" sz="1300" dirty="0">
                <a:cs typeface="Arial" panose="020B0604020202020204" pitchFamily="34" charset="0"/>
              </a:rPr>
              <a:t>(10), 823-832.. </a:t>
            </a:r>
          </a:p>
          <a:p>
            <a:pPr marL="342900" indent="-342900">
              <a:spcBef>
                <a:spcPct val="20000"/>
              </a:spcBef>
              <a:buFont typeface="+mj-lt"/>
              <a:buAutoNum type="arabicPeriod" startAt="22"/>
            </a:pPr>
            <a:r>
              <a:rPr lang="en-US" altLang="en-US" sz="1300" dirty="0">
                <a:cs typeface="Arial" panose="020B0604020202020204" pitchFamily="34" charset="0"/>
              </a:rPr>
              <a:t>Fleming, C. B., Kim, H., </a:t>
            </a:r>
            <a:r>
              <a:rPr lang="en-US" altLang="en-US" sz="1300" dirty="0" err="1">
                <a:cs typeface="Arial" panose="020B0604020202020204" pitchFamily="34" charset="0"/>
              </a:rPr>
              <a:t>Harachi</a:t>
            </a:r>
            <a:r>
              <a:rPr lang="en-US" altLang="en-US" sz="1300" dirty="0">
                <a:cs typeface="Arial" panose="020B0604020202020204" pitchFamily="34" charset="0"/>
              </a:rPr>
              <a:t>, T. W., &amp; Catalano, R. F. (2001). Family processes for children in early elementary school as predictors of smoking initiation. </a:t>
            </a:r>
            <a:r>
              <a:rPr lang="en-US" altLang="en-US" sz="1300" i="1" dirty="0">
                <a:cs typeface="Arial" panose="020B0604020202020204" pitchFamily="34" charset="0"/>
              </a:rPr>
              <a:t>Journal of Adolescent Health, 30</a:t>
            </a:r>
            <a:r>
              <a:rPr lang="en-US" altLang="en-US" sz="1300" dirty="0">
                <a:cs typeface="Arial" panose="020B0604020202020204" pitchFamily="34" charset="0"/>
              </a:rPr>
              <a:t>(3), 184-189.</a:t>
            </a:r>
          </a:p>
          <a:p>
            <a:pPr marL="342900" indent="-342900">
              <a:spcBef>
                <a:spcPct val="20000"/>
              </a:spcBef>
              <a:buFont typeface="+mj-lt"/>
              <a:buAutoNum type="arabicPeriod" startAt="22"/>
            </a:pPr>
            <a:r>
              <a:rPr lang="en-US" altLang="en-US" sz="1300" dirty="0"/>
              <a:t>Dumont, M., &amp; Provost, M.A. (1999). Resilience in adolescents: protective role of social support, coping strategies, self-esteem, and social activities on experience of stress and depression. Journal of Youth and Adolescence, 28(3), 343-63. </a:t>
            </a:r>
            <a:r>
              <a:rPr lang="en-US" altLang="en-US" sz="1300" dirty="0">
                <a:hlinkClick r:id="rId3"/>
              </a:rPr>
              <a:t>http://www.springerlink.com/content/lm5613r4m0kn3881/fulltext.pdf</a:t>
            </a:r>
            <a:r>
              <a:rPr lang="en-US" altLang="en-US" sz="1300" dirty="0"/>
              <a:t> </a:t>
            </a:r>
            <a:endParaRPr lang="en-US" altLang="en-US" sz="1300" dirty="0">
              <a:cs typeface="Arial" panose="020B0604020202020204" pitchFamily="34" charset="0"/>
            </a:endParaRPr>
          </a:p>
          <a:p>
            <a:pPr marL="342900" indent="-342900">
              <a:spcBef>
                <a:spcPct val="20000"/>
              </a:spcBef>
              <a:buFont typeface="+mj-lt"/>
              <a:buAutoNum type="arabicPeriod" startAt="22"/>
            </a:pPr>
            <a:r>
              <a:rPr lang="en-US" altLang="en-US" sz="1300" dirty="0">
                <a:cs typeface="Arial" panose="020B0604020202020204" pitchFamily="34" charset="0"/>
              </a:rPr>
              <a:t>Benson, P. L., Scales, P. C., Hamilton, S. F., &amp; </a:t>
            </a:r>
            <a:r>
              <a:rPr lang="en-US" altLang="en-US" sz="1300" dirty="0" err="1">
                <a:cs typeface="Arial" panose="020B0604020202020204" pitchFamily="34" charset="0"/>
              </a:rPr>
              <a:t>Sesma</a:t>
            </a:r>
            <a:r>
              <a:rPr lang="en-US" altLang="en-US" sz="1300" dirty="0">
                <a:cs typeface="Arial" panose="020B0604020202020204" pitchFamily="34" charset="0"/>
              </a:rPr>
              <a:t>, A., Jr. (with Hong, K. L., &amp; </a:t>
            </a:r>
            <a:r>
              <a:rPr lang="en-US" altLang="en-US" sz="1300" dirty="0" err="1">
                <a:cs typeface="Arial" panose="020B0604020202020204" pitchFamily="34" charset="0"/>
              </a:rPr>
              <a:t>Roehlkepartain</a:t>
            </a:r>
            <a:r>
              <a:rPr lang="en-US" altLang="en-US" sz="1300" dirty="0">
                <a:cs typeface="Arial" panose="020B0604020202020204" pitchFamily="34" charset="0"/>
              </a:rPr>
              <a:t>, E. C.). (2006). Positive youth development so far: Core hypotheses and their implications for policy and practice. </a:t>
            </a:r>
            <a:r>
              <a:rPr lang="en-US" altLang="en-US" sz="1300" i="1" dirty="0">
                <a:cs typeface="Arial" panose="020B0604020202020204" pitchFamily="34" charset="0"/>
              </a:rPr>
              <a:t>Search Institute Insights &amp; Evidence, 3</a:t>
            </a:r>
            <a:r>
              <a:rPr lang="en-US" altLang="en-US" sz="1300" dirty="0">
                <a:cs typeface="Arial" panose="020B0604020202020204" pitchFamily="34" charset="0"/>
              </a:rPr>
              <a:t>(1), 1–13. </a:t>
            </a:r>
          </a:p>
          <a:p>
            <a:pPr marL="342900" indent="-342900">
              <a:spcBef>
                <a:spcPct val="20000"/>
              </a:spcBef>
              <a:buFont typeface="+mj-lt"/>
              <a:buAutoNum type="arabicPeriod" startAt="22"/>
            </a:pPr>
            <a:endParaRPr lang="en-US" altLang="en-US" sz="1300" dirty="0">
              <a:cs typeface="Arial" panose="020B0604020202020204" pitchFamily="34" charset="0"/>
            </a:endParaRPr>
          </a:p>
          <a:p>
            <a:pPr>
              <a:spcBef>
                <a:spcPct val="20000"/>
              </a:spcBef>
              <a:buFont typeface="Arial" panose="020B0604020202020204" pitchFamily="34" charset="0"/>
              <a:buNone/>
            </a:pPr>
            <a:endParaRPr lang="en-US" altLang="en-US" sz="1300" baseline="30000" dirty="0">
              <a:cs typeface="Arial" panose="020B0604020202020204" pitchFamily="34" charset="0"/>
            </a:endParaRPr>
          </a:p>
        </p:txBody>
      </p:sp>
      <p:sp>
        <p:nvSpPr>
          <p:cNvPr id="3" name="TextBox 2"/>
          <p:cNvSpPr txBox="1"/>
          <p:nvPr/>
        </p:nvSpPr>
        <p:spPr>
          <a:xfrm>
            <a:off x="281492" y="4666979"/>
            <a:ext cx="8226258" cy="276999"/>
          </a:xfrm>
          <a:prstGeom prst="rect">
            <a:avLst/>
          </a:prstGeom>
          <a:noFill/>
        </p:spPr>
        <p:txBody>
          <a:bodyPr wrap="square" rtlCol="0">
            <a:spAutoFit/>
          </a:bodyPr>
          <a:lstStyle/>
          <a:p>
            <a:pPr algn="ctr"/>
            <a:r>
              <a:rPr lang="en-US" sz="1200" dirty="0"/>
              <a:t>See the final page of the </a:t>
            </a:r>
            <a:r>
              <a:rPr lang="en-US" sz="1200" b="1" i="1" dirty="0"/>
              <a:t>Session 1 Handouts </a:t>
            </a:r>
            <a:r>
              <a:rPr lang="en-US" sz="1200" dirty="0"/>
              <a:t>document for additional references not listed on these slides.</a:t>
            </a:r>
          </a:p>
        </p:txBody>
      </p:sp>
      <p:sp>
        <p:nvSpPr>
          <p:cNvPr id="6" name="TextBox 4"/>
          <p:cNvSpPr txBox="1">
            <a:spLocks noChangeArrowheads="1"/>
          </p:cNvSpPr>
          <p:nvPr/>
        </p:nvSpPr>
        <p:spPr bwMode="auto">
          <a:xfrm>
            <a:off x="573181" y="3985883"/>
            <a:ext cx="810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t>* </a:t>
            </a:r>
            <a:r>
              <a:rPr lang="en-US" altLang="en-US" sz="1200" i="1" dirty="0"/>
              <a:t>Please note that citations that appear in </a:t>
            </a:r>
            <a:r>
              <a:rPr lang="en-US" altLang="en-US" sz="1200" b="1" i="1" dirty="0"/>
              <a:t>bold </a:t>
            </a:r>
            <a:r>
              <a:rPr lang="en-US" altLang="en-US" sz="1200" i="1" dirty="0"/>
              <a:t>are those that are contained in both the slides and the facilitator’s notes; citations that are not bolded appear in either the slides or the notes. </a:t>
            </a:r>
          </a:p>
        </p:txBody>
      </p:sp>
    </p:spTree>
    <p:extLst>
      <p:ext uri="{BB962C8B-B14F-4D97-AF65-F5344CB8AC3E}">
        <p14:creationId xmlns:p14="http://schemas.microsoft.com/office/powerpoint/2010/main" val="46210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Introductions</a:t>
            </a:r>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4082975141"/>
              </p:ext>
            </p:extLst>
          </p:nvPr>
        </p:nvGraphicFramePr>
        <p:xfrm>
          <a:off x="685893" y="1591049"/>
          <a:ext cx="7883525" cy="427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SAPST Agenda</a:t>
            </a:r>
            <a:endParaRPr lang="en-US" altLang="en-US" sz="3600" dirty="0">
              <a:solidFill>
                <a:schemeClr val="bg1"/>
              </a:solidFill>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500793126"/>
              </p:ext>
            </p:extLst>
          </p:nvPr>
        </p:nvGraphicFramePr>
        <p:xfrm>
          <a:off x="403412" y="1396999"/>
          <a:ext cx="8359588" cy="445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Training Overview and Expectations</a:t>
            </a:r>
          </a:p>
        </p:txBody>
      </p:sp>
      <p:sp>
        <p:nvSpPr>
          <p:cNvPr id="26627" name="Rectangle 4"/>
          <p:cNvSpPr>
            <a:spLocks noChangeArrowheads="1"/>
          </p:cNvSpPr>
          <p:nvPr/>
        </p:nvSpPr>
        <p:spPr bwMode="auto">
          <a:xfrm>
            <a:off x="3221038" y="6049883"/>
            <a:ext cx="46235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mj-lt"/>
              </a:rPr>
              <a:t>Information Sheet 1.1: SAPST Overview</a:t>
            </a:r>
            <a:endParaRPr lang="en-US" altLang="en-US" sz="1800" dirty="0">
              <a:solidFill>
                <a:srgbClr val="577785"/>
              </a:solidFill>
              <a:latin typeface="+mj-lt"/>
            </a:endParaRPr>
          </a:p>
        </p:txBody>
      </p:sp>
      <p:sp>
        <p:nvSpPr>
          <p:cNvPr id="11269" name="Oval 5"/>
          <p:cNvSpPr>
            <a:spLocks noChangeArrowheads="1"/>
          </p:cNvSpPr>
          <p:nvPr/>
        </p:nvSpPr>
        <p:spPr bwMode="auto">
          <a:xfrm>
            <a:off x="469900" y="1557338"/>
            <a:ext cx="4343400" cy="2286000"/>
          </a:xfrm>
          <a:prstGeom prst="ellipse">
            <a:avLst/>
          </a:prstGeom>
          <a:gradFill rotWithShape="1">
            <a:gsLst>
              <a:gs pos="0">
                <a:srgbClr val="930307"/>
              </a:gs>
              <a:gs pos="20000">
                <a:srgbClr val="90060A"/>
              </a:gs>
              <a:gs pos="100000">
                <a:srgbClr val="6D0205"/>
              </a:gs>
            </a:gsLst>
            <a:lin ang="5400000"/>
          </a:gradFill>
          <a:ln w="9525">
            <a:solidFill>
              <a:srgbClr val="841417"/>
            </a:solidFill>
            <a:round/>
            <a:headEnd/>
            <a:tailEnd/>
          </a:ln>
          <a:effectLst>
            <a:outerShdw blurRad="63500" dist="23000" dir="5400000" rotWithShape="0">
              <a:srgbClr val="000000">
                <a:alpha val="34998"/>
              </a:srgbClr>
            </a:outerShdw>
          </a:effectLst>
        </p:spPr>
        <p:txBody>
          <a:bodyPr anchor="ctr"/>
          <a:lstStyle/>
          <a:p>
            <a:pPr algn="ctr">
              <a:spcAft>
                <a:spcPts val="600"/>
              </a:spcAft>
              <a:defRPr/>
            </a:pPr>
            <a:r>
              <a:rPr lang="en-US" sz="2400" b="1" dirty="0">
                <a:solidFill>
                  <a:schemeClr val="bg1"/>
                </a:solidFill>
                <a:latin typeface="Helvetica" charset="0"/>
                <a:ea typeface="ＭＳ Ｐゴシック" charset="0"/>
                <a:cs typeface="Helvetica" charset="0"/>
              </a:rPr>
              <a:t>What are your expectations for this training?</a:t>
            </a:r>
          </a:p>
        </p:txBody>
      </p:sp>
      <p:sp>
        <p:nvSpPr>
          <p:cNvPr id="11270" name="Oval 7"/>
          <p:cNvSpPr>
            <a:spLocks noChangeArrowheads="1"/>
          </p:cNvSpPr>
          <p:nvPr/>
        </p:nvSpPr>
        <p:spPr bwMode="auto">
          <a:xfrm>
            <a:off x="3902075" y="3292475"/>
            <a:ext cx="4695825" cy="2286000"/>
          </a:xfrm>
          <a:prstGeom prst="ellipse">
            <a:avLst/>
          </a:prstGeom>
          <a:gradFill rotWithShape="1">
            <a:gsLst>
              <a:gs pos="0">
                <a:srgbClr val="F7E8E9"/>
              </a:gs>
              <a:gs pos="64999">
                <a:srgbClr val="E8C5C5"/>
              </a:gs>
              <a:gs pos="100000">
                <a:srgbClr val="DFABAB"/>
              </a:gs>
            </a:gsLst>
            <a:lin ang="5400000" scaled="1"/>
          </a:gradFill>
          <a:ln w="9525">
            <a:solidFill>
              <a:srgbClr val="841417"/>
            </a:solidFill>
            <a:round/>
            <a:headEnd/>
            <a:tailEnd/>
          </a:ln>
          <a:effectLst>
            <a:outerShdw blurRad="63500" dist="20000" dir="5400000" rotWithShape="0">
              <a:srgbClr val="000000">
                <a:alpha val="37999"/>
              </a:srgbClr>
            </a:outerShdw>
          </a:effectLst>
        </p:spPr>
        <p:txBody>
          <a:bodyPr anchor="ctr"/>
          <a:lstStyle/>
          <a:p>
            <a:pPr algn="ctr">
              <a:spcAft>
                <a:spcPts val="600"/>
              </a:spcAft>
              <a:defRPr/>
            </a:pPr>
            <a:r>
              <a:rPr lang="en-US" sz="2400" b="1" dirty="0">
                <a:latin typeface="Helvetica" charset="0"/>
                <a:ea typeface="ＭＳ Ｐゴシック" charset="0"/>
                <a:cs typeface="Helvetica" charset="0"/>
              </a:rPr>
              <a:t>What do you hope to learn about?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ctrTitle"/>
          </p:nvPr>
        </p:nvSpPr>
        <p:spPr>
          <a:xfrm>
            <a:off x="403412" y="-11952"/>
            <a:ext cx="8448488" cy="1105648"/>
          </a:xfrm>
        </p:spPr>
        <p:txBody>
          <a:bodyPr/>
          <a:lstStyle/>
          <a:p>
            <a:pPr eaLnBrk="1" hangingPunct="1"/>
            <a:r>
              <a:rPr lang="en-US" altLang="en-US" sz="3600" b="1" dirty="0">
                <a:solidFill>
                  <a:schemeClr val="bg1"/>
                </a:solidFill>
                <a:latin typeface="Helvetica" panose="020B0604020202020204" pitchFamily="34" charset="0"/>
              </a:rPr>
              <a:t>Our Learning Environment</a:t>
            </a:r>
          </a:p>
        </p:txBody>
      </p:sp>
      <p:graphicFrame>
        <p:nvGraphicFramePr>
          <p:cNvPr id="6" name="Diagram 5"/>
          <p:cNvGraphicFramePr/>
          <p:nvPr>
            <p:extLst>
              <p:ext uri="{D42A27DB-BD31-4B8C-83A1-F6EECF244321}">
                <p14:modId xmlns:p14="http://schemas.microsoft.com/office/powerpoint/2010/main" val="3823375041"/>
              </p:ext>
            </p:extLst>
          </p:nvPr>
        </p:nvGraphicFramePr>
        <p:xfrm>
          <a:off x="1431636" y="1295400"/>
          <a:ext cx="65532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Parking Lot</a:t>
            </a:r>
          </a:p>
        </p:txBody>
      </p:sp>
      <p:sp>
        <p:nvSpPr>
          <p:cNvPr id="56324" name="Rectangle 3"/>
          <p:cNvSpPr>
            <a:spLocks noChangeArrowheads="1"/>
          </p:cNvSpPr>
          <p:nvPr/>
        </p:nvSpPr>
        <p:spPr bwMode="auto">
          <a:xfrm>
            <a:off x="1090613" y="1946275"/>
            <a:ext cx="6961187" cy="2554288"/>
          </a:xfrm>
          <a:prstGeom prst="rect">
            <a:avLst/>
          </a:prstGeom>
          <a:noFill/>
          <a:ln>
            <a:noFill/>
          </a:ln>
          <a:extLst/>
        </p:spPr>
        <p:txBody>
          <a:bodyPr>
            <a:spAutoFit/>
          </a:bodyPr>
          <a:lstStyle/>
          <a:p>
            <a:pPr marL="458788" indent="-458788">
              <a:buFont typeface="Wingdings" charset="0"/>
              <a:buChar char="Ø"/>
              <a:defRPr/>
            </a:pPr>
            <a:r>
              <a:rPr lang="en-US" sz="3200" dirty="0">
                <a:latin typeface="Helvetica" charset="0"/>
                <a:ea typeface="ＭＳ Ｐゴシック" charset="0"/>
                <a:cs typeface="Helvetica" charset="0"/>
              </a:rPr>
              <a:t>Questions to be addressed </a:t>
            </a:r>
            <a:r>
              <a:rPr lang="en-US" sz="3200" u="sng" dirty="0">
                <a:latin typeface="Helvetica" charset="0"/>
                <a:ea typeface="ＭＳ Ｐゴシック" charset="0"/>
                <a:cs typeface="Helvetica" charset="0"/>
              </a:rPr>
              <a:t>later</a:t>
            </a:r>
            <a:r>
              <a:rPr lang="en-US" sz="3200" dirty="0">
                <a:latin typeface="Helvetica" charset="0"/>
                <a:ea typeface="ＭＳ Ｐゴシック" charset="0"/>
                <a:cs typeface="Helvetica" charset="0"/>
              </a:rPr>
              <a:t> in the training</a:t>
            </a:r>
          </a:p>
          <a:p>
            <a:pPr>
              <a:defRPr/>
            </a:pPr>
            <a:endParaRPr lang="en-US" sz="3200" dirty="0">
              <a:latin typeface="Helvetica" charset="0"/>
              <a:ea typeface="ＭＳ Ｐゴシック" charset="0"/>
              <a:cs typeface="Helvetica" charset="0"/>
            </a:endParaRPr>
          </a:p>
          <a:p>
            <a:pPr marL="458788" indent="-458788">
              <a:buFont typeface="Wingdings" charset="0"/>
              <a:buChar char="Ø"/>
              <a:defRPr/>
            </a:pPr>
            <a:r>
              <a:rPr lang="en-US" sz="3200" dirty="0">
                <a:latin typeface="Helvetica" charset="0"/>
                <a:ea typeface="ＭＳ Ｐゴシック" charset="0"/>
                <a:cs typeface="Helvetica" charset="0"/>
              </a:rPr>
              <a:t>Questions to be addressed </a:t>
            </a:r>
            <a:r>
              <a:rPr lang="en-US" sz="3200" u="sng" dirty="0">
                <a:latin typeface="Helvetica" charset="0"/>
                <a:ea typeface="ＭＳ Ｐゴシック" charset="0"/>
                <a:cs typeface="Helvetica" charset="0"/>
              </a:rPr>
              <a:t>outside</a:t>
            </a:r>
            <a:r>
              <a:rPr lang="en-US" sz="3200" dirty="0">
                <a:latin typeface="Helvetica" charset="0"/>
                <a:ea typeface="ＭＳ Ｐゴシック" charset="0"/>
                <a:cs typeface="Helvetica" charset="0"/>
              </a:rPr>
              <a:t> of the training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Session 1 Agenda</a:t>
            </a:r>
          </a:p>
        </p:txBody>
      </p:sp>
      <p:sp>
        <p:nvSpPr>
          <p:cNvPr id="11268" name="Rectangle 3"/>
          <p:cNvSpPr>
            <a:spLocks noGrp="1"/>
          </p:cNvSpPr>
          <p:nvPr>
            <p:ph type="subTitle" idx="1"/>
          </p:nvPr>
        </p:nvSpPr>
        <p:spPr/>
        <p:txBody>
          <a:bodyPr/>
          <a:lstStyle/>
          <a:p>
            <a:pPr eaLnBrk="1" hangingPunct="1">
              <a:lnSpc>
                <a:spcPct val="80000"/>
              </a:lnSpc>
              <a:spcAft>
                <a:spcPts val="600"/>
              </a:spcAft>
              <a:buFont typeface="Arial" panose="020B0604020202020204" pitchFamily="34" charset="0"/>
              <a:buNone/>
              <a:defRPr/>
            </a:pPr>
            <a:r>
              <a:rPr lang="en-US" sz="2400" dirty="0">
                <a:solidFill>
                  <a:srgbClr val="000000"/>
                </a:solidFill>
                <a:latin typeface="Helvetica" charset="0"/>
                <a:ea typeface="ＭＳ Ｐゴシック" pitchFamily="34" charset="-128"/>
              </a:rPr>
              <a:t>1.  An Introduction to the SAPST </a:t>
            </a:r>
          </a:p>
          <a:p>
            <a:pPr marL="1025525" indent="-333375" eaLnBrk="1" hangingPunct="1">
              <a:lnSpc>
                <a:spcPct val="80000"/>
              </a:lnSpc>
              <a:spcAft>
                <a:spcPts val="600"/>
              </a:spcAft>
              <a:defRPr/>
            </a:pPr>
            <a:r>
              <a:rPr lang="en-US" sz="2400" dirty="0">
                <a:solidFill>
                  <a:srgbClr val="000000"/>
                </a:solidFill>
                <a:latin typeface="Helvetica" charset="0"/>
                <a:ea typeface="ＭＳ Ｐゴシック" pitchFamily="34" charset="-128"/>
              </a:rPr>
              <a:t>Training Overview and Logistics</a:t>
            </a:r>
          </a:p>
          <a:p>
            <a:pPr eaLnBrk="1" hangingPunct="1">
              <a:lnSpc>
                <a:spcPct val="80000"/>
              </a:lnSpc>
              <a:spcAft>
                <a:spcPts val="600"/>
              </a:spcAft>
              <a:buFont typeface="Arial" panose="020B0604020202020204" pitchFamily="34" charset="0"/>
              <a:buNone/>
              <a:defRPr/>
            </a:pPr>
            <a:endParaRPr lang="en-US" sz="1200" dirty="0">
              <a:solidFill>
                <a:srgbClr val="000000"/>
              </a:solidFill>
              <a:latin typeface="Helvetica" charset="0"/>
              <a:ea typeface="ＭＳ Ｐゴシック" pitchFamily="34" charset="-128"/>
            </a:endParaRPr>
          </a:p>
          <a:p>
            <a:pPr eaLnBrk="1" hangingPunct="1">
              <a:lnSpc>
                <a:spcPct val="80000"/>
              </a:lnSpc>
              <a:spcAft>
                <a:spcPts val="600"/>
              </a:spcAft>
              <a:buFont typeface="Arial" panose="020B0604020202020204" pitchFamily="34" charset="0"/>
              <a:buNone/>
              <a:defRPr/>
            </a:pPr>
            <a:r>
              <a:rPr lang="en-US" sz="2400" dirty="0">
                <a:solidFill>
                  <a:srgbClr val="000000"/>
                </a:solidFill>
                <a:latin typeface="Helvetica" charset="0"/>
                <a:ea typeface="ＭＳ Ｐゴシック" pitchFamily="34" charset="-128"/>
              </a:rPr>
              <a:t>2.  Setting the Foundation: From Theory to </a:t>
            </a:r>
            <a:r>
              <a:rPr lang="en-US" sz="2400" dirty="0">
                <a:latin typeface="Helvetica" charset="0"/>
                <a:ea typeface="ＭＳ Ｐゴシック" pitchFamily="34" charset="-128"/>
              </a:rPr>
              <a:t>Practice</a:t>
            </a:r>
            <a:endParaRPr lang="en-US" sz="2400" dirty="0">
              <a:solidFill>
                <a:srgbClr val="000000"/>
              </a:solidFill>
              <a:latin typeface="Helvetica" charset="0"/>
              <a:ea typeface="ＭＳ Ｐゴシック" pitchFamily="34" charset="-128"/>
            </a:endParaRPr>
          </a:p>
          <a:p>
            <a:pPr marL="1149350" indent="-457200" eaLnBrk="1" hangingPunct="1">
              <a:lnSpc>
                <a:spcPct val="80000"/>
              </a:lnSpc>
              <a:spcAft>
                <a:spcPts val="600"/>
              </a:spcAft>
              <a:defRPr/>
            </a:pPr>
            <a:r>
              <a:rPr lang="en-US" sz="2400" dirty="0">
                <a:solidFill>
                  <a:srgbClr val="000000"/>
                </a:solidFill>
                <a:latin typeface="Helvetica" charset="0"/>
                <a:ea typeface="ＭＳ Ｐゴシック" pitchFamily="34" charset="-128"/>
              </a:rPr>
              <a:t>Behavioral Health</a:t>
            </a:r>
          </a:p>
          <a:p>
            <a:pPr marL="1149350" indent="-457200" eaLnBrk="1" hangingPunct="1">
              <a:lnSpc>
                <a:spcPct val="80000"/>
              </a:lnSpc>
              <a:spcAft>
                <a:spcPts val="600"/>
              </a:spcAft>
              <a:defRPr/>
            </a:pPr>
            <a:r>
              <a:rPr lang="en-US" sz="2400" dirty="0">
                <a:solidFill>
                  <a:srgbClr val="000000"/>
                </a:solidFill>
                <a:latin typeface="Helvetica" charset="0"/>
                <a:ea typeface="ＭＳ Ｐゴシック" pitchFamily="34" charset="-128"/>
              </a:rPr>
              <a:t>Continuum of Care</a:t>
            </a:r>
          </a:p>
          <a:p>
            <a:pPr marL="1149350" indent="-457200" eaLnBrk="1" hangingPunct="1">
              <a:lnSpc>
                <a:spcPct val="80000"/>
              </a:lnSpc>
              <a:spcAft>
                <a:spcPts val="600"/>
              </a:spcAft>
              <a:defRPr/>
            </a:pPr>
            <a:r>
              <a:rPr lang="en-US" sz="2400" dirty="0">
                <a:solidFill>
                  <a:srgbClr val="000000"/>
                </a:solidFill>
                <a:latin typeface="Helvetica" charset="0"/>
                <a:ea typeface="ＭＳ Ｐゴシック" pitchFamily="34" charset="-128"/>
              </a:rPr>
              <a:t>Public Health Approach</a:t>
            </a:r>
          </a:p>
          <a:p>
            <a:pPr marL="1149350" indent="-457200" eaLnBrk="1" hangingPunct="1">
              <a:lnSpc>
                <a:spcPct val="80000"/>
              </a:lnSpc>
              <a:spcAft>
                <a:spcPts val="600"/>
              </a:spcAft>
              <a:defRPr/>
            </a:pPr>
            <a:r>
              <a:rPr lang="en-US" sz="2400" dirty="0">
                <a:solidFill>
                  <a:srgbClr val="000000"/>
                </a:solidFill>
                <a:latin typeface="Helvetica" charset="0"/>
                <a:ea typeface="ＭＳ Ｐゴシック" pitchFamily="34" charset="-128"/>
              </a:rPr>
              <a:t>Risk and Protective Factors</a:t>
            </a:r>
          </a:p>
          <a:p>
            <a:pPr marL="1149350" indent="-457200" eaLnBrk="1" hangingPunct="1">
              <a:lnSpc>
                <a:spcPct val="80000"/>
              </a:lnSpc>
              <a:spcAft>
                <a:spcPts val="600"/>
              </a:spcAft>
              <a:defRPr/>
            </a:pPr>
            <a:r>
              <a:rPr lang="en-US" sz="2400" dirty="0">
                <a:solidFill>
                  <a:srgbClr val="000000"/>
                </a:solidFill>
                <a:latin typeface="Helvetica" charset="0"/>
                <a:ea typeface="ＭＳ Ｐゴシック" pitchFamily="34" charset="-128"/>
              </a:rPr>
              <a:t>Developmental Perspective</a:t>
            </a:r>
          </a:p>
          <a:p>
            <a:pPr marL="1149350" indent="-457200" eaLnBrk="1" hangingPunct="1">
              <a:lnSpc>
                <a:spcPct val="80000"/>
              </a:lnSpc>
              <a:spcAft>
                <a:spcPts val="600"/>
              </a:spcAft>
              <a:defRPr/>
            </a:pPr>
            <a:r>
              <a:rPr lang="en-US" sz="2400" dirty="0">
                <a:solidFill>
                  <a:srgbClr val="000000"/>
                </a:solidFill>
                <a:latin typeface="Helvetica" charset="0"/>
                <a:ea typeface="ＭＳ Ｐゴシック" pitchFamily="34" charset="-128"/>
              </a:rPr>
              <a:t>Introduction to Strategic Prevention Framework</a:t>
            </a:r>
            <a:endParaRPr lang="en-US" sz="2700" dirty="0">
              <a:solidFill>
                <a:srgbClr val="000000"/>
              </a:solidFill>
              <a:latin typeface="Helvetica" charset="0"/>
              <a:ea typeface="ＭＳ Ｐゴシック" pitchFamily="34" charset="-128"/>
            </a:endParaRPr>
          </a:p>
        </p:txBody>
      </p:sp>
    </p:spTree>
  </p:cSld>
  <p:clrMapOvr>
    <a:masterClrMapping/>
  </p:clrMapOvr>
</p:sld>
</file>

<file path=ppt/theme/theme1.xml><?xml version="1.0" encoding="utf-8"?>
<a:theme xmlns:a="http://schemas.openxmlformats.org/drawingml/2006/main" name="2_Custom Design">
  <a:themeElements>
    <a:clrScheme name="CAPT colors">
      <a:dk1>
        <a:sysClr val="windowText" lastClr="000000"/>
      </a:dk1>
      <a:lt1>
        <a:sysClr val="window" lastClr="FFFFFF"/>
      </a:lt1>
      <a:dk2>
        <a:srgbClr val="51738E"/>
      </a:dk2>
      <a:lt2>
        <a:srgbClr val="EEECE1"/>
      </a:lt2>
      <a:accent1>
        <a:srgbClr val="51738E"/>
      </a:accent1>
      <a:accent2>
        <a:srgbClr val="84171A"/>
      </a:accent2>
      <a:accent3>
        <a:srgbClr val="616F56"/>
      </a:accent3>
      <a:accent4>
        <a:srgbClr val="6A6087"/>
      </a:accent4>
      <a:accent5>
        <a:srgbClr val="8BACC6"/>
      </a:accent5>
      <a:accent6>
        <a:srgbClr val="B46C3A"/>
      </a:accent6>
      <a:hlink>
        <a:srgbClr val="476494"/>
      </a:hlink>
      <a:folHlink>
        <a:srgbClr val="6A60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AC8CA41967B649801294AB19FD9E5C" ma:contentTypeVersion="2" ma:contentTypeDescription="Create a new document." ma:contentTypeScope="" ma:versionID="bd8ee1cd93910443a3e75d64015019c1">
  <xsd:schema xmlns:xsd="http://www.w3.org/2001/XMLSchema" xmlns:xs="http://www.w3.org/2001/XMLSchema" xmlns:p="http://schemas.microsoft.com/office/2006/metadata/properties" xmlns:ns2="5979aaf7-0e43-49f5-ba2b-c8367ac4a444" targetNamespace="http://schemas.microsoft.com/office/2006/metadata/properties" ma:root="true" ma:fieldsID="228cc5353f28598e5958aef4a65bcecc" ns2:_="">
    <xsd:import namespace="5979aaf7-0e43-49f5-ba2b-c8367ac4a44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9aaf7-0e43-49f5-ba2b-c8367ac4a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29E2E33-6A9B-4E98-8507-DA52E8C6094E}">
  <ds:schemaRefs>
    <ds:schemaRef ds:uri="http://schemas.microsoft.com/office/2006/documentManagement/types"/>
    <ds:schemaRef ds:uri="http://purl.org/dc/elements/1.1/"/>
    <ds:schemaRef ds:uri="http://schemas.microsoft.com/office/2006/metadata/properties"/>
    <ds:schemaRef ds:uri="http://www.w3.org/XML/1998/namespace"/>
    <ds:schemaRef ds:uri="5979aaf7-0e43-49f5-ba2b-c8367ac4a444"/>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09B09EC-9BC0-4F69-B904-24A3DBEA3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79aaf7-0e43-49f5-ba2b-c8367ac4a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BE2536-4CB6-43EB-BEAC-C0BC18046057}">
  <ds:schemaRefs>
    <ds:schemaRef ds:uri="http://schemas.microsoft.com/sharepoint/v3/contenttype/forms"/>
  </ds:schemaRefs>
</ds:datastoreItem>
</file>

<file path=customXml/itemProps4.xml><?xml version="1.0" encoding="utf-8"?>
<ds:datastoreItem xmlns:ds="http://schemas.openxmlformats.org/officeDocument/2006/customXml" ds:itemID="{4E6C442E-0319-4E99-9E07-4403CFA4446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CSAP's All Hands Meeting (10-25-11).pptx</Template>
  <TotalTime>22820</TotalTime>
  <Words>4068</Words>
  <Application>Microsoft Office PowerPoint</Application>
  <PresentationFormat>On-screen Show (4:3)</PresentationFormat>
  <Paragraphs>820</Paragraphs>
  <Slides>39</Slides>
  <Notes>39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MS PGothic</vt:lpstr>
      <vt:lpstr>MS PGothic</vt:lpstr>
      <vt:lpstr>Arial</vt:lpstr>
      <vt:lpstr>Calibri</vt:lpstr>
      <vt:lpstr>Cambria</vt:lpstr>
      <vt:lpstr>Courier New</vt:lpstr>
      <vt:lpstr>Helvetica</vt:lpstr>
      <vt:lpstr>Lucida Grande</vt:lpstr>
      <vt:lpstr>Symbol</vt:lpstr>
      <vt:lpstr>Times New Roman</vt:lpstr>
      <vt:lpstr>Wingdings</vt:lpstr>
      <vt:lpstr>2_Custom Design</vt:lpstr>
      <vt:lpstr>Office Theme</vt:lpstr>
      <vt:lpstr>Substance Abuse Prevention  Skills Training (SAPST) </vt:lpstr>
      <vt:lpstr>PowerPoint Presentation</vt:lpstr>
      <vt:lpstr>An Introduction to the SAPST</vt:lpstr>
      <vt:lpstr>Introductions</vt:lpstr>
      <vt:lpstr>SAPST Agenda</vt:lpstr>
      <vt:lpstr>Training Overview and Expectations</vt:lpstr>
      <vt:lpstr>Our Learning Environment</vt:lpstr>
      <vt:lpstr>Parking Lot</vt:lpstr>
      <vt:lpstr>Session 1 Agenda</vt:lpstr>
      <vt:lpstr>Session 1 Learning Objectives</vt:lpstr>
      <vt:lpstr>  Setting the Foundation:  From Theory to Practice</vt:lpstr>
      <vt:lpstr>ACTIVITY – Decades </vt:lpstr>
      <vt:lpstr>What is Behavioral Health?1,2,3</vt:lpstr>
      <vt:lpstr>Eight Dimensions of Wellness4</vt:lpstr>
      <vt:lpstr>Continuum of Care5</vt:lpstr>
      <vt:lpstr>Promotion5,6</vt:lpstr>
      <vt:lpstr>Prevention5</vt:lpstr>
      <vt:lpstr>Universal, Selective, Indicated5</vt:lpstr>
      <vt:lpstr>ACTIVITY – U, S, or I?</vt:lpstr>
      <vt:lpstr>Treatment and Maintenance5,7</vt:lpstr>
      <vt:lpstr>Public Health: Key Characteristics5,8,9</vt:lpstr>
      <vt:lpstr>The Frog or the Pond?10</vt:lpstr>
      <vt:lpstr>Risk Factor5</vt:lpstr>
      <vt:lpstr>Protective Factor5</vt:lpstr>
      <vt:lpstr>Multiple Contexts1,5</vt:lpstr>
      <vt:lpstr>ACTIVITY – 10 Factors</vt:lpstr>
      <vt:lpstr>Evidence-Based  Risk and Protective Factors</vt:lpstr>
      <vt:lpstr>Shared Risk and Protective Factors</vt:lpstr>
      <vt:lpstr>Developmental Perspective5</vt:lpstr>
      <vt:lpstr>A Work in Progress</vt:lpstr>
      <vt:lpstr>Review: Public Health Questions</vt:lpstr>
      <vt:lpstr>Strategic Prevention Framework</vt:lpstr>
      <vt:lpstr>ACTIVITY – SPF in Action</vt:lpstr>
      <vt:lpstr>Review: Session 1 Learning Objectives</vt:lpstr>
      <vt:lpstr>    Questions or comments? </vt:lpstr>
      <vt:lpstr>Session 1 References </vt:lpstr>
      <vt:lpstr>Session 1 References Continued </vt:lpstr>
      <vt:lpstr>Session 1 References Continued </vt:lpstr>
      <vt:lpstr>Session 1 References Continued </vt:lpstr>
    </vt:vector>
  </TitlesOfParts>
  <Company>EDC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 format updated_content untouched</dc:title>
  <dc:creator>Hemali Patel</dc:creator>
  <cp:lastModifiedBy>Mitchell</cp:lastModifiedBy>
  <cp:revision>1228</cp:revision>
  <cp:lastPrinted>2022-06-15T21:10:03Z</cp:lastPrinted>
  <dcterms:created xsi:type="dcterms:W3CDTF">2012-07-10T21:40:09Z</dcterms:created>
  <dcterms:modified xsi:type="dcterms:W3CDTF">2022-06-15T21:54:28Z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Stamatakos, Korene</vt:lpwstr>
  </property>
  <property fmtid="{D5CDD505-2E9C-101B-9397-08002B2CF9AE}" pid="4" name="display_urn:schemas-microsoft-com:office:office#Author">
    <vt:lpwstr>Stamatakos, Korene</vt:lpwstr>
  </property>
  <property fmtid="{D5CDD505-2E9C-101B-9397-08002B2CF9AE}" pid="5" name="URL">
    <vt:lpwstr/>
  </property>
  <property fmtid="{D5CDD505-2E9C-101B-9397-08002B2CF9AE}" pid="6" name="ContentTypeId">
    <vt:lpwstr>0x010100CAAC8CA41967B649801294AB19FD9E5C</vt:lpwstr>
  </property>
  <property fmtid="{D5CDD505-2E9C-101B-9397-08002B2CF9AE}" pid="7" name="T/TA">
    <vt:lpwstr>3;#SAPST|38f8a3e5-a56e-4bc3-99a3-2619037e78c0</vt:lpwstr>
  </property>
</Properties>
</file>