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1095" r:id="rId5"/>
    <p:sldId id="1087" r:id="rId6"/>
    <p:sldId id="1103" r:id="rId7"/>
    <p:sldId id="1093" r:id="rId8"/>
    <p:sldId id="267" r:id="rId9"/>
    <p:sldId id="262" r:id="rId10"/>
    <p:sldId id="263" r:id="rId11"/>
    <p:sldId id="264" r:id="rId12"/>
    <p:sldId id="269" r:id="rId13"/>
    <p:sldId id="284" r:id="rId14"/>
    <p:sldId id="280" r:id="rId15"/>
    <p:sldId id="260" r:id="rId16"/>
    <p:sldId id="265" r:id="rId17"/>
    <p:sldId id="281" r:id="rId18"/>
    <p:sldId id="275" r:id="rId19"/>
    <p:sldId id="261" r:id="rId20"/>
    <p:sldId id="270" r:id="rId21"/>
    <p:sldId id="1100" r:id="rId22"/>
    <p:sldId id="1096" r:id="rId23"/>
    <p:sldId id="1097" r:id="rId24"/>
    <p:sldId id="1098" r:id="rId25"/>
    <p:sldId id="1099" r:id="rId26"/>
    <p:sldId id="271" r:id="rId27"/>
    <p:sldId id="272" r:id="rId28"/>
    <p:sldId id="276" r:id="rId29"/>
    <p:sldId id="285" r:id="rId30"/>
    <p:sldId id="288" r:id="rId31"/>
    <p:sldId id="279" r:id="rId32"/>
    <p:sldId id="286" r:id="rId33"/>
    <p:sldId id="1094" r:id="rId34"/>
    <p:sldId id="297" r:id="rId35"/>
    <p:sldId id="1104" r:id="rId36"/>
    <p:sldId id="1101" r:id="rId37"/>
    <p:sldId id="1102" r:id="rId38"/>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A55A9-0C75-7225-15A1-ECB091A9618F}" name="West, Wanda K." initials="WWK" userId="S::wwest@ou.edu::33cee7db-546e-4cda-891f-225150c698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scale, Rachel" initials="PR" lastIdx="4" clrIdx="0">
    <p:extLst>
      <p:ext uri="{19B8F6BF-5375-455C-9EA6-DF929625EA0E}">
        <p15:presenceInfo xmlns:p15="http://schemas.microsoft.com/office/powerpoint/2012/main" userId="S-1-5-21-1181185089-2005350570-1792151419-44409" providerId="AD"/>
      </p:ext>
    </p:extLst>
  </p:cmAuthor>
  <p:cmAuthor id="2" name="Adler, Melanie" initials="AM" lastIdx="4" clrIdx="1">
    <p:extLst>
      <p:ext uri="{19B8F6BF-5375-455C-9EA6-DF929625EA0E}">
        <p15:presenceInfo xmlns:p15="http://schemas.microsoft.com/office/powerpoint/2012/main" userId="S-1-5-21-1181185089-2005350570-1792151419-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66B"/>
    <a:srgbClr val="FFB500"/>
    <a:srgbClr val="3AB6DF"/>
    <a:srgbClr val="27628E"/>
    <a:srgbClr val="777777"/>
    <a:srgbClr val="B2B3B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5" autoAdjust="0"/>
    <p:restoredTop sz="74853" autoAdjust="0"/>
  </p:normalViewPr>
  <p:slideViewPr>
    <p:cSldViewPr snapToGrid="0" snapToObjects="1">
      <p:cViewPr varScale="1">
        <p:scale>
          <a:sx n="49" d="100"/>
          <a:sy n="49" d="100"/>
        </p:scale>
        <p:origin x="206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66BB488-0CA4-814A-A7A2-533EBC46B418}" type="datetimeFigureOut">
              <a:rPr lang="en-US" smtClean="0"/>
              <a:t>10/6/2023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FEEDF0E-C3B4-F849-B605-70F01BC6B04B}" type="slidenum">
              <a:rPr lang="en-US" smtClean="0"/>
              <a:t>‹#›</a:t>
            </a:fld>
            <a:endParaRPr lang="en-US"/>
          </a:p>
        </p:txBody>
      </p:sp>
    </p:spTree>
    <p:extLst>
      <p:ext uri="{BB962C8B-B14F-4D97-AF65-F5344CB8AC3E}">
        <p14:creationId xmlns:p14="http://schemas.microsoft.com/office/powerpoint/2010/main" val="376172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DA0D471-F43E-8646-9C6A-E58AF36FC28C}" type="datetimeFigureOut">
              <a:rPr lang="en-US" smtClean="0"/>
              <a:t>10/6/2023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802F050-95FB-194D-B32C-D0852D396D75}" type="slidenum">
              <a:rPr lang="en-US" smtClean="0"/>
              <a:t>‹#›</a:t>
            </a:fld>
            <a:endParaRPr lang="en-US"/>
          </a:p>
        </p:txBody>
      </p:sp>
    </p:spTree>
    <p:extLst>
      <p:ext uri="{BB962C8B-B14F-4D97-AF65-F5344CB8AC3E}">
        <p14:creationId xmlns:p14="http://schemas.microsoft.com/office/powerpoint/2010/main" val="601559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deed.com/career-advice/career-development/professional-code-of-eth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ommons.wikimedia.org/wiki/File:Question_mark_1.sv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1</a:t>
            </a:fld>
            <a:endParaRPr lang="en-US"/>
          </a:p>
        </p:txBody>
      </p:sp>
    </p:spTree>
    <p:extLst>
      <p:ext uri="{BB962C8B-B14F-4D97-AF65-F5344CB8AC3E}">
        <p14:creationId xmlns:p14="http://schemas.microsoft.com/office/powerpoint/2010/main" val="232596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10</a:t>
            </a:fld>
            <a:endParaRPr lang="en-US"/>
          </a:p>
        </p:txBody>
      </p:sp>
    </p:spTree>
    <p:extLst>
      <p:ext uri="{BB962C8B-B14F-4D97-AF65-F5344CB8AC3E}">
        <p14:creationId xmlns:p14="http://schemas.microsoft.com/office/powerpoint/2010/main" val="422064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 How Would You Describe a Professional? </a:t>
            </a:r>
            <a:r>
              <a:rPr lang="en-US" b="1" dirty="0"/>
              <a:t>Have the participants write down three words they would use.</a:t>
            </a:r>
          </a:p>
          <a:p>
            <a:r>
              <a:rPr lang="en-US" dirty="0"/>
              <a:t>Introduce</a:t>
            </a:r>
            <a:r>
              <a:rPr lang="en-US" baseline="0" dirty="0"/>
              <a:t> the video and ask them to see if their words were listed by the people in the video and  also which words in the video they would add to their list.</a:t>
            </a:r>
          </a:p>
          <a:p>
            <a:r>
              <a:rPr lang="en-US" baseline="0" dirty="0"/>
              <a:t>S</a:t>
            </a:r>
            <a:r>
              <a:rPr lang="en-US" dirty="0"/>
              <a:t>how the video. https://www.youtube.com/watch?v=2vFdQY1qSlM</a:t>
            </a:r>
          </a:p>
          <a:p>
            <a:r>
              <a:rPr lang="en-US" dirty="0"/>
              <a:t>Ask participants</a:t>
            </a:r>
            <a:r>
              <a:rPr lang="en-US" baseline="0" dirty="0"/>
              <a:t> to share </a:t>
            </a:r>
          </a:p>
          <a:p>
            <a:pPr marL="176131" indent="-176131">
              <a:buFont typeface="Arial" panose="020B0604020202020204" pitchFamily="34" charset="0"/>
              <a:buChar char="•"/>
            </a:pPr>
            <a:r>
              <a:rPr lang="en-US" baseline="0" dirty="0"/>
              <a:t>the words that were both on their list and on the video.</a:t>
            </a:r>
          </a:p>
          <a:p>
            <a:pPr marL="176131" indent="-176131">
              <a:buFont typeface="Arial" panose="020B0604020202020204" pitchFamily="34" charset="0"/>
              <a:buChar char="•"/>
            </a:pPr>
            <a:r>
              <a:rPr lang="en-US" baseline="0" dirty="0"/>
              <a:t>then any </a:t>
            </a:r>
            <a:r>
              <a:rPr lang="en-US" dirty="0"/>
              <a:t>words were offered in the video that</a:t>
            </a:r>
            <a:r>
              <a:rPr lang="en-US" baseline="0" dirty="0"/>
              <a:t> were not on their list</a:t>
            </a:r>
          </a:p>
          <a:p>
            <a:pPr marL="176131" indent="-176131">
              <a:buFont typeface="Arial" panose="020B0604020202020204" pitchFamily="34" charset="0"/>
              <a:buChar char="•"/>
            </a:pPr>
            <a:r>
              <a:rPr lang="en-US" baseline="0" dirty="0"/>
              <a:t>finally, any words that were on their list but not in the video.</a:t>
            </a:r>
          </a:p>
          <a:p>
            <a:pPr marL="176131" indent="-176131">
              <a:buFont typeface="Arial" panose="020B0604020202020204" pitchFamily="34" charset="0"/>
              <a:buChar char="•"/>
            </a:pPr>
            <a:endParaRPr lang="en-US" baseline="0" dirty="0"/>
          </a:p>
          <a:p>
            <a:r>
              <a:rPr lang="en-US" baseline="0" dirty="0"/>
              <a:t>Summarize.</a:t>
            </a:r>
          </a:p>
        </p:txBody>
      </p:sp>
      <p:sp>
        <p:nvSpPr>
          <p:cNvPr id="4" name="Slide Number Placeholder 3"/>
          <p:cNvSpPr>
            <a:spLocks noGrp="1"/>
          </p:cNvSpPr>
          <p:nvPr>
            <p:ph type="sldNum" sz="quarter" idx="10"/>
          </p:nvPr>
        </p:nvSpPr>
        <p:spPr/>
        <p:txBody>
          <a:bodyPr/>
          <a:lstStyle/>
          <a:p>
            <a:fld id="{3001332D-9E8C-49A6-BF6F-0CFA3DE59B40}" type="slidenum">
              <a:rPr lang="en-US" smtClean="0"/>
              <a:t>11</a:t>
            </a:fld>
            <a:endParaRPr lang="en-US"/>
          </a:p>
        </p:txBody>
      </p:sp>
    </p:spTree>
    <p:extLst>
      <p:ext uri="{BB962C8B-B14F-4D97-AF65-F5344CB8AC3E}">
        <p14:creationId xmlns:p14="http://schemas.microsoft.com/office/powerpoint/2010/main" val="215202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INDEED, the job search, offers this list of characteristics of a professional:</a:t>
            </a:r>
          </a:p>
          <a:p>
            <a:r>
              <a:rPr lang="en-US" b="1" dirty="0"/>
              <a:t>Respectful of others</a:t>
            </a:r>
          </a:p>
          <a:p>
            <a:r>
              <a:rPr lang="en-US" dirty="0"/>
              <a:t>Professionals always treat others with respect. They understand that though humor is appropriate in the workplace, they should always use it with respect to others. The only time that professionals engage in conversations about other people is if they are evaluating their performance and looking for constructive ways to improve their performance in the workplace.</a:t>
            </a:r>
          </a:p>
          <a:p>
            <a:r>
              <a:rPr lang="en-US" b="1" dirty="0"/>
              <a:t>Ethical</a:t>
            </a:r>
          </a:p>
          <a:p>
            <a:r>
              <a:rPr lang="en-US" dirty="0"/>
              <a:t>Embodying professionalism also means to be committed to doing the right thing. Honesty, open disclosure and sincerity are all characteristics of ethical behavior. Many organizations include a commitment to ethical behavior in their code of conduct. Professionals can adopt a personal code of conduct and make the same commitment on an individual basis. </a:t>
            </a:r>
            <a:r>
              <a:rPr lang="en-US" b="1" dirty="0"/>
              <a:t>Related:</a:t>
            </a:r>
            <a:r>
              <a:rPr lang="en-US" dirty="0"/>
              <a:t> </a:t>
            </a:r>
            <a:r>
              <a:rPr lang="en-US" b="1" dirty="0">
                <a:hlinkClick r:id="rId3"/>
              </a:rPr>
              <a:t>Professional Code of Ethics</a:t>
            </a:r>
            <a:endParaRPr lang="en-US" dirty="0"/>
          </a:p>
          <a:p>
            <a:r>
              <a:rPr lang="en-US" b="1" dirty="0"/>
              <a:t>Reliable</a:t>
            </a:r>
          </a:p>
          <a:p>
            <a:r>
              <a:rPr lang="en-US" dirty="0"/>
              <a:t>Professionals are dependable and keep their commitments. They do what they say they will do and don't overpromise. Professionals respond to colleagues and customers promptly and follow through on their commitments in a timely manner. Punctuality is a key aspect of this professional characteristic. It's always important to clarify any areas of uncertainty when dealing with customers or members of your team to ensure there are no mistaken assumptions or surprises.</a:t>
            </a:r>
          </a:p>
          <a:p>
            <a:r>
              <a:rPr lang="en-US" dirty="0"/>
              <a:t>A professional keeps their workspace neat and organized so that they can easily find items when they need them. All files and paperwork should be in place and, if they have to deliver a presentation, all materials should be ready well in advance so there are no unexpected delays.</a:t>
            </a:r>
          </a:p>
          <a:p>
            <a:pPr defTabSz="939363">
              <a:defRPr/>
            </a:pPr>
            <a:r>
              <a:rPr lang="en-US" b="1" dirty="0"/>
              <a:t>Organized</a:t>
            </a:r>
            <a:endParaRPr lang="en-US" dirty="0"/>
          </a:p>
          <a:p>
            <a:endParaRPr lang="en-US" dirty="0"/>
          </a:p>
          <a:p>
            <a:r>
              <a:rPr lang="en-US" b="1" dirty="0"/>
              <a:t>Accountable</a:t>
            </a:r>
          </a:p>
          <a:p>
            <a:r>
              <a:rPr lang="en-US" dirty="0"/>
              <a:t>Just as a professional accepts credit for having completed a task or achieved a goal, they also are accountable for their actions when they fail. They take responsibility for any mistakes that they make and take whatever steps necessary to resolve any consequences from mistakes. They are accountable and expect accountability from others.</a:t>
            </a:r>
          </a:p>
          <a:p>
            <a:r>
              <a:rPr lang="en-US" b="1" dirty="0"/>
              <a:t>Positive attitude</a:t>
            </a:r>
          </a:p>
          <a:p>
            <a:r>
              <a:rPr lang="en-US" b="1" dirty="0"/>
              <a:t> </a:t>
            </a:r>
            <a:r>
              <a:rPr lang="en-US" dirty="0"/>
              <a:t>Part of being a professional means maintaining a positive, can-do attitude while working. A positive attitude will improve a professional's overall performance and increase the likelihood of a positive outcome. It will also impact the behavior and performance of others, improving employee morale in the office.</a:t>
            </a:r>
          </a:p>
          <a:p>
            <a:r>
              <a:rPr lang="en-US" b="1" dirty="0"/>
              <a:t> Emotional control</a:t>
            </a:r>
          </a:p>
          <a:p>
            <a:r>
              <a:rPr lang="en-US" dirty="0"/>
              <a:t>Emotional control is another key characteristic of professionalism. Professionals understand the importance of maintaining their composure and staying calm in all situations. By remaining calm, even during challenging moments, others can rely on them to be rational and of sound judgment.</a:t>
            </a:r>
          </a:p>
          <a:p>
            <a:r>
              <a:rPr lang="en-US" b="1" dirty="0"/>
              <a:t>12. Poised</a:t>
            </a:r>
          </a:p>
          <a:p>
            <a:r>
              <a:rPr lang="en-US" dirty="0"/>
              <a:t>Professionals should demonstrate poise, a calm and confident state of being. Being poised means maintaining a straight posture, making eye contact when communicating and helping establish a friendly and professional presence. Being poised means also staying calm during times of heightened pressure.</a:t>
            </a:r>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12</a:t>
            </a:fld>
            <a:endParaRPr lang="en-US"/>
          </a:p>
        </p:txBody>
      </p:sp>
    </p:spTree>
    <p:extLst>
      <p:ext uri="{BB962C8B-B14F-4D97-AF65-F5344CB8AC3E}">
        <p14:creationId xmlns:p14="http://schemas.microsoft.com/office/powerpoint/2010/main" val="30401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Characteristics of Professionals</a:t>
            </a:r>
            <a:r>
              <a:rPr lang="en-US" b="1" baseline="0" dirty="0"/>
              <a:t> </a:t>
            </a:r>
            <a:r>
              <a:rPr lang="en-US" b="1" dirty="0"/>
              <a:t>By Jennifer </a:t>
            </a:r>
            <a:r>
              <a:rPr lang="en-US" b="1" dirty="0" err="1"/>
              <a:t>Herrity</a:t>
            </a:r>
            <a:r>
              <a:rPr lang="en-US" b="1" baseline="0" dirty="0"/>
              <a:t> </a:t>
            </a:r>
            <a:r>
              <a:rPr lang="en-US" dirty="0"/>
              <a:t>Updated June 9, 2021 | Published April 3, 2020 in https://www.indeed.com/career-advice/career-development/professional-characteristics</a:t>
            </a:r>
          </a:p>
          <a:p>
            <a:endParaRPr lang="en-US" dirty="0"/>
          </a:p>
          <a:p>
            <a:r>
              <a:rPr lang="en-US" b="1" dirty="0"/>
              <a:t>Professional appearance</a:t>
            </a:r>
          </a:p>
          <a:p>
            <a:r>
              <a:rPr lang="en-US" dirty="0"/>
              <a:t>Professionals should always strive for a professional appearance, including appropriate attire and proper hygiene and grooming</a:t>
            </a:r>
          </a:p>
          <a:p>
            <a:r>
              <a:rPr lang="en-US" b="1" dirty="0"/>
              <a:t>Professional language</a:t>
            </a:r>
          </a:p>
          <a:p>
            <a:r>
              <a:rPr lang="en-US" dirty="0"/>
              <a:t>People who behave with professionalism monitor every area of their behavior, including how they talk. They minimize the use of slang and avoid using inappropriate language in the workplace. They even are conscientious of the language they use in informal settings.</a:t>
            </a:r>
          </a:p>
          <a:p>
            <a:r>
              <a:rPr lang="en-US" b="1" dirty="0"/>
              <a:t>Goal Focused</a:t>
            </a:r>
          </a:p>
          <a:p>
            <a:r>
              <a:rPr lang="en-US" dirty="0"/>
              <a:t>A professional is clear about their goals and understands what they need to accomplish to achieve them. They know how to stay focused on their work to maintain their productivity. Professionals recognize the importance of maintaining focus to improve the quality of their work and be as efficient as possible.</a:t>
            </a:r>
          </a:p>
          <a:p>
            <a:r>
              <a:rPr lang="en-US" b="1" dirty="0"/>
              <a:t>Effective time management</a:t>
            </a:r>
          </a:p>
          <a:p>
            <a:r>
              <a:rPr lang="en-US" dirty="0"/>
              <a:t>An employee who knows how to manage their time well is viewed by their peers as a professional. Some characteristics of time management abilities include showing up at the office on time in the morning, being on time for meetings and letting someone in the office know if they suspect that they might be late.</a:t>
            </a:r>
          </a:p>
          <a:p>
            <a:r>
              <a:rPr lang="en-US" b="1" dirty="0"/>
              <a:t>Separates personal and professional</a:t>
            </a:r>
          </a:p>
          <a:p>
            <a:r>
              <a:rPr lang="en-US" dirty="0"/>
              <a:t>Professionals understand the importance of separating their personal lives from their professional lives. While professionals may experience the same challenges in their personal lives as others, they maintain a clear separation between their professional lives and workplace demeanor.</a:t>
            </a:r>
          </a:p>
          <a:p>
            <a:r>
              <a:rPr lang="en-US" b="1" dirty="0"/>
              <a:t>Strong communicator</a:t>
            </a:r>
          </a:p>
          <a:p>
            <a:r>
              <a:rPr lang="en-US" dirty="0"/>
              <a:t>A professional must have strong communication skills. This means that they not only can effectively and efficiently convey messages to others but also that they can actively listen to and understand what others are telling them. By engaging in open and constructive communication with others, professionals can collaborate more effectively and accomplish a lot.</a:t>
            </a:r>
          </a:p>
          <a:p>
            <a:r>
              <a:rPr lang="en-US" b="1" dirty="0"/>
              <a:t>Possesses soft skills</a:t>
            </a:r>
          </a:p>
          <a:p>
            <a:r>
              <a:rPr lang="en-US" dirty="0"/>
              <a:t>Soft skills are personal attributes that allow someone to interact effectively with others. Soft skills include things like leadership, critical thinking, teamwork and people skills. Soft skills help professionals to behave courteously when addressing colleagues and managers, use the right language when communicating and respect the opinions of others.</a:t>
            </a:r>
          </a:p>
          <a:p>
            <a:r>
              <a:rPr lang="en-US" dirty="0"/>
              <a:t/>
            </a:r>
            <a:br>
              <a:rPr lang="en-US" dirty="0"/>
            </a:b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13</a:t>
            </a:fld>
            <a:endParaRPr lang="en-US"/>
          </a:p>
        </p:txBody>
      </p:sp>
    </p:spTree>
    <p:extLst>
      <p:ext uri="{BB962C8B-B14F-4D97-AF65-F5344CB8AC3E}">
        <p14:creationId xmlns:p14="http://schemas.microsoft.com/office/powerpoint/2010/main" val="62203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a:t>
            </a:r>
            <a:r>
              <a:rPr lang="en-US" baseline="0" dirty="0"/>
              <a:t> few participants t share one characteristic for items 1 and 2 and then one action step,</a:t>
            </a:r>
          </a:p>
          <a:p>
            <a:r>
              <a:rPr lang="en-US" baseline="0" dirty="0"/>
              <a:t>Comment that we must always be growing as a professional and the only way to do that is to always have a personal growth plan.</a:t>
            </a:r>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14</a:t>
            </a:fld>
            <a:endParaRPr lang="en-US"/>
          </a:p>
        </p:txBody>
      </p:sp>
    </p:spTree>
    <p:extLst>
      <p:ext uri="{BB962C8B-B14F-4D97-AF65-F5344CB8AC3E}">
        <p14:creationId xmlns:p14="http://schemas.microsoft.com/office/powerpoint/2010/main" val="265956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15</a:t>
            </a:fld>
            <a:endParaRPr lang="en-US"/>
          </a:p>
        </p:txBody>
      </p:sp>
    </p:spTree>
    <p:extLst>
      <p:ext uri="{BB962C8B-B14F-4D97-AF65-F5344CB8AC3E}">
        <p14:creationId xmlns:p14="http://schemas.microsoft.com/office/powerpoint/2010/main" val="166749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16</a:t>
            </a:fld>
            <a:endParaRPr lang="en-US"/>
          </a:p>
        </p:txBody>
      </p:sp>
    </p:spTree>
    <p:extLst>
      <p:ext uri="{BB962C8B-B14F-4D97-AF65-F5344CB8AC3E}">
        <p14:creationId xmlns:p14="http://schemas.microsoft.com/office/powerpoint/2010/main" val="169650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17</a:t>
            </a:fld>
            <a:endParaRPr lang="en-US"/>
          </a:p>
        </p:txBody>
      </p:sp>
    </p:spTree>
    <p:extLst>
      <p:ext uri="{BB962C8B-B14F-4D97-AF65-F5344CB8AC3E}">
        <p14:creationId xmlns:p14="http://schemas.microsoft.com/office/powerpoint/2010/main" val="44921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18</a:t>
            </a:fld>
            <a:endParaRPr lang="en-US"/>
          </a:p>
        </p:txBody>
      </p:sp>
    </p:spTree>
    <p:extLst>
      <p:ext uri="{BB962C8B-B14F-4D97-AF65-F5344CB8AC3E}">
        <p14:creationId xmlns:p14="http://schemas.microsoft.com/office/powerpoint/2010/main" val="9284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19</a:t>
            </a:fld>
            <a:endParaRPr lang="en-US"/>
          </a:p>
        </p:txBody>
      </p:sp>
    </p:spTree>
    <p:extLst>
      <p:ext uri="{BB962C8B-B14F-4D97-AF65-F5344CB8AC3E}">
        <p14:creationId xmlns:p14="http://schemas.microsoft.com/office/powerpoint/2010/main" val="304185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2F050-95FB-194D-B32C-D0852D396D75}" type="slidenum">
              <a:rPr lang="en-US" smtClean="0"/>
              <a:t>2</a:t>
            </a:fld>
            <a:endParaRPr lang="en-US"/>
          </a:p>
        </p:txBody>
      </p:sp>
    </p:spTree>
    <p:extLst>
      <p:ext uri="{BB962C8B-B14F-4D97-AF65-F5344CB8AC3E}">
        <p14:creationId xmlns:p14="http://schemas.microsoft.com/office/powerpoint/2010/main" val="192145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20</a:t>
            </a:fld>
            <a:endParaRPr lang="en-US"/>
          </a:p>
        </p:txBody>
      </p:sp>
    </p:spTree>
    <p:extLst>
      <p:ext uri="{BB962C8B-B14F-4D97-AF65-F5344CB8AC3E}">
        <p14:creationId xmlns:p14="http://schemas.microsoft.com/office/powerpoint/2010/main" val="1475491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21</a:t>
            </a:fld>
            <a:endParaRPr lang="en-US"/>
          </a:p>
        </p:txBody>
      </p:sp>
    </p:spTree>
    <p:extLst>
      <p:ext uri="{BB962C8B-B14F-4D97-AF65-F5344CB8AC3E}">
        <p14:creationId xmlns:p14="http://schemas.microsoft.com/office/powerpoint/2010/main" val="277254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22</a:t>
            </a:fld>
            <a:endParaRPr lang="en-US"/>
          </a:p>
        </p:txBody>
      </p:sp>
    </p:spTree>
    <p:extLst>
      <p:ext uri="{BB962C8B-B14F-4D97-AF65-F5344CB8AC3E}">
        <p14:creationId xmlns:p14="http://schemas.microsoft.com/office/powerpoint/2010/main" val="896836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inspire our staff and our coalition</a:t>
            </a:r>
            <a:r>
              <a:rPr lang="en-US" baseline="0" dirty="0"/>
              <a:t> representatives to present ourselves as professionals?</a:t>
            </a:r>
          </a:p>
          <a:p>
            <a:r>
              <a:rPr lang="en-US" baseline="0" dirty="0"/>
              <a:t>How does this pertain to the youth who represent us?</a:t>
            </a:r>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23</a:t>
            </a:fld>
            <a:endParaRPr lang="en-US"/>
          </a:p>
        </p:txBody>
      </p:sp>
    </p:spTree>
    <p:extLst>
      <p:ext uri="{BB962C8B-B14F-4D97-AF65-F5344CB8AC3E}">
        <p14:creationId xmlns:p14="http://schemas.microsoft.com/office/powerpoint/2010/main" val="94789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organizations have this. As a prevention professional, it is your responsibility to represent</a:t>
            </a:r>
            <a:r>
              <a:rPr lang="en-US" baseline="0" dirty="0"/>
              <a:t> your organization in this way whether it is your agency or your coalition.</a:t>
            </a:r>
          </a:p>
          <a:p>
            <a:r>
              <a:rPr lang="en-US" dirty="0"/>
              <a:t>Integrity:</a:t>
            </a:r>
            <a:r>
              <a:rPr lang="en-US" baseline="0" dirty="0"/>
              <a:t> “Honorable behavior,” fair and accurate services, strong moral principles, respect…personal principles elevated to</a:t>
            </a:r>
          </a:p>
          <a:p>
            <a:pPr defTabSz="939363">
              <a:defRPr/>
            </a:pPr>
            <a:r>
              <a:rPr lang="en-US" dirty="0"/>
              <a:t>Legality</a:t>
            </a:r>
            <a:r>
              <a:rPr lang="en-US" baseline="0" dirty="0"/>
              <a:t>: </a:t>
            </a:r>
            <a:r>
              <a:rPr lang="en-US" dirty="0"/>
              <a:t>contract compliance, adherence to all laws</a:t>
            </a:r>
          </a:p>
          <a:p>
            <a:pPr defTabSz="939363">
              <a:defRPr/>
            </a:pPr>
            <a:r>
              <a:rPr lang="en-US" dirty="0"/>
              <a:t>Fiscal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24</a:t>
            </a:fld>
            <a:endParaRPr lang="en-US"/>
          </a:p>
        </p:txBody>
      </p:sp>
    </p:spTree>
    <p:extLst>
      <p:ext uri="{BB962C8B-B14F-4D97-AF65-F5344CB8AC3E}">
        <p14:creationId xmlns:p14="http://schemas.microsoft.com/office/powerpoint/2010/main" val="76943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Mission:-focused </a:t>
            </a:r>
            <a:r>
              <a:rPr lang="en-US" dirty="0"/>
              <a:t>Clearly</a:t>
            </a:r>
            <a:r>
              <a:rPr lang="en-US" baseline="0" dirty="0"/>
              <a:t> articulates its mission shares it with staff and constituents,  and stays on its mission pathway</a:t>
            </a:r>
          </a:p>
          <a:p>
            <a:r>
              <a:rPr lang="en-US" b="1" baseline="0" dirty="0"/>
              <a:t>Constituent centered</a:t>
            </a:r>
            <a:r>
              <a:rPr lang="en-US" baseline="0" dirty="0"/>
              <a:t>: staff, partners, service recipients, funders, community, It is essential that organizations communicate with all its constituents about how THRY made things happen and contributed to the success of its activities and mission.</a:t>
            </a:r>
          </a:p>
          <a:p>
            <a:r>
              <a:rPr lang="en-US" b="1" baseline="0" dirty="0"/>
              <a:t>Diversified in funding</a:t>
            </a:r>
            <a:r>
              <a:rPr lang="en-US" baseline="0" dirty="0"/>
              <a:t>, To sustain the organization and actualize its mission,, organizations must be creative in identifying funding related to its mission: grants, fees, </a:t>
            </a:r>
            <a:r>
              <a:rPr lang="en-US" baseline="0" dirty="0" err="1"/>
              <a:t>inkind</a:t>
            </a:r>
            <a:r>
              <a:rPr lang="en-US" baseline="0" dirty="0"/>
              <a:t>, fund-raising.</a:t>
            </a:r>
          </a:p>
          <a:p>
            <a:r>
              <a:rPr lang="en-US" baseline="0" dirty="0"/>
              <a:t>by building strong relationships, inspire others to take action, la by example, provide others with opportunities to engage in its cause. This happens only when we work </a:t>
            </a:r>
            <a:r>
              <a:rPr lang="en-US" b="1" baseline="0" dirty="0"/>
              <a:t>Mobilize and inspire </a:t>
            </a:r>
            <a:r>
              <a:rPr lang="en-US" baseline="0" dirty="0"/>
              <a:t>with others  to create conversations and influence policies that effect positive change.</a:t>
            </a:r>
          </a:p>
          <a:p>
            <a:pPr defTabSz="939363">
              <a:defRPr/>
            </a:pPr>
            <a:r>
              <a:rPr lang="en-US" b="1" dirty="0"/>
              <a:t>Agile:</a:t>
            </a:r>
            <a:r>
              <a:rPr lang="en-US" baseline="0" dirty="0"/>
              <a:t> </a:t>
            </a:r>
            <a:r>
              <a:rPr lang="en-US" dirty="0"/>
              <a:t>It needs to continually respond t change and unexpected risks.</a:t>
            </a:r>
          </a:p>
          <a:p>
            <a:r>
              <a:rPr lang="en-US" b="1" baseline="0" dirty="0"/>
              <a:t>Digitally savvy</a:t>
            </a:r>
            <a:r>
              <a:rPr lang="en-US" baseline="0" dirty="0"/>
              <a:t>: Technology is transforming how we communicate and provide services. We need to develop the expertise to stay current with technology at all levels of the organization to stay relevant</a:t>
            </a:r>
          </a:p>
          <a:p>
            <a:r>
              <a:rPr lang="en-US" b="1" baseline="0" dirty="0"/>
              <a:t>Listens and improves</a:t>
            </a:r>
            <a:r>
              <a:rPr lang="en-US" baseline="0" dirty="0"/>
              <a:t>: Listens to constituents all </a:t>
            </a:r>
            <a:r>
              <a:rPr lang="en-US" baseline="0" dirty="0" err="1"/>
              <a:t>all</a:t>
            </a:r>
            <a:r>
              <a:rPr lang="en-US" baseline="0" dirty="0"/>
              <a:t> levels,, including those who constitute the “loyal opposition.” We must bring enthusiasm, a passion for growth and positive change, and a willingness to take on the challenges that prevention constantly presents.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25</a:t>
            </a:fld>
            <a:endParaRPr lang="en-US"/>
          </a:p>
        </p:txBody>
      </p:sp>
    </p:spTree>
    <p:extLst>
      <p:ext uri="{BB962C8B-B14F-4D97-AF65-F5344CB8AC3E}">
        <p14:creationId xmlns:p14="http://schemas.microsoft.com/office/powerpoint/2010/main" val="254052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r>
              <a:rPr lang="en-US" baseline="0" dirty="0"/>
              <a:t> FOR PARTICIPANTS:</a:t>
            </a:r>
          </a:p>
          <a:p>
            <a:r>
              <a:rPr lang="en-US" baseline="0" dirty="0"/>
              <a:t>(Tell my goal setting story)	</a:t>
            </a:r>
          </a:p>
          <a:p>
            <a:pPr marL="176131" indent="-176131">
              <a:buFont typeface="Arial" panose="020B0604020202020204" pitchFamily="34" charset="0"/>
              <a:buChar char="•"/>
            </a:pPr>
            <a:r>
              <a:rPr lang="en-US" dirty="0"/>
              <a:t>It’s 2023, a time for New</a:t>
            </a:r>
            <a:r>
              <a:rPr lang="en-US" baseline="0" dirty="0"/>
              <a:t> Year’s Goals: Have you set at least three professional goals for this year? (Harvard study: set goals but don’t share them---Write down goals----write down and share goals. Who would you share your goals with?</a:t>
            </a:r>
          </a:p>
          <a:p>
            <a:pPr marL="176131" indent="-176131">
              <a:buFont typeface="Arial" panose="020B0604020202020204" pitchFamily="34" charset="0"/>
              <a:buChar char="•"/>
            </a:pPr>
            <a:r>
              <a:rPr lang="en-US" baseline="0" dirty="0"/>
              <a:t>What is a risk you are willing to take this year? Take the prevention exam? Learn a new skill and try it out a new skill? Are you willing to be uncomfortable for a while?</a:t>
            </a:r>
          </a:p>
          <a:p>
            <a:pPr marL="176131" indent="-176131">
              <a:buFont typeface="Arial" panose="020B0604020202020204" pitchFamily="34" charset="0"/>
              <a:buChar char="•"/>
            </a:pPr>
            <a:r>
              <a:rPr lang="en-US" baseline="0" dirty="0"/>
              <a:t>How did you find your mentors?</a:t>
            </a:r>
          </a:p>
          <a:p>
            <a:pPr marL="176131" indent="-176131">
              <a:buFont typeface="Arial" panose="020B0604020202020204" pitchFamily="34" charset="0"/>
              <a:buChar char="•"/>
            </a:pPr>
            <a:r>
              <a:rPr lang="en-US" baseline="0" dirty="0"/>
              <a:t>How have you grown your network?</a:t>
            </a:r>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26</a:t>
            </a:fld>
            <a:endParaRPr lang="en-US"/>
          </a:p>
        </p:txBody>
      </p:sp>
    </p:spTree>
    <p:extLst>
      <p:ext uri="{BB962C8B-B14F-4D97-AF65-F5344CB8AC3E}">
        <p14:creationId xmlns:p14="http://schemas.microsoft.com/office/powerpoint/2010/main" val="4205882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Increase your competencies:</a:t>
            </a:r>
            <a:r>
              <a:rPr lang="en-US" baseline="0" dirty="0"/>
              <a:t> How? Trainings. Co-train/co-present with someone. Conferences. Join a board.</a:t>
            </a:r>
            <a:endParaRPr lang="en-US" dirty="0"/>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27</a:t>
            </a:fld>
            <a:endParaRPr lang="en-US"/>
          </a:p>
        </p:txBody>
      </p:sp>
    </p:spTree>
    <p:extLst>
      <p:ext uri="{BB962C8B-B14F-4D97-AF65-F5344CB8AC3E}">
        <p14:creationId xmlns:p14="http://schemas.microsoft.com/office/powerpoint/2010/main" val="357232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individual plans and organizational  plans have the same steps…</a:t>
            </a:r>
          </a:p>
          <a:p>
            <a:r>
              <a:rPr lang="en-US" dirty="0"/>
              <a:t>Emphasize “Nothing about us</a:t>
            </a:r>
            <a:r>
              <a:rPr lang="en-US" baseline="0" dirty="0"/>
              <a:t> without us!” in our organizational plans.</a:t>
            </a:r>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28</a:t>
            </a:fld>
            <a:endParaRPr lang="en-US"/>
          </a:p>
        </p:txBody>
      </p:sp>
    </p:spTree>
    <p:extLst>
      <p:ext uri="{BB962C8B-B14F-4D97-AF65-F5344CB8AC3E}">
        <p14:creationId xmlns:p14="http://schemas.microsoft.com/office/powerpoint/2010/main" val="592144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full screen</a:t>
            </a:r>
          </a:p>
        </p:txBody>
      </p:sp>
      <p:sp>
        <p:nvSpPr>
          <p:cNvPr id="4" name="Slide Number Placeholder 3"/>
          <p:cNvSpPr>
            <a:spLocks noGrp="1"/>
          </p:cNvSpPr>
          <p:nvPr>
            <p:ph type="sldNum" sz="quarter" idx="10"/>
          </p:nvPr>
        </p:nvSpPr>
        <p:spPr/>
        <p:txBody>
          <a:bodyPr/>
          <a:lstStyle/>
          <a:p>
            <a:fld id="{3001332D-9E8C-49A6-BF6F-0CFA3DE59B40}" type="slidenum">
              <a:rPr lang="en-US" smtClean="0"/>
              <a:t>29</a:t>
            </a:fld>
            <a:endParaRPr lang="en-US"/>
          </a:p>
        </p:txBody>
      </p:sp>
    </p:spTree>
    <p:extLst>
      <p:ext uri="{BB962C8B-B14F-4D97-AF65-F5344CB8AC3E}">
        <p14:creationId xmlns:p14="http://schemas.microsoft.com/office/powerpoint/2010/main" val="398074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3</a:t>
            </a:fld>
            <a:endParaRPr lang="en-US"/>
          </a:p>
        </p:txBody>
      </p:sp>
    </p:spTree>
    <p:extLst>
      <p:ext uri="{BB962C8B-B14F-4D97-AF65-F5344CB8AC3E}">
        <p14:creationId xmlns:p14="http://schemas.microsoft.com/office/powerpoint/2010/main" val="1044820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30</a:t>
            </a:fld>
            <a:endParaRPr lang="en-US"/>
          </a:p>
        </p:txBody>
      </p:sp>
    </p:spTree>
    <p:extLst>
      <p:ext uri="{BB962C8B-B14F-4D97-AF65-F5344CB8AC3E}">
        <p14:creationId xmlns:p14="http://schemas.microsoft.com/office/powerpoint/2010/main" val="1365665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a:t>Photo source: </a:t>
            </a:r>
            <a:r>
              <a:rPr lang="en-US" dirty="0">
                <a:hlinkClick r:id="rId3"/>
              </a:rPr>
              <a:t>https://commons.wikimedia.org/wiki/File:Question_mark_1.svg</a:t>
            </a:r>
            <a:r>
              <a:rPr lang="en-US" dirty="0"/>
              <a:t> </a:t>
            </a:r>
          </a:p>
        </p:txBody>
      </p:sp>
      <p:sp>
        <p:nvSpPr>
          <p:cNvPr id="4" name="Slide Number Placeholder 3"/>
          <p:cNvSpPr>
            <a:spLocks noGrp="1"/>
          </p:cNvSpPr>
          <p:nvPr>
            <p:ph type="sldNum" sz="quarter" idx="10"/>
          </p:nvPr>
        </p:nvSpPr>
        <p:spPr/>
        <p:txBody>
          <a:bodyPr/>
          <a:lstStyle/>
          <a:p>
            <a:fld id="{6802F050-95FB-194D-B32C-D0852D396D75}" type="slidenum">
              <a:rPr lang="en-US" smtClean="0"/>
              <a:t>31</a:t>
            </a:fld>
            <a:endParaRPr lang="en-US"/>
          </a:p>
        </p:txBody>
      </p:sp>
    </p:spTree>
    <p:extLst>
      <p:ext uri="{BB962C8B-B14F-4D97-AF65-F5344CB8AC3E}">
        <p14:creationId xmlns:p14="http://schemas.microsoft.com/office/powerpoint/2010/main" val="191778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32</a:t>
            </a:fld>
            <a:endParaRPr lang="en-US"/>
          </a:p>
        </p:txBody>
      </p:sp>
    </p:spTree>
    <p:extLst>
      <p:ext uri="{BB962C8B-B14F-4D97-AF65-F5344CB8AC3E}">
        <p14:creationId xmlns:p14="http://schemas.microsoft.com/office/powerpoint/2010/main" val="386629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33</a:t>
            </a:fld>
            <a:endParaRPr lang="en-US"/>
          </a:p>
        </p:txBody>
      </p:sp>
    </p:spTree>
    <p:extLst>
      <p:ext uri="{BB962C8B-B14F-4D97-AF65-F5344CB8AC3E}">
        <p14:creationId xmlns:p14="http://schemas.microsoft.com/office/powerpoint/2010/main" val="3634107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34</a:t>
            </a:fld>
            <a:endParaRPr lang="en-US"/>
          </a:p>
        </p:txBody>
      </p:sp>
    </p:spTree>
    <p:extLst>
      <p:ext uri="{BB962C8B-B14F-4D97-AF65-F5344CB8AC3E}">
        <p14:creationId xmlns:p14="http://schemas.microsoft.com/office/powerpoint/2010/main" val="67647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4</a:t>
            </a:fld>
            <a:endParaRPr lang="en-US"/>
          </a:p>
        </p:txBody>
      </p:sp>
    </p:spTree>
    <p:extLst>
      <p:ext uri="{BB962C8B-B14F-4D97-AF65-F5344CB8AC3E}">
        <p14:creationId xmlns:p14="http://schemas.microsoft.com/office/powerpoint/2010/main" val="240223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our conversation by defining</a:t>
            </a:r>
            <a:r>
              <a:rPr lang="en-US" baseline="0" dirty="0"/>
              <a:t> what a profession really is,</a:t>
            </a:r>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5</a:t>
            </a:fld>
            <a:endParaRPr lang="en-US"/>
          </a:p>
        </p:txBody>
      </p:sp>
    </p:spTree>
    <p:extLst>
      <p:ext uri="{BB962C8B-B14F-4D97-AF65-F5344CB8AC3E}">
        <p14:creationId xmlns:p14="http://schemas.microsoft.com/office/powerpoint/2010/main" val="881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Prevention meets all these criteria.</a:t>
            </a:r>
          </a:p>
        </p:txBody>
      </p:sp>
      <p:sp>
        <p:nvSpPr>
          <p:cNvPr id="4" name="Slide Number Placeholder 3"/>
          <p:cNvSpPr>
            <a:spLocks noGrp="1"/>
          </p:cNvSpPr>
          <p:nvPr>
            <p:ph type="sldNum" sz="quarter" idx="10"/>
          </p:nvPr>
        </p:nvSpPr>
        <p:spPr/>
        <p:txBody>
          <a:bodyPr/>
          <a:lstStyle/>
          <a:p>
            <a:fld id="{3001332D-9E8C-49A6-BF6F-0CFA3DE59B40}" type="slidenum">
              <a:rPr lang="en-US" smtClean="0"/>
              <a:t>6</a:t>
            </a:fld>
            <a:endParaRPr lang="en-US"/>
          </a:p>
        </p:txBody>
      </p:sp>
    </p:spTree>
    <p:extLst>
      <p:ext uri="{BB962C8B-B14F-4D97-AF65-F5344CB8AC3E}">
        <p14:creationId xmlns:p14="http://schemas.microsoft.com/office/powerpoint/2010/main" val="226291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02F050-95FB-194D-B32C-D0852D396D75}" type="slidenum">
              <a:rPr lang="en-US" smtClean="0"/>
              <a:t>7</a:t>
            </a:fld>
            <a:endParaRPr lang="en-US"/>
          </a:p>
        </p:txBody>
      </p:sp>
    </p:spTree>
    <p:extLst>
      <p:ext uri="{BB962C8B-B14F-4D97-AF65-F5344CB8AC3E}">
        <p14:creationId xmlns:p14="http://schemas.microsoft.com/office/powerpoint/2010/main" val="312294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All professions measure and monitor competency: medicine, psychology, social work, law, etc.</a:t>
            </a:r>
          </a:p>
          <a:p>
            <a:endParaRPr lang="en-US" dirty="0"/>
          </a:p>
        </p:txBody>
      </p:sp>
      <p:sp>
        <p:nvSpPr>
          <p:cNvPr id="4" name="Slide Number Placeholder 3"/>
          <p:cNvSpPr>
            <a:spLocks noGrp="1"/>
          </p:cNvSpPr>
          <p:nvPr>
            <p:ph type="sldNum" sz="quarter" idx="10"/>
          </p:nvPr>
        </p:nvSpPr>
        <p:spPr/>
        <p:txBody>
          <a:bodyPr/>
          <a:lstStyle/>
          <a:p>
            <a:fld id="{3001332D-9E8C-49A6-BF6F-0CFA3DE59B40}" type="slidenum">
              <a:rPr lang="en-US" smtClean="0"/>
              <a:t>8</a:t>
            </a:fld>
            <a:endParaRPr lang="en-US"/>
          </a:p>
        </p:txBody>
      </p:sp>
    </p:spTree>
    <p:extLst>
      <p:ext uri="{BB962C8B-B14F-4D97-AF65-F5344CB8AC3E}">
        <p14:creationId xmlns:p14="http://schemas.microsoft.com/office/powerpoint/2010/main" val="362605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2F050-95FB-194D-B32C-D0852D396D75}" type="slidenum">
              <a:rPr lang="en-US" smtClean="0"/>
              <a:t>9</a:t>
            </a:fld>
            <a:endParaRPr lang="en-US"/>
          </a:p>
        </p:txBody>
      </p:sp>
    </p:spTree>
    <p:extLst>
      <p:ext uri="{BB962C8B-B14F-4D97-AF65-F5344CB8AC3E}">
        <p14:creationId xmlns:p14="http://schemas.microsoft.com/office/powerpoint/2010/main" val="3470960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1" y="-1"/>
            <a:ext cx="9150352"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 name="Title 1"/>
          <p:cNvSpPr>
            <a:spLocks noGrp="1"/>
          </p:cNvSpPr>
          <p:nvPr>
            <p:ph type="ctrTitle" hasCustomPrompt="1"/>
          </p:nvPr>
        </p:nvSpPr>
        <p:spPr>
          <a:xfrm>
            <a:off x="444439" y="3483702"/>
            <a:ext cx="6144422" cy="1470025"/>
          </a:xfrm>
        </p:spPr>
        <p:txBody>
          <a:bodyPr/>
          <a:lstStyle>
            <a:lvl1pPr algn="l">
              <a:lnSpc>
                <a:spcPts val="5400"/>
              </a:lnSpc>
              <a:defRPr sz="4400" baseline="0">
                <a:solidFill>
                  <a:srgbClr val="B2B3B2"/>
                </a:solidFill>
              </a:defRPr>
            </a:lvl1pPr>
          </a:lstStyle>
          <a:p>
            <a:r>
              <a:rPr lang="en-US" sz="5000" dirty="0">
                <a:solidFill>
                  <a:schemeClr val="bg1"/>
                </a:solidFill>
                <a:latin typeface="Arial"/>
                <a:cs typeface="Arial"/>
              </a:rPr>
              <a:t>PLACE PPT</a:t>
            </a:r>
            <a:br>
              <a:rPr lang="en-US" sz="5000" dirty="0">
                <a:solidFill>
                  <a:schemeClr val="bg1"/>
                </a:solidFill>
                <a:latin typeface="Arial"/>
                <a:cs typeface="Arial"/>
              </a:rPr>
            </a:br>
            <a:r>
              <a:rPr lang="en-US" sz="5000" dirty="0">
                <a:solidFill>
                  <a:srgbClr val="FFFFFF"/>
                </a:solidFill>
                <a:latin typeface="Arial"/>
                <a:cs typeface="Arial"/>
              </a:rPr>
              <a:t>PRESENTATION</a:t>
            </a:r>
            <a:br>
              <a:rPr lang="en-US" sz="5000" dirty="0">
                <a:solidFill>
                  <a:srgbClr val="FFFFFF"/>
                </a:solidFill>
                <a:latin typeface="Arial"/>
                <a:cs typeface="Arial"/>
              </a:rPr>
            </a:br>
            <a:r>
              <a:rPr lang="en-US" sz="5000" dirty="0">
                <a:solidFill>
                  <a:srgbClr val="FFFFFF"/>
                </a:solidFill>
                <a:latin typeface="Arial"/>
                <a:cs typeface="Arial"/>
              </a:rPr>
              <a:t>TITLE HERE</a:t>
            </a:r>
            <a:r>
              <a:rPr lang="en-US" sz="5000" dirty="0">
                <a:solidFill>
                  <a:srgbClr val="B2B3B2"/>
                </a:solidFill>
                <a:latin typeface="Arial"/>
                <a:cs typeface="Arial"/>
              </a:rPr>
              <a:t> </a:t>
            </a:r>
            <a:br>
              <a:rPr lang="en-US" sz="5000" dirty="0">
                <a:solidFill>
                  <a:srgbClr val="B2B3B2"/>
                </a:solidFill>
                <a:latin typeface="Arial"/>
                <a:cs typeface="Arial"/>
              </a:rPr>
            </a:br>
            <a:endParaRPr lang="en-US" dirty="0"/>
          </a:p>
        </p:txBody>
      </p:sp>
      <p:sp>
        <p:nvSpPr>
          <p:cNvPr id="18" name="Rectangle 17"/>
          <p:cNvSpPr/>
          <p:nvPr userDrawn="1"/>
        </p:nvSpPr>
        <p:spPr>
          <a:xfrm>
            <a:off x="0" y="6532876"/>
            <a:ext cx="9144000" cy="32512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p:cNvSpPr/>
          <p:nvPr userDrawn="1"/>
        </p:nvSpPr>
        <p:spPr>
          <a:xfrm>
            <a:off x="0" y="2982686"/>
            <a:ext cx="82571" cy="182154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revention_Solutions_symbol_white_outlines.emf"/>
          <p:cNvPicPr>
            <a:picLocks noChangeAspect="1"/>
          </p:cNvPicPr>
          <p:nvPr userDrawn="1"/>
        </p:nvPicPr>
        <p:blipFill>
          <a:blip r:embed="rId2">
            <a:alphaModFix amt="17000"/>
            <a:extLst>
              <a:ext uri="{28A0092B-C50C-407E-A947-70E740481C1C}">
                <a14:useLocalDpi xmlns:a14="http://schemas.microsoft.com/office/drawing/2010/main"/>
              </a:ext>
            </a:extLst>
          </a:blip>
          <a:stretch>
            <a:fillRect/>
          </a:stretch>
        </p:blipFill>
        <p:spPr>
          <a:xfrm>
            <a:off x="4121384" y="4923011"/>
            <a:ext cx="2133600" cy="2169160"/>
          </a:xfrm>
          <a:prstGeom prst="rect">
            <a:avLst/>
          </a:prstGeom>
        </p:spPr>
      </p:pic>
      <p:pic>
        <p:nvPicPr>
          <p:cNvPr id="11" name="Picture 10" descr="Prevention_Solutions_symbol_white_outlines.emf"/>
          <p:cNvPicPr>
            <a:picLocks noChangeAspect="1"/>
          </p:cNvPicPr>
          <p:nvPr userDrawn="1"/>
        </p:nvPicPr>
        <p:blipFill>
          <a:blip r:embed="rId2">
            <a:alphaModFix amt="17000"/>
            <a:extLst>
              <a:ext uri="{28A0092B-C50C-407E-A947-70E740481C1C}">
                <a14:useLocalDpi xmlns:a14="http://schemas.microsoft.com/office/drawing/2010/main"/>
              </a:ext>
            </a:extLst>
          </a:blip>
          <a:stretch>
            <a:fillRect/>
          </a:stretch>
        </p:blipFill>
        <p:spPr>
          <a:xfrm>
            <a:off x="6459019" y="-1409588"/>
            <a:ext cx="2133600" cy="2169160"/>
          </a:xfrm>
          <a:prstGeom prst="rect">
            <a:avLst/>
          </a:prstGeom>
        </p:spPr>
      </p:pic>
      <p:pic>
        <p:nvPicPr>
          <p:cNvPr id="16" name="Picture 15" descr="Prevention_Solutions_Horizontal_cymk white text outlined.em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9611" y="1378458"/>
            <a:ext cx="3638804" cy="693420"/>
          </a:xfrm>
          <a:prstGeom prst="rect">
            <a:avLst/>
          </a:prstGeom>
        </p:spPr>
      </p:pic>
      <p:pic>
        <p:nvPicPr>
          <p:cNvPr id="20" name="Picture 19" descr="EDC Square_Dark Background.pdf"/>
          <p:cNvPicPr>
            <a:picLocks noChangeAspect="1"/>
          </p:cNvPicPr>
          <p:nvPr userDrawn="1"/>
        </p:nvPicPr>
        <p:blipFill rotWithShape="1">
          <a:blip r:embed="rId4" cstate="print">
            <a:extLst>
              <a:ext uri="{28A0092B-C50C-407E-A947-70E740481C1C}">
                <a14:useLocalDpi xmlns:a14="http://schemas.microsoft.com/office/drawing/2010/main"/>
              </a:ext>
            </a:extLst>
          </a:blip>
          <a:srcRect l="21560" t="29630" r="27115" b="31111"/>
          <a:stretch/>
        </p:blipFill>
        <p:spPr>
          <a:xfrm>
            <a:off x="6423761" y="3784915"/>
            <a:ext cx="2271489" cy="1342601"/>
          </a:xfrm>
          <a:prstGeom prst="rect">
            <a:avLst/>
          </a:prstGeom>
        </p:spPr>
      </p:pic>
    </p:spTree>
    <p:extLst>
      <p:ext uri="{BB962C8B-B14F-4D97-AF65-F5344CB8AC3E}">
        <p14:creationId xmlns:p14="http://schemas.microsoft.com/office/powerpoint/2010/main" val="297928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6352"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 name="Title 1"/>
          <p:cNvSpPr>
            <a:spLocks noGrp="1"/>
          </p:cNvSpPr>
          <p:nvPr>
            <p:ph type="title"/>
          </p:nvPr>
        </p:nvSpPr>
        <p:spPr>
          <a:xfrm>
            <a:off x="443310" y="330188"/>
            <a:ext cx="7851951" cy="1143000"/>
          </a:xfrm>
        </p:spPr>
        <p:txBody>
          <a:bodyPr>
            <a:normAutofit/>
          </a:bodyPr>
          <a:lstStyle>
            <a:lvl1pPr marL="0" algn="l" defTabSz="457200" rtl="0" eaLnBrk="1" latinLnBrk="0" hangingPunct="1">
              <a:defRPr lang="en-US" sz="4400" kern="1200" cap="all" dirty="0">
                <a:solidFill>
                  <a:srgbClr val="23466B"/>
                </a:solidFill>
                <a:latin typeface="Arial"/>
                <a:ea typeface="+mn-ea"/>
                <a:cs typeface="Arial"/>
              </a:defRPr>
            </a:lvl1pPr>
          </a:lstStyle>
          <a:p>
            <a:r>
              <a:rPr lang="en-US" dirty="0"/>
              <a:t>Click to edit Master title style</a:t>
            </a:r>
          </a:p>
        </p:txBody>
      </p:sp>
      <p:sp>
        <p:nvSpPr>
          <p:cNvPr id="3" name="Content Placeholder 2"/>
          <p:cNvSpPr>
            <a:spLocks noGrp="1"/>
          </p:cNvSpPr>
          <p:nvPr>
            <p:ph idx="1" hasCustomPrompt="1"/>
          </p:nvPr>
        </p:nvSpPr>
        <p:spPr>
          <a:xfrm>
            <a:off x="453729" y="1617128"/>
            <a:ext cx="3700252" cy="452596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r>
              <a:rPr lang="en-US" dirty="0" err="1"/>
              <a:t>lorem</a:t>
            </a:r>
            <a:r>
              <a:rPr lang="en-US" dirty="0"/>
              <a:t> </a:t>
            </a:r>
            <a:r>
              <a:rPr lang="en-US" dirty="0" err="1"/>
              <a:t>ipsum</a:t>
            </a:r>
            <a:r>
              <a:rPr lang="en-US" dirty="0"/>
              <a:t> dolor sit.</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9" name="Straight Connector 18"/>
          <p:cNvCxnSpPr/>
          <p:nvPr userDrawn="1"/>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3" hasCustomPrompt="1"/>
          </p:nvPr>
        </p:nvSpPr>
        <p:spPr>
          <a:xfrm>
            <a:off x="4620648" y="1617128"/>
            <a:ext cx="3725426" cy="4525963"/>
          </a:xfrm>
        </p:spPr>
        <p:txBody>
          <a:bodyPr/>
          <a:lstStyle>
            <a:lvl1pPr marL="0" indent="0">
              <a:buNone/>
              <a:defRPr lang="en-US" sz="2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r>
              <a:rPr lang="en-US" dirty="0" err="1"/>
              <a:t>lorem</a:t>
            </a:r>
            <a:r>
              <a:rPr lang="en-US" dirty="0"/>
              <a:t> </a:t>
            </a:r>
            <a:r>
              <a:rPr lang="en-US" dirty="0" err="1"/>
              <a:t>ipsum</a:t>
            </a:r>
            <a:r>
              <a:rPr lang="en-US" dirty="0"/>
              <a:t> dolor sit.</a:t>
            </a:r>
          </a:p>
        </p:txBody>
      </p:sp>
      <p:pic>
        <p:nvPicPr>
          <p:cNvPr id="13" name="Picture 12"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5"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11040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2" name="Content Placeholder 2"/>
          <p:cNvSpPr>
            <a:spLocks noGrp="1"/>
          </p:cNvSpPr>
          <p:nvPr>
            <p:ph idx="18" hasCustomPrompt="1"/>
          </p:nvPr>
        </p:nvSpPr>
        <p:spPr>
          <a:xfrm>
            <a:off x="6843492" y="1727199"/>
            <a:ext cx="1934494" cy="63500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500" b="1" kern="1200" dirty="0" smtClean="0">
                <a:solidFill>
                  <a:srgbClr val="27628E"/>
                </a:solidFill>
                <a:latin typeface="Arial"/>
                <a:ea typeface="+mn-ea"/>
                <a:cs typeface="Arial"/>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a:t>
            </a:r>
            <a:br>
              <a:rPr lang="en-US" dirty="0"/>
            </a:br>
            <a:r>
              <a:rPr lang="en-US" dirty="0"/>
              <a:t>text styles</a:t>
            </a:r>
          </a:p>
        </p:txBody>
      </p:sp>
      <p:sp>
        <p:nvSpPr>
          <p:cNvPr id="23" name="Content Placeholder 2"/>
          <p:cNvSpPr>
            <a:spLocks noGrp="1"/>
          </p:cNvSpPr>
          <p:nvPr>
            <p:ph idx="19" hasCustomPrompt="1"/>
          </p:nvPr>
        </p:nvSpPr>
        <p:spPr>
          <a:xfrm>
            <a:off x="6843492" y="2260600"/>
            <a:ext cx="1934494" cy="329353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a:t>
            </a:r>
            <a:br>
              <a:rPr lang="en-US" dirty="0"/>
            </a:br>
            <a:r>
              <a:rPr lang="en-US" dirty="0"/>
              <a:t>text styles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aliquip</a:t>
            </a:r>
            <a:r>
              <a:rPr lang="en-US" dirty="0"/>
              <a:t> ex </a:t>
            </a:r>
            <a:r>
              <a:rPr lang="en-US" dirty="0" err="1"/>
              <a:t>ea</a:t>
            </a:r>
            <a:r>
              <a:rPr lang="en-US" dirty="0"/>
              <a:t> commodo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a:t>
            </a:r>
            <a:r>
              <a:rPr lang="en-US" dirty="0"/>
              <a:t> </a:t>
            </a:r>
            <a:r>
              <a:rPr lang="en-US" dirty="0" err="1"/>
              <a:t>henderit</a:t>
            </a:r>
            <a:r>
              <a:rPr lang="en-US" dirty="0"/>
              <a:t> in </a:t>
            </a:r>
            <a:r>
              <a:rPr lang="en-US" dirty="0" err="1"/>
              <a:t>voluptate</a:t>
            </a:r>
            <a:r>
              <a:rPr lang="en-US" dirty="0"/>
              <a:t> </a:t>
            </a:r>
            <a:r>
              <a:rPr lang="en-US" dirty="0" err="1"/>
              <a:t>velit</a:t>
            </a:r>
            <a:r>
              <a:rPr lang="en-US" dirty="0"/>
              <a:t>. </a:t>
            </a:r>
          </a:p>
        </p:txBody>
      </p:sp>
      <p:sp>
        <p:nvSpPr>
          <p:cNvPr id="2" name="Title 1"/>
          <p:cNvSpPr>
            <a:spLocks noGrp="1"/>
          </p:cNvSpPr>
          <p:nvPr>
            <p:ph type="title"/>
          </p:nvPr>
        </p:nvSpPr>
        <p:spPr>
          <a:xfrm>
            <a:off x="443310" y="330188"/>
            <a:ext cx="7851951" cy="1143000"/>
          </a:xfrm>
        </p:spPr>
        <p:txBody>
          <a:bodyPr>
            <a:normAutofit/>
          </a:bodyPr>
          <a:lstStyle>
            <a:lvl1pPr marL="0" algn="l" defTabSz="457200" rtl="0" eaLnBrk="1" latinLnBrk="0" hangingPunct="1">
              <a:defRPr lang="en-US" sz="4400" kern="1200" cap="all" dirty="0">
                <a:solidFill>
                  <a:srgbClr val="23466B"/>
                </a:solidFill>
                <a:latin typeface="Arial"/>
                <a:ea typeface="+mn-ea"/>
                <a:cs typeface="Arial"/>
              </a:defRPr>
            </a:lvl1pPr>
          </a:lstStyle>
          <a:p>
            <a:r>
              <a:rPr lang="en-US" dirty="0"/>
              <a:t>Click to edit Master title style</a:t>
            </a:r>
          </a:p>
        </p:txBody>
      </p:sp>
      <p:sp>
        <p:nvSpPr>
          <p:cNvPr id="3" name="Content Placeholder 2"/>
          <p:cNvSpPr>
            <a:spLocks noGrp="1"/>
          </p:cNvSpPr>
          <p:nvPr>
            <p:ph idx="1" hasCustomPrompt="1"/>
          </p:nvPr>
        </p:nvSpPr>
        <p:spPr>
          <a:xfrm>
            <a:off x="453729" y="1727199"/>
            <a:ext cx="1934494" cy="63500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500" b="1" kern="1200" dirty="0" smtClean="0">
                <a:solidFill>
                  <a:srgbClr val="27628E"/>
                </a:solidFill>
                <a:latin typeface="Arial"/>
                <a:ea typeface="+mn-ea"/>
                <a:cs typeface="Arial"/>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a:t>
            </a:r>
            <a:br>
              <a:rPr lang="en-US" dirty="0"/>
            </a:br>
            <a:r>
              <a:rPr lang="en-US" dirty="0"/>
              <a:t>text styles</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9" name="Straight Connector 18"/>
          <p:cNvCxnSpPr/>
          <p:nvPr userDrawn="1"/>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3" hasCustomPrompt="1"/>
          </p:nvPr>
        </p:nvSpPr>
        <p:spPr>
          <a:xfrm>
            <a:off x="453729" y="2260601"/>
            <a:ext cx="1934494" cy="24045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a:t>
            </a:r>
            <a:br>
              <a:rPr lang="en-US" dirty="0"/>
            </a:br>
            <a:r>
              <a:rPr lang="en-US" dirty="0"/>
              <a:t>text styles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aliquip</a:t>
            </a:r>
            <a:r>
              <a:rPr lang="en-US" dirty="0"/>
              <a:t> ex </a:t>
            </a:r>
            <a:r>
              <a:rPr lang="en-US" dirty="0" err="1"/>
              <a:t>ea</a:t>
            </a:r>
            <a:r>
              <a:rPr lang="en-US" dirty="0"/>
              <a:t> commodo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a:t>
            </a:r>
            <a:r>
              <a:rPr lang="en-US" dirty="0"/>
              <a:t> </a:t>
            </a:r>
            <a:r>
              <a:rPr lang="en-US" dirty="0" err="1"/>
              <a:t>henderit</a:t>
            </a:r>
            <a:r>
              <a:rPr lang="en-US" dirty="0"/>
              <a:t> in </a:t>
            </a:r>
            <a:r>
              <a:rPr lang="en-US" dirty="0" err="1"/>
              <a:t>voluptate</a:t>
            </a:r>
            <a:r>
              <a:rPr lang="en-US" dirty="0"/>
              <a:t> </a:t>
            </a:r>
            <a:r>
              <a:rPr lang="en-US" dirty="0" err="1"/>
              <a:t>velit</a:t>
            </a:r>
            <a:r>
              <a:rPr lang="en-US" dirty="0"/>
              <a:t>. </a:t>
            </a:r>
          </a:p>
        </p:txBody>
      </p:sp>
      <p:sp>
        <p:nvSpPr>
          <p:cNvPr id="17" name="Content Placeholder 2"/>
          <p:cNvSpPr>
            <a:spLocks noGrp="1"/>
          </p:cNvSpPr>
          <p:nvPr>
            <p:ph idx="14" hasCustomPrompt="1"/>
          </p:nvPr>
        </p:nvSpPr>
        <p:spPr>
          <a:xfrm>
            <a:off x="2676807" y="1727199"/>
            <a:ext cx="1934494" cy="63500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500" b="1" kern="1200" dirty="0" smtClean="0">
                <a:solidFill>
                  <a:srgbClr val="27628E"/>
                </a:solidFill>
                <a:latin typeface="Arial"/>
                <a:ea typeface="+mn-ea"/>
                <a:cs typeface="Arial"/>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a:t>
            </a:r>
            <a:br>
              <a:rPr lang="en-US" dirty="0"/>
            </a:br>
            <a:r>
              <a:rPr lang="en-US" dirty="0"/>
              <a:t>text styles</a:t>
            </a:r>
          </a:p>
        </p:txBody>
      </p:sp>
      <p:sp>
        <p:nvSpPr>
          <p:cNvPr id="18" name="Content Placeholder 2"/>
          <p:cNvSpPr>
            <a:spLocks noGrp="1"/>
          </p:cNvSpPr>
          <p:nvPr>
            <p:ph idx="15" hasCustomPrompt="1"/>
          </p:nvPr>
        </p:nvSpPr>
        <p:spPr>
          <a:xfrm>
            <a:off x="2676807" y="2260601"/>
            <a:ext cx="1934494" cy="24045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a:t>
            </a:r>
            <a:br>
              <a:rPr lang="en-US" dirty="0"/>
            </a:br>
            <a:r>
              <a:rPr lang="en-US" dirty="0"/>
              <a:t>text styles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aliquip</a:t>
            </a:r>
            <a:r>
              <a:rPr lang="en-US" dirty="0"/>
              <a:t> ex </a:t>
            </a:r>
            <a:r>
              <a:rPr lang="en-US" dirty="0" err="1"/>
              <a:t>ea</a:t>
            </a:r>
            <a:r>
              <a:rPr lang="en-US" dirty="0"/>
              <a:t> commodo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a:t>
            </a:r>
            <a:r>
              <a:rPr lang="en-US" dirty="0"/>
              <a:t> </a:t>
            </a:r>
            <a:r>
              <a:rPr lang="en-US" dirty="0" err="1"/>
              <a:t>henderit</a:t>
            </a:r>
            <a:r>
              <a:rPr lang="en-US" dirty="0"/>
              <a:t> in </a:t>
            </a:r>
            <a:r>
              <a:rPr lang="en-US" dirty="0" err="1"/>
              <a:t>voluptate</a:t>
            </a:r>
            <a:r>
              <a:rPr lang="en-US" dirty="0"/>
              <a:t> </a:t>
            </a:r>
            <a:r>
              <a:rPr lang="en-US" dirty="0" err="1"/>
              <a:t>velit</a:t>
            </a:r>
            <a:r>
              <a:rPr lang="en-US" dirty="0"/>
              <a:t>. </a:t>
            </a:r>
          </a:p>
        </p:txBody>
      </p:sp>
      <p:sp>
        <p:nvSpPr>
          <p:cNvPr id="20" name="Content Placeholder 2"/>
          <p:cNvSpPr>
            <a:spLocks noGrp="1"/>
          </p:cNvSpPr>
          <p:nvPr>
            <p:ph idx="16" hasCustomPrompt="1"/>
          </p:nvPr>
        </p:nvSpPr>
        <p:spPr>
          <a:xfrm>
            <a:off x="4783274" y="1727198"/>
            <a:ext cx="1934494" cy="635006"/>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500" b="1" kern="1200" dirty="0" smtClean="0">
                <a:solidFill>
                  <a:srgbClr val="27628E"/>
                </a:solidFill>
                <a:latin typeface="Arial"/>
                <a:ea typeface="+mn-ea"/>
                <a:cs typeface="Arial"/>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a:t>
            </a:r>
            <a:br>
              <a:rPr lang="en-US" dirty="0"/>
            </a:br>
            <a:r>
              <a:rPr lang="en-US" dirty="0"/>
              <a:t>text styles</a:t>
            </a:r>
          </a:p>
        </p:txBody>
      </p:sp>
      <p:sp>
        <p:nvSpPr>
          <p:cNvPr id="21" name="Content Placeholder 2"/>
          <p:cNvSpPr>
            <a:spLocks noGrp="1"/>
          </p:cNvSpPr>
          <p:nvPr>
            <p:ph idx="17" hasCustomPrompt="1"/>
          </p:nvPr>
        </p:nvSpPr>
        <p:spPr>
          <a:xfrm>
            <a:off x="4783274" y="2260600"/>
            <a:ext cx="1934494" cy="24045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400" kern="1200" baseline="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a:t>
            </a:r>
            <a:br>
              <a:rPr lang="en-US" dirty="0"/>
            </a:br>
            <a:r>
              <a:rPr lang="en-US" dirty="0"/>
              <a:t>text styles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a:t>
            </a:r>
            <a:r>
              <a:rPr lang="en-US" dirty="0"/>
              <a:t> </a:t>
            </a:r>
            <a:r>
              <a:rPr lang="en-US" dirty="0" err="1"/>
              <a:t>rud</a:t>
            </a:r>
            <a:r>
              <a:rPr lang="en-US" dirty="0"/>
              <a:t> </a:t>
            </a:r>
            <a:r>
              <a:rPr lang="en-US" dirty="0" err="1"/>
              <a:t>aliquip</a:t>
            </a:r>
            <a:r>
              <a:rPr lang="en-US" dirty="0"/>
              <a:t> ex </a:t>
            </a:r>
            <a:r>
              <a:rPr lang="en-US" dirty="0" err="1"/>
              <a:t>ea</a:t>
            </a:r>
            <a:r>
              <a:rPr lang="en-US" dirty="0"/>
              <a:t> commodo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a:t>
            </a:r>
            <a:r>
              <a:rPr lang="en-US" dirty="0"/>
              <a:t> </a:t>
            </a:r>
            <a:r>
              <a:rPr lang="en-US" dirty="0" err="1"/>
              <a:t>henderit</a:t>
            </a:r>
            <a:r>
              <a:rPr lang="en-US" dirty="0"/>
              <a:t> in </a:t>
            </a:r>
            <a:r>
              <a:rPr lang="en-US" dirty="0" err="1"/>
              <a:t>voluptate</a:t>
            </a:r>
            <a:r>
              <a:rPr lang="en-US" dirty="0"/>
              <a:t> </a:t>
            </a:r>
            <a:r>
              <a:rPr lang="en-US" dirty="0" err="1"/>
              <a:t>velit</a:t>
            </a:r>
            <a:r>
              <a:rPr lang="en-US" dirty="0"/>
              <a:t>. </a:t>
            </a:r>
          </a:p>
        </p:txBody>
      </p:sp>
      <p:pic>
        <p:nvPicPr>
          <p:cNvPr id="25" name="Picture 24"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26"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31858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darkwide.png"/>
          <p:cNvPicPr>
            <a:picLocks noChangeAspect="1"/>
          </p:cNvPicPr>
          <p:nvPr userDrawn="1"/>
        </p:nvPicPr>
        <p:blipFill rotWithShape="1">
          <a:blip r:embed="rId2" cstate="print">
            <a:extLst>
              <a:ext uri="{28A0092B-C50C-407E-A947-70E740481C1C}">
                <a14:useLocalDpi xmlns:a14="http://schemas.microsoft.com/office/drawing/2010/main"/>
              </a:ext>
            </a:extLst>
          </a:blip>
          <a:srcRect r="24967"/>
          <a:stretch/>
        </p:blipFill>
        <p:spPr>
          <a:xfrm>
            <a:off x="0" y="-1"/>
            <a:ext cx="9140825" cy="6870469"/>
          </a:xfrm>
          <a:prstGeom prst="rect">
            <a:avLst/>
          </a:prstGeom>
        </p:spPr>
      </p:pic>
      <p:sp>
        <p:nvSpPr>
          <p:cNvPr id="12" name="TextBox 11"/>
          <p:cNvSpPr txBox="1"/>
          <p:nvPr userDrawn="1"/>
        </p:nvSpPr>
        <p:spPr>
          <a:xfrm>
            <a:off x="447376" y="2315457"/>
            <a:ext cx="8241686" cy="2431435"/>
          </a:xfrm>
          <a:prstGeom prst="rect">
            <a:avLst/>
          </a:prstGeom>
          <a:noFill/>
          <a:ln>
            <a:noFill/>
          </a:ln>
        </p:spPr>
        <p:txBody>
          <a:bodyPr wrap="square" rtlCol="0">
            <a:spAutoFit/>
          </a:bodyPr>
          <a:lstStyle/>
          <a:p>
            <a:pPr algn="ctr"/>
            <a:r>
              <a:rPr lang="en-US" sz="4600" dirty="0">
                <a:solidFill>
                  <a:srgbClr val="FFB500"/>
                </a:solidFill>
                <a:latin typeface="Arial"/>
                <a:cs typeface="Arial"/>
              </a:rPr>
              <a:t>Prevention is our business.</a:t>
            </a:r>
            <a:r>
              <a:rPr lang="en-US" sz="5000" dirty="0">
                <a:solidFill>
                  <a:srgbClr val="B2B3B2"/>
                </a:solidFill>
                <a:latin typeface="Arial"/>
                <a:cs typeface="Arial"/>
              </a:rPr>
              <a:t/>
            </a:r>
            <a:br>
              <a:rPr lang="en-US" sz="5000" dirty="0">
                <a:solidFill>
                  <a:srgbClr val="B2B3B2"/>
                </a:solidFill>
                <a:latin typeface="Arial"/>
                <a:cs typeface="Arial"/>
              </a:rPr>
            </a:br>
            <a:r>
              <a:rPr lang="en-US" sz="5100" dirty="0">
                <a:solidFill>
                  <a:schemeClr val="bg1"/>
                </a:solidFill>
                <a:latin typeface="Arial"/>
                <a:cs typeface="Arial"/>
              </a:rPr>
              <a:t>Training your prevention </a:t>
            </a:r>
          </a:p>
          <a:p>
            <a:pPr algn="ctr"/>
            <a:r>
              <a:rPr lang="en-US" sz="4900" dirty="0">
                <a:solidFill>
                  <a:schemeClr val="bg1"/>
                </a:solidFill>
                <a:latin typeface="Arial"/>
                <a:cs typeface="Arial"/>
              </a:rPr>
              <a:t>Workforce is our passion. </a:t>
            </a:r>
          </a:p>
        </p:txBody>
      </p:sp>
    </p:spTree>
    <p:extLst>
      <p:ext uri="{BB962C8B-B14F-4D97-AF65-F5344CB8AC3E}">
        <p14:creationId xmlns:p14="http://schemas.microsoft.com/office/powerpoint/2010/main" val="195501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9" name="Oval 28"/>
          <p:cNvSpPr/>
          <p:nvPr userDrawn="1"/>
        </p:nvSpPr>
        <p:spPr>
          <a:xfrm>
            <a:off x="1174637" y="1894114"/>
            <a:ext cx="914644" cy="916820"/>
          </a:xfrm>
          <a:prstGeom prst="ellipse">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4007175" y="1894114"/>
            <a:ext cx="914644" cy="916820"/>
          </a:xfrm>
          <a:prstGeom prst="ellipse">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6839713" y="1894114"/>
            <a:ext cx="914644" cy="916820"/>
          </a:xfrm>
          <a:prstGeom prst="ellipse">
            <a:avLst/>
          </a:prstGeom>
          <a:solidFill>
            <a:srgbClr val="7777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3" hasCustomPrompt="1"/>
          </p:nvPr>
        </p:nvSpPr>
        <p:spPr>
          <a:xfrm>
            <a:off x="3352158" y="3094040"/>
            <a:ext cx="2320357" cy="2544757"/>
          </a:xfrm>
          <a:noFill/>
        </p:spPr>
        <p:txBody>
          <a:bodyPr>
            <a:normAutofit/>
          </a:bodyPr>
          <a:lstStyle>
            <a:lvl1pPr marL="0" indent="0">
              <a:lnSpc>
                <a:spcPts val="1700"/>
              </a:lnSpc>
              <a:buNone/>
              <a:defRPr lang="en-US" sz="15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Ut </a:t>
            </a:r>
            <a:r>
              <a:rPr lang="en-US" sz="1600" dirty="0" err="1">
                <a:solidFill>
                  <a:srgbClr val="777777"/>
                </a:solidFill>
                <a:latin typeface="Calibri"/>
                <a:cs typeface="Calibri"/>
              </a:rPr>
              <a:t>enim</a:t>
            </a:r>
            <a:r>
              <a:rPr lang="en-US" sz="1600" dirty="0">
                <a:solidFill>
                  <a:srgbClr val="777777"/>
                </a:solidFill>
                <a:latin typeface="Calibri"/>
                <a:cs typeface="Calibri"/>
              </a:rPr>
              <a:t> ad minim </a:t>
            </a:r>
            <a:r>
              <a:rPr lang="en-US" sz="1600" dirty="0" err="1">
                <a:solidFill>
                  <a:srgbClr val="777777"/>
                </a:solidFill>
                <a:latin typeface="Calibri"/>
                <a:cs typeface="Calibri"/>
              </a:rPr>
              <a:t>ven</a:t>
            </a:r>
            <a:r>
              <a:rPr lang="en-US" sz="1600" dirty="0">
                <a:solidFill>
                  <a:srgbClr val="777777"/>
                </a:solidFill>
                <a:latin typeface="Calibri"/>
                <a:cs typeface="Calibri"/>
              </a:rPr>
              <a:t> </a:t>
            </a:r>
            <a:r>
              <a:rPr lang="en-US" sz="1600" dirty="0" err="1">
                <a:solidFill>
                  <a:srgbClr val="777777"/>
                </a:solidFill>
                <a:latin typeface="Calibri"/>
                <a:cs typeface="Calibri"/>
              </a:rPr>
              <a:t>iam</a:t>
            </a:r>
            <a:r>
              <a:rPr lang="en-US" sz="1600" dirty="0">
                <a:solidFill>
                  <a:srgbClr val="777777"/>
                </a:solidFill>
                <a:latin typeface="Calibri"/>
                <a:cs typeface="Calibri"/>
              </a:rPr>
              <a:t>, </a:t>
            </a:r>
            <a:r>
              <a:rPr lang="en-US" sz="1600" dirty="0" err="1">
                <a:solidFill>
                  <a:srgbClr val="777777"/>
                </a:solidFill>
                <a:latin typeface="Calibri"/>
                <a:cs typeface="Calibri"/>
              </a:rPr>
              <a:t>quis</a:t>
            </a:r>
            <a:r>
              <a:rPr lang="en-US" sz="1600" dirty="0">
                <a:solidFill>
                  <a:srgbClr val="777777"/>
                </a:solidFill>
                <a:latin typeface="Calibri"/>
                <a:cs typeface="Calibri"/>
              </a:rPr>
              <a:t> </a:t>
            </a:r>
            <a:r>
              <a:rPr lang="en-US" sz="1600" dirty="0" err="1">
                <a:solidFill>
                  <a:srgbClr val="777777"/>
                </a:solidFill>
                <a:latin typeface="Calibri"/>
                <a:cs typeface="Calibri"/>
              </a:rPr>
              <a:t>nost</a:t>
            </a:r>
            <a:r>
              <a:rPr lang="en-US" sz="1600" dirty="0">
                <a:solidFill>
                  <a:srgbClr val="777777"/>
                </a:solidFill>
                <a:latin typeface="Calibri"/>
                <a:cs typeface="Calibri"/>
              </a:rPr>
              <a:t> </a:t>
            </a:r>
            <a:r>
              <a:rPr lang="en-US" sz="1600" dirty="0" err="1">
                <a:solidFill>
                  <a:srgbClr val="777777"/>
                </a:solidFill>
                <a:latin typeface="Calibri"/>
                <a:cs typeface="Calibri"/>
              </a:rPr>
              <a:t>rudrt</a:t>
            </a:r>
            <a:r>
              <a:rPr lang="en-US" sz="1600" dirty="0">
                <a:solidFill>
                  <a:srgbClr val="777777"/>
                </a:solidFill>
                <a:latin typeface="Calibri"/>
                <a:cs typeface="Calibri"/>
              </a:rPr>
              <a:t>  </a:t>
            </a:r>
            <a:r>
              <a:rPr lang="en-US" sz="1600" dirty="0" err="1">
                <a:solidFill>
                  <a:srgbClr val="777777"/>
                </a:solidFill>
                <a:latin typeface="Calibri"/>
                <a:cs typeface="Calibri"/>
              </a:rPr>
              <a:t>aliquip</a:t>
            </a:r>
            <a:r>
              <a:rPr lang="en-US" sz="1600" dirty="0">
                <a:solidFill>
                  <a:srgbClr val="777777"/>
                </a:solidFill>
                <a:latin typeface="Calibri"/>
                <a:cs typeface="Calibri"/>
              </a:rPr>
              <a:t> ex </a:t>
            </a:r>
            <a:r>
              <a:rPr lang="en-US" sz="1600" dirty="0" err="1">
                <a:solidFill>
                  <a:srgbClr val="777777"/>
                </a:solidFill>
                <a:latin typeface="Calibri"/>
                <a:cs typeface="Calibri"/>
              </a:rPr>
              <a:t>ea</a:t>
            </a:r>
            <a:r>
              <a:rPr lang="en-US" sz="1600" dirty="0">
                <a:solidFill>
                  <a:srgbClr val="777777"/>
                </a:solidFill>
                <a:latin typeface="Calibri"/>
                <a:cs typeface="Calibri"/>
              </a:rPr>
              <a:t> commodo </a:t>
            </a:r>
            <a:r>
              <a:rPr lang="en-US" sz="1600" dirty="0" err="1">
                <a:solidFill>
                  <a:srgbClr val="777777"/>
                </a:solidFill>
                <a:latin typeface="Calibri"/>
                <a:cs typeface="Calibri"/>
              </a:rPr>
              <a:t>consequat</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sp>
        <p:nvSpPr>
          <p:cNvPr id="18" name="Content Placeholder 2"/>
          <p:cNvSpPr>
            <a:spLocks noGrp="1"/>
          </p:cNvSpPr>
          <p:nvPr>
            <p:ph idx="14" hasCustomPrompt="1"/>
          </p:nvPr>
        </p:nvSpPr>
        <p:spPr>
          <a:xfrm>
            <a:off x="6201362" y="3082658"/>
            <a:ext cx="2333060" cy="2544757"/>
          </a:xfrm>
          <a:noFill/>
        </p:spPr>
        <p:txBody>
          <a:bodyPr>
            <a:normAutofit/>
          </a:bodyPr>
          <a:lstStyle>
            <a:lvl1pPr marL="0" indent="0">
              <a:lnSpc>
                <a:spcPts val="1700"/>
              </a:lnSpc>
              <a:buNone/>
              <a:defRPr lang="en-US" sz="15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Ut </a:t>
            </a:r>
            <a:r>
              <a:rPr lang="en-US" sz="1600" dirty="0" err="1">
                <a:solidFill>
                  <a:srgbClr val="777777"/>
                </a:solidFill>
                <a:latin typeface="Calibri"/>
                <a:cs typeface="Calibri"/>
              </a:rPr>
              <a:t>enim</a:t>
            </a:r>
            <a:r>
              <a:rPr lang="en-US" sz="1600" dirty="0">
                <a:solidFill>
                  <a:srgbClr val="777777"/>
                </a:solidFill>
                <a:latin typeface="Calibri"/>
                <a:cs typeface="Calibri"/>
              </a:rPr>
              <a:t> ad minim </a:t>
            </a:r>
            <a:r>
              <a:rPr lang="en-US" sz="1600" dirty="0" err="1">
                <a:solidFill>
                  <a:srgbClr val="777777"/>
                </a:solidFill>
                <a:latin typeface="Calibri"/>
                <a:cs typeface="Calibri"/>
              </a:rPr>
              <a:t>ven</a:t>
            </a:r>
            <a:r>
              <a:rPr lang="en-US" sz="1600" dirty="0">
                <a:solidFill>
                  <a:srgbClr val="777777"/>
                </a:solidFill>
                <a:latin typeface="Calibri"/>
                <a:cs typeface="Calibri"/>
              </a:rPr>
              <a:t> </a:t>
            </a:r>
            <a:r>
              <a:rPr lang="en-US" sz="1600" dirty="0" err="1">
                <a:solidFill>
                  <a:srgbClr val="777777"/>
                </a:solidFill>
                <a:latin typeface="Calibri"/>
                <a:cs typeface="Calibri"/>
              </a:rPr>
              <a:t>iam</a:t>
            </a:r>
            <a:r>
              <a:rPr lang="en-US" sz="1600" dirty="0">
                <a:solidFill>
                  <a:srgbClr val="777777"/>
                </a:solidFill>
                <a:latin typeface="Calibri"/>
                <a:cs typeface="Calibri"/>
              </a:rPr>
              <a:t>, </a:t>
            </a:r>
            <a:r>
              <a:rPr lang="en-US" sz="1600" dirty="0" err="1">
                <a:solidFill>
                  <a:srgbClr val="777777"/>
                </a:solidFill>
                <a:latin typeface="Calibri"/>
                <a:cs typeface="Calibri"/>
              </a:rPr>
              <a:t>quis</a:t>
            </a:r>
            <a:r>
              <a:rPr lang="en-US" sz="1600" dirty="0">
                <a:solidFill>
                  <a:srgbClr val="777777"/>
                </a:solidFill>
                <a:latin typeface="Calibri"/>
                <a:cs typeface="Calibri"/>
              </a:rPr>
              <a:t> </a:t>
            </a:r>
            <a:r>
              <a:rPr lang="en-US" sz="1600" dirty="0" err="1">
                <a:solidFill>
                  <a:srgbClr val="777777"/>
                </a:solidFill>
                <a:latin typeface="Calibri"/>
                <a:cs typeface="Calibri"/>
              </a:rPr>
              <a:t>nost</a:t>
            </a:r>
            <a:r>
              <a:rPr lang="en-US" sz="1600" dirty="0">
                <a:solidFill>
                  <a:srgbClr val="777777"/>
                </a:solidFill>
                <a:latin typeface="Calibri"/>
                <a:cs typeface="Calibri"/>
              </a:rPr>
              <a:t> </a:t>
            </a:r>
            <a:r>
              <a:rPr lang="en-US" sz="1600" dirty="0" err="1">
                <a:solidFill>
                  <a:srgbClr val="777777"/>
                </a:solidFill>
                <a:latin typeface="Calibri"/>
                <a:cs typeface="Calibri"/>
              </a:rPr>
              <a:t>rudrt</a:t>
            </a:r>
            <a:r>
              <a:rPr lang="en-US" sz="1600" dirty="0">
                <a:solidFill>
                  <a:srgbClr val="777777"/>
                </a:solidFill>
                <a:latin typeface="Calibri"/>
                <a:cs typeface="Calibri"/>
              </a:rPr>
              <a:t>  </a:t>
            </a:r>
            <a:r>
              <a:rPr lang="en-US" sz="1600" dirty="0" err="1">
                <a:solidFill>
                  <a:srgbClr val="777777"/>
                </a:solidFill>
                <a:latin typeface="Calibri"/>
                <a:cs typeface="Calibri"/>
              </a:rPr>
              <a:t>aliquip</a:t>
            </a:r>
            <a:r>
              <a:rPr lang="en-US" sz="1600" dirty="0">
                <a:solidFill>
                  <a:srgbClr val="777777"/>
                </a:solidFill>
                <a:latin typeface="Calibri"/>
                <a:cs typeface="Calibri"/>
              </a:rPr>
              <a:t> ex </a:t>
            </a:r>
            <a:r>
              <a:rPr lang="en-US" sz="1600" dirty="0" err="1">
                <a:solidFill>
                  <a:srgbClr val="777777"/>
                </a:solidFill>
                <a:latin typeface="Calibri"/>
                <a:cs typeface="Calibri"/>
              </a:rPr>
              <a:t>ea</a:t>
            </a:r>
            <a:r>
              <a:rPr lang="en-US" sz="1600" dirty="0">
                <a:solidFill>
                  <a:srgbClr val="777777"/>
                </a:solidFill>
                <a:latin typeface="Calibri"/>
                <a:cs typeface="Calibri"/>
              </a:rPr>
              <a:t> commodo </a:t>
            </a:r>
            <a:r>
              <a:rPr lang="en-US" sz="1600" dirty="0" err="1">
                <a:solidFill>
                  <a:srgbClr val="777777"/>
                </a:solidFill>
                <a:latin typeface="Calibri"/>
                <a:cs typeface="Calibri"/>
              </a:rPr>
              <a:t>consequat</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sp>
        <p:nvSpPr>
          <p:cNvPr id="3" name="Content Placeholder 2"/>
          <p:cNvSpPr>
            <a:spLocks noGrp="1"/>
          </p:cNvSpPr>
          <p:nvPr>
            <p:ph idx="1" hasCustomPrompt="1"/>
          </p:nvPr>
        </p:nvSpPr>
        <p:spPr>
          <a:xfrm>
            <a:off x="485488" y="3090331"/>
            <a:ext cx="2325119" cy="2964125"/>
          </a:xfrm>
          <a:noFill/>
          <a:ln>
            <a:noFill/>
          </a:ln>
        </p:spPr>
        <p:txBody>
          <a:bodyPr>
            <a:normAutofit/>
          </a:bodyPr>
          <a:lstStyle>
            <a:lvl1pPr marL="0" indent="0">
              <a:lnSpc>
                <a:spcPts val="1700"/>
              </a:lnSpc>
              <a:buNone/>
              <a:defRPr lang="en-US" sz="1500" kern="1200" dirty="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Ut </a:t>
            </a:r>
            <a:r>
              <a:rPr lang="en-US" sz="1600" dirty="0" err="1">
                <a:solidFill>
                  <a:srgbClr val="777777"/>
                </a:solidFill>
                <a:latin typeface="Calibri"/>
                <a:cs typeface="Calibri"/>
              </a:rPr>
              <a:t>enim</a:t>
            </a:r>
            <a:r>
              <a:rPr lang="en-US" sz="1600" dirty="0">
                <a:solidFill>
                  <a:srgbClr val="777777"/>
                </a:solidFill>
                <a:latin typeface="Calibri"/>
                <a:cs typeface="Calibri"/>
              </a:rPr>
              <a:t> ad minim </a:t>
            </a:r>
            <a:r>
              <a:rPr lang="en-US" sz="1600" dirty="0" err="1">
                <a:solidFill>
                  <a:srgbClr val="777777"/>
                </a:solidFill>
                <a:latin typeface="Calibri"/>
                <a:cs typeface="Calibri"/>
              </a:rPr>
              <a:t>ven</a:t>
            </a:r>
            <a:r>
              <a:rPr lang="en-US" sz="1600" dirty="0">
                <a:solidFill>
                  <a:srgbClr val="777777"/>
                </a:solidFill>
                <a:latin typeface="Calibri"/>
                <a:cs typeface="Calibri"/>
              </a:rPr>
              <a:t> </a:t>
            </a:r>
            <a:r>
              <a:rPr lang="en-US" sz="1600" dirty="0" err="1">
                <a:solidFill>
                  <a:srgbClr val="777777"/>
                </a:solidFill>
                <a:latin typeface="Calibri"/>
                <a:cs typeface="Calibri"/>
              </a:rPr>
              <a:t>iam</a:t>
            </a:r>
            <a:r>
              <a:rPr lang="en-US" sz="1600" dirty="0">
                <a:solidFill>
                  <a:srgbClr val="777777"/>
                </a:solidFill>
                <a:latin typeface="Calibri"/>
                <a:cs typeface="Calibri"/>
              </a:rPr>
              <a:t>, </a:t>
            </a:r>
            <a:r>
              <a:rPr lang="en-US" sz="1600" dirty="0" err="1">
                <a:solidFill>
                  <a:srgbClr val="777777"/>
                </a:solidFill>
                <a:latin typeface="Calibri"/>
                <a:cs typeface="Calibri"/>
              </a:rPr>
              <a:t>quis</a:t>
            </a:r>
            <a:r>
              <a:rPr lang="en-US" sz="1600" dirty="0">
                <a:solidFill>
                  <a:srgbClr val="777777"/>
                </a:solidFill>
                <a:latin typeface="Calibri"/>
                <a:cs typeface="Calibri"/>
              </a:rPr>
              <a:t> </a:t>
            </a:r>
            <a:r>
              <a:rPr lang="en-US" sz="1600" dirty="0" err="1">
                <a:solidFill>
                  <a:srgbClr val="777777"/>
                </a:solidFill>
                <a:latin typeface="Calibri"/>
                <a:cs typeface="Calibri"/>
              </a:rPr>
              <a:t>nost</a:t>
            </a:r>
            <a:r>
              <a:rPr lang="en-US" sz="1600" dirty="0">
                <a:solidFill>
                  <a:srgbClr val="777777"/>
                </a:solidFill>
                <a:latin typeface="Calibri"/>
                <a:cs typeface="Calibri"/>
              </a:rPr>
              <a:t> </a:t>
            </a:r>
            <a:r>
              <a:rPr lang="en-US" sz="1600" dirty="0" err="1">
                <a:solidFill>
                  <a:srgbClr val="777777"/>
                </a:solidFill>
                <a:latin typeface="Calibri"/>
                <a:cs typeface="Calibri"/>
              </a:rPr>
              <a:t>rudrt</a:t>
            </a:r>
            <a:r>
              <a:rPr lang="en-US" sz="1600" dirty="0">
                <a:solidFill>
                  <a:srgbClr val="777777"/>
                </a:solidFill>
                <a:latin typeface="Calibri"/>
                <a:cs typeface="Calibri"/>
              </a:rPr>
              <a:t>  </a:t>
            </a:r>
            <a:r>
              <a:rPr lang="en-US" sz="1600" dirty="0" err="1">
                <a:solidFill>
                  <a:srgbClr val="777777"/>
                </a:solidFill>
                <a:latin typeface="Calibri"/>
                <a:cs typeface="Calibri"/>
              </a:rPr>
              <a:t>aliquip</a:t>
            </a:r>
            <a:r>
              <a:rPr lang="en-US" sz="1600" dirty="0">
                <a:solidFill>
                  <a:srgbClr val="777777"/>
                </a:solidFill>
                <a:latin typeface="Calibri"/>
                <a:cs typeface="Calibri"/>
              </a:rPr>
              <a:t> ex </a:t>
            </a:r>
            <a:r>
              <a:rPr lang="en-US" sz="1600" dirty="0" err="1">
                <a:solidFill>
                  <a:srgbClr val="777777"/>
                </a:solidFill>
                <a:latin typeface="Calibri"/>
                <a:cs typeface="Calibri"/>
              </a:rPr>
              <a:t>ea</a:t>
            </a:r>
            <a:r>
              <a:rPr lang="en-US" sz="1600" dirty="0">
                <a:solidFill>
                  <a:srgbClr val="777777"/>
                </a:solidFill>
                <a:latin typeface="Calibri"/>
                <a:cs typeface="Calibri"/>
              </a:rPr>
              <a:t> commodo </a:t>
            </a:r>
            <a:r>
              <a:rPr lang="en-US" sz="1600" dirty="0" err="1">
                <a:solidFill>
                  <a:srgbClr val="777777"/>
                </a:solidFill>
                <a:latin typeface="Calibri"/>
                <a:cs typeface="Calibri"/>
              </a:rPr>
              <a:t>consequat</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sp>
        <p:nvSpPr>
          <p:cNvPr id="2" name="Title 1"/>
          <p:cNvSpPr>
            <a:spLocks noGrp="1"/>
          </p:cNvSpPr>
          <p:nvPr>
            <p:ph type="title"/>
          </p:nvPr>
        </p:nvSpPr>
        <p:spPr>
          <a:xfrm>
            <a:off x="443310" y="330188"/>
            <a:ext cx="7851951" cy="1143000"/>
          </a:xfrm>
        </p:spPr>
        <p:txBody>
          <a:bodyPr>
            <a:normAutofit/>
          </a:bodyPr>
          <a:lstStyle>
            <a:lvl1pPr marL="0" algn="l" defTabSz="457200" rtl="0" eaLnBrk="1" latinLnBrk="0" hangingPunct="1">
              <a:defRPr lang="en-US" sz="4400" kern="1200" cap="all" dirty="0">
                <a:solidFill>
                  <a:srgbClr val="23466B"/>
                </a:solidFill>
                <a:latin typeface="Arial"/>
                <a:ea typeface="+mn-ea"/>
                <a:cs typeface="Arial"/>
              </a:defRPr>
            </a:lvl1pPr>
          </a:lstStyle>
          <a:p>
            <a:r>
              <a:rPr lang="en-US" dirty="0"/>
              <a:t>Click to edit Master title style</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25" name="Straight Connector 24"/>
          <p:cNvCxnSpPr/>
          <p:nvPr userDrawn="1"/>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person up steps.em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28196" y="2039394"/>
            <a:ext cx="667518" cy="624729"/>
          </a:xfrm>
          <a:prstGeom prst="rect">
            <a:avLst/>
          </a:prstGeom>
        </p:spPr>
      </p:pic>
      <p:pic>
        <p:nvPicPr>
          <p:cNvPr id="21" name="Picture 20" descr="shutterstock_763892725puzzle.em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3044" y="2046353"/>
            <a:ext cx="569403" cy="624729"/>
          </a:xfrm>
          <a:prstGeom prst="rect">
            <a:avLst/>
          </a:prstGeom>
        </p:spPr>
      </p:pic>
      <p:pic>
        <p:nvPicPr>
          <p:cNvPr id="22" name="Picture 21" descr="checklist.em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75714" y="2046353"/>
            <a:ext cx="442686" cy="598803"/>
          </a:xfrm>
          <a:prstGeom prst="rect">
            <a:avLst/>
          </a:prstGeom>
        </p:spPr>
      </p:pic>
      <p:sp>
        <p:nvSpPr>
          <p:cNvPr id="26" name="Rectangle 25"/>
          <p:cNvSpPr/>
          <p:nvPr userDrawn="1"/>
        </p:nvSpPr>
        <p:spPr>
          <a:xfrm>
            <a:off x="541067" y="5530851"/>
            <a:ext cx="2269541" cy="9736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3402974" y="5530851"/>
            <a:ext cx="2269541" cy="97367"/>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6264882" y="5530851"/>
            <a:ext cx="2269541" cy="97367"/>
          </a:xfrm>
          <a:prstGeom prst="rect">
            <a:avLst/>
          </a:prstGeom>
          <a:solidFill>
            <a:srgbClr val="7777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Prevention_Solutions_symbol_cymk_300ppi.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32"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206001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p:cNvSpPr/>
          <p:nvPr userDrawn="1"/>
        </p:nvSpPr>
        <p:spPr>
          <a:xfrm>
            <a:off x="1" y="-1"/>
            <a:ext cx="9150352"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 name="Title 1"/>
          <p:cNvSpPr>
            <a:spLocks noGrp="1"/>
          </p:cNvSpPr>
          <p:nvPr>
            <p:ph type="ctrTitle" hasCustomPrompt="1"/>
          </p:nvPr>
        </p:nvSpPr>
        <p:spPr>
          <a:xfrm>
            <a:off x="444439" y="3483702"/>
            <a:ext cx="7772400" cy="1470025"/>
          </a:xfrm>
        </p:spPr>
        <p:txBody>
          <a:bodyPr/>
          <a:lstStyle>
            <a:lvl1pPr algn="l">
              <a:defRPr sz="4400" baseline="0">
                <a:solidFill>
                  <a:srgbClr val="B2B3B2"/>
                </a:solidFill>
              </a:defRPr>
            </a:lvl1pPr>
          </a:lstStyle>
          <a:p>
            <a:r>
              <a:rPr lang="en-US" sz="5000" dirty="0">
                <a:solidFill>
                  <a:schemeClr val="bg1"/>
                </a:solidFill>
                <a:latin typeface="Arial"/>
                <a:cs typeface="Arial"/>
              </a:rPr>
              <a:t/>
            </a:r>
            <a:br>
              <a:rPr lang="en-US" sz="5000" dirty="0">
                <a:solidFill>
                  <a:schemeClr val="bg1"/>
                </a:solidFill>
                <a:latin typeface="Arial"/>
                <a:cs typeface="Arial"/>
              </a:rPr>
            </a:br>
            <a:r>
              <a:rPr lang="en-US" sz="5000" dirty="0">
                <a:solidFill>
                  <a:srgbClr val="FFFFFF"/>
                </a:solidFill>
                <a:latin typeface="Arial"/>
                <a:cs typeface="Arial"/>
              </a:rPr>
              <a:t>THANK YOU</a:t>
            </a:r>
            <a:br>
              <a:rPr lang="en-US" sz="5000" dirty="0">
                <a:solidFill>
                  <a:srgbClr val="FFFFFF"/>
                </a:solidFill>
                <a:latin typeface="Arial"/>
                <a:cs typeface="Arial"/>
              </a:rPr>
            </a:br>
            <a:r>
              <a:rPr lang="en-US" sz="5000" dirty="0">
                <a:solidFill>
                  <a:srgbClr val="B2B3B2"/>
                </a:solidFill>
                <a:latin typeface="Arial"/>
                <a:cs typeface="Arial"/>
              </a:rPr>
              <a:t/>
            </a:r>
            <a:br>
              <a:rPr lang="en-US" sz="5000" dirty="0">
                <a:solidFill>
                  <a:srgbClr val="B2B3B2"/>
                </a:solidFill>
                <a:latin typeface="Arial"/>
                <a:cs typeface="Arial"/>
              </a:rPr>
            </a:br>
            <a:endParaRPr lang="en-US" dirty="0"/>
          </a:p>
        </p:txBody>
      </p:sp>
      <p:sp>
        <p:nvSpPr>
          <p:cNvPr id="18" name="Rectangle 17"/>
          <p:cNvSpPr/>
          <p:nvPr userDrawn="1"/>
        </p:nvSpPr>
        <p:spPr>
          <a:xfrm>
            <a:off x="0" y="6532876"/>
            <a:ext cx="9144000" cy="32512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Prevention_Solutions_symbol_white_outlines.emf"/>
          <p:cNvPicPr>
            <a:picLocks noChangeAspect="1"/>
          </p:cNvPicPr>
          <p:nvPr userDrawn="1"/>
        </p:nvPicPr>
        <p:blipFill>
          <a:blip r:embed="rId2">
            <a:alphaModFix amt="17000"/>
            <a:extLst>
              <a:ext uri="{28A0092B-C50C-407E-A947-70E740481C1C}">
                <a14:useLocalDpi xmlns:a14="http://schemas.microsoft.com/office/drawing/2010/main"/>
              </a:ext>
            </a:extLst>
          </a:blip>
          <a:stretch>
            <a:fillRect/>
          </a:stretch>
        </p:blipFill>
        <p:spPr>
          <a:xfrm>
            <a:off x="4121384" y="4923011"/>
            <a:ext cx="2133600" cy="2169160"/>
          </a:xfrm>
          <a:prstGeom prst="rect">
            <a:avLst/>
          </a:prstGeom>
        </p:spPr>
      </p:pic>
      <p:pic>
        <p:nvPicPr>
          <p:cNvPr id="11" name="Picture 10" descr="Prevention_Solutions_symbol_white_outlines.emf"/>
          <p:cNvPicPr>
            <a:picLocks noChangeAspect="1"/>
          </p:cNvPicPr>
          <p:nvPr userDrawn="1"/>
        </p:nvPicPr>
        <p:blipFill>
          <a:blip r:embed="rId2">
            <a:alphaModFix amt="17000"/>
            <a:extLst>
              <a:ext uri="{28A0092B-C50C-407E-A947-70E740481C1C}">
                <a14:useLocalDpi xmlns:a14="http://schemas.microsoft.com/office/drawing/2010/main"/>
              </a:ext>
            </a:extLst>
          </a:blip>
          <a:stretch>
            <a:fillRect/>
          </a:stretch>
        </p:blipFill>
        <p:spPr>
          <a:xfrm>
            <a:off x="6459019" y="-1409588"/>
            <a:ext cx="2133600" cy="2169160"/>
          </a:xfrm>
          <a:prstGeom prst="rect">
            <a:avLst/>
          </a:prstGeom>
        </p:spPr>
      </p:pic>
      <p:pic>
        <p:nvPicPr>
          <p:cNvPr id="16" name="Picture 15" descr="Prevention_Solutions_Horizontal_cymk white text outlined.em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9611" y="1378458"/>
            <a:ext cx="3638804" cy="693420"/>
          </a:xfrm>
          <a:prstGeom prst="rect">
            <a:avLst/>
          </a:prstGeom>
        </p:spPr>
      </p:pic>
      <p:pic>
        <p:nvPicPr>
          <p:cNvPr id="20" name="Picture 19" descr="EDC Square_Dark Background.pdf"/>
          <p:cNvPicPr>
            <a:picLocks noChangeAspect="1"/>
          </p:cNvPicPr>
          <p:nvPr userDrawn="1"/>
        </p:nvPicPr>
        <p:blipFill rotWithShape="1">
          <a:blip r:embed="rId4" cstate="print">
            <a:extLst>
              <a:ext uri="{28A0092B-C50C-407E-A947-70E740481C1C}">
                <a14:useLocalDpi xmlns:a14="http://schemas.microsoft.com/office/drawing/2010/main"/>
              </a:ext>
            </a:extLst>
          </a:blip>
          <a:srcRect l="21560" t="29630" r="27115" b="31111"/>
          <a:stretch/>
        </p:blipFill>
        <p:spPr>
          <a:xfrm>
            <a:off x="6423761" y="3784915"/>
            <a:ext cx="2271489" cy="1342601"/>
          </a:xfrm>
          <a:prstGeom prst="rect">
            <a:avLst/>
          </a:prstGeom>
        </p:spPr>
      </p:pic>
      <p:sp>
        <p:nvSpPr>
          <p:cNvPr id="21" name="Rectangle 20"/>
          <p:cNvSpPr/>
          <p:nvPr userDrawn="1"/>
        </p:nvSpPr>
        <p:spPr>
          <a:xfrm>
            <a:off x="0" y="2982686"/>
            <a:ext cx="82571" cy="182154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2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99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xmlns=""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xmlns=""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94A54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035A460B-2094-D84C-BE08-A67E6CDAFC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flipV="1">
            <a:off x="7965572" y="1082290"/>
            <a:ext cx="2057355" cy="41238"/>
          </a:xfrm>
          <a:prstGeom prst="rect">
            <a:avLst/>
          </a:prstGeom>
        </p:spPr>
      </p:pic>
      <p:pic>
        <p:nvPicPr>
          <p:cNvPr id="5" name="Picture 4">
            <a:extLst>
              <a:ext uri="{FF2B5EF4-FFF2-40B4-BE49-F238E27FC236}">
                <a16:creationId xmlns:a16="http://schemas.microsoft.com/office/drawing/2014/main" xmlns="" id="{22498C2C-11AB-49A3-9401-9992A26F8E12}"/>
              </a:ext>
            </a:extLst>
          </p:cNvPr>
          <p:cNvPicPr>
            <a:picLocks noChangeAspect="1"/>
          </p:cNvPicPr>
          <p:nvPr userDrawn="1"/>
        </p:nvPicPr>
        <p:blipFill>
          <a:blip r:embed="rId3"/>
          <a:stretch>
            <a:fillRect/>
          </a:stretch>
        </p:blipFill>
        <p:spPr>
          <a:xfrm>
            <a:off x="4911905" y="5997317"/>
            <a:ext cx="4102964" cy="786452"/>
          </a:xfrm>
          <a:prstGeom prst="rect">
            <a:avLst/>
          </a:prstGeom>
        </p:spPr>
      </p:pic>
      <p:sp>
        <p:nvSpPr>
          <p:cNvPr id="11" name="Text Placeholder 10">
            <a:extLst>
              <a:ext uri="{FF2B5EF4-FFF2-40B4-BE49-F238E27FC236}">
                <a16:creationId xmlns:a16="http://schemas.microsoft.com/office/drawing/2014/main" xmlns="" id="{277D84B8-4EB7-4182-94A8-C4AC0069E7A0}"/>
              </a:ext>
            </a:extLst>
          </p:cNvPr>
          <p:cNvSpPr>
            <a:spLocks noGrp="1"/>
          </p:cNvSpPr>
          <p:nvPr>
            <p:ph type="body" sz="quarter" idx="10"/>
          </p:nvPr>
        </p:nvSpPr>
        <p:spPr>
          <a:xfrm>
            <a:off x="876299" y="2131587"/>
            <a:ext cx="7911055" cy="3865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776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BB487D-43E4-4F78-945C-27EE0C6FACB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B8745-B563-4B13-ADE4-BE09271C73D3}" type="slidenum">
              <a:rPr lang="en-US" smtClean="0"/>
              <a:t>‹#›</a:t>
            </a:fld>
            <a:endParaRPr lang="en-US"/>
          </a:p>
        </p:txBody>
      </p:sp>
    </p:spTree>
    <p:extLst>
      <p:ext uri="{BB962C8B-B14F-4D97-AF65-F5344CB8AC3E}">
        <p14:creationId xmlns:p14="http://schemas.microsoft.com/office/powerpoint/2010/main" val="763605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B487D-43E4-4F78-945C-27EE0C6FACB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B8745-B563-4B13-ADE4-BE09271C73D3}" type="slidenum">
              <a:rPr lang="en-US" smtClean="0"/>
              <a:t>‹#›</a:t>
            </a:fld>
            <a:endParaRPr lang="en-US"/>
          </a:p>
        </p:txBody>
      </p:sp>
    </p:spTree>
    <p:extLst>
      <p:ext uri="{BB962C8B-B14F-4D97-AF65-F5344CB8AC3E}">
        <p14:creationId xmlns:p14="http://schemas.microsoft.com/office/powerpoint/2010/main" val="27672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 name="Title 1"/>
          <p:cNvSpPr>
            <a:spLocks noGrp="1"/>
          </p:cNvSpPr>
          <p:nvPr>
            <p:ph type="title"/>
          </p:nvPr>
        </p:nvSpPr>
        <p:spPr>
          <a:xfrm>
            <a:off x="3669664" y="338655"/>
            <a:ext cx="4873311" cy="1143000"/>
          </a:xfrm>
        </p:spPr>
        <p:txBody>
          <a:bodyPr>
            <a:normAutofit/>
          </a:bodyPr>
          <a:lstStyle>
            <a:lvl1pPr marL="0" algn="l" defTabSz="457200" rtl="0" eaLnBrk="1" latinLnBrk="0" hangingPunct="1">
              <a:defRPr lang="en-US" sz="4000" kern="1200" cap="all" dirty="0">
                <a:solidFill>
                  <a:srgbClr val="23466B"/>
                </a:solidFill>
                <a:latin typeface="Arial"/>
                <a:ea typeface="+mn-ea"/>
                <a:cs typeface="Arial"/>
              </a:defRPr>
            </a:lvl1pPr>
          </a:lstStyle>
          <a:p>
            <a:r>
              <a:rPr lang="en-US" dirty="0"/>
              <a:t>Click to edit</a:t>
            </a:r>
          </a:p>
        </p:txBody>
      </p:sp>
      <p:sp>
        <p:nvSpPr>
          <p:cNvPr id="20" name="Rectangle 19"/>
          <p:cNvSpPr/>
          <p:nvPr userDrawn="1"/>
        </p:nvSpPr>
        <p:spPr>
          <a:xfrm>
            <a:off x="0" y="-1"/>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2F2F2"/>
                </a:solidFill>
                <a:latin typeface="+mn-lt"/>
                <a:cs typeface="Calibri"/>
              </a:rPr>
              <a:t> </a:t>
            </a:r>
            <a:endParaRPr lang="en-US" dirty="0"/>
          </a:p>
        </p:txBody>
      </p:sp>
      <p:sp>
        <p:nvSpPr>
          <p:cNvPr id="22" name="Content Placeholder 2"/>
          <p:cNvSpPr>
            <a:spLocks noGrp="1"/>
          </p:cNvSpPr>
          <p:nvPr>
            <p:ph idx="13"/>
          </p:nvPr>
        </p:nvSpPr>
        <p:spPr>
          <a:xfrm>
            <a:off x="536302" y="4130657"/>
            <a:ext cx="2321942"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dirty="0" smtClean="0">
                <a:solidFill>
                  <a:srgbClr val="F2F2F2"/>
                </a:solidFill>
                <a:latin typeface="Soleil Regular"/>
                <a:ea typeface="+mn-ea"/>
                <a:cs typeface="Soleil Regular"/>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a:t>
            </a:r>
          </a:p>
        </p:txBody>
      </p:sp>
      <p:sp>
        <p:nvSpPr>
          <p:cNvPr id="16" name="Content Placeholder 2"/>
          <p:cNvSpPr>
            <a:spLocks noGrp="1"/>
          </p:cNvSpPr>
          <p:nvPr>
            <p:ph idx="1" hasCustomPrompt="1"/>
          </p:nvPr>
        </p:nvSpPr>
        <p:spPr>
          <a:xfrm>
            <a:off x="3688720" y="1567024"/>
            <a:ext cx="4854256" cy="452596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text.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a:t>
            </a:r>
            <a:r>
              <a:rPr lang="en-US" dirty="0"/>
              <a:t> </a:t>
            </a:r>
            <a:r>
              <a:rPr lang="en-US" dirty="0" err="1"/>
              <a:t>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br>
              <a:rPr lang="en-US" dirty="0"/>
            </a:br>
            <a:r>
              <a:rPr lang="en-US" dirty="0" err="1"/>
              <a:t>Lorem</a:t>
            </a:r>
            <a:r>
              <a:rPr lang="en-US" dirty="0"/>
              <a:t> </a:t>
            </a:r>
            <a:r>
              <a:rPr lang="en-US" dirty="0" err="1"/>
              <a:t>ipsum</a:t>
            </a:r>
            <a:r>
              <a:rPr lang="en-US" dirty="0"/>
              <a:t> dolor sit </a:t>
            </a:r>
            <a:r>
              <a:rPr lang="en-US" dirty="0" err="1"/>
              <a:t>amet</a:t>
            </a:r>
            <a:r>
              <a:rPr lang="en-US" dirty="0"/>
              <a:t>, </a:t>
            </a:r>
            <a:r>
              <a:rPr lang="en-US" dirty="0" err="1"/>
              <a:t>delenit</a:t>
            </a:r>
            <a:r>
              <a:rPr lang="en-US" dirty="0"/>
              <a:t> </a:t>
            </a:r>
            <a:r>
              <a:rPr lang="en-US" dirty="0" err="1"/>
              <a:t>dolores</a:t>
            </a:r>
            <a:r>
              <a:rPr lang="en-US" dirty="0"/>
              <a:t> </a:t>
            </a:r>
            <a:r>
              <a:rPr lang="en-US" dirty="0" err="1"/>
              <a:t>theophrastus</a:t>
            </a:r>
            <a:r>
              <a:rPr lang="en-US" dirty="0"/>
              <a:t> </a:t>
            </a:r>
            <a:r>
              <a:rPr lang="en-US" dirty="0" err="1"/>
              <a:t>eos</a:t>
            </a:r>
            <a:r>
              <a:rPr lang="en-US" dirty="0"/>
              <a:t> </a:t>
            </a:r>
            <a:r>
              <a:rPr lang="en-US" dirty="0" err="1"/>
              <a:t>ut.</a:t>
            </a:r>
            <a:r>
              <a:rPr lang="en-US" dirty="0"/>
              <a:t> </a:t>
            </a:r>
            <a:r>
              <a:rPr lang="en-US" dirty="0" err="1"/>
              <a:t>Civibus</a:t>
            </a:r>
            <a:r>
              <a:rPr lang="en-US" dirty="0"/>
              <a:t> </a:t>
            </a:r>
            <a:r>
              <a:rPr lang="en-US" dirty="0" err="1"/>
              <a:t>dissentiunt</a:t>
            </a:r>
            <a:r>
              <a:rPr lang="en-US" dirty="0"/>
              <a:t> </a:t>
            </a:r>
            <a:r>
              <a:rPr lang="en-US" dirty="0" err="1"/>
              <a:t>philosophia</a:t>
            </a:r>
            <a:r>
              <a:rPr lang="en-US" dirty="0"/>
              <a:t> quo id. </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24" name="Straight Connector 23"/>
          <p:cNvCxnSpPr/>
          <p:nvPr userDrawn="1"/>
        </p:nvCxnSpPr>
        <p:spPr>
          <a:xfrm>
            <a:off x="3783999" y="1464709"/>
            <a:ext cx="4328652"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Tree>
    <p:extLst>
      <p:ext uri="{BB962C8B-B14F-4D97-AF65-F5344CB8AC3E}">
        <p14:creationId xmlns:p14="http://schemas.microsoft.com/office/powerpoint/2010/main" val="317046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4" name="Rectangle 3"/>
          <p:cNvSpPr/>
          <p:nvPr userDrawn="1"/>
        </p:nvSpPr>
        <p:spPr>
          <a:xfrm>
            <a:off x="547418" y="2070100"/>
            <a:ext cx="2340910" cy="1552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3315744" y="2070100"/>
            <a:ext cx="2329382" cy="1552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6174714" y="2070100"/>
            <a:ext cx="2349957" cy="1552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4" hasCustomPrompt="1"/>
          </p:nvPr>
        </p:nvSpPr>
        <p:spPr>
          <a:xfrm>
            <a:off x="6119406" y="3754444"/>
            <a:ext cx="2580097" cy="2544757"/>
          </a:xfrm>
          <a:noFill/>
        </p:spPr>
        <p:txBody>
          <a:bodyPr>
            <a:normAutofit/>
          </a:bodyPr>
          <a:lstStyle>
            <a:lvl1pPr marL="0" indent="0">
              <a:buNone/>
              <a:defRPr lang="en-US" sz="16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2000" b="1" dirty="0">
                <a:solidFill>
                  <a:srgbClr val="27628E"/>
                </a:solidFill>
                <a:latin typeface="Calibri"/>
                <a:cs typeface="Calibri"/>
              </a:rPr>
              <a:t>First Name, Last Name</a:t>
            </a:r>
          </a:p>
          <a:p>
            <a:r>
              <a:rPr lang="en-US" b="1" i="1" dirty="0">
                <a:solidFill>
                  <a:srgbClr val="27628E"/>
                </a:solidFill>
                <a:latin typeface="Calibri"/>
                <a:cs typeface="Calibri"/>
              </a:rPr>
              <a:t>Job Title of Presenter </a:t>
            </a:r>
            <a:r>
              <a:rPr lang="en-US" b="1" dirty="0">
                <a:solidFill>
                  <a:srgbClr val="27628E"/>
                </a:solidFill>
                <a:latin typeface="Calibri"/>
                <a:cs typeface="Calibri"/>
              </a:rPr>
              <a:t/>
            </a:r>
            <a:br>
              <a:rPr lang="en-US" b="1" dirty="0">
                <a:solidFill>
                  <a:srgbClr val="27628E"/>
                </a:solidFill>
                <a:latin typeface="Calibri"/>
                <a:cs typeface="Calibri"/>
              </a:rPr>
            </a:br>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sp>
        <p:nvSpPr>
          <p:cNvPr id="2" name="Title 1"/>
          <p:cNvSpPr>
            <a:spLocks noGrp="1"/>
          </p:cNvSpPr>
          <p:nvPr>
            <p:ph type="title" hasCustomPrompt="1"/>
          </p:nvPr>
        </p:nvSpPr>
        <p:spPr>
          <a:xfrm>
            <a:off x="443310" y="330188"/>
            <a:ext cx="7851951" cy="1143000"/>
          </a:xfrm>
        </p:spPr>
        <p:txBody>
          <a:bodyPr>
            <a:noAutofit/>
          </a:bodyPr>
          <a:lstStyle>
            <a:lvl1pPr marL="0" algn="l" defTabSz="457200" rtl="0" eaLnBrk="1" latinLnBrk="0" hangingPunct="1">
              <a:defRPr lang="en-US" sz="4000" kern="1200" cap="all" dirty="0">
                <a:solidFill>
                  <a:srgbClr val="23466B"/>
                </a:solidFill>
                <a:latin typeface="Arial"/>
                <a:ea typeface="+mn-ea"/>
                <a:cs typeface="Arial"/>
              </a:defRPr>
            </a:lvl1pPr>
          </a:lstStyle>
          <a:p>
            <a:r>
              <a:rPr lang="en-US" dirty="0"/>
              <a:t>Click to edit </a:t>
            </a:r>
            <a:br>
              <a:rPr lang="en-US" dirty="0"/>
            </a:br>
            <a:r>
              <a:rPr lang="en-US" dirty="0"/>
              <a:t>Master title style</a:t>
            </a:r>
          </a:p>
        </p:txBody>
      </p:sp>
      <p:sp>
        <p:nvSpPr>
          <p:cNvPr id="3" name="Content Placeholder 2"/>
          <p:cNvSpPr>
            <a:spLocks noGrp="1"/>
          </p:cNvSpPr>
          <p:nvPr>
            <p:ph idx="1" hasCustomPrompt="1"/>
          </p:nvPr>
        </p:nvSpPr>
        <p:spPr>
          <a:xfrm>
            <a:off x="491840" y="3754444"/>
            <a:ext cx="2592446" cy="2376214"/>
          </a:xfrm>
          <a:noFill/>
        </p:spPr>
        <p:txBody>
          <a:bodyPr>
            <a:normAutofit/>
          </a:bodyPr>
          <a:lstStyle>
            <a:lvl1pPr marL="0" indent="0">
              <a:buNone/>
              <a:defRPr lang="en-US" sz="16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2000" b="1" dirty="0">
                <a:solidFill>
                  <a:srgbClr val="27628E"/>
                </a:solidFill>
                <a:latin typeface="Calibri"/>
                <a:cs typeface="Calibri"/>
              </a:rPr>
              <a:t>First Name, Last Name</a:t>
            </a:r>
          </a:p>
          <a:p>
            <a:r>
              <a:rPr lang="en-US" b="1" i="1" dirty="0">
                <a:solidFill>
                  <a:srgbClr val="27628E"/>
                </a:solidFill>
                <a:latin typeface="Calibri"/>
                <a:cs typeface="Calibri"/>
              </a:rPr>
              <a:t>Job Title of Presenter </a:t>
            </a:r>
            <a:r>
              <a:rPr lang="en-US" b="1" dirty="0">
                <a:solidFill>
                  <a:srgbClr val="27628E"/>
                </a:solidFill>
                <a:latin typeface="Calibri"/>
                <a:cs typeface="Calibri"/>
              </a:rPr>
              <a:t/>
            </a:r>
            <a:br>
              <a:rPr lang="en-US" b="1" dirty="0">
                <a:solidFill>
                  <a:srgbClr val="27628E"/>
                </a:solidFill>
                <a:latin typeface="Calibri"/>
                <a:cs typeface="Calibri"/>
              </a:rPr>
            </a:br>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sp>
        <p:nvSpPr>
          <p:cNvPr id="17" name="Content Placeholder 2"/>
          <p:cNvSpPr>
            <a:spLocks noGrp="1"/>
          </p:cNvSpPr>
          <p:nvPr>
            <p:ph idx="13" hasCustomPrompt="1"/>
          </p:nvPr>
        </p:nvSpPr>
        <p:spPr>
          <a:xfrm>
            <a:off x="3305623" y="3754444"/>
            <a:ext cx="2594434" cy="2544757"/>
          </a:xfrm>
          <a:noFill/>
        </p:spPr>
        <p:txBody>
          <a:bodyPr>
            <a:normAutofit/>
          </a:bodyPr>
          <a:lstStyle>
            <a:lvl1pPr marL="0" indent="0">
              <a:buNone/>
              <a:defRPr lang="en-US" sz="16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r>
              <a:rPr lang="en-US" sz="2000" b="1" dirty="0">
                <a:solidFill>
                  <a:srgbClr val="27628E"/>
                </a:solidFill>
                <a:latin typeface="Calibri"/>
                <a:cs typeface="Calibri"/>
              </a:rPr>
              <a:t>First Name, Last Name</a:t>
            </a:r>
          </a:p>
          <a:p>
            <a:r>
              <a:rPr lang="en-US" b="1" i="1" dirty="0">
                <a:solidFill>
                  <a:srgbClr val="27628E"/>
                </a:solidFill>
                <a:latin typeface="Calibri"/>
                <a:cs typeface="Calibri"/>
              </a:rPr>
              <a:t>Job Title of Presenter </a:t>
            </a:r>
            <a:r>
              <a:rPr lang="en-US" b="1" dirty="0">
                <a:solidFill>
                  <a:srgbClr val="27628E"/>
                </a:solidFill>
                <a:latin typeface="Calibri"/>
                <a:cs typeface="Calibri"/>
              </a:rPr>
              <a:t/>
            </a:r>
            <a:br>
              <a:rPr lang="en-US" b="1" dirty="0">
                <a:solidFill>
                  <a:srgbClr val="27628E"/>
                </a:solidFill>
                <a:latin typeface="Calibri"/>
                <a:cs typeface="Calibri"/>
              </a:rPr>
            </a:br>
            <a:r>
              <a:rPr lang="en-US" sz="1600" dirty="0">
                <a:solidFill>
                  <a:srgbClr val="777777"/>
                </a:solidFill>
                <a:latin typeface="Calibri"/>
                <a:cs typeface="Calibri"/>
              </a:rPr>
              <a:t>Short blurb about presenter </a:t>
            </a:r>
            <a:r>
              <a:rPr lang="en-US" sz="1600" dirty="0" err="1">
                <a:solidFill>
                  <a:srgbClr val="777777"/>
                </a:solidFill>
                <a:latin typeface="Calibri"/>
                <a:cs typeface="Calibri"/>
              </a:rPr>
              <a:t>onsectetur</a:t>
            </a:r>
            <a:r>
              <a:rPr lang="en-US" sz="1600" dirty="0">
                <a:solidFill>
                  <a:srgbClr val="777777"/>
                </a:solidFill>
                <a:latin typeface="Calibri"/>
                <a:cs typeface="Calibri"/>
              </a:rPr>
              <a:t> </a:t>
            </a:r>
            <a:r>
              <a:rPr lang="en-US" sz="1600" dirty="0" err="1">
                <a:solidFill>
                  <a:srgbClr val="777777"/>
                </a:solidFill>
                <a:latin typeface="Calibri"/>
                <a:cs typeface="Calibri"/>
              </a:rPr>
              <a:t>adipiscing</a:t>
            </a:r>
            <a:r>
              <a:rPr lang="en-US" sz="1600" dirty="0">
                <a:solidFill>
                  <a:srgbClr val="777777"/>
                </a:solidFill>
                <a:latin typeface="Calibri"/>
                <a:cs typeface="Calibri"/>
              </a:rPr>
              <a:t> </a:t>
            </a:r>
            <a:r>
              <a:rPr lang="en-US" sz="1600" dirty="0" err="1">
                <a:solidFill>
                  <a:srgbClr val="777777"/>
                </a:solidFill>
                <a:latin typeface="Calibri"/>
                <a:cs typeface="Calibri"/>
              </a:rPr>
              <a:t>elit</a:t>
            </a:r>
            <a:r>
              <a:rPr lang="en-US" sz="1600" dirty="0">
                <a:solidFill>
                  <a:srgbClr val="777777"/>
                </a:solidFill>
                <a:latin typeface="Calibri"/>
                <a:cs typeface="Calibri"/>
              </a:rPr>
              <a:t>, </a:t>
            </a:r>
            <a:r>
              <a:rPr lang="en-US" sz="1600" dirty="0" err="1">
                <a:solidFill>
                  <a:srgbClr val="777777"/>
                </a:solidFill>
                <a:latin typeface="Calibri"/>
                <a:cs typeface="Calibri"/>
              </a:rPr>
              <a:t>sed</a:t>
            </a:r>
            <a:r>
              <a:rPr lang="en-US" sz="1600" dirty="0">
                <a:solidFill>
                  <a:srgbClr val="777777"/>
                </a:solidFill>
                <a:latin typeface="Calibri"/>
                <a:cs typeface="Calibri"/>
              </a:rPr>
              <a:t> do </a:t>
            </a:r>
            <a:r>
              <a:rPr lang="en-US" sz="1600" dirty="0" err="1">
                <a:solidFill>
                  <a:srgbClr val="777777"/>
                </a:solidFill>
                <a:latin typeface="Calibri"/>
                <a:cs typeface="Calibri"/>
              </a:rPr>
              <a:t>eiusmod</a:t>
            </a:r>
            <a:r>
              <a:rPr lang="en-US" sz="1600" dirty="0">
                <a:solidFill>
                  <a:srgbClr val="777777"/>
                </a:solidFill>
                <a:latin typeface="Calibri"/>
                <a:cs typeface="Calibri"/>
              </a:rPr>
              <a:t> </a:t>
            </a:r>
            <a:r>
              <a:rPr lang="en-US" sz="1600" dirty="0" err="1">
                <a:solidFill>
                  <a:srgbClr val="777777"/>
                </a:solidFill>
                <a:latin typeface="Calibri"/>
                <a:cs typeface="Calibri"/>
              </a:rPr>
              <a:t>tempor</a:t>
            </a:r>
            <a:r>
              <a:rPr lang="en-US" sz="1600" dirty="0">
                <a:solidFill>
                  <a:srgbClr val="777777"/>
                </a:solidFill>
                <a:latin typeface="Calibri"/>
                <a:cs typeface="Calibri"/>
              </a:rPr>
              <a:t> </a:t>
            </a:r>
            <a:r>
              <a:rPr lang="en-US" sz="1600" dirty="0" err="1">
                <a:solidFill>
                  <a:srgbClr val="777777"/>
                </a:solidFill>
                <a:latin typeface="Calibri"/>
                <a:cs typeface="Calibri"/>
              </a:rPr>
              <a:t>incididunt</a:t>
            </a:r>
            <a:r>
              <a:rPr lang="en-US" sz="1600" dirty="0">
                <a:solidFill>
                  <a:srgbClr val="777777"/>
                </a:solidFill>
                <a:latin typeface="Calibri"/>
                <a:cs typeface="Calibri"/>
              </a:rPr>
              <a:t> </a:t>
            </a:r>
            <a:r>
              <a:rPr lang="en-US" sz="1600" dirty="0" err="1">
                <a:solidFill>
                  <a:srgbClr val="777777"/>
                </a:solidFill>
                <a:latin typeface="Calibri"/>
                <a:cs typeface="Calibri"/>
              </a:rPr>
              <a:t>ut</a:t>
            </a:r>
            <a:r>
              <a:rPr lang="en-US" sz="1600" dirty="0">
                <a:solidFill>
                  <a:srgbClr val="777777"/>
                </a:solidFill>
                <a:latin typeface="Calibri"/>
                <a:cs typeface="Calibri"/>
              </a:rPr>
              <a:t> </a:t>
            </a:r>
            <a:r>
              <a:rPr lang="en-US" sz="1600" dirty="0" err="1">
                <a:solidFill>
                  <a:srgbClr val="777777"/>
                </a:solidFill>
                <a:latin typeface="Calibri"/>
                <a:cs typeface="Calibri"/>
              </a:rPr>
              <a:t>labore</a:t>
            </a:r>
            <a:r>
              <a:rPr lang="en-US" sz="1600" dirty="0">
                <a:solidFill>
                  <a:srgbClr val="777777"/>
                </a:solidFill>
                <a:latin typeface="Calibri"/>
                <a:cs typeface="Calibri"/>
              </a:rPr>
              <a:t> et </a:t>
            </a:r>
            <a:r>
              <a:rPr lang="en-US" sz="1600" dirty="0" err="1">
                <a:solidFill>
                  <a:srgbClr val="777777"/>
                </a:solidFill>
                <a:latin typeface="Calibri"/>
                <a:cs typeface="Calibri"/>
              </a:rPr>
              <a:t>dolore</a:t>
            </a:r>
            <a:r>
              <a:rPr lang="en-US" sz="1600" dirty="0">
                <a:solidFill>
                  <a:srgbClr val="777777"/>
                </a:solidFill>
                <a:latin typeface="Calibri"/>
                <a:cs typeface="Calibri"/>
              </a:rPr>
              <a:t> </a:t>
            </a:r>
            <a:r>
              <a:rPr lang="en-US" sz="1600" dirty="0" err="1">
                <a:solidFill>
                  <a:srgbClr val="777777"/>
                </a:solidFill>
                <a:latin typeface="Calibri"/>
                <a:cs typeface="Calibri"/>
              </a:rPr>
              <a:t>magnarge</a:t>
            </a:r>
            <a:r>
              <a:rPr lang="en-US" sz="1600" dirty="0">
                <a:solidFill>
                  <a:srgbClr val="777777"/>
                </a:solidFill>
                <a:latin typeface="Calibri"/>
                <a:cs typeface="Calibri"/>
              </a:rPr>
              <a:t> </a:t>
            </a:r>
            <a:r>
              <a:rPr lang="en-US" sz="1600" dirty="0" err="1">
                <a:solidFill>
                  <a:srgbClr val="777777"/>
                </a:solidFill>
                <a:latin typeface="Calibri"/>
                <a:cs typeface="Calibri"/>
              </a:rPr>
              <a:t>aliqua</a:t>
            </a:r>
            <a:r>
              <a:rPr lang="en-US" sz="1600" dirty="0">
                <a:solidFill>
                  <a:srgbClr val="777777"/>
                </a:solidFill>
                <a:latin typeface="Calibri"/>
                <a:cs typeface="Calibri"/>
              </a:rPr>
              <a:t>. </a:t>
            </a:r>
            <a:endParaRPr lang="en-US" sz="1600" dirty="0">
              <a:solidFill>
                <a:srgbClr val="3AB6DF"/>
              </a:solidFill>
              <a:latin typeface="Calibri"/>
              <a:cs typeface="Calibri"/>
            </a:endParaRPr>
          </a:p>
        </p:txBody>
      </p:sp>
      <p:cxnSp>
        <p:nvCxnSpPr>
          <p:cNvPr id="25" name="Straight Connector 24"/>
          <p:cNvCxnSpPr/>
          <p:nvPr userDrawn="1"/>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22"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85060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 name="Title 1"/>
          <p:cNvSpPr>
            <a:spLocks noGrp="1"/>
          </p:cNvSpPr>
          <p:nvPr>
            <p:ph type="title" hasCustomPrompt="1"/>
          </p:nvPr>
        </p:nvSpPr>
        <p:spPr>
          <a:xfrm>
            <a:off x="443310" y="330188"/>
            <a:ext cx="7851951" cy="1143000"/>
          </a:xfrm>
        </p:spPr>
        <p:txBody>
          <a:bodyPr>
            <a:noAutofit/>
          </a:bodyPr>
          <a:lstStyle>
            <a:lvl1pPr marL="0" algn="l" defTabSz="457200" rtl="0" eaLnBrk="1" latinLnBrk="0" hangingPunct="1">
              <a:lnSpc>
                <a:spcPts val="4600"/>
              </a:lnSpc>
              <a:defRPr lang="en-US" sz="4000" kern="1200" cap="all" dirty="0">
                <a:solidFill>
                  <a:srgbClr val="23466B"/>
                </a:solidFill>
                <a:latin typeface="Arial"/>
                <a:ea typeface="+mn-ea"/>
                <a:cs typeface="Arial"/>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53729" y="1617128"/>
            <a:ext cx="8229600"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1" name="Straight Connector 10"/>
          <p:cNvCxnSpPr/>
          <p:nvPr userDrawn="1"/>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3"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112589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0" name="Rectangle 19"/>
          <p:cNvSpPr/>
          <p:nvPr userDrawn="1"/>
        </p:nvSpPr>
        <p:spPr>
          <a:xfrm>
            <a:off x="0" y="-1"/>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2F2F2"/>
                </a:solidFill>
                <a:latin typeface="+mn-lt"/>
                <a:cs typeface="Calibri"/>
              </a:rPr>
              <a:t> </a:t>
            </a:r>
            <a:endParaRPr lang="en-US" dirty="0"/>
          </a:p>
        </p:txBody>
      </p:sp>
      <p:sp>
        <p:nvSpPr>
          <p:cNvPr id="14" name="Rectangle 13"/>
          <p:cNvSpPr/>
          <p:nvPr userDrawn="1"/>
        </p:nvSpPr>
        <p:spPr>
          <a:xfrm>
            <a:off x="0" y="-1"/>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3" hasCustomPrompt="1"/>
          </p:nvPr>
        </p:nvSpPr>
        <p:spPr>
          <a:xfrm>
            <a:off x="536302" y="2323875"/>
            <a:ext cx="2014270"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a:solidFill>
                  <a:srgbClr val="F2F2F2"/>
                </a:solidFill>
                <a:latin typeface="Calibri"/>
                <a:ea typeface="+mn-ea"/>
                <a:cs typeface="Calibri"/>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a:t>
            </a:r>
            <a:r>
              <a:rPr lang="en-US" sz="1600" dirty="0">
                <a:solidFill>
                  <a:srgbClr val="F2F2F2"/>
                </a:solidFill>
                <a:latin typeface="Calibri"/>
                <a:cs typeface="Calibri"/>
              </a:rPr>
              <a:t>, </a:t>
            </a:r>
            <a:r>
              <a:rPr lang="en-US" sz="1600" dirty="0" err="1">
                <a:solidFill>
                  <a:srgbClr val="F2F2F2"/>
                </a:solidFill>
                <a:latin typeface="Calibri"/>
                <a:cs typeface="Calibri"/>
              </a:rPr>
              <a:t>consectetur</a:t>
            </a:r>
            <a:r>
              <a:rPr lang="en-US" sz="1600" dirty="0">
                <a:solidFill>
                  <a:srgbClr val="F2F2F2"/>
                </a:solidFill>
                <a:latin typeface="Calibri"/>
                <a:cs typeface="Calibri"/>
              </a:rPr>
              <a:t> </a:t>
            </a:r>
            <a:r>
              <a:rPr lang="en-US" sz="1600" dirty="0" err="1">
                <a:solidFill>
                  <a:srgbClr val="F2F2F2"/>
                </a:solidFill>
                <a:latin typeface="Calibri"/>
                <a:cs typeface="Calibri"/>
              </a:rPr>
              <a:t>dipiscing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amet,ectetur</a:t>
            </a:r>
            <a:r>
              <a:rPr lang="en-US" sz="1600" dirty="0">
                <a:solidFill>
                  <a:srgbClr val="F2F2F2"/>
                </a:solidFill>
                <a:latin typeface="Calibri"/>
                <a:cs typeface="Calibri"/>
              </a:rPr>
              <a:t> </a:t>
            </a:r>
            <a:r>
              <a:rPr lang="en-US" sz="1600" dirty="0" err="1">
                <a:solidFill>
                  <a:srgbClr val="F2F2F2"/>
                </a:solidFill>
                <a:latin typeface="Calibri"/>
                <a:cs typeface="Calibri"/>
              </a:rPr>
              <a:t>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a:t>
            </a:r>
            <a:endParaRPr lang="en-US" dirty="0"/>
          </a:p>
        </p:txBody>
      </p:sp>
      <p:sp>
        <p:nvSpPr>
          <p:cNvPr id="16" name="Content Placeholder 2"/>
          <p:cNvSpPr>
            <a:spLocks noGrp="1"/>
          </p:cNvSpPr>
          <p:nvPr>
            <p:ph idx="1"/>
          </p:nvPr>
        </p:nvSpPr>
        <p:spPr>
          <a:xfrm>
            <a:off x="3695071" y="2235896"/>
            <a:ext cx="5070211"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669664" y="685802"/>
            <a:ext cx="5713822" cy="1143000"/>
          </a:xfrm>
        </p:spPr>
        <p:txBody>
          <a:bodyPr>
            <a:noAutofit/>
          </a:bodyPr>
          <a:lstStyle>
            <a:lvl1pPr marL="0" algn="l" defTabSz="457200" rtl="0" eaLnBrk="1" latinLnBrk="0" hangingPunct="1">
              <a:lnSpc>
                <a:spcPts val="4600"/>
              </a:lnSpc>
              <a:defRPr lang="en-US" sz="4000" kern="1200" cap="all" dirty="0">
                <a:solidFill>
                  <a:srgbClr val="23466B"/>
                </a:solidFill>
                <a:latin typeface="Arial"/>
                <a:ea typeface="+mn-ea"/>
                <a:cs typeface="Arial"/>
              </a:defRPr>
            </a:lvl1pPr>
          </a:lstStyle>
          <a:p>
            <a:r>
              <a:rPr lang="en-US" dirty="0"/>
              <a:t>Click to edit Master title</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3" name="Straight Connector 12"/>
          <p:cNvCxnSpPr/>
          <p:nvPr userDrawn="1"/>
        </p:nvCxnSpPr>
        <p:spPr>
          <a:xfrm>
            <a:off x="3758591" y="2074333"/>
            <a:ext cx="4409636"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7"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308906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14" name="Rectangle 13"/>
          <p:cNvSpPr/>
          <p:nvPr userDrawn="1"/>
        </p:nvSpPr>
        <p:spPr>
          <a:xfrm>
            <a:off x="0" y="-1"/>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3" hasCustomPrompt="1"/>
          </p:nvPr>
        </p:nvSpPr>
        <p:spPr>
          <a:xfrm>
            <a:off x="536302" y="2323875"/>
            <a:ext cx="2014270"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a:solidFill>
                  <a:srgbClr val="F2F2F2"/>
                </a:solidFill>
                <a:latin typeface="Calibri"/>
                <a:ea typeface="+mn-ea"/>
                <a:cs typeface="Calibri"/>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a:t>
            </a:r>
            <a:r>
              <a:rPr lang="en-US" sz="1600" dirty="0">
                <a:solidFill>
                  <a:srgbClr val="F2F2F2"/>
                </a:solidFill>
                <a:latin typeface="Calibri"/>
                <a:cs typeface="Calibri"/>
              </a:rPr>
              <a:t>, </a:t>
            </a:r>
            <a:r>
              <a:rPr lang="en-US" sz="1600" dirty="0" err="1">
                <a:solidFill>
                  <a:srgbClr val="F2F2F2"/>
                </a:solidFill>
                <a:latin typeface="Calibri"/>
                <a:cs typeface="Calibri"/>
              </a:rPr>
              <a:t>consectetur</a:t>
            </a:r>
            <a:r>
              <a:rPr lang="en-US" sz="1600" dirty="0">
                <a:solidFill>
                  <a:srgbClr val="F2F2F2"/>
                </a:solidFill>
                <a:latin typeface="Calibri"/>
                <a:cs typeface="Calibri"/>
              </a:rPr>
              <a:t> </a:t>
            </a:r>
            <a:r>
              <a:rPr lang="en-US" sz="1600" dirty="0" err="1">
                <a:solidFill>
                  <a:srgbClr val="F2F2F2"/>
                </a:solidFill>
                <a:latin typeface="Calibri"/>
                <a:cs typeface="Calibri"/>
              </a:rPr>
              <a:t>dipiscing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amet,ectetur</a:t>
            </a:r>
            <a:r>
              <a:rPr lang="en-US" sz="1600" dirty="0">
                <a:solidFill>
                  <a:srgbClr val="F2F2F2"/>
                </a:solidFill>
                <a:latin typeface="Calibri"/>
                <a:cs typeface="Calibri"/>
              </a:rPr>
              <a:t> </a:t>
            </a:r>
            <a:r>
              <a:rPr lang="en-US" sz="1600" dirty="0" err="1">
                <a:solidFill>
                  <a:srgbClr val="F2F2F2"/>
                </a:solidFill>
                <a:latin typeface="Calibri"/>
                <a:cs typeface="Calibri"/>
              </a:rPr>
              <a:t>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a:t>
            </a:r>
            <a:endParaRPr lang="en-US" dirty="0"/>
          </a:p>
        </p:txBody>
      </p:sp>
      <p:sp>
        <p:nvSpPr>
          <p:cNvPr id="16" name="Content Placeholder 2"/>
          <p:cNvSpPr>
            <a:spLocks noGrp="1"/>
          </p:cNvSpPr>
          <p:nvPr>
            <p:ph idx="1"/>
          </p:nvPr>
        </p:nvSpPr>
        <p:spPr>
          <a:xfrm>
            <a:off x="3695071" y="2235896"/>
            <a:ext cx="5070211"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669664" y="685802"/>
            <a:ext cx="4873311" cy="1143000"/>
          </a:xfrm>
        </p:spPr>
        <p:txBody>
          <a:bodyPr>
            <a:normAutofit/>
          </a:bodyPr>
          <a:lstStyle>
            <a:lvl1pPr marL="0" algn="l" defTabSz="457200" rtl="0" eaLnBrk="1" latinLnBrk="0" hangingPunct="1">
              <a:defRPr lang="en-US" sz="4000" kern="1200" cap="all" dirty="0">
                <a:solidFill>
                  <a:srgbClr val="23466B"/>
                </a:solidFill>
                <a:latin typeface="Arial"/>
                <a:ea typeface="+mn-ea"/>
                <a:cs typeface="Arial"/>
              </a:defRPr>
            </a:lvl1pPr>
          </a:lstStyle>
          <a:p>
            <a:r>
              <a:rPr lang="en-US" dirty="0"/>
              <a:t>Click to edit Master title</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3" name="Straight Connector 12"/>
          <p:cNvCxnSpPr/>
          <p:nvPr userDrawn="1"/>
        </p:nvCxnSpPr>
        <p:spPr>
          <a:xfrm>
            <a:off x="3758591" y="2074333"/>
            <a:ext cx="4409636"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pic>
        <p:nvPicPr>
          <p:cNvPr id="18" name="Picture 17" descr="Adult Ed_Whole Class.jpg"/>
          <p:cNvPicPr>
            <a:picLocks noChangeAspect="1"/>
          </p:cNvPicPr>
          <p:nvPr userDrawn="1"/>
        </p:nvPicPr>
        <p:blipFill rotWithShape="1">
          <a:blip r:embed="rId3" cstate="print">
            <a:alphaModFix amt="10000"/>
            <a:extLst>
              <a:ext uri="{28A0092B-C50C-407E-A947-70E740481C1C}">
                <a14:useLocalDpi xmlns:a14="http://schemas.microsoft.com/office/drawing/2010/main"/>
              </a:ext>
            </a:extLst>
          </a:blip>
          <a:srcRect l="13514" r="13151"/>
          <a:stretch/>
        </p:blipFill>
        <p:spPr>
          <a:xfrm>
            <a:off x="1" y="-88902"/>
            <a:ext cx="3113989" cy="6642102"/>
          </a:xfrm>
          <a:prstGeom prst="rect">
            <a:avLst/>
          </a:prstGeom>
        </p:spPr>
      </p:pic>
      <p:sp>
        <p:nvSpPr>
          <p:cNvPr id="19"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52253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0" name="Rectangle 19"/>
          <p:cNvSpPr/>
          <p:nvPr userDrawn="1"/>
        </p:nvSpPr>
        <p:spPr>
          <a:xfrm>
            <a:off x="6019800" y="-1627"/>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2F2F2"/>
                </a:solidFill>
                <a:latin typeface="+mn-lt"/>
                <a:cs typeface="Calibri"/>
              </a:rPr>
              <a:t> </a:t>
            </a:r>
            <a:endParaRPr lang="en-US" dirty="0"/>
          </a:p>
        </p:txBody>
      </p:sp>
      <p:sp>
        <p:nvSpPr>
          <p:cNvPr id="22" name="Content Placeholder 2"/>
          <p:cNvSpPr>
            <a:spLocks noGrp="1"/>
          </p:cNvSpPr>
          <p:nvPr>
            <p:ph idx="13" hasCustomPrompt="1"/>
          </p:nvPr>
        </p:nvSpPr>
        <p:spPr>
          <a:xfrm>
            <a:off x="6556102" y="2322249"/>
            <a:ext cx="2014270"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dirty="0" smtClean="0">
                <a:solidFill>
                  <a:srgbClr val="F2F2F2"/>
                </a:solidFill>
                <a:latin typeface="Calibri"/>
                <a:ea typeface="+mn-ea"/>
                <a:cs typeface="Calibri"/>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 </a:t>
            </a:r>
            <a:r>
              <a:rPr lang="en-US" sz="1600" dirty="0">
                <a:solidFill>
                  <a:srgbClr val="F2F2F2"/>
                </a:solidFill>
                <a:latin typeface="Calibri"/>
                <a:cs typeface="Calibri"/>
              </a:rPr>
              <a:t>lorem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a:t>
            </a:r>
            <a:r>
              <a:rPr lang="en-US" sz="1600" dirty="0">
                <a:solidFill>
                  <a:srgbClr val="F2F2F2"/>
                </a:solidFill>
                <a:latin typeface="Calibri"/>
                <a:cs typeface="Calibri"/>
              </a:rPr>
              <a:t>, </a:t>
            </a:r>
            <a:r>
              <a:rPr lang="en-US" sz="1600" dirty="0" err="1">
                <a:solidFill>
                  <a:srgbClr val="F2F2F2"/>
                </a:solidFill>
                <a:latin typeface="Calibri"/>
                <a:cs typeface="Calibri"/>
              </a:rPr>
              <a:t>consectetur</a:t>
            </a:r>
            <a:r>
              <a:rPr lang="en-US" sz="1600" dirty="0">
                <a:solidFill>
                  <a:srgbClr val="F2F2F2"/>
                </a:solidFill>
                <a:latin typeface="Calibri"/>
                <a:cs typeface="Calibri"/>
              </a:rPr>
              <a:t> </a:t>
            </a:r>
            <a:r>
              <a:rPr lang="en-US" sz="1600" dirty="0" err="1">
                <a:solidFill>
                  <a:srgbClr val="F2F2F2"/>
                </a:solidFill>
                <a:latin typeface="Calibri"/>
                <a:cs typeface="Calibri"/>
              </a:rPr>
              <a:t>dipiscing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lorem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amet,ectetur</a:t>
            </a:r>
            <a:r>
              <a:rPr lang="en-US" sz="1600" dirty="0">
                <a:solidFill>
                  <a:srgbClr val="F2F2F2"/>
                </a:solidFill>
                <a:latin typeface="Calibri"/>
                <a:cs typeface="Calibri"/>
              </a:rPr>
              <a:t> </a:t>
            </a:r>
            <a:r>
              <a:rPr lang="en-US" sz="1600" dirty="0" err="1">
                <a:solidFill>
                  <a:srgbClr val="F2F2F2"/>
                </a:solidFill>
                <a:latin typeface="Calibri"/>
                <a:cs typeface="Calibri"/>
              </a:rPr>
              <a:t>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lorem </a:t>
            </a:r>
            <a:r>
              <a:rPr lang="en-US" sz="1600" dirty="0" err="1">
                <a:solidFill>
                  <a:srgbClr val="F2F2F2"/>
                </a:solidFill>
                <a:latin typeface="Calibri"/>
                <a:cs typeface="Calibri"/>
              </a:rPr>
              <a:t>ipsum</a:t>
            </a:r>
            <a:r>
              <a:rPr lang="en-US" sz="1600" dirty="0">
                <a:solidFill>
                  <a:srgbClr val="F2F2F2"/>
                </a:solidFill>
                <a:latin typeface="Calibri"/>
                <a:cs typeface="Calibri"/>
              </a:rPr>
              <a:t> dolor</a:t>
            </a:r>
            <a:endParaRPr lang="en-US" dirty="0"/>
          </a:p>
        </p:txBody>
      </p:sp>
      <p:sp>
        <p:nvSpPr>
          <p:cNvPr id="16" name="Content Placeholder 2"/>
          <p:cNvSpPr>
            <a:spLocks noGrp="1"/>
          </p:cNvSpPr>
          <p:nvPr>
            <p:ph idx="1"/>
          </p:nvPr>
        </p:nvSpPr>
        <p:spPr>
          <a:xfrm>
            <a:off x="482723" y="2228124"/>
            <a:ext cx="5070211"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315" y="678030"/>
            <a:ext cx="4873311" cy="1143000"/>
          </a:xfrm>
        </p:spPr>
        <p:txBody>
          <a:bodyPr>
            <a:noAutofit/>
          </a:bodyPr>
          <a:lstStyle>
            <a:lvl1pPr marL="0" algn="l" defTabSz="457200" rtl="0" eaLnBrk="1" latinLnBrk="0" hangingPunct="1">
              <a:defRPr lang="en-US" sz="4000" kern="1200" cap="all" dirty="0">
                <a:solidFill>
                  <a:srgbClr val="23466B"/>
                </a:solidFill>
                <a:latin typeface="Arial"/>
                <a:ea typeface="+mn-ea"/>
                <a:cs typeface="Arial"/>
              </a:defRPr>
            </a:lvl1pPr>
          </a:lstStyle>
          <a:p>
            <a:r>
              <a:rPr lang="en-US" dirty="0"/>
              <a:t>Click to edit Master title</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3" name="Straight Connector 12"/>
          <p:cNvCxnSpPr/>
          <p:nvPr userDrawn="1"/>
        </p:nvCxnSpPr>
        <p:spPr>
          <a:xfrm>
            <a:off x="539890" y="2066561"/>
            <a:ext cx="4328652"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Prevention_Solutions_symbol_cymk_300p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5"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413561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20" name="Rectangle 19"/>
          <p:cNvSpPr/>
          <p:nvPr userDrawn="1"/>
        </p:nvSpPr>
        <p:spPr>
          <a:xfrm>
            <a:off x="6019800" y="-1627"/>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F2F2F2"/>
                </a:solidFill>
                <a:latin typeface="+mn-lt"/>
                <a:cs typeface="Calibri"/>
              </a:rPr>
              <a:t> </a:t>
            </a:r>
            <a:endParaRPr lang="en-US" dirty="0"/>
          </a:p>
        </p:txBody>
      </p:sp>
      <p:pic>
        <p:nvPicPr>
          <p:cNvPr id="17" name="Picture 16" descr="Powerful women on a business meeting.jpg"/>
          <p:cNvPicPr>
            <a:picLocks noChangeAspect="1"/>
          </p:cNvPicPr>
          <p:nvPr userDrawn="1"/>
        </p:nvPicPr>
        <p:blipFill rotWithShape="1">
          <a:blip r:embed="rId2" cstate="print">
            <a:alphaModFix amt="13000"/>
            <a:extLst>
              <a:ext uri="{28A0092B-C50C-407E-A947-70E740481C1C}">
                <a14:useLocalDpi xmlns:a14="http://schemas.microsoft.com/office/drawing/2010/main"/>
              </a:ext>
            </a:extLst>
          </a:blip>
          <a:srcRect l="22321" r="3000"/>
          <a:stretch/>
        </p:blipFill>
        <p:spPr>
          <a:xfrm>
            <a:off x="6028102" y="1"/>
            <a:ext cx="3115898" cy="6532875"/>
          </a:xfrm>
          <a:prstGeom prst="rect">
            <a:avLst/>
          </a:prstGeom>
        </p:spPr>
      </p:pic>
      <p:sp>
        <p:nvSpPr>
          <p:cNvPr id="22" name="Content Placeholder 2"/>
          <p:cNvSpPr>
            <a:spLocks noGrp="1"/>
          </p:cNvSpPr>
          <p:nvPr>
            <p:ph idx="13" hasCustomPrompt="1"/>
          </p:nvPr>
        </p:nvSpPr>
        <p:spPr>
          <a:xfrm>
            <a:off x="6556102" y="2322249"/>
            <a:ext cx="2014270" cy="2132904"/>
          </a:xfrm>
          <a:ln>
            <a:noFill/>
          </a:ln>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kern="1200">
                <a:solidFill>
                  <a:srgbClr val="F2F2F2"/>
                </a:solidFill>
                <a:latin typeface="Calibri"/>
                <a:ea typeface="+mn-ea"/>
                <a:cs typeface="Calibri"/>
              </a:defRPr>
            </a:lvl1pPr>
            <a:lvl2pPr>
              <a:defRPr lang="en-US" sz="1600" kern="1200" dirty="0" smtClean="0">
                <a:solidFill>
                  <a:srgbClr val="F2F2F2"/>
                </a:solidFill>
                <a:latin typeface="Calibri"/>
                <a:ea typeface="+mn-ea"/>
                <a:cs typeface="Calibri"/>
              </a:defRPr>
            </a:lvl2pPr>
            <a:lvl3pPr>
              <a:defRPr lang="en-US" sz="1600" kern="1200" dirty="0" smtClean="0">
                <a:solidFill>
                  <a:srgbClr val="F2F2F2"/>
                </a:solidFill>
                <a:latin typeface="Calibri"/>
                <a:ea typeface="+mn-ea"/>
                <a:cs typeface="Calibri"/>
              </a:defRPr>
            </a:lvl3pPr>
            <a:lvl4pPr>
              <a:defRPr lang="en-US" sz="1600" kern="1200" dirty="0" smtClean="0">
                <a:solidFill>
                  <a:srgbClr val="F2F2F2"/>
                </a:solidFill>
                <a:latin typeface="Calibri"/>
                <a:ea typeface="+mn-ea"/>
                <a:cs typeface="Calibri"/>
              </a:defRPr>
            </a:lvl4pPr>
            <a:lvl5pPr>
              <a:defRPr lang="en-US" sz="1600" kern="1200" dirty="0">
                <a:solidFill>
                  <a:srgbClr val="F2F2F2"/>
                </a:solidFill>
                <a:latin typeface="Calibri"/>
                <a:ea typeface="+mn-ea"/>
                <a:cs typeface="Calibri"/>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a:t>
            </a:r>
            <a:r>
              <a:rPr lang="en-US" sz="1600" dirty="0">
                <a:solidFill>
                  <a:srgbClr val="F2F2F2"/>
                </a:solidFill>
                <a:latin typeface="Calibri"/>
                <a:cs typeface="Calibri"/>
              </a:rPr>
              <a:t>, </a:t>
            </a:r>
            <a:r>
              <a:rPr lang="en-US" sz="1600" dirty="0" err="1">
                <a:solidFill>
                  <a:srgbClr val="F2F2F2"/>
                </a:solidFill>
                <a:latin typeface="Calibri"/>
                <a:cs typeface="Calibri"/>
              </a:rPr>
              <a:t>consectetur</a:t>
            </a:r>
            <a:r>
              <a:rPr lang="en-US" sz="1600" dirty="0">
                <a:solidFill>
                  <a:srgbClr val="F2F2F2"/>
                </a:solidFill>
                <a:latin typeface="Calibri"/>
                <a:cs typeface="Calibri"/>
              </a:rPr>
              <a:t> </a:t>
            </a:r>
            <a:r>
              <a:rPr lang="en-US" sz="1600" dirty="0" err="1">
                <a:solidFill>
                  <a:srgbClr val="F2F2F2"/>
                </a:solidFill>
                <a:latin typeface="Calibri"/>
                <a:cs typeface="Calibri"/>
              </a:rPr>
              <a:t>dipiscing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 sit </a:t>
            </a:r>
            <a:r>
              <a:rPr lang="en-US" sz="1600" dirty="0" err="1">
                <a:solidFill>
                  <a:srgbClr val="F2F2F2"/>
                </a:solidFill>
                <a:latin typeface="Calibri"/>
                <a:cs typeface="Calibri"/>
              </a:rPr>
              <a:t>amet,ectetur</a:t>
            </a:r>
            <a:r>
              <a:rPr lang="en-US" sz="1600" dirty="0">
                <a:solidFill>
                  <a:srgbClr val="F2F2F2"/>
                </a:solidFill>
                <a:latin typeface="Calibri"/>
                <a:cs typeface="Calibri"/>
              </a:rPr>
              <a:t> </a:t>
            </a:r>
            <a:r>
              <a:rPr lang="en-US" sz="1600" dirty="0" err="1">
                <a:solidFill>
                  <a:srgbClr val="F2F2F2"/>
                </a:solidFill>
                <a:latin typeface="Calibri"/>
                <a:cs typeface="Calibri"/>
              </a:rPr>
              <a:t>piscing</a:t>
            </a:r>
            <a:r>
              <a:rPr lang="en-US" sz="1600" dirty="0">
                <a:solidFill>
                  <a:srgbClr val="F2F2F2"/>
                </a:solidFill>
                <a:latin typeface="Calibri"/>
                <a:cs typeface="Calibri"/>
              </a:rPr>
              <a:t> </a:t>
            </a:r>
            <a:r>
              <a:rPr lang="en-US" sz="1600" dirty="0" err="1">
                <a:solidFill>
                  <a:srgbClr val="F2F2F2"/>
                </a:solidFill>
                <a:latin typeface="Calibri"/>
                <a:cs typeface="Calibri"/>
              </a:rPr>
              <a:t>elit</a:t>
            </a:r>
            <a:r>
              <a:rPr lang="en-US" sz="1600" dirty="0">
                <a:solidFill>
                  <a:srgbClr val="F2F2F2"/>
                </a:solidFill>
                <a:latin typeface="Calibri"/>
                <a:cs typeface="Calibri"/>
              </a:rPr>
              <a:t>, </a:t>
            </a:r>
            <a:r>
              <a:rPr lang="en-US" sz="1600" dirty="0" err="1">
                <a:solidFill>
                  <a:srgbClr val="F2F2F2"/>
                </a:solidFill>
                <a:latin typeface="Calibri"/>
                <a:cs typeface="Calibri"/>
              </a:rPr>
              <a:t>sed</a:t>
            </a:r>
            <a:r>
              <a:rPr lang="en-US" sz="1600" dirty="0">
                <a:solidFill>
                  <a:srgbClr val="F2F2F2"/>
                </a:solidFill>
                <a:latin typeface="Calibri"/>
                <a:cs typeface="Calibri"/>
              </a:rPr>
              <a:t> do </a:t>
            </a:r>
            <a:r>
              <a:rPr lang="en-US" sz="1600" dirty="0" err="1">
                <a:solidFill>
                  <a:srgbClr val="F2F2F2"/>
                </a:solidFill>
                <a:latin typeface="Calibri"/>
                <a:cs typeface="Calibri"/>
              </a:rPr>
              <a:t>eiusmod</a:t>
            </a:r>
            <a:r>
              <a:rPr lang="en-US" sz="1600" dirty="0">
                <a:solidFill>
                  <a:srgbClr val="F2F2F2"/>
                </a:solidFill>
                <a:latin typeface="Calibri"/>
                <a:cs typeface="Calibri"/>
              </a:rPr>
              <a:t> </a:t>
            </a:r>
            <a:r>
              <a:rPr lang="en-US" sz="1600" dirty="0" err="1">
                <a:solidFill>
                  <a:srgbClr val="F2F2F2"/>
                </a:solidFill>
                <a:latin typeface="Calibri"/>
                <a:cs typeface="Calibri"/>
              </a:rPr>
              <a:t>lorem</a:t>
            </a:r>
            <a:r>
              <a:rPr lang="en-US" sz="1600" dirty="0">
                <a:solidFill>
                  <a:srgbClr val="F2F2F2"/>
                </a:solidFill>
                <a:latin typeface="Calibri"/>
                <a:cs typeface="Calibri"/>
              </a:rPr>
              <a:t> </a:t>
            </a:r>
            <a:r>
              <a:rPr lang="en-US" sz="1600" dirty="0" err="1">
                <a:solidFill>
                  <a:srgbClr val="F2F2F2"/>
                </a:solidFill>
                <a:latin typeface="Calibri"/>
                <a:cs typeface="Calibri"/>
              </a:rPr>
              <a:t>ipsum</a:t>
            </a:r>
            <a:r>
              <a:rPr lang="en-US" sz="1600" dirty="0">
                <a:solidFill>
                  <a:srgbClr val="F2F2F2"/>
                </a:solidFill>
                <a:latin typeface="Calibri"/>
                <a:cs typeface="Calibri"/>
              </a:rPr>
              <a:t> dolor</a:t>
            </a:r>
            <a:endParaRPr lang="en-US" dirty="0"/>
          </a:p>
        </p:txBody>
      </p:sp>
      <p:sp>
        <p:nvSpPr>
          <p:cNvPr id="16" name="Content Placeholder 2"/>
          <p:cNvSpPr>
            <a:spLocks noGrp="1"/>
          </p:cNvSpPr>
          <p:nvPr>
            <p:ph idx="1"/>
          </p:nvPr>
        </p:nvSpPr>
        <p:spPr>
          <a:xfrm>
            <a:off x="482723" y="2228124"/>
            <a:ext cx="5070211"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315" y="678030"/>
            <a:ext cx="4873311" cy="1143000"/>
          </a:xfrm>
        </p:spPr>
        <p:txBody>
          <a:bodyPr>
            <a:noAutofit/>
          </a:bodyPr>
          <a:lstStyle>
            <a:lvl1pPr marL="0" algn="l" defTabSz="457200" rtl="0" eaLnBrk="1" latinLnBrk="0" hangingPunct="1">
              <a:defRPr lang="en-US" sz="4000" kern="1200" cap="all" dirty="0">
                <a:solidFill>
                  <a:srgbClr val="23466B"/>
                </a:solidFill>
                <a:latin typeface="Arial"/>
                <a:ea typeface="+mn-ea"/>
                <a:cs typeface="Arial"/>
              </a:defRPr>
            </a:lvl1pPr>
          </a:lstStyle>
          <a:p>
            <a:r>
              <a:rPr lang="en-US" dirty="0"/>
              <a:t>Click to edit Master title</a:t>
            </a:r>
          </a:p>
        </p:txBody>
      </p:sp>
      <p:sp>
        <p:nvSpPr>
          <p:cNvPr id="9" name="Rectangle 8"/>
          <p:cNvSpPr/>
          <p:nvPr userDrawn="1"/>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p:cNvSpPr>
            <a:spLocks noGrp="1"/>
          </p:cNvSpPr>
          <p:nvPr>
            <p:ph type="sldNum" sz="quarter" idx="12"/>
          </p:nvPr>
        </p:nvSpPr>
        <p:spPr>
          <a:xfrm>
            <a:off x="6565904" y="6505850"/>
            <a:ext cx="2133600" cy="365125"/>
          </a:xfrm>
        </p:spPr>
        <p:txBody>
          <a:bodyPr/>
          <a:lstStyle>
            <a:lvl1pPr>
              <a:defRPr>
                <a:solidFill>
                  <a:srgbClr val="23466B"/>
                </a:solidFill>
              </a:defRPr>
            </a:lvl1pPr>
          </a:lstStyle>
          <a:p>
            <a:fld id="{72F7D3CC-F67A-B34F-BCAC-2CDC1EBC0007}" type="slidenum">
              <a:rPr lang="en-US" smtClean="0"/>
              <a:pPr/>
              <a:t>‹#›</a:t>
            </a:fld>
            <a:endParaRPr lang="en-US" dirty="0"/>
          </a:p>
        </p:txBody>
      </p:sp>
      <p:cxnSp>
        <p:nvCxnSpPr>
          <p:cNvPr id="13" name="Straight Connector 12"/>
          <p:cNvCxnSpPr/>
          <p:nvPr userDrawn="1"/>
        </p:nvCxnSpPr>
        <p:spPr>
          <a:xfrm>
            <a:off x="539890" y="2066561"/>
            <a:ext cx="4328652"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Prevention_Solutions_symbol_cymk_300p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8" name="Footer Placeholder 4"/>
          <p:cNvSpPr>
            <a:spLocks noGrp="1"/>
          </p:cNvSpPr>
          <p:nvPr>
            <p:ph type="ftr" sz="quarter" idx="11"/>
          </p:nvPr>
        </p:nvSpPr>
        <p:spPr>
          <a:xfrm>
            <a:off x="491840" y="6505850"/>
            <a:ext cx="5527960" cy="365125"/>
          </a:xfrm>
        </p:spPr>
        <p:txBody>
          <a:bodyPr/>
          <a:lstStyle>
            <a:lvl1pPr>
              <a:defRPr sz="1000"/>
            </a:lvl1pPr>
          </a:lstStyle>
          <a:p>
            <a:pPr algn="l"/>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kern="1100" spc="100" dirty="0">
                <a:solidFill>
                  <a:srgbClr val="23466B"/>
                </a:solidFill>
                <a:latin typeface="Arial"/>
                <a:cs typeface="Arial"/>
              </a:rPr>
              <a:t>TITLE OF POWERPOINT PRESENTATION HERE</a:t>
            </a:r>
            <a:endParaRPr lang="en-US" dirty="0"/>
          </a:p>
        </p:txBody>
      </p:sp>
    </p:spTree>
    <p:extLst>
      <p:ext uri="{BB962C8B-B14F-4D97-AF65-F5344CB8AC3E}">
        <p14:creationId xmlns:p14="http://schemas.microsoft.com/office/powerpoint/2010/main" val="256376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Senior Businesswoman talking to a crowd of people editblue.jpg"/>
          <p:cNvPicPr>
            <a:picLocks noChangeAspect="1"/>
          </p:cNvPicPr>
          <p:nvPr userDrawn="1"/>
        </p:nvPicPr>
        <p:blipFill rotWithShape="1">
          <a:blip r:embed="rId2" cstate="print">
            <a:extLst>
              <a:ext uri="{28A0092B-C50C-407E-A947-70E740481C1C}">
                <a14:useLocalDpi xmlns:a14="http://schemas.microsoft.com/office/drawing/2010/main"/>
              </a:ext>
            </a:extLst>
          </a:blip>
          <a:srcRect l="10710" t="-181" r="14409" b="181"/>
          <a:stretch/>
        </p:blipFill>
        <p:spPr>
          <a:xfrm>
            <a:off x="-1" y="-12469"/>
            <a:ext cx="9144001" cy="6870469"/>
          </a:xfrm>
          <a:prstGeom prst="rect">
            <a:avLst/>
          </a:prstGeom>
        </p:spPr>
      </p:pic>
      <p:sp>
        <p:nvSpPr>
          <p:cNvPr id="9" name="Rectangle 8"/>
          <p:cNvSpPr/>
          <p:nvPr userDrawn="1"/>
        </p:nvSpPr>
        <p:spPr>
          <a:xfrm>
            <a:off x="-1" y="4140200"/>
            <a:ext cx="9144001" cy="18034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4406902"/>
            <a:ext cx="7772400" cy="1362075"/>
          </a:xfrm>
        </p:spPr>
        <p:txBody>
          <a:bodyPr anchor="t">
            <a:normAutofit/>
          </a:bodyPr>
          <a:lstStyle>
            <a:lvl1pPr algn="l">
              <a:defRPr lang="en-US" sz="4000" kern="1200" cap="none" dirty="0">
                <a:solidFill>
                  <a:srgbClr val="23466B"/>
                </a:solidFill>
                <a:latin typeface="Arial"/>
                <a:ea typeface="+mn-ea"/>
                <a:cs typeface="Arial"/>
              </a:defRPr>
            </a:lvl1pPr>
          </a:lstStyle>
          <a:p>
            <a:r>
              <a:rPr lang="en-US" dirty="0"/>
              <a:t>Click to Edit Master Title Style</a:t>
            </a:r>
          </a:p>
        </p:txBody>
      </p:sp>
      <p:sp>
        <p:nvSpPr>
          <p:cNvPr id="3" name="Text Placeholder 2"/>
          <p:cNvSpPr>
            <a:spLocks noGrp="1"/>
          </p:cNvSpPr>
          <p:nvPr>
            <p:ph type="body" idx="1" hasCustomPrompt="1"/>
          </p:nvPr>
        </p:nvSpPr>
        <p:spPr>
          <a:xfrm>
            <a:off x="772502" y="4999564"/>
            <a:ext cx="7772400" cy="410633"/>
          </a:xfrm>
        </p:spPr>
        <p:txBody>
          <a:bodyPr anchor="t">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2000" kern="1200" baseline="0" dirty="0" smtClean="0">
                <a:solidFill>
                  <a:srgbClr val="23466B"/>
                </a:solidFill>
                <a:latin typeface="Calibri"/>
                <a:ea typeface="+mn-ea"/>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text </a:t>
            </a:r>
          </a:p>
          <a:p>
            <a:pPr lvl="0"/>
            <a:endParaRPr lang="en-US" dirty="0"/>
          </a:p>
        </p:txBody>
      </p:sp>
      <p:sp>
        <p:nvSpPr>
          <p:cNvPr id="11" name="Text Placeholder 2"/>
          <p:cNvSpPr>
            <a:spLocks noGrp="1"/>
          </p:cNvSpPr>
          <p:nvPr>
            <p:ph type="body" idx="13" hasCustomPrompt="1"/>
          </p:nvPr>
        </p:nvSpPr>
        <p:spPr>
          <a:xfrm>
            <a:off x="5117034" y="5430307"/>
            <a:ext cx="2181017" cy="410633"/>
          </a:xfrm>
        </p:spPr>
        <p:txBody>
          <a:bodyPr anchor="t">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500" i="1" kern="1200" dirty="0" smtClean="0">
                <a:solidFill>
                  <a:srgbClr val="23466B"/>
                </a:solidFill>
                <a:latin typeface="Calibri"/>
                <a:ea typeface="+mn-ea"/>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 Click to add text</a:t>
            </a:r>
          </a:p>
          <a:p>
            <a:pPr lvl="0"/>
            <a:endParaRPr lang="en-US" dirty="0"/>
          </a:p>
        </p:txBody>
      </p:sp>
      <p:pic>
        <p:nvPicPr>
          <p:cNvPr id="12" name="Picture 11" descr="Prevention_Solutions_symbol_cymk_300p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Tree>
    <p:extLst>
      <p:ext uri="{BB962C8B-B14F-4D97-AF65-F5344CB8AC3E}">
        <p14:creationId xmlns:p14="http://schemas.microsoft.com/office/powerpoint/2010/main" val="397407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marL="0" lvl="0" indent="0" algn="l" defTabSz="457200" rtl="0" eaLnBrk="1" latinLnBrk="0" hangingPunct="1">
              <a:spcBef>
                <a:spcPct val="20000"/>
              </a:spcBef>
              <a:buFont typeface="Arial"/>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740CA-F6AA-A745-BD6A-057A27436277}" type="datetimeFigureOut">
              <a:rPr lang="en-US" smtClean="0"/>
              <a:t>10/6/2023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7D3CC-F67A-B34F-BCAC-2CDC1EBC0007}" type="slidenum">
              <a:rPr lang="en-US" smtClean="0"/>
              <a:t>‹#›</a:t>
            </a:fld>
            <a:endParaRPr lang="en-US" dirty="0"/>
          </a:p>
        </p:txBody>
      </p:sp>
    </p:spTree>
    <p:extLst>
      <p:ext uri="{BB962C8B-B14F-4D97-AF65-F5344CB8AC3E}">
        <p14:creationId xmlns:p14="http://schemas.microsoft.com/office/powerpoint/2010/main" val="9291504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3" r:id="rId5"/>
    <p:sldLayoutId id="2147483671" r:id="rId6"/>
    <p:sldLayoutId id="2147483662" r:id="rId7"/>
    <p:sldLayoutId id="2147483670" r:id="rId8"/>
    <p:sldLayoutId id="2147483651" r:id="rId9"/>
    <p:sldLayoutId id="2147483664" r:id="rId10"/>
    <p:sldLayoutId id="2147483665" r:id="rId11"/>
    <p:sldLayoutId id="2147483666" r:id="rId12"/>
    <p:sldLayoutId id="2147483667" r:id="rId13"/>
    <p:sldLayoutId id="2147483668" r:id="rId14"/>
    <p:sldLayoutId id="2147483669" r:id="rId15"/>
    <p:sldLayoutId id="2147483672" r:id="rId16"/>
    <p:sldLayoutId id="2147483675" r:id="rId17"/>
    <p:sldLayoutId id="2147483676" r:id="rId18"/>
  </p:sldLayoutIdLst>
  <p:txStyles>
    <p:titleStyle>
      <a:lvl1pPr algn="l" defTabSz="457200" rtl="0" eaLnBrk="1" latinLnBrk="0" hangingPunct="1">
        <a:lnSpc>
          <a:spcPts val="4600"/>
        </a:lnSpc>
        <a:spcBef>
          <a:spcPct val="0"/>
        </a:spcBef>
        <a:buNone/>
        <a:defRPr lang="en-US" sz="4000" kern="1200" cap="all" dirty="0" smtClean="0">
          <a:solidFill>
            <a:srgbClr val="23466B"/>
          </a:solidFill>
          <a:latin typeface="Arial"/>
          <a:ea typeface="+mn-ea"/>
          <a:cs typeface="Arial"/>
        </a:defRPr>
      </a:lvl1pPr>
    </p:titleStyle>
    <p:bodyStyle>
      <a:lvl1pPr marL="342900" indent="-342900" algn="l" defTabSz="457200" rtl="0" eaLnBrk="1" latinLnBrk="0" hangingPunct="1">
        <a:spcBef>
          <a:spcPct val="20000"/>
        </a:spcBef>
        <a:buFont typeface="Arial"/>
        <a:buChar char="•"/>
        <a:defRPr lang="en-US" sz="2400" kern="1200" dirty="0" smtClean="0">
          <a:solidFill>
            <a:srgbClr val="777777"/>
          </a:solidFill>
          <a:latin typeface="Calibri"/>
          <a:ea typeface="+mn-ea"/>
          <a:cs typeface="Calibri"/>
        </a:defRPr>
      </a:lvl1pPr>
      <a:lvl2pPr marL="742950" indent="-285750" algn="l" defTabSz="457200" rtl="0" eaLnBrk="1" latinLnBrk="0" hangingPunct="1">
        <a:spcBef>
          <a:spcPct val="20000"/>
        </a:spcBef>
        <a:buFont typeface="Arial"/>
        <a:buChar char="–"/>
        <a:defRPr sz="2200" kern="1200">
          <a:solidFill>
            <a:srgbClr val="777777"/>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77777"/>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777777"/>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7777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tore.samhsa.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internationalcredentialing.org/resources/Candidate%20Guides/Prevention_Candidate_Guide_Final.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875490"/>
            <a:ext cx="7886700" cy="2626468"/>
          </a:xfrm>
        </p:spPr>
        <p:txBody>
          <a:bodyPr/>
          <a:lstStyle/>
          <a:p>
            <a:r>
              <a:rPr lang="en-US" dirty="0" smtClean="0"/>
              <a:t>The prevention Professional</a:t>
            </a:r>
            <a:endParaRPr lang="en-US" dirty="0"/>
          </a:p>
        </p:txBody>
      </p:sp>
      <p:sp>
        <p:nvSpPr>
          <p:cNvPr id="5" name="Text Placeholder 4"/>
          <p:cNvSpPr>
            <a:spLocks noGrp="1"/>
          </p:cNvSpPr>
          <p:nvPr>
            <p:ph type="body" idx="1"/>
          </p:nvPr>
        </p:nvSpPr>
        <p:spPr>
          <a:xfrm>
            <a:off x="623888" y="3715966"/>
            <a:ext cx="7886700" cy="2373685"/>
          </a:xfrm>
        </p:spPr>
        <p:txBody>
          <a:bodyPr>
            <a:normAutofit/>
          </a:bodyPr>
          <a:lstStyle/>
          <a:p>
            <a:r>
              <a:rPr lang="en-US" sz="4400" dirty="0" smtClean="0">
                <a:solidFill>
                  <a:schemeClr val="bg1"/>
                </a:solidFill>
              </a:rPr>
              <a:t>Improving </a:t>
            </a:r>
            <a:r>
              <a:rPr lang="en-US" sz="4400" dirty="0">
                <a:solidFill>
                  <a:schemeClr val="bg1"/>
                </a:solidFill>
              </a:rPr>
              <a:t>O</a:t>
            </a:r>
            <a:r>
              <a:rPr lang="en-US" sz="4400" dirty="0" smtClean="0">
                <a:solidFill>
                  <a:schemeClr val="bg1"/>
                </a:solidFill>
              </a:rPr>
              <a:t>ur Competencies</a:t>
            </a:r>
          </a:p>
          <a:p>
            <a:r>
              <a:rPr lang="en-US" sz="3200" dirty="0" smtClean="0">
                <a:solidFill>
                  <a:schemeClr val="bg1"/>
                </a:solidFill>
              </a:rPr>
              <a:t>Sandra P. Del </a:t>
            </a:r>
            <a:r>
              <a:rPr lang="en-US" sz="3200" dirty="0">
                <a:solidFill>
                  <a:schemeClr val="bg1"/>
                </a:solidFill>
              </a:rPr>
              <a:t>S</a:t>
            </a:r>
            <a:r>
              <a:rPr lang="en-US" sz="3200" dirty="0" smtClean="0">
                <a:solidFill>
                  <a:schemeClr val="bg1"/>
                </a:solidFill>
              </a:rPr>
              <a:t>esto, </a:t>
            </a:r>
            <a:r>
              <a:rPr lang="en-US" sz="3200" dirty="0" err="1" smtClean="0">
                <a:solidFill>
                  <a:schemeClr val="bg1"/>
                </a:solidFill>
              </a:rPr>
              <a:t>M.Ed</a:t>
            </a:r>
            <a:r>
              <a:rPr lang="en-US" sz="3200" smtClean="0">
                <a:solidFill>
                  <a:schemeClr val="bg1"/>
                </a:solidFill>
              </a:rPr>
              <a:t>, </a:t>
            </a:r>
            <a:r>
              <a:rPr lang="en-US" sz="3200" smtClean="0">
                <a:solidFill>
                  <a:schemeClr val="bg1"/>
                </a:solidFill>
              </a:rPr>
              <a:t>ACPS</a:t>
            </a:r>
            <a:endParaRPr lang="en-US" sz="3200" dirty="0" smtClean="0">
              <a:solidFill>
                <a:schemeClr val="bg1"/>
              </a:solidFill>
            </a:endParaRPr>
          </a:p>
          <a:p>
            <a:pPr algn="r"/>
            <a:r>
              <a:rPr lang="en-US" sz="3200" dirty="0" smtClean="0">
                <a:solidFill>
                  <a:schemeClr val="bg1"/>
                </a:solidFill>
              </a:rPr>
              <a:t>Copyright 2023</a:t>
            </a:r>
            <a:endParaRPr lang="en-US" sz="3200" dirty="0">
              <a:solidFill>
                <a:schemeClr val="bg1"/>
              </a:solidFill>
            </a:endParaRPr>
          </a:p>
        </p:txBody>
      </p:sp>
    </p:spTree>
    <p:extLst>
      <p:ext uri="{BB962C8B-B14F-4D97-AF65-F5344CB8AC3E}">
        <p14:creationId xmlns:p14="http://schemas.microsoft.com/office/powerpoint/2010/main" val="1344804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 General, Any Professional Is a Person Who…</a:t>
            </a:r>
          </a:p>
        </p:txBody>
      </p:sp>
      <p:sp>
        <p:nvSpPr>
          <p:cNvPr id="3" name="Content Placeholder 2"/>
          <p:cNvSpPr>
            <a:spLocks noGrp="1"/>
          </p:cNvSpPr>
          <p:nvPr>
            <p:ph idx="1"/>
          </p:nvPr>
        </p:nvSpPr>
        <p:spPr/>
        <p:txBody>
          <a:bodyPr>
            <a:normAutofit/>
          </a:bodyPr>
          <a:lstStyle/>
          <a:p>
            <a:pPr marL="514350" indent="-514350">
              <a:buFont typeface="Wingdings" panose="05000000000000000000" pitchFamily="2" charset="2"/>
              <a:buChar char="ü"/>
            </a:pPr>
            <a:r>
              <a:rPr lang="en-US" sz="3200" dirty="0"/>
              <a:t>Is a member of a professional body due to the education qualifications and follows the prescribed values and professional code of conduct. </a:t>
            </a:r>
          </a:p>
          <a:p>
            <a:pPr marL="514350" indent="-514350">
              <a:buFont typeface="Wingdings" panose="05000000000000000000" pitchFamily="2" charset="2"/>
              <a:buChar char="ü"/>
            </a:pPr>
            <a:r>
              <a:rPr lang="en-US" sz="3200" dirty="0"/>
              <a:t>Has mastered a high level of expertise in a subject or  field.</a:t>
            </a:r>
          </a:p>
        </p:txBody>
      </p:sp>
      <p:sp>
        <p:nvSpPr>
          <p:cNvPr id="16" name="Footer Placeholder 4">
            <a:extLst>
              <a:ext uri="{FF2B5EF4-FFF2-40B4-BE49-F238E27FC236}">
                <a16:creationId xmlns:a16="http://schemas.microsoft.com/office/drawing/2014/main" xmlns="" id="{71BED619-AD20-03B0-05FD-A79E2A359511}"/>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24909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Would You Describe </a:t>
            </a:r>
            <a:br>
              <a:rPr lang="en-US" dirty="0"/>
            </a:br>
            <a:r>
              <a:rPr lang="en-US" dirty="0"/>
              <a:t>a Professional?</a:t>
            </a:r>
          </a:p>
        </p:txBody>
      </p:sp>
      <p:sp>
        <p:nvSpPr>
          <p:cNvPr id="5" name="Content Placeholder 4"/>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xmlns="" id="{C4C6F41F-D1CD-E1AE-FEEA-27A6951CC7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729" y="1719839"/>
            <a:ext cx="8229600" cy="4320540"/>
          </a:xfrm>
          <a:prstGeom prst="rect">
            <a:avLst/>
          </a:prstGeom>
          <a:noFill/>
        </p:spPr>
      </p:pic>
      <p:sp>
        <p:nvSpPr>
          <p:cNvPr id="3" name="Footer Placeholder 4">
            <a:extLst>
              <a:ext uri="{FF2B5EF4-FFF2-40B4-BE49-F238E27FC236}">
                <a16:creationId xmlns:a16="http://schemas.microsoft.com/office/drawing/2014/main" xmlns="" id="{A5484CFB-E0E4-7D71-8E87-4138D8E79C66}"/>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588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Personal Characteristics of a Professional</a:t>
            </a:r>
          </a:p>
        </p:txBody>
      </p:sp>
      <p:sp>
        <p:nvSpPr>
          <p:cNvPr id="3" name="Content Placeholder 2"/>
          <p:cNvSpPr>
            <a:spLocks noGrp="1"/>
          </p:cNvSpPr>
          <p:nvPr>
            <p:ph idx="1"/>
          </p:nvPr>
        </p:nvSpPr>
        <p:spPr>
          <a:xfrm>
            <a:off x="566463" y="1869733"/>
            <a:ext cx="3700252" cy="4525963"/>
          </a:xfrm>
        </p:spPr>
        <p:txBody>
          <a:bodyPr>
            <a:noAutofit/>
          </a:bodyPr>
          <a:lstStyle/>
          <a:p>
            <a:pPr marL="457200" indent="-457200">
              <a:buFont typeface="Wingdings" panose="05000000000000000000" pitchFamily="2" charset="2"/>
              <a:buChar char="q"/>
            </a:pPr>
            <a:r>
              <a:rPr lang="en-US" sz="3200" dirty="0"/>
              <a:t>Ethical</a:t>
            </a:r>
          </a:p>
          <a:p>
            <a:pPr marL="457200" indent="-457200">
              <a:buFont typeface="Wingdings" panose="05000000000000000000" pitchFamily="2" charset="2"/>
              <a:buChar char="q"/>
            </a:pPr>
            <a:r>
              <a:rPr lang="en-US" sz="3200" dirty="0"/>
              <a:t>Reliable</a:t>
            </a:r>
          </a:p>
          <a:p>
            <a:pPr marL="457200" indent="-457200">
              <a:buFont typeface="Wingdings" panose="05000000000000000000" pitchFamily="2" charset="2"/>
              <a:buChar char="q"/>
            </a:pPr>
            <a:r>
              <a:rPr lang="en-US" sz="3200" dirty="0"/>
              <a:t>Organized</a:t>
            </a:r>
          </a:p>
          <a:p>
            <a:pPr marL="457200" indent="-457200">
              <a:buFont typeface="Wingdings" panose="05000000000000000000" pitchFamily="2" charset="2"/>
              <a:buChar char="q"/>
            </a:pPr>
            <a:r>
              <a:rPr lang="en-US" sz="3200" dirty="0"/>
              <a:t>Respectful of others</a:t>
            </a:r>
          </a:p>
          <a:p>
            <a:pPr marL="457200" indent="-457200">
              <a:buFont typeface="Wingdings" panose="05000000000000000000" pitchFamily="2" charset="2"/>
              <a:buChar char="q"/>
            </a:pPr>
            <a:endParaRPr lang="en-US" sz="3200" dirty="0"/>
          </a:p>
          <a:p>
            <a:pPr marL="342900" indent="-342900" algn="r">
              <a:buFont typeface="Wingdings" panose="05000000000000000000" pitchFamily="2" charset="2"/>
              <a:buChar char="Ø"/>
            </a:pPr>
            <a:endParaRPr lang="en-US" sz="3200" b="1" dirty="0"/>
          </a:p>
        </p:txBody>
      </p:sp>
      <p:sp>
        <p:nvSpPr>
          <p:cNvPr id="6" name="Content Placeholder 5">
            <a:extLst>
              <a:ext uri="{FF2B5EF4-FFF2-40B4-BE49-F238E27FC236}">
                <a16:creationId xmlns:a16="http://schemas.microsoft.com/office/drawing/2014/main" xmlns="" id="{F750EAA9-2DAA-AD1B-2706-12E51E4EB02A}"/>
              </a:ext>
            </a:extLst>
          </p:cNvPr>
          <p:cNvSpPr>
            <a:spLocks noGrp="1"/>
          </p:cNvSpPr>
          <p:nvPr>
            <p:ph idx="13"/>
          </p:nvPr>
        </p:nvSpPr>
        <p:spPr>
          <a:xfrm>
            <a:off x="4733382" y="1869733"/>
            <a:ext cx="3725426" cy="4525963"/>
          </a:xfrm>
        </p:spPr>
        <p:txBody>
          <a:bodyPr>
            <a:normAutofit/>
          </a:bodyPr>
          <a:lstStyle/>
          <a:p>
            <a:pPr marL="457200" indent="-457200">
              <a:buFont typeface="Wingdings" panose="05000000000000000000" pitchFamily="2" charset="2"/>
              <a:buChar char="q"/>
            </a:pPr>
            <a:r>
              <a:rPr lang="en-US" sz="3200" dirty="0"/>
              <a:t>Accountable</a:t>
            </a:r>
          </a:p>
          <a:p>
            <a:pPr marL="457200" indent="-457200">
              <a:buFont typeface="Wingdings" panose="05000000000000000000" pitchFamily="2" charset="2"/>
              <a:buChar char="q"/>
            </a:pPr>
            <a:r>
              <a:rPr lang="en-US" sz="3200" dirty="0"/>
              <a:t>Positive attitude</a:t>
            </a:r>
          </a:p>
          <a:p>
            <a:pPr marL="457200" indent="-457200">
              <a:buFont typeface="Wingdings" panose="05000000000000000000" pitchFamily="2" charset="2"/>
              <a:buChar char="q"/>
            </a:pPr>
            <a:r>
              <a:rPr lang="en-US" sz="3200" dirty="0"/>
              <a:t>Emotional control</a:t>
            </a:r>
          </a:p>
          <a:p>
            <a:pPr marL="457200" indent="-457200">
              <a:buFont typeface="Wingdings" panose="05000000000000000000" pitchFamily="2" charset="2"/>
              <a:buChar char="q"/>
            </a:pPr>
            <a:r>
              <a:rPr lang="en-US" sz="3200" dirty="0"/>
              <a:t>Calm under pressure</a:t>
            </a:r>
          </a:p>
        </p:txBody>
      </p:sp>
      <p:sp>
        <p:nvSpPr>
          <p:cNvPr id="7" name="Footer Placeholder 4">
            <a:extLst>
              <a:ext uri="{FF2B5EF4-FFF2-40B4-BE49-F238E27FC236}">
                <a16:creationId xmlns:a16="http://schemas.microsoft.com/office/drawing/2014/main" xmlns="" id="{711B2537-2CD6-0A59-6F92-677E1FD3F206}"/>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23310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000" dirty="0"/>
              <a:t>Other Essential Characteristics of a Professional</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Professional appearance and language</a:t>
            </a:r>
          </a:p>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Goal focused</a:t>
            </a:r>
          </a:p>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Effective time management</a:t>
            </a:r>
          </a:p>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Ability to separate the personal from the professional</a:t>
            </a:r>
          </a:p>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Strong communicator</a:t>
            </a:r>
          </a:p>
          <a:p>
            <a:pPr marL="457200" indent="-457200">
              <a:buFont typeface="Wingdings" panose="05000000000000000000" pitchFamily="2" charset="2"/>
              <a:buChar char="q"/>
            </a:pPr>
            <a:r>
              <a:rPr lang="en-US" sz="2800" dirty="0">
                <a:latin typeface="Arial" panose="020B0604020202020204" pitchFamily="34" charset="0"/>
                <a:cs typeface="Arial" panose="020B0604020202020204" pitchFamily="34" charset="0"/>
              </a:rPr>
              <a:t>Multiple “soft” skills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p:txBody>
      </p:sp>
      <p:sp>
        <p:nvSpPr>
          <p:cNvPr id="4" name="Footer Placeholder 4">
            <a:extLst>
              <a:ext uri="{FF2B5EF4-FFF2-40B4-BE49-F238E27FC236}">
                <a16:creationId xmlns:a16="http://schemas.microsoft.com/office/drawing/2014/main" xmlns="" id="{48CFC0F7-94A9-8639-3427-5E67FB69AE09}"/>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29935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 the Characteristics Mentioned…</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a:t>Which of these am I best at?</a:t>
            </a:r>
          </a:p>
          <a:p>
            <a:pPr marL="514350" indent="-514350">
              <a:buFont typeface="+mj-lt"/>
              <a:buAutoNum type="arabicPeriod"/>
            </a:pPr>
            <a:r>
              <a:rPr lang="en-US" sz="3200" dirty="0"/>
              <a:t>Which of these could I improve upon?</a:t>
            </a:r>
          </a:p>
          <a:p>
            <a:pPr marL="514350" indent="-514350">
              <a:buFont typeface="+mj-lt"/>
              <a:buAutoNum type="arabicPeriod"/>
            </a:pPr>
            <a:r>
              <a:rPr lang="en-US" sz="3200" dirty="0"/>
              <a:t>Selecting two from #2 above, what are two concrete steps I could take in the next three months to improve that characteristic?</a:t>
            </a:r>
          </a:p>
        </p:txBody>
      </p:sp>
      <p:sp>
        <p:nvSpPr>
          <p:cNvPr id="4" name="Footer Placeholder 4">
            <a:extLst>
              <a:ext uri="{FF2B5EF4-FFF2-40B4-BE49-F238E27FC236}">
                <a16:creationId xmlns:a16="http://schemas.microsoft.com/office/drawing/2014/main" xmlns="" id="{72EE9A5E-D5D5-933F-69F2-473F01083233}"/>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16886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The Certified </a:t>
            </a:r>
            <a:br>
              <a:rPr lang="en-US" dirty="0"/>
            </a:br>
            <a:r>
              <a:rPr lang="en-US" dirty="0"/>
              <a:t>Prevention Specialist</a:t>
            </a:r>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800" dirty="0"/>
              <a:t>Established by the International Certification and Reciprocity  Consortium in 1994.</a:t>
            </a:r>
          </a:p>
          <a:p>
            <a:pPr marL="342900" indent="-342900">
              <a:buFont typeface="Arial" panose="020B0604020202020204" pitchFamily="34" charset="0"/>
              <a:buChar char="•"/>
            </a:pPr>
            <a:r>
              <a:rPr lang="en-US" sz="2800" dirty="0"/>
              <a:t>Sets standards for education/training, supervision and experience</a:t>
            </a:r>
          </a:p>
          <a:p>
            <a:pPr marL="342900" indent="-342900">
              <a:buFont typeface="Arial" panose="020B0604020202020204" pitchFamily="34" charset="0"/>
              <a:buChar char="•"/>
            </a:pPr>
            <a:r>
              <a:rPr lang="en-US" sz="2800" dirty="0"/>
              <a:t>Develops and administers an international examination to measure prevention competencies</a:t>
            </a:r>
          </a:p>
          <a:p>
            <a:pPr marL="342900" indent="-342900">
              <a:buFont typeface="Arial" panose="020B0604020202020204" pitchFamily="34" charset="0"/>
              <a:buChar char="•"/>
            </a:pPr>
            <a:r>
              <a:rPr lang="en-US" sz="2800" dirty="0"/>
              <a:t>Requires six hours of prevention ethics training</a:t>
            </a:r>
          </a:p>
          <a:p>
            <a:pPr marL="342900" indent="-342900">
              <a:buFont typeface="Arial" panose="020B0604020202020204" pitchFamily="34" charset="0"/>
              <a:buChar char="•"/>
            </a:pPr>
            <a:r>
              <a:rPr lang="en-US" sz="2800" dirty="0"/>
              <a:t>Designates state/jurisdiction certification boards to oversee the certification process ( 48 currently)</a:t>
            </a:r>
          </a:p>
          <a:p>
            <a:pPr marL="342900" indent="-342900">
              <a:buFont typeface="Arial" panose="020B0604020202020204" pitchFamily="34" charset="0"/>
              <a:buChar char="•"/>
            </a:pPr>
            <a:r>
              <a:rPr lang="en-US" sz="2800" dirty="0"/>
              <a:t>Provides an international </a:t>
            </a:r>
            <a:r>
              <a:rPr lang="en-US" sz="2800" b="1" dirty="0"/>
              <a:t>prevention specialist </a:t>
            </a:r>
            <a:r>
              <a:rPr lang="en-US" sz="2800" dirty="0"/>
              <a:t>certification </a:t>
            </a:r>
          </a:p>
        </p:txBody>
      </p:sp>
      <p:sp>
        <p:nvSpPr>
          <p:cNvPr id="4" name="Footer Placeholder 4">
            <a:extLst>
              <a:ext uri="{FF2B5EF4-FFF2-40B4-BE49-F238E27FC236}">
                <a16:creationId xmlns:a16="http://schemas.microsoft.com/office/drawing/2014/main" xmlns="" id="{710E1DD0-099F-ED53-A889-5559696DF5A4}"/>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00007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Basic Competency Areas of a Prevention </a:t>
            </a:r>
            <a:r>
              <a:rPr lang="en-US" sz="3200" dirty="0" smtClean="0"/>
              <a:t>Professional: IC&amp;RC</a:t>
            </a:r>
            <a:endParaRPr lang="en-US" sz="3200" dirty="0"/>
          </a:p>
        </p:txBody>
      </p:sp>
      <p:graphicFrame>
        <p:nvGraphicFramePr>
          <p:cNvPr id="4" name="Table 4">
            <a:extLst>
              <a:ext uri="{FF2B5EF4-FFF2-40B4-BE49-F238E27FC236}">
                <a16:creationId xmlns:a16="http://schemas.microsoft.com/office/drawing/2014/main" xmlns="" id="{56EB4DF5-ACD2-AD4A-0B0E-252FD7961611}"/>
              </a:ext>
            </a:extLst>
          </p:cNvPr>
          <p:cNvGraphicFramePr>
            <a:graphicFrameLocks noGrp="1"/>
          </p:cNvGraphicFramePr>
          <p:nvPr>
            <p:extLst>
              <p:ext uri="{D42A27DB-BD31-4B8C-83A1-F6EECF244321}">
                <p14:modId xmlns:p14="http://schemas.microsoft.com/office/powerpoint/2010/main" val="3901116802"/>
              </p:ext>
            </p:extLst>
          </p:nvPr>
        </p:nvGraphicFramePr>
        <p:xfrm>
          <a:off x="588723" y="1728592"/>
          <a:ext cx="7706538" cy="4246326"/>
        </p:xfrm>
        <a:graphic>
          <a:graphicData uri="http://schemas.openxmlformats.org/drawingml/2006/table">
            <a:tbl>
              <a:tblPr firstRow="1" bandRow="1">
                <a:tableStyleId>{5C22544A-7EE6-4342-B048-85BDC9FD1C3A}</a:tableStyleId>
              </a:tblPr>
              <a:tblGrid>
                <a:gridCol w="6087650">
                  <a:extLst>
                    <a:ext uri="{9D8B030D-6E8A-4147-A177-3AD203B41FA5}">
                      <a16:colId xmlns:a16="http://schemas.microsoft.com/office/drawing/2014/main" xmlns="" val="2262091908"/>
                    </a:ext>
                  </a:extLst>
                </a:gridCol>
                <a:gridCol w="1618888">
                  <a:extLst>
                    <a:ext uri="{9D8B030D-6E8A-4147-A177-3AD203B41FA5}">
                      <a16:colId xmlns:a16="http://schemas.microsoft.com/office/drawing/2014/main" xmlns="" val="739099194"/>
                    </a:ext>
                  </a:extLst>
                </a:gridCol>
              </a:tblGrid>
              <a:tr h="606618">
                <a:tc>
                  <a:txBody>
                    <a:bodyPr/>
                    <a:lstStyle/>
                    <a:p>
                      <a:r>
                        <a:rPr lang="en-US" sz="2400" dirty="0">
                          <a:solidFill>
                            <a:schemeClr val="bg1"/>
                          </a:solidFill>
                        </a:rPr>
                        <a:t>Domain</a:t>
                      </a:r>
                    </a:p>
                  </a:txBody>
                  <a:tcPr/>
                </a:tc>
                <a:tc>
                  <a:txBody>
                    <a:bodyPr/>
                    <a:lstStyle/>
                    <a:p>
                      <a:r>
                        <a:rPr lang="en-US" sz="2400" dirty="0"/>
                        <a:t>Percent</a:t>
                      </a:r>
                    </a:p>
                  </a:txBody>
                  <a:tcPr/>
                </a:tc>
                <a:extLst>
                  <a:ext uri="{0D108BD9-81ED-4DB2-BD59-A6C34878D82A}">
                    <a16:rowId xmlns:a16="http://schemas.microsoft.com/office/drawing/2014/main" xmlns="" val="726649009"/>
                  </a:ext>
                </a:extLst>
              </a:tr>
              <a:tr h="606618">
                <a:tc>
                  <a:txBody>
                    <a:bodyPr/>
                    <a:lstStyle/>
                    <a:p>
                      <a:r>
                        <a:rPr lang="en-US" sz="2400" dirty="0"/>
                        <a:t>Planning and Evaluation</a:t>
                      </a:r>
                    </a:p>
                  </a:txBody>
                  <a:tcPr/>
                </a:tc>
                <a:tc>
                  <a:txBody>
                    <a:bodyPr/>
                    <a:lstStyle/>
                    <a:p>
                      <a:pPr algn="r"/>
                      <a:r>
                        <a:rPr lang="en-US" sz="2400" dirty="0"/>
                        <a:t>30%*</a:t>
                      </a:r>
                    </a:p>
                  </a:txBody>
                  <a:tcPr/>
                </a:tc>
                <a:extLst>
                  <a:ext uri="{0D108BD9-81ED-4DB2-BD59-A6C34878D82A}">
                    <a16:rowId xmlns:a16="http://schemas.microsoft.com/office/drawing/2014/main" xmlns="" val="3353212737"/>
                  </a:ext>
                </a:extLst>
              </a:tr>
              <a:tr h="606618">
                <a:tc>
                  <a:txBody>
                    <a:bodyPr/>
                    <a:lstStyle/>
                    <a:p>
                      <a:r>
                        <a:rPr lang="en-US" sz="2400" dirty="0"/>
                        <a:t>Prevention Education and Service Delivery</a:t>
                      </a:r>
                    </a:p>
                  </a:txBody>
                  <a:tcPr/>
                </a:tc>
                <a:tc>
                  <a:txBody>
                    <a:bodyPr/>
                    <a:lstStyle/>
                    <a:p>
                      <a:pPr algn="r"/>
                      <a:r>
                        <a:rPr lang="en-US" sz="2400" dirty="0"/>
                        <a:t>14%</a:t>
                      </a:r>
                    </a:p>
                  </a:txBody>
                  <a:tcPr/>
                </a:tc>
                <a:extLst>
                  <a:ext uri="{0D108BD9-81ED-4DB2-BD59-A6C34878D82A}">
                    <a16:rowId xmlns:a16="http://schemas.microsoft.com/office/drawing/2014/main" xmlns="" val="3692608567"/>
                  </a:ext>
                </a:extLst>
              </a:tr>
              <a:tr h="606618">
                <a:tc>
                  <a:txBody>
                    <a:bodyPr/>
                    <a:lstStyle/>
                    <a:p>
                      <a:r>
                        <a:rPr lang="en-US" sz="2400" dirty="0"/>
                        <a:t>Communication</a:t>
                      </a:r>
                    </a:p>
                  </a:txBody>
                  <a:tcPr/>
                </a:tc>
                <a:tc>
                  <a:txBody>
                    <a:bodyPr/>
                    <a:lstStyle/>
                    <a:p>
                      <a:pPr algn="r"/>
                      <a:r>
                        <a:rPr lang="en-US" sz="2400" dirty="0"/>
                        <a:t>13%</a:t>
                      </a:r>
                    </a:p>
                  </a:txBody>
                  <a:tcPr/>
                </a:tc>
                <a:extLst>
                  <a:ext uri="{0D108BD9-81ED-4DB2-BD59-A6C34878D82A}">
                    <a16:rowId xmlns:a16="http://schemas.microsoft.com/office/drawing/2014/main" xmlns="" val="4092798405"/>
                  </a:ext>
                </a:extLst>
              </a:tr>
              <a:tr h="606618">
                <a:tc>
                  <a:txBody>
                    <a:bodyPr/>
                    <a:lstStyle/>
                    <a:p>
                      <a:r>
                        <a:rPr lang="en-US" sz="2400" dirty="0"/>
                        <a:t>Community Organization</a:t>
                      </a:r>
                    </a:p>
                  </a:txBody>
                  <a:tcPr/>
                </a:tc>
                <a:tc>
                  <a:txBody>
                    <a:bodyPr/>
                    <a:lstStyle/>
                    <a:p>
                      <a:pPr algn="r"/>
                      <a:r>
                        <a:rPr lang="en-US" sz="2400" dirty="0"/>
                        <a:t>15%</a:t>
                      </a:r>
                    </a:p>
                  </a:txBody>
                  <a:tcPr/>
                </a:tc>
                <a:extLst>
                  <a:ext uri="{0D108BD9-81ED-4DB2-BD59-A6C34878D82A}">
                    <a16:rowId xmlns:a16="http://schemas.microsoft.com/office/drawing/2014/main" xmlns="" val="2019708463"/>
                  </a:ext>
                </a:extLst>
              </a:tr>
              <a:tr h="606618">
                <a:tc>
                  <a:txBody>
                    <a:bodyPr/>
                    <a:lstStyle/>
                    <a:p>
                      <a:r>
                        <a:rPr lang="en-US" sz="2400" dirty="0"/>
                        <a:t>Public Policy and Environmental Change</a:t>
                      </a:r>
                    </a:p>
                  </a:txBody>
                  <a:tcPr/>
                </a:tc>
                <a:tc>
                  <a:txBody>
                    <a:bodyPr/>
                    <a:lstStyle/>
                    <a:p>
                      <a:pPr algn="r"/>
                      <a:r>
                        <a:rPr lang="en-US" sz="2400" dirty="0"/>
                        <a:t>12%</a:t>
                      </a:r>
                    </a:p>
                  </a:txBody>
                  <a:tcPr/>
                </a:tc>
                <a:extLst>
                  <a:ext uri="{0D108BD9-81ED-4DB2-BD59-A6C34878D82A}">
                    <a16:rowId xmlns:a16="http://schemas.microsoft.com/office/drawing/2014/main" xmlns="" val="28491358"/>
                  </a:ext>
                </a:extLst>
              </a:tr>
              <a:tr h="606618">
                <a:tc>
                  <a:txBody>
                    <a:bodyPr/>
                    <a:lstStyle/>
                    <a:p>
                      <a:r>
                        <a:rPr lang="en-US" sz="2400" dirty="0"/>
                        <a:t>Professional Growth and Responsibility</a:t>
                      </a:r>
                    </a:p>
                  </a:txBody>
                  <a:tcPr/>
                </a:tc>
                <a:tc>
                  <a:txBody>
                    <a:bodyPr/>
                    <a:lstStyle/>
                    <a:p>
                      <a:pPr algn="r"/>
                      <a:r>
                        <a:rPr lang="en-US" sz="2400" dirty="0"/>
                        <a:t>15%</a:t>
                      </a:r>
                    </a:p>
                  </a:txBody>
                  <a:tcPr/>
                </a:tc>
                <a:extLst>
                  <a:ext uri="{0D108BD9-81ED-4DB2-BD59-A6C34878D82A}">
                    <a16:rowId xmlns:a16="http://schemas.microsoft.com/office/drawing/2014/main" xmlns="" val="3196217074"/>
                  </a:ext>
                </a:extLst>
              </a:tr>
            </a:tbl>
          </a:graphicData>
        </a:graphic>
      </p:graphicFrame>
      <p:sp>
        <p:nvSpPr>
          <p:cNvPr id="7" name="Footer Placeholder 4">
            <a:extLst>
              <a:ext uri="{FF2B5EF4-FFF2-40B4-BE49-F238E27FC236}">
                <a16:creationId xmlns:a16="http://schemas.microsoft.com/office/drawing/2014/main" xmlns="" id="{25399BB6-DE2C-77D2-A297-F128043A1799}"/>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11328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Code of Ethics: Six Principles</a:t>
            </a:r>
          </a:p>
        </p:txBody>
      </p:sp>
      <p:sp>
        <p:nvSpPr>
          <p:cNvPr id="3" name="Content Placeholder 2"/>
          <p:cNvSpPr>
            <a:spLocks noGrp="1"/>
          </p:cNvSpPr>
          <p:nvPr>
            <p:ph idx="1"/>
          </p:nvPr>
        </p:nvSpPr>
        <p:spPr>
          <a:xfrm>
            <a:off x="453729" y="1617128"/>
            <a:ext cx="5950982" cy="4525963"/>
          </a:xfrm>
        </p:spPr>
        <p:txBody>
          <a:bodyPr>
            <a:normAutofit/>
          </a:bodyPr>
          <a:lstStyle/>
          <a:p>
            <a:pPr marL="457200" indent="-457200">
              <a:buFont typeface="Wingdings" panose="05000000000000000000" pitchFamily="2" charset="2"/>
              <a:buChar char="q"/>
            </a:pPr>
            <a:r>
              <a:rPr lang="en-US" sz="2800" dirty="0"/>
              <a:t>Non-discrimination</a:t>
            </a:r>
          </a:p>
          <a:p>
            <a:pPr marL="457200" indent="-457200">
              <a:buFont typeface="Wingdings" panose="05000000000000000000" pitchFamily="2" charset="2"/>
              <a:buChar char="q"/>
            </a:pPr>
            <a:r>
              <a:rPr lang="en-US" sz="2800" dirty="0"/>
              <a:t>Competence</a:t>
            </a:r>
          </a:p>
          <a:p>
            <a:pPr marL="457200" indent="-457200">
              <a:buFont typeface="Wingdings" panose="05000000000000000000" pitchFamily="2" charset="2"/>
              <a:buChar char="q"/>
            </a:pPr>
            <a:r>
              <a:rPr lang="en-US" sz="2800" dirty="0"/>
              <a:t>Integrity</a:t>
            </a:r>
          </a:p>
          <a:p>
            <a:pPr marL="457200" indent="-457200">
              <a:buFont typeface="Wingdings" panose="05000000000000000000" pitchFamily="2" charset="2"/>
              <a:buChar char="q"/>
            </a:pPr>
            <a:r>
              <a:rPr lang="en-US" sz="2800" dirty="0"/>
              <a:t>Nature of Services</a:t>
            </a:r>
          </a:p>
          <a:p>
            <a:pPr marL="457200" indent="-457200">
              <a:buFont typeface="Wingdings" panose="05000000000000000000" pitchFamily="2" charset="2"/>
              <a:buChar char="q"/>
            </a:pPr>
            <a:r>
              <a:rPr lang="en-US" sz="2800" dirty="0"/>
              <a:t>Confidentiality </a:t>
            </a:r>
          </a:p>
          <a:p>
            <a:pPr marL="457200" indent="-457200">
              <a:buFont typeface="Wingdings" panose="05000000000000000000" pitchFamily="2" charset="2"/>
              <a:buChar char="q"/>
            </a:pPr>
            <a:r>
              <a:rPr lang="en-US" sz="2800" dirty="0"/>
              <a:t>Ethical Obligation for Community and Society</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4711" y="3577494"/>
            <a:ext cx="2093930" cy="2311589"/>
          </a:xfrm>
          <a:prstGeom prst="rect">
            <a:avLst/>
          </a:prstGeom>
        </p:spPr>
      </p:pic>
      <p:sp>
        <p:nvSpPr>
          <p:cNvPr id="4" name="Footer Placeholder 4">
            <a:extLst>
              <a:ext uri="{FF2B5EF4-FFF2-40B4-BE49-F238E27FC236}">
                <a16:creationId xmlns:a16="http://schemas.microsoft.com/office/drawing/2014/main" xmlns="" id="{90DDB85E-F9C3-9260-B39B-88B52A761876}"/>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873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55644"/>
            <a:ext cx="7886700" cy="2101174"/>
          </a:xfrm>
        </p:spPr>
        <p:txBody>
          <a:bodyPr/>
          <a:lstStyle/>
          <a:p>
            <a:r>
              <a:rPr lang="en-US" dirty="0" err="1" smtClean="0"/>
              <a:t>Samhsa’s</a:t>
            </a:r>
            <a:r>
              <a:rPr lang="en-US" dirty="0" smtClean="0"/>
              <a:t> </a:t>
            </a:r>
            <a:br>
              <a:rPr lang="en-US" dirty="0" smtClean="0"/>
            </a:br>
            <a:r>
              <a:rPr lang="en-US" dirty="0" smtClean="0"/>
              <a:t>core competencies</a:t>
            </a:r>
            <a:endParaRPr lang="en-US" dirty="0"/>
          </a:p>
        </p:txBody>
      </p:sp>
      <p:sp>
        <p:nvSpPr>
          <p:cNvPr id="5" name="Text Placeholder 4"/>
          <p:cNvSpPr>
            <a:spLocks noGrp="1"/>
          </p:cNvSpPr>
          <p:nvPr>
            <p:ph type="body" idx="1"/>
          </p:nvPr>
        </p:nvSpPr>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50" y="2441847"/>
            <a:ext cx="6569356" cy="4270238"/>
          </a:xfrm>
          <a:prstGeom prst="rect">
            <a:avLst/>
          </a:prstGeom>
        </p:spPr>
      </p:pic>
    </p:spTree>
    <p:extLst>
      <p:ext uri="{BB962C8B-B14F-4D97-AF65-F5344CB8AC3E}">
        <p14:creationId xmlns:p14="http://schemas.microsoft.com/office/powerpoint/2010/main" val="2909089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Prevention core competencies: cross cutting</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216554"/>
              </p:ext>
            </p:extLst>
          </p:nvPr>
        </p:nvGraphicFramePr>
        <p:xfrm>
          <a:off x="0" y="1473187"/>
          <a:ext cx="9144001" cy="6353683"/>
        </p:xfrm>
        <a:graphic>
          <a:graphicData uri="http://schemas.openxmlformats.org/drawingml/2006/table">
            <a:tbl>
              <a:tblPr firstRow="1" firstCol="1" bandRow="1">
                <a:tableStyleId>{5C22544A-7EE6-4342-B048-85BDC9FD1C3A}</a:tableStyleId>
              </a:tblPr>
              <a:tblGrid>
                <a:gridCol w="9144001"/>
              </a:tblGrid>
              <a:tr h="1213071">
                <a:tc>
                  <a:txBody>
                    <a:bodyPr/>
                    <a:lstStyle/>
                    <a:p>
                      <a:pPr marL="645795" marR="0" indent="0" algn="l">
                        <a:lnSpc>
                          <a:spcPct val="107000"/>
                        </a:lnSpc>
                        <a:spcBef>
                          <a:spcPts val="0"/>
                        </a:spcBef>
                        <a:spcAft>
                          <a:spcPts val="0"/>
                        </a:spcAft>
                      </a:pPr>
                      <a:r>
                        <a:rPr lang="en-US" sz="2800" dirty="0" smtClean="0">
                          <a:effectLst/>
                        </a:rPr>
                        <a:t> Interdisciplinary </a:t>
                      </a:r>
                      <a:r>
                        <a:rPr lang="en-US" sz="2800" dirty="0">
                          <a:effectLst/>
                        </a:rPr>
                        <a:t>Foundations  </a:t>
                      </a:r>
                    </a:p>
                    <a:p>
                      <a:pPr marL="0" marR="120015" indent="0" algn="r">
                        <a:lnSpc>
                          <a:spcPct val="107000"/>
                        </a:lnSpc>
                        <a:spcBef>
                          <a:spcPts val="0"/>
                        </a:spcBef>
                        <a:spcAft>
                          <a:spcPts val="0"/>
                        </a:spcAft>
                      </a:pPr>
                      <a:r>
                        <a:rPr lang="en-US" sz="2800" dirty="0">
                          <a:effectLst/>
                        </a:rPr>
                        <a:t>(Substance Use Disorders and Mental Health)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r h="834348">
                <a:tc>
                  <a:txBody>
                    <a:bodyPr/>
                    <a:lstStyle/>
                    <a:p>
                      <a:pPr marL="0" marR="120015" indent="0" algn="r">
                        <a:lnSpc>
                          <a:spcPct val="107000"/>
                        </a:lnSpc>
                        <a:spcBef>
                          <a:spcPts val="0"/>
                        </a:spcBef>
                        <a:spcAft>
                          <a:spcPts val="0"/>
                        </a:spcAft>
                      </a:pPr>
                      <a:r>
                        <a:rPr lang="en-US" sz="2800" dirty="0">
                          <a:effectLst/>
                        </a:rPr>
                        <a:t>Role of Multiple Systems and Systems Thinking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r h="834348">
                <a:tc>
                  <a:txBody>
                    <a:bodyPr/>
                    <a:lstStyle/>
                    <a:p>
                      <a:pPr marL="0" marR="120015" indent="0" algn="r">
                        <a:lnSpc>
                          <a:spcPct val="107000"/>
                        </a:lnSpc>
                        <a:spcBef>
                          <a:spcPts val="0"/>
                        </a:spcBef>
                        <a:spcAft>
                          <a:spcPts val="0"/>
                        </a:spcAft>
                      </a:pPr>
                      <a:r>
                        <a:rPr lang="en-US" sz="2800" dirty="0">
                          <a:effectLst/>
                        </a:rPr>
                        <a:t>Family Dynamics . . . .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r h="834348">
                <a:tc>
                  <a:txBody>
                    <a:bodyPr/>
                    <a:lstStyle/>
                    <a:p>
                      <a:pPr marL="0" marR="120015" indent="0" algn="r">
                        <a:lnSpc>
                          <a:spcPct val="107000"/>
                        </a:lnSpc>
                        <a:spcBef>
                          <a:spcPts val="0"/>
                        </a:spcBef>
                        <a:spcAft>
                          <a:spcPts val="0"/>
                        </a:spcAft>
                      </a:pPr>
                      <a:r>
                        <a:rPr lang="en-US" sz="2800" dirty="0">
                          <a:effectLst/>
                        </a:rPr>
                        <a:t>Ethical Practice and Professional Responsibility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r h="834348">
                <a:tc>
                  <a:txBody>
                    <a:bodyPr/>
                    <a:lstStyle/>
                    <a:p>
                      <a:pPr marL="0" marR="120015" indent="0" algn="r">
                        <a:lnSpc>
                          <a:spcPct val="107000"/>
                        </a:lnSpc>
                        <a:spcBef>
                          <a:spcPts val="0"/>
                        </a:spcBef>
                        <a:spcAft>
                          <a:spcPts val="0"/>
                        </a:spcAft>
                      </a:pPr>
                      <a:r>
                        <a:rPr lang="en-US" sz="2800" dirty="0">
                          <a:effectLst/>
                        </a:rPr>
                        <a:t>Basic Knowledge . . .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r h="834348">
                <a:tc>
                  <a:txBody>
                    <a:bodyPr/>
                    <a:lstStyle/>
                    <a:p>
                      <a:pPr marL="0" marR="120015" indent="0" algn="r">
                        <a:lnSpc>
                          <a:spcPct val="107000"/>
                        </a:lnSpc>
                        <a:spcBef>
                          <a:spcPts val="0"/>
                        </a:spcBef>
                        <a:spcAft>
                          <a:spcPts val="0"/>
                        </a:spcAft>
                      </a:pPr>
                      <a:r>
                        <a:rPr lang="en-US" sz="2800" dirty="0">
                          <a:effectLst/>
                        </a:rPr>
                        <a:t>Communication . . . . .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46355" marB="46355"/>
                </a:tc>
              </a:tr>
            </a:tbl>
          </a:graphicData>
        </a:graphic>
      </p:graphicFrame>
    </p:spTree>
    <p:extLst>
      <p:ext uri="{BB962C8B-B14F-4D97-AF65-F5344CB8AC3E}">
        <p14:creationId xmlns:p14="http://schemas.microsoft.com/office/powerpoint/2010/main" val="188562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50352" cy="653287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AB6DF"/>
              </a:solidFill>
            </a:endParaRPr>
          </a:p>
        </p:txBody>
      </p:sp>
      <p:sp>
        <p:nvSpPr>
          <p:cNvPr id="11" name="Rectangle 10"/>
          <p:cNvSpPr/>
          <p:nvPr/>
        </p:nvSpPr>
        <p:spPr>
          <a:xfrm>
            <a:off x="0" y="-1"/>
            <a:ext cx="3131366"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female-silhouette-36177_640 - Advanced Neurology of Colorado">
            <a:extLst>
              <a:ext uri="{FF2B5EF4-FFF2-40B4-BE49-F238E27FC236}">
                <a16:creationId xmlns:a16="http://schemas.microsoft.com/office/drawing/2014/main" xmlns="" id="{D8E58051-9D4A-5F56-90A7-EDC2AFBAD9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368" y="1485332"/>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revention_Solutions_symbol_cymk_300ppi.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7" name="Rectangle 6"/>
          <p:cNvSpPr/>
          <p:nvPr/>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3672428" y="682293"/>
            <a:ext cx="6806333" cy="769441"/>
          </a:xfrm>
          <a:prstGeom prst="rect">
            <a:avLst/>
          </a:prstGeom>
          <a:noFill/>
          <a:ln>
            <a:noFill/>
          </a:ln>
        </p:spPr>
        <p:txBody>
          <a:bodyPr wrap="square" rtlCol="0">
            <a:spAutoFit/>
          </a:bodyPr>
          <a:lstStyle/>
          <a:p>
            <a:r>
              <a:rPr lang="en-US" sz="4400" dirty="0">
                <a:solidFill>
                  <a:srgbClr val="23466B"/>
                </a:solidFill>
                <a:latin typeface="Arial"/>
                <a:cs typeface="Arial"/>
              </a:rPr>
              <a:t>PRESENTER</a:t>
            </a:r>
          </a:p>
        </p:txBody>
      </p:sp>
      <p:cxnSp>
        <p:nvCxnSpPr>
          <p:cNvPr id="16" name="Straight Connector 15"/>
          <p:cNvCxnSpPr/>
          <p:nvPr/>
        </p:nvCxnSpPr>
        <p:spPr>
          <a:xfrm>
            <a:off x="3783999" y="1464709"/>
            <a:ext cx="4328652"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698988" y="1749288"/>
            <a:ext cx="4968535" cy="4708981"/>
          </a:xfrm>
          <a:prstGeom prst="rect">
            <a:avLst/>
          </a:prstGeom>
          <a:noFill/>
          <a:ln>
            <a:noFill/>
          </a:ln>
        </p:spPr>
        <p:txBody>
          <a:bodyPr wrap="square" rtlCol="0">
            <a:spAutoFit/>
          </a:bodyPr>
          <a:lstStyle/>
          <a:p>
            <a:pPr>
              <a:spcAft>
                <a:spcPts val="1000"/>
              </a:spcAft>
            </a:pPr>
            <a:r>
              <a:rPr lang="en-US" sz="2000" b="1" i="0" dirty="0">
                <a:solidFill>
                  <a:srgbClr val="575B64"/>
                </a:solidFill>
                <a:effectLst/>
                <a:latin typeface="InterFace"/>
              </a:rPr>
              <a:t>Sandra Del Sesto </a:t>
            </a:r>
            <a:r>
              <a:rPr lang="en-US" sz="2000" i="0" dirty="0">
                <a:solidFill>
                  <a:srgbClr val="575B64"/>
                </a:solidFill>
                <a:effectLst/>
                <a:latin typeface="InterFace"/>
              </a:rPr>
              <a:t>is a co-author of the </a:t>
            </a:r>
            <a:r>
              <a:rPr lang="en-US" sz="2000" i="0" dirty="0" smtClean="0">
                <a:solidFill>
                  <a:srgbClr val="575B64"/>
                </a:solidFill>
                <a:effectLst/>
                <a:latin typeface="InterFace"/>
              </a:rPr>
              <a:t>SPF Application for Prevention </a:t>
            </a:r>
            <a:r>
              <a:rPr lang="en-US" sz="2000" i="0" dirty="0">
                <a:solidFill>
                  <a:srgbClr val="575B64"/>
                </a:solidFill>
                <a:effectLst/>
                <a:latin typeface="InterFace"/>
              </a:rPr>
              <a:t>Specialist Training (SAPST) and </a:t>
            </a:r>
            <a:r>
              <a:rPr lang="en-US" sz="2000" i="0" dirty="0" smtClean="0">
                <a:solidFill>
                  <a:srgbClr val="575B64"/>
                </a:solidFill>
                <a:effectLst/>
                <a:latin typeface="InterFace"/>
              </a:rPr>
              <a:t> </a:t>
            </a:r>
            <a:r>
              <a:rPr lang="en-US" sz="2000" dirty="0" smtClean="0">
                <a:solidFill>
                  <a:srgbClr val="575B64"/>
                </a:solidFill>
                <a:latin typeface="InterFace"/>
              </a:rPr>
              <a:t>the required </a:t>
            </a:r>
            <a:r>
              <a:rPr lang="en-US" sz="2000" i="0" dirty="0" smtClean="0">
                <a:solidFill>
                  <a:srgbClr val="575B64"/>
                </a:solidFill>
                <a:effectLst/>
                <a:latin typeface="InterFace"/>
              </a:rPr>
              <a:t>Prevention </a:t>
            </a:r>
            <a:r>
              <a:rPr lang="en-US" sz="2000" i="0" dirty="0">
                <a:solidFill>
                  <a:srgbClr val="575B64"/>
                </a:solidFill>
                <a:effectLst/>
                <a:latin typeface="InterFace"/>
              </a:rPr>
              <a:t>Ethics </a:t>
            </a:r>
            <a:r>
              <a:rPr lang="en-US" sz="2000" i="0" dirty="0" smtClean="0">
                <a:solidFill>
                  <a:srgbClr val="575B64"/>
                </a:solidFill>
                <a:effectLst/>
                <a:latin typeface="InterFace"/>
              </a:rPr>
              <a:t>course. </a:t>
            </a:r>
            <a:r>
              <a:rPr lang="en-US" sz="2000" i="0" dirty="0">
                <a:solidFill>
                  <a:srgbClr val="575B64"/>
                </a:solidFill>
                <a:effectLst/>
                <a:latin typeface="InterFace"/>
              </a:rPr>
              <a:t>For over 35 years, she has provided community and strategic planning, program development, and capacity building in all areas of prevention practice. Currently, she serves on the advisory boards of the National Prevention Technology Transfer Center (PTTC), the New England PTTC, and the </a:t>
            </a:r>
            <a:r>
              <a:rPr lang="en-US" sz="2000" i="0" dirty="0" smtClean="0">
                <a:solidFill>
                  <a:srgbClr val="575B64"/>
                </a:solidFill>
                <a:effectLst/>
                <a:latin typeface="InterFace"/>
              </a:rPr>
              <a:t> former Latino </a:t>
            </a:r>
            <a:r>
              <a:rPr lang="en-US" sz="2000" i="0" dirty="0">
                <a:solidFill>
                  <a:srgbClr val="575B64"/>
                </a:solidFill>
                <a:effectLst/>
                <a:latin typeface="InterFace"/>
              </a:rPr>
              <a:t>PTTC. She </a:t>
            </a:r>
            <a:r>
              <a:rPr lang="en-US" sz="2000" dirty="0" smtClean="0">
                <a:solidFill>
                  <a:srgbClr val="575B64"/>
                </a:solidFill>
                <a:latin typeface="InterFace"/>
              </a:rPr>
              <a:t>has been</a:t>
            </a:r>
            <a:r>
              <a:rPr lang="en-US" sz="2000" i="0" dirty="0" smtClean="0">
                <a:solidFill>
                  <a:srgbClr val="575B64"/>
                </a:solidFill>
                <a:effectLst/>
                <a:latin typeface="InterFace"/>
              </a:rPr>
              <a:t> </a:t>
            </a:r>
            <a:r>
              <a:rPr lang="en-US" sz="2000" i="0" dirty="0">
                <a:solidFill>
                  <a:srgbClr val="575B64"/>
                </a:solidFill>
                <a:effectLst/>
                <a:latin typeface="InterFace"/>
              </a:rPr>
              <a:t>a RI delegate to the International Certification and Reciprocity Consortium and past co-chair of its Prevention Committee.</a:t>
            </a:r>
            <a:endParaRPr lang="en-US" sz="2000" dirty="0">
              <a:solidFill>
                <a:srgbClr val="777777"/>
              </a:solidFill>
              <a:cs typeface="Calibri"/>
            </a:endParaRPr>
          </a:p>
        </p:txBody>
      </p:sp>
      <p:sp>
        <p:nvSpPr>
          <p:cNvPr id="18" name="Footer Placeholder 4"/>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
        <p:nvSpPr>
          <p:cNvPr id="19" name="Slide Number Placeholder 5"/>
          <p:cNvSpPr txBox="1">
            <a:spLocks/>
          </p:cNvSpPr>
          <p:nvPr/>
        </p:nvSpPr>
        <p:spPr>
          <a:xfrm>
            <a:off x="6565904" y="6505850"/>
            <a:ext cx="2133600" cy="365125"/>
          </a:xfrm>
          <a:prstGeom prst="rect">
            <a:avLst/>
          </a:prstGeom>
        </p:spPr>
        <p:txBody>
          <a:bodyPr anchor="ctr"/>
          <a:lstStyle>
            <a:defPPr>
              <a:defRPr lang="en-US"/>
            </a:defPPr>
            <a:lvl1pPr marL="0" algn="l" defTabSz="457200" rtl="0" eaLnBrk="1" latinLnBrk="0" hangingPunct="1">
              <a:defRPr sz="1800" kern="1200">
                <a:solidFill>
                  <a:srgbClr val="234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2F7D3CC-F67A-B34F-BCAC-2CDC1EBC0007}" type="slidenum">
              <a:rPr lang="en-US" sz="1200" smtClean="0"/>
              <a:pPr algn="r"/>
              <a:t>2</a:t>
            </a:fld>
            <a:endParaRPr lang="en-US" sz="1200" dirty="0"/>
          </a:p>
        </p:txBody>
      </p:sp>
      <p:sp>
        <p:nvSpPr>
          <p:cNvPr id="3" name="TextBox 2">
            <a:extLst>
              <a:ext uri="{FF2B5EF4-FFF2-40B4-BE49-F238E27FC236}">
                <a16:creationId xmlns:a16="http://schemas.microsoft.com/office/drawing/2014/main" xmlns="" id="{30FC4676-9D1A-0673-F93A-4C77215EFC1D}"/>
              </a:ext>
            </a:extLst>
          </p:cNvPr>
          <p:cNvSpPr txBox="1"/>
          <p:nvPr/>
        </p:nvSpPr>
        <p:spPr>
          <a:xfrm>
            <a:off x="352685" y="3788932"/>
            <a:ext cx="2453054" cy="1200329"/>
          </a:xfrm>
          <a:prstGeom prst="rect">
            <a:avLst/>
          </a:prstGeom>
          <a:noFill/>
        </p:spPr>
        <p:txBody>
          <a:bodyPr wrap="square">
            <a:spAutoFit/>
          </a:bodyPr>
          <a:lstStyle/>
          <a:p>
            <a:pPr marL="0" marR="0" algn="ctr">
              <a:spcBef>
                <a:spcPts val="0"/>
              </a:spcBef>
              <a:spcAft>
                <a:spcPts val="0"/>
              </a:spcAft>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Sandra Del Sesto, </a:t>
            </a:r>
            <a:r>
              <a:rPr lang="en-US" b="1" dirty="0">
                <a:solidFill>
                  <a:schemeClr val="bg1"/>
                </a:solidFill>
              </a:rPr>
              <a:t>M.ED, ACPS</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dirty="0">
                <a:solidFill>
                  <a:srgbClr val="3AB6DF"/>
                </a:solidFill>
                <a:latin typeface="Arial" panose="020B0604020202020204" pitchFamily="34" charset="0"/>
                <a:cs typeface="Arial" panose="020B0604020202020204" pitchFamily="34" charset="0"/>
              </a:rPr>
              <a:t>Prevention Solutions Consultant </a:t>
            </a:r>
          </a:p>
        </p:txBody>
      </p:sp>
      <p:sp>
        <p:nvSpPr>
          <p:cNvPr id="5" name="TextBox 4">
            <a:extLst>
              <a:ext uri="{FF2B5EF4-FFF2-40B4-BE49-F238E27FC236}">
                <a16:creationId xmlns:a16="http://schemas.microsoft.com/office/drawing/2014/main" xmlns="" id="{537EB255-FC89-9624-9941-7AAFC6F855C4}"/>
              </a:ext>
            </a:extLst>
          </p:cNvPr>
          <p:cNvSpPr txBox="1"/>
          <p:nvPr/>
        </p:nvSpPr>
        <p:spPr>
          <a:xfrm>
            <a:off x="854285" y="2943272"/>
            <a:ext cx="1449853" cy="646331"/>
          </a:xfrm>
          <a:prstGeom prst="rect">
            <a:avLst/>
          </a:prstGeom>
          <a:noFill/>
        </p:spPr>
        <p:txBody>
          <a:bodyPr wrap="square" rtlCol="0">
            <a:spAutoFit/>
          </a:bodyPr>
          <a:lstStyle/>
          <a:p>
            <a:pPr algn="ctr"/>
            <a:r>
              <a:rPr lang="en-US" dirty="0">
                <a:solidFill>
                  <a:schemeClr val="bg1"/>
                </a:solidFill>
              </a:rPr>
              <a:t>Insert Headshot </a:t>
            </a:r>
          </a:p>
        </p:txBody>
      </p:sp>
      <p:pic>
        <p:nvPicPr>
          <p:cNvPr id="1026" name="Picture 2" descr="Sandra Del Sesto">
            <a:extLst>
              <a:ext uri="{FF2B5EF4-FFF2-40B4-BE49-F238E27FC236}">
                <a16:creationId xmlns:a16="http://schemas.microsoft.com/office/drawing/2014/main" xmlns="" id="{374C7DDF-7405-E47D-57BF-E10FD585A58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3778" y="1485332"/>
            <a:ext cx="2154375" cy="215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01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  capacity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0006905"/>
              </p:ext>
            </p:extLst>
          </p:nvPr>
        </p:nvGraphicFramePr>
        <p:xfrm>
          <a:off x="454025" y="2062264"/>
          <a:ext cx="3700463" cy="4320075"/>
        </p:xfrm>
        <a:graphic>
          <a:graphicData uri="http://schemas.openxmlformats.org/drawingml/2006/table">
            <a:tbl>
              <a:tblPr firstRow="1" firstCol="1" bandRow="1">
                <a:tableStyleId>{5C22544A-7EE6-4342-B048-85BDC9FD1C3A}</a:tableStyleId>
              </a:tblPr>
              <a:tblGrid>
                <a:gridCol w="3700463"/>
              </a:tblGrid>
              <a:tr h="383751">
                <a:tc>
                  <a:txBody>
                    <a:bodyPr/>
                    <a:lstStyle/>
                    <a:p>
                      <a:pPr marL="0" marR="120015" indent="0" algn="r">
                        <a:lnSpc>
                          <a:spcPct val="107000"/>
                        </a:lnSpc>
                        <a:spcBef>
                          <a:spcPts val="0"/>
                        </a:spcBef>
                        <a:spcAft>
                          <a:spcPts val="0"/>
                        </a:spcAft>
                      </a:pPr>
                      <a:r>
                        <a:rPr lang="en-US" sz="2000" dirty="0">
                          <a:effectLst/>
                        </a:rPr>
                        <a:t>Data Gathering . . . . . . . . . . . . . . . . . . . . . . . . . . . . . . . . . . . . . . . . . . . . . .</a:t>
                      </a:r>
                      <a:endParaRPr lang="en-US" sz="20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25588" marB="25588"/>
                </a:tc>
              </a:tr>
              <a:tr h="383751">
                <a:tc>
                  <a:txBody>
                    <a:bodyPr/>
                    <a:lstStyle/>
                    <a:p>
                      <a:pPr marL="0" marR="120015" indent="0" algn="r">
                        <a:lnSpc>
                          <a:spcPct val="107000"/>
                        </a:lnSpc>
                        <a:spcBef>
                          <a:spcPts val="0"/>
                        </a:spcBef>
                        <a:spcAft>
                          <a:spcPts val="0"/>
                        </a:spcAft>
                      </a:pPr>
                      <a:r>
                        <a:rPr lang="en-US" sz="2000" dirty="0">
                          <a:effectLst/>
                        </a:rPr>
                        <a:t>Needs and Resource Identification . . . . . . . . . . . . . . . . . . . . . . . . . . . . . . . .</a:t>
                      </a:r>
                      <a:endParaRPr lang="en-US" sz="20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25588" marB="25588"/>
                </a:tc>
              </a:tr>
              <a:tr h="383751">
                <a:tc>
                  <a:txBody>
                    <a:bodyPr/>
                    <a:lstStyle/>
                    <a:p>
                      <a:pPr marL="0" marR="120015" indent="0" algn="r">
                        <a:lnSpc>
                          <a:spcPct val="107000"/>
                        </a:lnSpc>
                        <a:spcBef>
                          <a:spcPts val="0"/>
                        </a:spcBef>
                        <a:spcAft>
                          <a:spcPts val="0"/>
                        </a:spcAft>
                      </a:pPr>
                      <a:r>
                        <a:rPr lang="en-US" sz="2000" dirty="0">
                          <a:effectLst/>
                        </a:rPr>
                        <a:t>Problem Definition . . . . . . . . . . . . . . . . . . . . . . . . . . . . . . . . . . . . . . . . . . . .</a:t>
                      </a:r>
                      <a:endParaRPr lang="en-US" sz="20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25588" marB="25588"/>
                </a:tc>
              </a:tr>
              <a:tr h="1280661">
                <a:tc>
                  <a:txBody>
                    <a:bodyPr/>
                    <a:lstStyle/>
                    <a:p>
                      <a:pPr marL="0" marR="120015" indent="0" algn="r">
                        <a:lnSpc>
                          <a:spcPct val="107000"/>
                        </a:lnSpc>
                        <a:spcBef>
                          <a:spcPts val="0"/>
                        </a:spcBef>
                        <a:spcAft>
                          <a:spcPts val="0"/>
                        </a:spcAft>
                      </a:pPr>
                      <a:r>
                        <a:rPr lang="en-US" sz="2000" dirty="0">
                          <a:effectLst/>
                        </a:rPr>
                        <a:t>Analysis . . . . . . . . . . . . . . . . . . . . . . . . . . . . . . . . . . . . . . . . . . . . . . . . . . .</a:t>
                      </a:r>
                      <a:endParaRPr lang="en-US" sz="20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25588" marB="25588"/>
                </a:tc>
              </a:tr>
            </a:tbl>
          </a:graphicData>
        </a:graphic>
      </p:graphicFrame>
      <p:graphicFrame>
        <p:nvGraphicFramePr>
          <p:cNvPr id="8" name="Content Placeholder 7"/>
          <p:cNvGraphicFramePr>
            <a:graphicFrameLocks noGrp="1"/>
          </p:cNvGraphicFramePr>
          <p:nvPr>
            <p:ph idx="13"/>
            <p:extLst>
              <p:ext uri="{D42A27DB-BD31-4B8C-83A1-F6EECF244321}">
                <p14:modId xmlns:p14="http://schemas.microsoft.com/office/powerpoint/2010/main" val="553978927"/>
              </p:ext>
            </p:extLst>
          </p:nvPr>
        </p:nvGraphicFramePr>
        <p:xfrm>
          <a:off x="4621213" y="2062264"/>
          <a:ext cx="3724275" cy="4320075"/>
        </p:xfrm>
        <a:graphic>
          <a:graphicData uri="http://schemas.openxmlformats.org/drawingml/2006/table">
            <a:tbl>
              <a:tblPr firstRow="1" firstCol="1" bandRow="1">
                <a:tableStyleId>{5C22544A-7EE6-4342-B048-85BDC9FD1C3A}</a:tableStyleId>
              </a:tblPr>
              <a:tblGrid>
                <a:gridCol w="3724275"/>
              </a:tblGrid>
              <a:tr h="1440025">
                <a:tc>
                  <a:txBody>
                    <a:bodyPr/>
                    <a:lstStyle/>
                    <a:p>
                      <a:pPr marL="0" marR="0" indent="0" algn="r">
                        <a:lnSpc>
                          <a:spcPct val="107000"/>
                        </a:lnSpc>
                        <a:spcBef>
                          <a:spcPts val="0"/>
                        </a:spcBef>
                        <a:spcAft>
                          <a:spcPts val="0"/>
                        </a:spcAft>
                      </a:pPr>
                      <a:r>
                        <a:rPr lang="en-US" sz="2400" dirty="0">
                          <a:effectLst/>
                        </a:rPr>
                        <a:t>Collaboration . . . . . . .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675" marT="25753" marB="25753"/>
                </a:tc>
              </a:tr>
              <a:tr h="1440025">
                <a:tc>
                  <a:txBody>
                    <a:bodyPr/>
                    <a:lstStyle/>
                    <a:p>
                      <a:pPr marL="0" marR="0" indent="0" algn="r">
                        <a:lnSpc>
                          <a:spcPct val="107000"/>
                        </a:lnSpc>
                        <a:spcBef>
                          <a:spcPts val="0"/>
                        </a:spcBef>
                        <a:spcAft>
                          <a:spcPts val="0"/>
                        </a:spcAft>
                      </a:pPr>
                      <a:r>
                        <a:rPr lang="en-US" sz="2400" dirty="0">
                          <a:effectLst/>
                        </a:rPr>
                        <a:t>Organizational Advocacy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675" marT="25753" marB="25753"/>
                </a:tc>
              </a:tr>
              <a:tr h="1440025">
                <a:tc>
                  <a:txBody>
                    <a:bodyPr/>
                    <a:lstStyle/>
                    <a:p>
                      <a:pPr marL="0" marR="0" indent="0" algn="r">
                        <a:lnSpc>
                          <a:spcPct val="107000"/>
                        </a:lnSpc>
                        <a:spcBef>
                          <a:spcPts val="0"/>
                        </a:spcBef>
                        <a:spcAft>
                          <a:spcPts val="0"/>
                        </a:spcAft>
                      </a:pPr>
                      <a:r>
                        <a:rPr lang="en-US" sz="2400" dirty="0">
                          <a:effectLst/>
                        </a:rPr>
                        <a:t>Organizational Cultural Proficiency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675" marT="25753" marB="25753"/>
                </a:tc>
              </a:tr>
            </a:tbl>
          </a:graphicData>
        </a:graphic>
      </p:graphicFrame>
    </p:spTree>
    <p:extLst>
      <p:ext uri="{BB962C8B-B14F-4D97-AF65-F5344CB8AC3E}">
        <p14:creationId xmlns:p14="http://schemas.microsoft.com/office/powerpoint/2010/main" val="3624937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Planning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58429208"/>
              </p:ext>
            </p:extLst>
          </p:nvPr>
        </p:nvGraphicFramePr>
        <p:xfrm>
          <a:off x="443311" y="1284053"/>
          <a:ext cx="7477362" cy="6109667"/>
        </p:xfrm>
        <a:graphic>
          <a:graphicData uri="http://schemas.openxmlformats.org/drawingml/2006/table">
            <a:tbl>
              <a:tblPr firstRow="1" firstCol="1" bandRow="1">
                <a:tableStyleId>{5C22544A-7EE6-4342-B048-85BDC9FD1C3A}</a:tableStyleId>
              </a:tblPr>
              <a:tblGrid>
                <a:gridCol w="7477362"/>
              </a:tblGrid>
              <a:tr h="904701">
                <a:tc>
                  <a:txBody>
                    <a:bodyPr/>
                    <a:lstStyle/>
                    <a:p>
                      <a:pPr marL="0" marR="0" indent="0" algn="r">
                        <a:lnSpc>
                          <a:spcPct val="107000"/>
                        </a:lnSpc>
                        <a:spcBef>
                          <a:spcPts val="0"/>
                        </a:spcBef>
                        <a:spcAft>
                          <a:spcPts val="0"/>
                        </a:spcAft>
                      </a:pPr>
                      <a:r>
                        <a:rPr lang="en-US" sz="2400" dirty="0">
                          <a:effectLst/>
                        </a:rPr>
                        <a:t>Collaborative Planning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904701">
                <a:tc>
                  <a:txBody>
                    <a:bodyPr/>
                    <a:lstStyle/>
                    <a:p>
                      <a:pPr marL="0" marR="0" indent="0" algn="r">
                        <a:lnSpc>
                          <a:spcPct val="107000"/>
                        </a:lnSpc>
                        <a:spcBef>
                          <a:spcPts val="0"/>
                        </a:spcBef>
                        <a:spcAft>
                          <a:spcPts val="0"/>
                        </a:spcAft>
                      </a:pPr>
                      <a:r>
                        <a:rPr lang="en-US" sz="2400" dirty="0">
                          <a:effectLst/>
                        </a:rPr>
                        <a:t>Cultural Inclusion . . . .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904701">
                <a:tc>
                  <a:txBody>
                    <a:bodyPr/>
                    <a:lstStyle/>
                    <a:p>
                      <a:pPr marL="0" marR="0" indent="0" algn="r">
                        <a:lnSpc>
                          <a:spcPct val="107000"/>
                        </a:lnSpc>
                        <a:spcBef>
                          <a:spcPts val="0"/>
                        </a:spcBef>
                        <a:spcAft>
                          <a:spcPts val="0"/>
                        </a:spcAft>
                      </a:pPr>
                      <a:r>
                        <a:rPr lang="en-US" sz="2400" dirty="0">
                          <a:effectLst/>
                        </a:rPr>
                        <a:t>Systematic Thinking .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904701">
                <a:tc>
                  <a:txBody>
                    <a:bodyPr/>
                    <a:lstStyle/>
                    <a:p>
                      <a:pPr marL="0" marR="0" indent="0" algn="r">
                        <a:lnSpc>
                          <a:spcPct val="107000"/>
                        </a:lnSpc>
                        <a:spcBef>
                          <a:spcPts val="0"/>
                        </a:spcBef>
                        <a:spcAft>
                          <a:spcPts val="0"/>
                        </a:spcAft>
                      </a:pPr>
                      <a:r>
                        <a:rPr lang="en-US" sz="2400" dirty="0">
                          <a:effectLst/>
                        </a:rPr>
                        <a:t>Evidence-Informed Approaches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904701">
                <a:tc>
                  <a:txBody>
                    <a:bodyPr/>
                    <a:lstStyle/>
                    <a:p>
                      <a:pPr marL="0" marR="0" indent="0" algn="r">
                        <a:lnSpc>
                          <a:spcPct val="107000"/>
                        </a:lnSpc>
                        <a:spcBef>
                          <a:spcPts val="0"/>
                        </a:spcBef>
                        <a:spcAft>
                          <a:spcPts val="0"/>
                        </a:spcAft>
                      </a:pPr>
                      <a:r>
                        <a:rPr lang="en-US" sz="2400" dirty="0">
                          <a:effectLst/>
                        </a:rPr>
                        <a:t>Facilitation . . . . . . . . .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904701">
                <a:tc>
                  <a:txBody>
                    <a:bodyPr/>
                    <a:lstStyle/>
                    <a:p>
                      <a:pPr marL="0" marR="0" indent="0" algn="r">
                        <a:lnSpc>
                          <a:spcPct val="107000"/>
                        </a:lnSpc>
                        <a:spcBef>
                          <a:spcPts val="0"/>
                        </a:spcBef>
                        <a:spcAft>
                          <a:spcPts val="0"/>
                        </a:spcAft>
                      </a:pPr>
                      <a:r>
                        <a:rPr lang="en-US" sz="2400" dirty="0">
                          <a:effectLst/>
                        </a:rPr>
                        <a:t>Strategic Planning . . . . . . . . . . . . . . . . . . . . . . . . . . . . . . . . . . . . .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r h="681461">
                <a:tc>
                  <a:txBody>
                    <a:bodyPr/>
                    <a:lstStyle/>
                    <a:p>
                      <a:pPr marL="0" marR="12065" indent="0" algn="r">
                        <a:lnSpc>
                          <a:spcPct val="107000"/>
                        </a:lnSpc>
                        <a:spcBef>
                          <a:spcPts val="0"/>
                        </a:spcBef>
                        <a:spcAft>
                          <a:spcPts val="0"/>
                        </a:spcAft>
                      </a:pPr>
                      <a:r>
                        <a:rPr lang="en-US" sz="2400" dirty="0" smtClean="0">
                          <a:effectLst/>
                        </a:rPr>
                        <a:t>.  </a:t>
                      </a:r>
                      <a:r>
                        <a:rPr lang="en-US" sz="2400" dirty="0">
                          <a:effectLst/>
                        </a:rPr>
                        <a:t>.  .  .  .  .  .  .  .</a:t>
                      </a:r>
                      <a:endParaRPr lang="en-US" sz="24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20015" marT="46355" marB="46355"/>
                </a:tc>
              </a:tr>
            </a:tbl>
          </a:graphicData>
        </a:graphic>
      </p:graphicFrame>
    </p:spTree>
    <p:extLst>
      <p:ext uri="{BB962C8B-B14F-4D97-AF65-F5344CB8AC3E}">
        <p14:creationId xmlns:p14="http://schemas.microsoft.com/office/powerpoint/2010/main" val="99115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643" y="330188"/>
            <a:ext cx="8139619" cy="1143000"/>
          </a:xfrm>
        </p:spPr>
        <p:txBody>
          <a:bodyPr>
            <a:normAutofit/>
          </a:bodyPr>
          <a:lstStyle/>
          <a:p>
            <a:r>
              <a:rPr lang="en-US" sz="3600" dirty="0" smtClean="0"/>
              <a:t>Implementation  /   Evaluation</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3844542"/>
              </p:ext>
            </p:extLst>
          </p:nvPr>
        </p:nvGraphicFramePr>
        <p:xfrm>
          <a:off x="454025" y="1617128"/>
          <a:ext cx="3700463" cy="4525965"/>
        </p:xfrm>
        <a:graphic>
          <a:graphicData uri="http://schemas.openxmlformats.org/drawingml/2006/table">
            <a:tbl>
              <a:tblPr firstRow="1" firstCol="1" bandRow="1">
                <a:tableStyleId>{5C22544A-7EE6-4342-B048-85BDC9FD1C3A}</a:tableStyleId>
              </a:tblPr>
              <a:tblGrid>
                <a:gridCol w="3700463"/>
              </a:tblGrid>
              <a:tr h="1508655">
                <a:tc>
                  <a:txBody>
                    <a:bodyPr/>
                    <a:lstStyle/>
                    <a:p>
                      <a:pPr marL="0" marR="0" indent="0" algn="r">
                        <a:lnSpc>
                          <a:spcPct val="107000"/>
                        </a:lnSpc>
                        <a:spcBef>
                          <a:spcPts val="0"/>
                        </a:spcBef>
                        <a:spcAft>
                          <a:spcPts val="0"/>
                        </a:spcAft>
                      </a:pPr>
                      <a:r>
                        <a:rPr lang="en-US" sz="2800" dirty="0">
                          <a:effectLst/>
                        </a:rPr>
                        <a:t>Cultural Responsiveness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249" marT="25588" marB="25588"/>
                </a:tc>
              </a:tr>
              <a:tr h="1508655">
                <a:tc>
                  <a:txBody>
                    <a:bodyPr/>
                    <a:lstStyle/>
                    <a:p>
                      <a:pPr marL="0" marR="0" indent="0" algn="r">
                        <a:lnSpc>
                          <a:spcPct val="107000"/>
                        </a:lnSpc>
                        <a:spcBef>
                          <a:spcPts val="0"/>
                        </a:spcBef>
                        <a:spcAft>
                          <a:spcPts val="0"/>
                        </a:spcAft>
                      </a:pPr>
                      <a:r>
                        <a:rPr lang="en-US" sz="2800" dirty="0">
                          <a:effectLst/>
                        </a:rPr>
                        <a:t>Collaboration . . . . . . .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249" marT="25588" marB="25588"/>
                </a:tc>
              </a:tr>
              <a:tr h="1508655">
                <a:tc>
                  <a:txBody>
                    <a:bodyPr/>
                    <a:lstStyle/>
                    <a:p>
                      <a:pPr marL="0" marR="0" indent="0" algn="r">
                        <a:lnSpc>
                          <a:spcPct val="107000"/>
                        </a:lnSpc>
                        <a:spcBef>
                          <a:spcPts val="0"/>
                        </a:spcBef>
                        <a:spcAft>
                          <a:spcPts val="0"/>
                        </a:spcAft>
                      </a:pPr>
                      <a:r>
                        <a:rPr lang="en-US" sz="2800" dirty="0">
                          <a:effectLst/>
                        </a:rPr>
                        <a:t>Change Management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249" marT="25588" marB="25588"/>
                </a:tc>
              </a:tr>
            </a:tbl>
          </a:graphicData>
        </a:graphic>
      </p:graphicFrame>
      <p:graphicFrame>
        <p:nvGraphicFramePr>
          <p:cNvPr id="8" name="Content Placeholder 7"/>
          <p:cNvGraphicFramePr>
            <a:graphicFrameLocks noGrp="1"/>
          </p:cNvGraphicFramePr>
          <p:nvPr>
            <p:ph idx="13"/>
            <p:extLst>
              <p:ext uri="{D42A27DB-BD31-4B8C-83A1-F6EECF244321}">
                <p14:modId xmlns:p14="http://schemas.microsoft.com/office/powerpoint/2010/main" val="2423462995"/>
              </p:ext>
            </p:extLst>
          </p:nvPr>
        </p:nvGraphicFramePr>
        <p:xfrm>
          <a:off x="4621213" y="1617128"/>
          <a:ext cx="3724275" cy="4525964"/>
        </p:xfrm>
        <a:graphic>
          <a:graphicData uri="http://schemas.openxmlformats.org/drawingml/2006/table">
            <a:tbl>
              <a:tblPr firstRow="1" firstCol="1" bandRow="1">
                <a:tableStyleId>{5C22544A-7EE6-4342-B048-85BDC9FD1C3A}</a:tableStyleId>
              </a:tblPr>
              <a:tblGrid>
                <a:gridCol w="3724275"/>
              </a:tblGrid>
              <a:tr h="2262982">
                <a:tc>
                  <a:txBody>
                    <a:bodyPr/>
                    <a:lstStyle/>
                    <a:p>
                      <a:pPr marL="0" marR="0" indent="0" algn="r">
                        <a:lnSpc>
                          <a:spcPct val="107000"/>
                        </a:lnSpc>
                        <a:spcBef>
                          <a:spcPts val="0"/>
                        </a:spcBef>
                        <a:spcAft>
                          <a:spcPts val="0"/>
                        </a:spcAft>
                      </a:pPr>
                      <a:r>
                        <a:rPr lang="en-US" sz="2800" dirty="0">
                          <a:effectLst/>
                        </a:rPr>
                        <a:t>Evaluation Methods . . . . . .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675" marT="25753" marB="25753"/>
                </a:tc>
              </a:tr>
              <a:tr h="2262982">
                <a:tc>
                  <a:txBody>
                    <a:bodyPr/>
                    <a:lstStyle/>
                    <a:p>
                      <a:pPr marL="0" marR="0" indent="0" algn="r">
                        <a:lnSpc>
                          <a:spcPct val="107000"/>
                        </a:lnSpc>
                        <a:spcBef>
                          <a:spcPts val="0"/>
                        </a:spcBef>
                        <a:spcAft>
                          <a:spcPts val="0"/>
                        </a:spcAft>
                      </a:pPr>
                      <a:r>
                        <a:rPr lang="en-US" sz="2800" dirty="0">
                          <a:effectLst/>
                        </a:rPr>
                        <a:t>Data Interpretation and Use . . . . . . . . . . . . . . . . . . . . . . . . . . . . . . . . . . . . .</a:t>
                      </a:r>
                      <a:endParaRPr lang="en-US" sz="2800" dirty="0">
                        <a:solidFill>
                          <a:srgbClr val="343433"/>
                        </a:solidFill>
                        <a:effectLst/>
                        <a:latin typeface="Arial" panose="020B0604020202020204" pitchFamily="34" charset="0"/>
                        <a:ea typeface="Arial" panose="020B0604020202020204" pitchFamily="34" charset="0"/>
                        <a:cs typeface="Times New Roman" panose="02020603050405020304" pitchFamily="18" charset="0"/>
                      </a:endParaRPr>
                    </a:p>
                  </a:txBody>
                  <a:tcPr marL="0" marR="66675" marT="25753" marB="25753"/>
                </a:tc>
              </a:tr>
            </a:tbl>
          </a:graphicData>
        </a:graphic>
      </p:graphicFrame>
    </p:spTree>
    <p:extLst>
      <p:ext uri="{BB962C8B-B14F-4D97-AF65-F5344CB8AC3E}">
        <p14:creationId xmlns:p14="http://schemas.microsoft.com/office/powerpoint/2010/main" val="3820638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xmlns="" id="{FB51B572-92DF-A15F-0806-45F865BF71E7}"/>
              </a:ext>
            </a:extLst>
          </p:cNvPr>
          <p:cNvPicPr>
            <a:picLocks noChangeAspect="1"/>
          </p:cNvPicPr>
          <p:nvPr/>
        </p:nvPicPr>
        <p:blipFill>
          <a:blip r:embed="rId3"/>
          <a:stretch>
            <a:fillRect/>
          </a:stretch>
        </p:blipFill>
        <p:spPr>
          <a:xfrm>
            <a:off x="3659920" y="1127345"/>
            <a:ext cx="4947778" cy="4947778"/>
          </a:xfrm>
          <a:prstGeom prst="rect">
            <a:avLst/>
          </a:prstGeom>
          <a:noFill/>
        </p:spPr>
      </p:pic>
      <p:sp>
        <p:nvSpPr>
          <p:cNvPr id="8" name="Title 7">
            <a:extLst>
              <a:ext uri="{FF2B5EF4-FFF2-40B4-BE49-F238E27FC236}">
                <a16:creationId xmlns:a16="http://schemas.microsoft.com/office/drawing/2014/main" xmlns="" id="{974F44F3-229B-A20D-DC8F-C14FE254078E}"/>
              </a:ext>
            </a:extLst>
          </p:cNvPr>
          <p:cNvSpPr>
            <a:spLocks noGrp="1"/>
          </p:cNvSpPr>
          <p:nvPr>
            <p:ph type="title"/>
          </p:nvPr>
        </p:nvSpPr>
        <p:spPr>
          <a:xfrm>
            <a:off x="200415" y="911271"/>
            <a:ext cx="2855935" cy="2032346"/>
          </a:xfrm>
        </p:spPr>
        <p:txBody>
          <a:bodyPr/>
          <a:lstStyle/>
          <a:p>
            <a:pPr>
              <a:lnSpc>
                <a:spcPct val="100000"/>
              </a:lnSpc>
            </a:pPr>
            <a:r>
              <a:rPr lang="en-US" sz="2400" dirty="0">
                <a:solidFill>
                  <a:schemeClr val="bg1"/>
                </a:solidFill>
              </a:rPr>
              <a:t>How Do we represent Our organizations?</a:t>
            </a:r>
          </a:p>
        </p:txBody>
      </p:sp>
      <p:sp>
        <p:nvSpPr>
          <p:cNvPr id="9" name="Footer Placeholder 4">
            <a:extLst>
              <a:ext uri="{FF2B5EF4-FFF2-40B4-BE49-F238E27FC236}">
                <a16:creationId xmlns:a16="http://schemas.microsoft.com/office/drawing/2014/main" xmlns="" id="{79822E3F-AE1F-7DCA-B6CC-0A1F6653FE7F}"/>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749530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Professional Organizations</a:t>
            </a:r>
          </a:p>
        </p:txBody>
      </p:sp>
      <p:sp>
        <p:nvSpPr>
          <p:cNvPr id="5" name="Content Placeholder 4"/>
          <p:cNvSpPr>
            <a:spLocks noGrp="1"/>
          </p:cNvSpPr>
          <p:nvPr>
            <p:ph idx="1"/>
          </p:nvPr>
        </p:nvSpPr>
        <p:spPr/>
        <p:txBody>
          <a:bodyPr/>
          <a:lstStyle/>
          <a:p>
            <a:r>
              <a:rPr lang="en-US" b="1" dirty="0"/>
              <a:t>Professional organizations are formed to:</a:t>
            </a:r>
          </a:p>
          <a:p>
            <a:pPr marL="342900" indent="-342900">
              <a:buFont typeface="Arial" panose="020B0604020202020204" pitchFamily="34" charset="0"/>
              <a:buChar char="•"/>
            </a:pPr>
            <a:r>
              <a:rPr lang="en-US" dirty="0"/>
              <a:t>Further the interests of people in a particular profession and advance a particular profession</a:t>
            </a:r>
          </a:p>
          <a:p>
            <a:pPr marL="342900" indent="-342900">
              <a:buFont typeface="Arial" panose="020B0604020202020204" pitchFamily="34" charset="0"/>
              <a:buChar char="•"/>
            </a:pPr>
            <a:r>
              <a:rPr lang="en-US" dirty="0"/>
              <a:t>Fulfill a specific mission and vision </a:t>
            </a:r>
          </a:p>
          <a:p>
            <a:pPr marL="342900" indent="-342900">
              <a:buFont typeface="Arial" panose="020B0604020202020204" pitchFamily="34" charset="0"/>
              <a:buChar char="•"/>
            </a:pPr>
            <a:r>
              <a:rPr lang="en-US" dirty="0"/>
              <a:t>Serve the public good</a:t>
            </a:r>
          </a:p>
          <a:p>
            <a:pPr marL="342900" indent="-342900">
              <a:buFont typeface="Arial" panose="020B0604020202020204" pitchFamily="34" charset="0"/>
              <a:buChar char="•"/>
            </a:pPr>
            <a:r>
              <a:rPr lang="en-US" dirty="0"/>
              <a:t>Embody integrity, legality, and fiscal accountability</a:t>
            </a:r>
          </a:p>
          <a:p>
            <a:pPr marL="342900" indent="-342900">
              <a:buFont typeface="Arial" panose="020B0604020202020204" pitchFamily="34" charset="0"/>
              <a:buChar char="•"/>
            </a:pPr>
            <a:r>
              <a:rPr lang="en-US"/>
              <a:t>Provide </a:t>
            </a:r>
            <a:r>
              <a:rPr lang="en-US" smtClean="0"/>
              <a:t>culturally </a:t>
            </a:r>
            <a:r>
              <a:rPr lang="en-US" dirty="0"/>
              <a:t>proficient services that reduce risk factors and enhance protective factors through a strategic community-based planning process</a:t>
            </a:r>
          </a:p>
          <a:p>
            <a:endParaRPr lang="en-US" dirty="0"/>
          </a:p>
          <a:p>
            <a:endParaRPr lang="en-US" dirty="0"/>
          </a:p>
        </p:txBody>
      </p:sp>
      <p:sp>
        <p:nvSpPr>
          <p:cNvPr id="2" name="Footer Placeholder 4">
            <a:extLst>
              <a:ext uri="{FF2B5EF4-FFF2-40B4-BE49-F238E27FC236}">
                <a16:creationId xmlns:a16="http://schemas.microsoft.com/office/drawing/2014/main" xmlns="" id="{E6C773C9-8AC8-1B32-4068-290F1A867900}"/>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894924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10" y="330188"/>
            <a:ext cx="7851951" cy="1143000"/>
          </a:xfrm>
        </p:spPr>
        <p:txBody>
          <a:bodyPr anchor="ctr">
            <a:normAutofit/>
          </a:bodyPr>
          <a:lstStyle/>
          <a:p>
            <a:pPr>
              <a:lnSpc>
                <a:spcPct val="100000"/>
              </a:lnSpc>
            </a:pPr>
            <a:r>
              <a:rPr lang="en-US" sz="2800" dirty="0"/>
              <a:t>Representing Your Organization Professionally</a:t>
            </a:r>
          </a:p>
        </p:txBody>
      </p:sp>
      <p:sp>
        <p:nvSpPr>
          <p:cNvPr id="3" name="Content Placeholder 2"/>
          <p:cNvSpPr>
            <a:spLocks noGrp="1"/>
          </p:cNvSpPr>
          <p:nvPr>
            <p:ph idx="1"/>
          </p:nvPr>
        </p:nvSpPr>
        <p:spPr>
          <a:xfrm>
            <a:off x="453729" y="1617128"/>
            <a:ext cx="3700252" cy="4525963"/>
          </a:xfrm>
        </p:spPr>
        <p:txBody>
          <a:bodyPr>
            <a:normAutofit lnSpcReduction="10000"/>
          </a:bodyPr>
          <a:lstStyle/>
          <a:p>
            <a:pPr marL="457200" indent="-457200">
              <a:buFont typeface="Arial" panose="020B0604020202020204" pitchFamily="34" charset="0"/>
              <a:buChar char="•"/>
            </a:pPr>
            <a:r>
              <a:rPr lang="en-US" sz="2800" dirty="0"/>
              <a:t>Be prepared to articulate your mission.</a:t>
            </a:r>
          </a:p>
          <a:p>
            <a:pPr marL="457200" indent="-457200">
              <a:buFont typeface="Arial" panose="020B0604020202020204" pitchFamily="34" charset="0"/>
              <a:buChar char="•"/>
            </a:pPr>
            <a:r>
              <a:rPr lang="en-US" sz="2800" dirty="0"/>
              <a:t>Be always constituent centered.</a:t>
            </a:r>
          </a:p>
          <a:p>
            <a:pPr marL="457200" indent="-457200">
              <a:buFont typeface="Arial" panose="020B0604020202020204" pitchFamily="34" charset="0"/>
              <a:buChar char="•"/>
            </a:pPr>
            <a:r>
              <a:rPr lang="en-US" sz="2800" dirty="0"/>
              <a:t>Aim to ensure equity.</a:t>
            </a:r>
          </a:p>
          <a:p>
            <a:pPr marL="457200" indent="-457200">
              <a:buFont typeface="Arial" panose="020B0604020202020204" pitchFamily="34" charset="0"/>
              <a:buChar char="•"/>
            </a:pPr>
            <a:r>
              <a:rPr lang="en-US" sz="2800" dirty="0"/>
              <a:t>Focus on mobilizing and inspiring others.</a:t>
            </a:r>
          </a:p>
          <a:p>
            <a:endParaRPr lang="en-US" sz="2800" dirty="0"/>
          </a:p>
          <a:p>
            <a:endParaRPr lang="en-US" sz="2800" dirty="0"/>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53981" y="2743200"/>
            <a:ext cx="4673119" cy="3119306"/>
          </a:xfrm>
          <a:prstGeom prst="rect">
            <a:avLst/>
          </a:prstGeom>
          <a:noFill/>
        </p:spPr>
      </p:pic>
      <p:sp>
        <p:nvSpPr>
          <p:cNvPr id="5" name="Footer Placeholder 4">
            <a:extLst>
              <a:ext uri="{FF2B5EF4-FFF2-40B4-BE49-F238E27FC236}">
                <a16:creationId xmlns:a16="http://schemas.microsoft.com/office/drawing/2014/main" xmlns="" id="{51DDDFA5-1221-17E0-6145-84B0CD9355B1}"/>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634566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lant growing from crack in stone">
            <a:extLst>
              <a:ext uri="{FF2B5EF4-FFF2-40B4-BE49-F238E27FC236}">
                <a16:creationId xmlns:a16="http://schemas.microsoft.com/office/drawing/2014/main" xmlns="" id="{389449AB-CC15-1CE3-3E53-792DE077257C}"/>
              </a:ext>
            </a:extLst>
          </p:cNvPr>
          <p:cNvPicPr>
            <a:picLocks noChangeAspect="1"/>
          </p:cNvPicPr>
          <p:nvPr/>
        </p:nvPicPr>
        <p:blipFill>
          <a:blip r:embed="rId3"/>
          <a:stretch>
            <a:fillRect/>
          </a:stretch>
        </p:blipFill>
        <p:spPr>
          <a:xfrm>
            <a:off x="0" y="0"/>
            <a:ext cx="9144000" cy="6527812"/>
          </a:xfrm>
          <a:prstGeom prst="rect">
            <a:avLst/>
          </a:prstGeom>
        </p:spPr>
      </p:pic>
      <p:sp>
        <p:nvSpPr>
          <p:cNvPr id="2" name="Title 1"/>
          <p:cNvSpPr>
            <a:spLocks noGrp="1"/>
          </p:cNvSpPr>
          <p:nvPr>
            <p:ph type="title"/>
          </p:nvPr>
        </p:nvSpPr>
        <p:spPr>
          <a:xfrm>
            <a:off x="443310" y="330188"/>
            <a:ext cx="7851951" cy="1143000"/>
          </a:xfrm>
        </p:spPr>
        <p:txBody>
          <a:bodyPr anchor="ctr">
            <a:normAutofit/>
          </a:bodyPr>
          <a:lstStyle/>
          <a:p>
            <a:r>
              <a:rPr lang="en-US" sz="4100" b="1" dirty="0">
                <a:solidFill>
                  <a:schemeClr val="bg1"/>
                </a:solidFill>
              </a:rPr>
              <a:t>Grow as a Professional</a:t>
            </a:r>
          </a:p>
        </p:txBody>
      </p:sp>
      <p:sp>
        <p:nvSpPr>
          <p:cNvPr id="5" name="Content Placeholder 4"/>
          <p:cNvSpPr>
            <a:spLocks noGrp="1"/>
          </p:cNvSpPr>
          <p:nvPr>
            <p:ph idx="13"/>
          </p:nvPr>
        </p:nvSpPr>
        <p:spPr>
          <a:xfrm>
            <a:off x="3883067" y="1617128"/>
            <a:ext cx="5012011" cy="4525963"/>
          </a:xfrm>
        </p:spPr>
        <p:txBody>
          <a:bodyPr>
            <a:normAutofit fontScale="92500"/>
          </a:bodyPr>
          <a:lstStyle/>
          <a:p>
            <a:pPr marL="287338" indent="-287338">
              <a:buFont typeface="Arial" panose="020B0604020202020204" pitchFamily="34" charset="0"/>
              <a:buChar char="•"/>
            </a:pPr>
            <a:r>
              <a:rPr lang="en-US" sz="3200" b="1" dirty="0">
                <a:solidFill>
                  <a:schemeClr val="bg1"/>
                </a:solidFill>
              </a:rPr>
              <a:t>Dream: Describe where you want to be in 3-5 years.</a:t>
            </a:r>
          </a:p>
          <a:p>
            <a:pPr marL="287338" indent="-287338">
              <a:buFont typeface="Arial" panose="020B0604020202020204" pitchFamily="34" charset="0"/>
              <a:buChar char="•"/>
            </a:pPr>
            <a:r>
              <a:rPr lang="en-US" sz="3200" b="1" dirty="0">
                <a:solidFill>
                  <a:schemeClr val="bg1"/>
                </a:solidFill>
              </a:rPr>
              <a:t>Look: Search for new opportunities and take professional risks.</a:t>
            </a:r>
          </a:p>
          <a:p>
            <a:pPr marL="287338" indent="-287338">
              <a:buFont typeface="Arial" panose="020B0604020202020204" pitchFamily="34" charset="0"/>
              <a:buChar char="•"/>
            </a:pPr>
            <a:r>
              <a:rPr lang="en-US" sz="3200" b="1" dirty="0">
                <a:solidFill>
                  <a:schemeClr val="bg1"/>
                </a:solidFill>
              </a:rPr>
              <a:t>Seek: </a:t>
            </a:r>
            <a:r>
              <a:rPr lang="en-US" sz="3200" b="1" dirty="0" smtClean="0">
                <a:solidFill>
                  <a:schemeClr val="bg1"/>
                </a:solidFill>
              </a:rPr>
              <a:t>Find </a:t>
            </a:r>
            <a:r>
              <a:rPr lang="en-US" sz="3200" b="1" dirty="0">
                <a:solidFill>
                  <a:schemeClr val="bg1"/>
                </a:solidFill>
              </a:rPr>
              <a:t>mentors or a coach.</a:t>
            </a:r>
          </a:p>
          <a:p>
            <a:pPr marL="287338" indent="-287338">
              <a:buFont typeface="Arial" panose="020B0604020202020204" pitchFamily="34" charset="0"/>
              <a:buChar char="•"/>
            </a:pPr>
            <a:r>
              <a:rPr lang="en-US" sz="3200" b="1" dirty="0">
                <a:solidFill>
                  <a:schemeClr val="bg1"/>
                </a:solidFill>
              </a:rPr>
              <a:t>Grow: </a:t>
            </a:r>
            <a:r>
              <a:rPr lang="en-US" sz="3200" b="1" dirty="0" smtClean="0">
                <a:solidFill>
                  <a:schemeClr val="bg1"/>
                </a:solidFill>
              </a:rPr>
              <a:t>Expand </a:t>
            </a:r>
            <a:r>
              <a:rPr lang="en-US" sz="3200" b="1" dirty="0">
                <a:solidFill>
                  <a:schemeClr val="bg1"/>
                </a:solidFill>
              </a:rPr>
              <a:t>your network.</a:t>
            </a:r>
          </a:p>
        </p:txBody>
      </p:sp>
      <p:cxnSp>
        <p:nvCxnSpPr>
          <p:cNvPr id="15" name="Straight Connector 14">
            <a:extLst>
              <a:ext uri="{FF2B5EF4-FFF2-40B4-BE49-F238E27FC236}">
                <a16:creationId xmlns:a16="http://schemas.microsoft.com/office/drawing/2014/main" xmlns="" id="{E95E743E-A294-0081-741B-2290F8AE0C01}"/>
              </a:ext>
            </a:extLst>
          </p:cNvPr>
          <p:cNvCxnSpPr/>
          <p:nvPr/>
        </p:nvCxnSpPr>
        <p:spPr>
          <a:xfrm>
            <a:off x="558946" y="1464733"/>
            <a:ext cx="7507655" cy="0"/>
          </a:xfrm>
          <a:prstGeom prst="line">
            <a:avLst/>
          </a:prstGeom>
          <a:ln w="6350">
            <a:solidFill>
              <a:srgbClr val="3AB6DF"/>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Prevention_Solutions_symbol_cymk_300ppi.png">
            <a:extLst>
              <a:ext uri="{FF2B5EF4-FFF2-40B4-BE49-F238E27FC236}">
                <a16:creationId xmlns:a16="http://schemas.microsoft.com/office/drawing/2014/main" xmlns="" id="{21E3AD49-9448-76CD-E6D4-0D49555DE1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7" name="Footer Placeholder 4">
            <a:extLst>
              <a:ext uri="{FF2B5EF4-FFF2-40B4-BE49-F238E27FC236}">
                <a16:creationId xmlns:a16="http://schemas.microsoft.com/office/drawing/2014/main" xmlns="" id="{0A9AB289-BDA1-D8C4-87FC-BA55CE3BE063}"/>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
        <p:nvSpPr>
          <p:cNvPr id="4" name="Content Placeholder 3">
            <a:extLst>
              <a:ext uri="{FF2B5EF4-FFF2-40B4-BE49-F238E27FC236}">
                <a16:creationId xmlns:a16="http://schemas.microsoft.com/office/drawing/2014/main" xmlns="" id="{39F75FDE-2080-AEC2-F56D-189E63C215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90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Action Steps for Growth</a:t>
            </a:r>
            <a:endParaRPr lang="en-US" dirty="0"/>
          </a:p>
        </p:txBody>
      </p:sp>
      <p:sp>
        <p:nvSpPr>
          <p:cNvPr id="6" name="Content Placeholder 5"/>
          <p:cNvSpPr>
            <a:spLocks noGrp="1"/>
          </p:cNvSpPr>
          <p:nvPr>
            <p:ph idx="1"/>
          </p:nvPr>
        </p:nvSpPr>
        <p:spPr>
          <a:xfrm>
            <a:off x="453729" y="1617128"/>
            <a:ext cx="4118271" cy="4525963"/>
          </a:xfrm>
        </p:spPr>
        <p:txBody>
          <a:bodyPr>
            <a:normAutofit/>
          </a:bodyPr>
          <a:lstStyle/>
          <a:p>
            <a:pPr marL="342900" indent="-342900">
              <a:buFont typeface="Arial" panose="020B0604020202020204" pitchFamily="34" charset="0"/>
              <a:buChar char="•"/>
            </a:pPr>
            <a:r>
              <a:rPr lang="en-US" sz="2800" dirty="0"/>
              <a:t>Increase your competencies.</a:t>
            </a:r>
          </a:p>
          <a:p>
            <a:pPr marL="342900" indent="-342900">
              <a:buFont typeface="Arial" panose="020B0604020202020204" pitchFamily="34" charset="0"/>
              <a:buChar char="•"/>
            </a:pPr>
            <a:r>
              <a:rPr lang="en-US" sz="2800" dirty="0"/>
              <a:t>Set benchmarks.</a:t>
            </a:r>
          </a:p>
          <a:p>
            <a:pPr marL="342900" indent="-342900">
              <a:buFont typeface="Arial" panose="020B0604020202020204" pitchFamily="34" charset="0"/>
              <a:buChar char="•"/>
            </a:pPr>
            <a:r>
              <a:rPr lang="en-US" sz="2800" dirty="0"/>
              <a:t>Seek certification.</a:t>
            </a:r>
          </a:p>
          <a:p>
            <a:pPr marL="342900" indent="-342900">
              <a:buFont typeface="Arial" panose="020B0604020202020204" pitchFamily="34" charset="0"/>
              <a:buChar char="•"/>
            </a:pPr>
            <a:r>
              <a:rPr lang="en-US" sz="2800" dirty="0"/>
              <a:t>Access learning opportunities.</a:t>
            </a:r>
          </a:p>
          <a:p>
            <a:pPr marL="342900" indent="-342900">
              <a:buFont typeface="Arial" panose="020B0604020202020204" pitchFamily="34" charset="0"/>
              <a:buChar char="•"/>
            </a:pPr>
            <a:r>
              <a:rPr lang="en-US" sz="2800" dirty="0"/>
              <a:t>Find a learning network. </a:t>
            </a:r>
          </a:p>
        </p:txBody>
      </p:sp>
      <p:pic>
        <p:nvPicPr>
          <p:cNvPr id="3" name="Picture 2" descr="Snake plants in ivory marble pot">
            <a:extLst>
              <a:ext uri="{FF2B5EF4-FFF2-40B4-BE49-F238E27FC236}">
                <a16:creationId xmlns:a16="http://schemas.microsoft.com/office/drawing/2014/main" xmlns="" id="{09865E35-5FDA-007C-1CF3-B3D795BBAE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80" t="18463" r="-480" b="17306"/>
          <a:stretch/>
        </p:blipFill>
        <p:spPr>
          <a:xfrm>
            <a:off x="4572000" y="1754103"/>
            <a:ext cx="4199321" cy="4045447"/>
          </a:xfrm>
          <a:prstGeom prst="rect">
            <a:avLst/>
          </a:prstGeom>
          <a:ln>
            <a:noFill/>
          </a:ln>
          <a:effectLst>
            <a:outerShdw blurRad="292100" dist="139700" dir="2700000" algn="tl" rotWithShape="0">
              <a:srgbClr val="333333">
                <a:alpha val="65000"/>
              </a:srgbClr>
            </a:outerShdw>
          </a:effectLst>
        </p:spPr>
      </p:pic>
      <p:sp>
        <p:nvSpPr>
          <p:cNvPr id="4" name="Footer Placeholder 4">
            <a:extLst>
              <a:ext uri="{FF2B5EF4-FFF2-40B4-BE49-F238E27FC236}">
                <a16:creationId xmlns:a16="http://schemas.microsoft.com/office/drawing/2014/main" xmlns="" id="{76FCF5AB-BC0D-7E51-25C8-239EDE04B466}"/>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305956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10" y="330188"/>
            <a:ext cx="7851951" cy="1143000"/>
          </a:xfrm>
        </p:spPr>
        <p:txBody>
          <a:bodyPr anchor="ctr">
            <a:normAutofit/>
          </a:bodyPr>
          <a:lstStyle/>
          <a:p>
            <a:r>
              <a:rPr lang="en-US" dirty="0"/>
              <a:t>Your Action Plan</a:t>
            </a:r>
          </a:p>
        </p:txBody>
      </p:sp>
      <p:sp>
        <p:nvSpPr>
          <p:cNvPr id="3" name="Content Placeholder 2"/>
          <p:cNvSpPr>
            <a:spLocks noGrp="1"/>
          </p:cNvSpPr>
          <p:nvPr>
            <p:ph idx="1"/>
          </p:nvPr>
        </p:nvSpPr>
        <p:spPr>
          <a:xfrm>
            <a:off x="453729" y="1617128"/>
            <a:ext cx="3700252" cy="4525963"/>
          </a:xfrm>
        </p:spPr>
        <p:txBody>
          <a:bodyPr>
            <a:normAutofit/>
          </a:bodyPr>
          <a:lstStyle/>
          <a:p>
            <a:pPr marL="342900" indent="-342900">
              <a:buFont typeface="Arial" panose="020B0604020202020204" pitchFamily="34" charset="0"/>
              <a:buChar char="•"/>
            </a:pPr>
            <a:r>
              <a:rPr lang="en-US" sz="2200" dirty="0"/>
              <a:t>Which area do </a:t>
            </a:r>
            <a:r>
              <a:rPr lang="en-US" sz="2200" dirty="0" smtClean="0"/>
              <a:t>I </a:t>
            </a:r>
            <a:r>
              <a:rPr lang="en-US" sz="2200" dirty="0"/>
              <a:t>need/want  to work on most to grow as a professional within </a:t>
            </a:r>
            <a:r>
              <a:rPr lang="en-US" sz="2200" dirty="0" smtClean="0"/>
              <a:t>my organization</a:t>
            </a:r>
            <a:r>
              <a:rPr lang="en-US" sz="2200" dirty="0"/>
              <a:t>?</a:t>
            </a:r>
          </a:p>
          <a:p>
            <a:pPr marL="342900" indent="-342900">
              <a:buFont typeface="Arial" panose="020B0604020202020204" pitchFamily="34" charset="0"/>
              <a:buChar char="•"/>
            </a:pPr>
            <a:r>
              <a:rPr lang="en-US" sz="2200" dirty="0"/>
              <a:t>What is a</a:t>
            </a:r>
            <a:r>
              <a:rPr lang="en-US" sz="2200" dirty="0" smtClean="0"/>
              <a:t> </a:t>
            </a:r>
            <a:r>
              <a:rPr lang="en-US" sz="2200" dirty="0"/>
              <a:t>measurable goal in that area?</a:t>
            </a:r>
          </a:p>
          <a:p>
            <a:pPr marL="342900" indent="-342900">
              <a:buFont typeface="Arial" panose="020B0604020202020204" pitchFamily="34" charset="0"/>
              <a:buChar char="•"/>
            </a:pPr>
            <a:r>
              <a:rPr lang="en-US" sz="2200" dirty="0"/>
              <a:t>What steps do </a:t>
            </a:r>
            <a:r>
              <a:rPr lang="en-US" sz="2200" dirty="0" smtClean="0"/>
              <a:t>I </a:t>
            </a:r>
            <a:r>
              <a:rPr lang="en-US" sz="2200" dirty="0"/>
              <a:t>need to take to meet that goal</a:t>
            </a:r>
            <a:r>
              <a:rPr lang="en-US" sz="2200" dirty="0" smtClean="0"/>
              <a:t>? (3)</a:t>
            </a:r>
            <a:endParaRPr lang="en-US" sz="2200" dirty="0"/>
          </a:p>
          <a:p>
            <a:pPr marL="342900" indent="-342900">
              <a:buFont typeface="Arial" panose="020B0604020202020204" pitchFamily="34" charset="0"/>
              <a:buChar char="•"/>
            </a:pPr>
            <a:r>
              <a:rPr lang="en-US" sz="2200" dirty="0"/>
              <a:t>Who should be involved?</a:t>
            </a:r>
          </a:p>
          <a:p>
            <a:pPr marL="342900" indent="-342900">
              <a:buFont typeface="Arial" panose="020B0604020202020204" pitchFamily="34" charset="0"/>
              <a:buChar char="•"/>
            </a:pPr>
            <a:r>
              <a:rPr lang="en-US" sz="2200" dirty="0"/>
              <a:t>How will </a:t>
            </a:r>
            <a:r>
              <a:rPr lang="en-US" sz="2200" dirty="0" smtClean="0"/>
              <a:t>we </a:t>
            </a:r>
            <a:r>
              <a:rPr lang="en-US" sz="2200" dirty="0"/>
              <a:t>measure success?</a:t>
            </a:r>
          </a:p>
        </p:txBody>
      </p:sp>
      <p:pic>
        <p:nvPicPr>
          <p:cNvPr id="5" name="Picture 4" descr="Potted flower growth progression">
            <a:extLst>
              <a:ext uri="{FF2B5EF4-FFF2-40B4-BE49-F238E27FC236}">
                <a16:creationId xmlns:a16="http://schemas.microsoft.com/office/drawing/2014/main" xmlns="" id="{67B4A444-D7DA-3E3A-E766-60E6073AAB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498" t="1" r="17153"/>
          <a:stretch/>
        </p:blipFill>
        <p:spPr>
          <a:xfrm>
            <a:off x="4371583" y="1717336"/>
            <a:ext cx="4025927" cy="4293877"/>
          </a:xfrm>
          <a:prstGeom prst="rect">
            <a:avLst/>
          </a:prstGeom>
          <a:ln>
            <a:noFill/>
          </a:ln>
          <a:effectLst>
            <a:outerShdw blurRad="292100" dist="139700" dir="2700000" algn="tl" rotWithShape="0">
              <a:srgbClr val="333333">
                <a:alpha val="65000"/>
              </a:srgbClr>
            </a:outerShdw>
          </a:effectLst>
        </p:spPr>
      </p:pic>
      <p:sp>
        <p:nvSpPr>
          <p:cNvPr id="6" name="Footer Placeholder 4">
            <a:extLst>
              <a:ext uri="{FF2B5EF4-FFF2-40B4-BE49-F238E27FC236}">
                <a16:creationId xmlns:a16="http://schemas.microsoft.com/office/drawing/2014/main" xmlns="" id="{957F08A7-3C64-0BC5-7D90-42BAF422AC6E}"/>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10584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You?</a:t>
            </a:r>
          </a:p>
        </p:txBody>
      </p:sp>
      <p:sp>
        <p:nvSpPr>
          <p:cNvPr id="3" name="Content Placeholder 2"/>
          <p:cNvSpPr>
            <a:spLocks noGrp="1"/>
          </p:cNvSpPr>
          <p:nvPr>
            <p:ph idx="1"/>
          </p:nvPr>
        </p:nvSpPr>
        <p:spPr/>
        <p:txBody>
          <a:bodyPr/>
          <a:lstStyle/>
          <a:p>
            <a:r>
              <a:rPr lang="en-US" dirty="0"/>
              <a:t>Share in the chat one thing you are going to accomplish in the next sixty days based on what we discussed today.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82653" y="3148826"/>
            <a:ext cx="5631693" cy="2550516"/>
          </a:xfrm>
          <a:prstGeom prst="rect">
            <a:avLst/>
          </a:prstGeom>
        </p:spPr>
      </p:pic>
      <p:sp>
        <p:nvSpPr>
          <p:cNvPr id="5" name="Footer Placeholder 4">
            <a:extLst>
              <a:ext uri="{FF2B5EF4-FFF2-40B4-BE49-F238E27FC236}">
                <a16:creationId xmlns:a16="http://schemas.microsoft.com/office/drawing/2014/main" xmlns="" id="{C4F2F01A-BDEF-9360-00E5-211C5AD20567}"/>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247526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Tell us about you…</a:t>
            </a:r>
            <a:endParaRPr lang="en-US" dirty="0">
              <a:solidFill>
                <a:srgbClr val="C00000"/>
              </a:solidFill>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8339" r="18339"/>
          <a:stretch>
            <a:fillRect/>
          </a:stretch>
        </p:blipFill>
        <p:spPr/>
      </p:pic>
      <p:sp>
        <p:nvSpPr>
          <p:cNvPr id="3" name="Content Placeholder 2"/>
          <p:cNvSpPr>
            <a:spLocks noGrp="1"/>
          </p:cNvSpPr>
          <p:nvPr>
            <p:ph type="body" sz="half" idx="2"/>
          </p:nvPr>
        </p:nvSpPr>
        <p:spPr/>
        <p:txBody>
          <a:bodyPr>
            <a:normAutofit fontScale="70000" lnSpcReduction="20000"/>
          </a:bodyPr>
          <a:lstStyle/>
          <a:p>
            <a:pPr marL="342900" indent="-342900">
              <a:buFont typeface="Wingdings" panose="05000000000000000000" pitchFamily="2" charset="2"/>
              <a:buChar char="Ø"/>
            </a:pPr>
            <a:r>
              <a:rPr lang="en-US" sz="3600" dirty="0" smtClean="0"/>
              <a:t>Name and State You Work In</a:t>
            </a:r>
          </a:p>
          <a:p>
            <a:pPr marL="342900" indent="-342900">
              <a:buFont typeface="Wingdings" panose="05000000000000000000" pitchFamily="2" charset="2"/>
              <a:buChar char="Ø"/>
            </a:pPr>
            <a:r>
              <a:rPr lang="en-US" sz="3600" dirty="0"/>
              <a:t>Years in </a:t>
            </a:r>
            <a:r>
              <a:rPr lang="en-US" sz="3600" dirty="0" smtClean="0"/>
              <a:t>Prevention</a:t>
            </a:r>
          </a:p>
          <a:p>
            <a:pPr marL="342900" indent="-342900">
              <a:buFont typeface="Wingdings" panose="05000000000000000000" pitchFamily="2" charset="2"/>
              <a:buChar char="Ø"/>
            </a:pPr>
            <a:r>
              <a:rPr lang="en-US" sz="3600" dirty="0" smtClean="0"/>
              <a:t>Your Prevention Title</a:t>
            </a:r>
          </a:p>
          <a:p>
            <a:pPr marL="342900" indent="-342900">
              <a:buFont typeface="Wingdings" panose="05000000000000000000" pitchFamily="2" charset="2"/>
              <a:buChar char="Ø"/>
            </a:pPr>
            <a:r>
              <a:rPr lang="en-US" sz="3600" dirty="0" smtClean="0"/>
              <a:t>How You Describe Yourself as a Prevention Professional</a:t>
            </a:r>
            <a:endParaRPr lang="en-US" sz="3600" dirty="0"/>
          </a:p>
        </p:txBody>
      </p:sp>
    </p:spTree>
    <p:extLst>
      <p:ext uri="{BB962C8B-B14F-4D97-AF65-F5344CB8AC3E}">
        <p14:creationId xmlns:p14="http://schemas.microsoft.com/office/powerpoint/2010/main" val="1461470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Final Thoughts…</a:t>
            </a:r>
          </a:p>
        </p:txBody>
      </p:sp>
      <p:sp>
        <p:nvSpPr>
          <p:cNvPr id="3" name="Content Placeholder 2"/>
          <p:cNvSpPr>
            <a:spLocks noGrp="1"/>
          </p:cNvSpPr>
          <p:nvPr>
            <p:ph idx="1"/>
          </p:nvPr>
        </p:nvSpPr>
        <p:spPr>
          <a:xfrm>
            <a:off x="628650" y="1900859"/>
            <a:ext cx="7886700" cy="3589114"/>
          </a:xfrm>
        </p:spPr>
        <p:txBody>
          <a:bodyPr>
            <a:normAutofit fontScale="92500" lnSpcReduction="20000"/>
          </a:bodyPr>
          <a:lstStyle/>
          <a:p>
            <a:r>
              <a:rPr lang="en-US" i="1" dirty="0"/>
              <a:t>If you want to feel secure, do what you already know how to do.</a:t>
            </a:r>
          </a:p>
          <a:p>
            <a:r>
              <a:rPr lang="en-US" i="1" dirty="0"/>
              <a:t>If you want to be a true professional and continue to grow…Go to the cutting edge of your competency, which means a temporary loss of security.</a:t>
            </a:r>
          </a:p>
          <a:p>
            <a:r>
              <a:rPr lang="en-US" i="1" dirty="0"/>
              <a:t>So whenever you don’t quite know what you’re doing, know you are growing.</a:t>
            </a:r>
          </a:p>
          <a:p>
            <a:pPr algn="r"/>
            <a:r>
              <a:rPr lang="en-US" sz="1800" dirty="0"/>
              <a:t>Madeline Hunter, author</a:t>
            </a:r>
          </a:p>
          <a:p>
            <a:pPr algn="r"/>
            <a:endParaRPr lang="en-US" sz="1800" dirty="0"/>
          </a:p>
          <a:p>
            <a:r>
              <a:rPr lang="en-US" i="1" dirty="0"/>
              <a:t>Nobody cares how much you know, until they know how much you care.</a:t>
            </a:r>
          </a:p>
          <a:p>
            <a:pPr algn="r"/>
            <a:r>
              <a:rPr lang="en-US" dirty="0"/>
              <a:t>Theodore Roosevelt</a:t>
            </a:r>
          </a:p>
        </p:txBody>
      </p:sp>
      <p:sp>
        <p:nvSpPr>
          <p:cNvPr id="4" name="Footer Placeholder 4">
            <a:extLst>
              <a:ext uri="{FF2B5EF4-FFF2-40B4-BE49-F238E27FC236}">
                <a16:creationId xmlns:a16="http://schemas.microsoft.com/office/drawing/2014/main" xmlns="" id="{B457AD99-4F0D-2107-318B-10519B2580FA}"/>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454818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32876"/>
            <a:ext cx="9144000" cy="325124"/>
          </a:xfrm>
          <a:prstGeom prst="rect">
            <a:avLst/>
          </a:prstGeom>
          <a:solidFill>
            <a:srgbClr val="3AB6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Prevention_Solutions_symbol_cymk_300pp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4999" y="180274"/>
            <a:ext cx="640080" cy="656705"/>
          </a:xfrm>
          <a:prstGeom prst="rect">
            <a:avLst/>
          </a:prstGeom>
        </p:spPr>
      </p:pic>
      <p:sp>
        <p:nvSpPr>
          <p:cNvPr id="15" name="Slide Number Placeholder 5"/>
          <p:cNvSpPr txBox="1">
            <a:spLocks/>
          </p:cNvSpPr>
          <p:nvPr/>
        </p:nvSpPr>
        <p:spPr>
          <a:xfrm>
            <a:off x="6565904" y="6505850"/>
            <a:ext cx="2133600" cy="365125"/>
          </a:xfrm>
          <a:prstGeom prst="rect">
            <a:avLst/>
          </a:prstGeom>
        </p:spPr>
        <p:txBody>
          <a:bodyPr anchor="ctr"/>
          <a:lstStyle>
            <a:defPPr>
              <a:defRPr lang="en-US"/>
            </a:defPPr>
            <a:lvl1pPr marL="0" algn="l" defTabSz="457200" rtl="0" eaLnBrk="1" latinLnBrk="0" hangingPunct="1">
              <a:defRPr sz="1800" kern="1200">
                <a:solidFill>
                  <a:srgbClr val="23466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2F7D3CC-F67A-B34F-BCAC-2CDC1EBC0007}" type="slidenum">
              <a:rPr lang="en-US" sz="1200" smtClean="0"/>
              <a:pPr algn="r"/>
              <a:t>31</a:t>
            </a:fld>
            <a:endParaRPr lang="en-US" sz="1200" dirty="0"/>
          </a:p>
        </p:txBody>
      </p:sp>
      <p:sp>
        <p:nvSpPr>
          <p:cNvPr id="2" name="Title 1">
            <a:extLst>
              <a:ext uri="{FF2B5EF4-FFF2-40B4-BE49-F238E27FC236}">
                <a16:creationId xmlns:a16="http://schemas.microsoft.com/office/drawing/2014/main" xmlns="" id="{C2EA6667-5CBA-91A3-E3E9-6D2123468FB2}"/>
              </a:ext>
            </a:extLst>
          </p:cNvPr>
          <p:cNvSpPr>
            <a:spLocks noGrp="1"/>
          </p:cNvSpPr>
          <p:nvPr>
            <p:ph type="title"/>
          </p:nvPr>
        </p:nvSpPr>
        <p:spPr/>
        <p:txBody>
          <a:bodyPr/>
          <a:lstStyle/>
          <a:p>
            <a:pPr algn="ctr"/>
            <a:r>
              <a:rPr lang="en-US" dirty="0"/>
              <a:t>QUESTIONS </a:t>
            </a:r>
          </a:p>
        </p:txBody>
      </p:sp>
      <p:sp>
        <p:nvSpPr>
          <p:cNvPr id="3" name="Footer Placeholder 4">
            <a:extLst>
              <a:ext uri="{FF2B5EF4-FFF2-40B4-BE49-F238E27FC236}">
                <a16:creationId xmlns:a16="http://schemas.microsoft.com/office/drawing/2014/main" xmlns="" id="{FF208252-3858-BFFE-523A-3E25F7326B5C}"/>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677148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r>
              <a:rPr lang="en-US" dirty="0" smtClean="0"/>
              <a:t>SAMHSA. Prevention Core Competencies (2021) </a:t>
            </a:r>
            <a:r>
              <a:rPr lang="en-US" dirty="0"/>
              <a:t>Publication No. PEP20-03-08-001. Rockville, MD: Substance Abuse and Mental Health Services </a:t>
            </a:r>
            <a:r>
              <a:rPr lang="en-US" dirty="0" smtClean="0"/>
              <a:t>Administration. </a:t>
            </a:r>
            <a:r>
              <a:rPr lang="en-US" dirty="0" smtClean="0">
                <a:solidFill>
                  <a:schemeClr val="tx2"/>
                </a:solidFill>
              </a:rPr>
              <a:t>In </a:t>
            </a:r>
            <a:r>
              <a:rPr lang="en-US" dirty="0">
                <a:solidFill>
                  <a:schemeClr val="tx2"/>
                </a:solidFill>
                <a:hlinkClick r:id="rId3"/>
              </a:rPr>
              <a:t>http://</a:t>
            </a:r>
            <a:r>
              <a:rPr lang="en-US" dirty="0" smtClean="0">
                <a:solidFill>
                  <a:schemeClr val="tx2"/>
                </a:solidFill>
                <a:hlinkClick r:id="rId3"/>
              </a:rPr>
              <a:t>store.samhsa.gov </a:t>
            </a:r>
            <a:endParaRPr lang="en-US" dirty="0" smtClean="0">
              <a:solidFill>
                <a:schemeClr val="tx2"/>
              </a:solidFill>
            </a:endParaRPr>
          </a:p>
          <a:p>
            <a:endParaRPr lang="en-US" dirty="0" smtClean="0">
              <a:solidFill>
                <a:schemeClr val="tx2"/>
              </a:solidFill>
            </a:endParaRPr>
          </a:p>
          <a:p>
            <a:r>
              <a:rPr lang="en-US" dirty="0" smtClean="0"/>
              <a:t>IC&amp;RC, Prevention Specialist </a:t>
            </a:r>
            <a:r>
              <a:rPr lang="en-US" dirty="0"/>
              <a:t>Candidate Guide (2023) </a:t>
            </a:r>
            <a:endParaRPr lang="en-US" dirty="0" smtClean="0"/>
          </a:p>
          <a:p>
            <a:r>
              <a:rPr lang="en-US" u="sng" dirty="0" smtClean="0">
                <a:solidFill>
                  <a:schemeClr val="tx2"/>
                </a:solidFill>
                <a:hlinkClick r:id="rId4"/>
              </a:rPr>
              <a:t>https</a:t>
            </a:r>
            <a:r>
              <a:rPr lang="en-US" u="sng" dirty="0">
                <a:solidFill>
                  <a:schemeClr val="tx2"/>
                </a:solidFill>
                <a:hlinkClick r:id="rId4"/>
              </a:rPr>
              <a:t>://</a:t>
            </a:r>
            <a:r>
              <a:rPr lang="en-US" u="sng" dirty="0" smtClean="0">
                <a:solidFill>
                  <a:schemeClr val="tx2"/>
                </a:solidFill>
                <a:hlinkClick r:id="rId4"/>
              </a:rPr>
              <a:t>internationalcredentialing.org/resources/Candidate%20Guides/Prevention_Candidate_Guide_Final.pdf</a:t>
            </a:r>
            <a:endParaRPr lang="en-US" u="sng" dirty="0" smtClean="0">
              <a:solidFill>
                <a:schemeClr val="tx2"/>
              </a:solidFill>
            </a:endParaRPr>
          </a:p>
          <a:p>
            <a:endParaRPr lang="en-US" u="sng" dirty="0">
              <a:solidFill>
                <a:schemeClr val="tx2"/>
              </a:solidFill>
            </a:endParaRPr>
          </a:p>
          <a:p>
            <a:r>
              <a:rPr lang="en-US" dirty="0" smtClean="0">
                <a:solidFill>
                  <a:schemeClr val="bg2">
                    <a:lumMod val="50000"/>
                  </a:schemeClr>
                </a:solidFill>
              </a:rPr>
              <a:t>PTTC Network. Prevention </a:t>
            </a:r>
            <a:r>
              <a:rPr lang="en-US" dirty="0">
                <a:solidFill>
                  <a:schemeClr val="bg2">
                    <a:lumMod val="50000"/>
                  </a:schemeClr>
                </a:solidFill>
              </a:rPr>
              <a:t>Certification  Requirements (2023) </a:t>
            </a:r>
            <a:r>
              <a:rPr lang="en-US" u="sng" dirty="0">
                <a:solidFill>
                  <a:schemeClr val="tx2"/>
                </a:solidFill>
              </a:rPr>
              <a:t>https://pttcnetwork.org/centers/prevention-specialist-certification/prevention-specialist-certification-states</a:t>
            </a:r>
          </a:p>
        </p:txBody>
      </p:sp>
    </p:spTree>
    <p:extLst>
      <p:ext uri="{BB962C8B-B14F-4D97-AF65-F5344CB8AC3E}">
        <p14:creationId xmlns:p14="http://schemas.microsoft.com/office/powerpoint/2010/main" val="2393292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228"/>
            <a:ext cx="9144000" cy="6139543"/>
          </a:xfrm>
          <a:prstGeom prst="rect">
            <a:avLst/>
          </a:prstGeom>
        </p:spPr>
      </p:pic>
    </p:spTree>
    <p:extLst>
      <p:ext uri="{BB962C8B-B14F-4D97-AF65-F5344CB8AC3E}">
        <p14:creationId xmlns:p14="http://schemas.microsoft.com/office/powerpoint/2010/main" val="176132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Text Placeholder 2"/>
          <p:cNvSpPr>
            <a:spLocks noGrp="1"/>
          </p:cNvSpPr>
          <p:nvPr>
            <p:ph type="body" idx="1"/>
          </p:nvPr>
        </p:nvSpPr>
        <p:spPr/>
        <p:txBody>
          <a:bodyPr>
            <a:normAutofit/>
          </a:bodyPr>
          <a:lstStyle/>
          <a:p>
            <a:r>
              <a:rPr lang="en-US" sz="4800" dirty="0">
                <a:solidFill>
                  <a:schemeClr val="tx2">
                    <a:lumMod val="60000"/>
                    <a:lumOff val="40000"/>
                  </a:schemeClr>
                </a:solidFill>
              </a:rPr>
              <a:t>sandrapdelsesto@gmail.com</a:t>
            </a:r>
          </a:p>
        </p:txBody>
      </p:sp>
    </p:spTree>
    <p:extLst>
      <p:ext uri="{BB962C8B-B14F-4D97-AF65-F5344CB8AC3E}">
        <p14:creationId xmlns:p14="http://schemas.microsoft.com/office/powerpoint/2010/main" val="288037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3200" dirty="0"/>
              <a:t>Define profession</a:t>
            </a:r>
          </a:p>
          <a:p>
            <a:pPr marL="342900" indent="-342900">
              <a:buFont typeface="Arial" panose="020B0604020202020204" pitchFamily="34" charset="0"/>
              <a:buChar char="•"/>
            </a:pPr>
            <a:r>
              <a:rPr lang="en-US" sz="3200" dirty="0"/>
              <a:t>Explain why prevention is a true profession</a:t>
            </a:r>
          </a:p>
          <a:p>
            <a:pPr marL="342900" indent="-342900">
              <a:buFont typeface="Arial" panose="020B0604020202020204" pitchFamily="34" charset="0"/>
              <a:buChar char="•"/>
            </a:pPr>
            <a:r>
              <a:rPr lang="en-US" sz="3200" dirty="0"/>
              <a:t>Describe what it means to be a prevention professional</a:t>
            </a:r>
          </a:p>
          <a:p>
            <a:pPr marL="342900" indent="-342900">
              <a:buFont typeface="Arial" panose="020B0604020202020204" pitchFamily="34" charset="0"/>
              <a:buChar char="•"/>
            </a:pPr>
            <a:r>
              <a:rPr lang="en-US" sz="3200" dirty="0"/>
              <a:t>Discuss how we represent our organizations in a professional manner</a:t>
            </a:r>
          </a:p>
          <a:p>
            <a:pPr marL="342900" indent="-342900">
              <a:buFont typeface="Arial" panose="020B0604020202020204" pitchFamily="34" charset="0"/>
              <a:buChar char="•"/>
            </a:pPr>
            <a:r>
              <a:rPr lang="en-US" sz="3200" dirty="0"/>
              <a:t>Identify steps to improve our professional skills </a:t>
            </a:r>
          </a:p>
        </p:txBody>
      </p:sp>
      <p:sp>
        <p:nvSpPr>
          <p:cNvPr id="4" name="Footer Placeholder 4">
            <a:extLst>
              <a:ext uri="{FF2B5EF4-FFF2-40B4-BE49-F238E27FC236}">
                <a16:creationId xmlns:a16="http://schemas.microsoft.com/office/drawing/2014/main" xmlns="" id="{95634843-3EF6-7475-6350-AD3588D9F890}"/>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1542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310" y="330188"/>
            <a:ext cx="7851951" cy="1143000"/>
          </a:xfrm>
        </p:spPr>
        <p:txBody>
          <a:bodyPr anchor="ctr">
            <a:normAutofit/>
          </a:bodyPr>
          <a:lstStyle/>
          <a:p>
            <a:r>
              <a:rPr lang="en-US" dirty="0"/>
              <a:t>What Is a Profession?</a:t>
            </a:r>
          </a:p>
        </p:txBody>
      </p:sp>
      <p:pic>
        <p:nvPicPr>
          <p:cNvPr id="18" name="Picture 17" descr="Person measuring">
            <a:extLst>
              <a:ext uri="{FF2B5EF4-FFF2-40B4-BE49-F238E27FC236}">
                <a16:creationId xmlns:a16="http://schemas.microsoft.com/office/drawing/2014/main" xmlns="" id="{D8A41119-11B0-DD8B-890D-64B664CE34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8593" y="1998014"/>
            <a:ext cx="2531064" cy="1687541"/>
          </a:xfrm>
          <a:prstGeom prst="rect">
            <a:avLst/>
          </a:prstGeom>
        </p:spPr>
      </p:pic>
      <p:pic>
        <p:nvPicPr>
          <p:cNvPr id="20" name="Picture 19" descr="Man wearing hard hat">
            <a:extLst>
              <a:ext uri="{FF2B5EF4-FFF2-40B4-BE49-F238E27FC236}">
                <a16:creationId xmlns:a16="http://schemas.microsoft.com/office/drawing/2014/main" xmlns="" id="{1271299C-F4B1-4CE5-2221-1DFED296E1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3708" y="1963790"/>
            <a:ext cx="2531064" cy="1687376"/>
          </a:xfrm>
          <a:prstGeom prst="rect">
            <a:avLst/>
          </a:prstGeom>
        </p:spPr>
      </p:pic>
      <p:pic>
        <p:nvPicPr>
          <p:cNvPr id="22" name="Picture 21" descr="Man with camera">
            <a:extLst>
              <a:ext uri="{FF2B5EF4-FFF2-40B4-BE49-F238E27FC236}">
                <a16:creationId xmlns:a16="http://schemas.microsoft.com/office/drawing/2014/main" xmlns="" id="{FDA48BBF-1C15-A14D-8A1A-9FF9E5934AD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06468" y="1995935"/>
            <a:ext cx="2531064" cy="1689620"/>
          </a:xfrm>
          <a:prstGeom prst="rect">
            <a:avLst/>
          </a:prstGeom>
        </p:spPr>
      </p:pic>
      <p:pic>
        <p:nvPicPr>
          <p:cNvPr id="26" name="Picture 25" descr="Ballerina Shoes">
            <a:extLst>
              <a:ext uri="{FF2B5EF4-FFF2-40B4-BE49-F238E27FC236}">
                <a16:creationId xmlns:a16="http://schemas.microsoft.com/office/drawing/2014/main" xmlns="" id="{2151CBCB-7C8B-8DFE-D6C9-BBD5D34284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1724" y="3985004"/>
            <a:ext cx="2531065" cy="1684484"/>
          </a:xfrm>
          <a:prstGeom prst="rect">
            <a:avLst/>
          </a:prstGeom>
        </p:spPr>
      </p:pic>
      <p:pic>
        <p:nvPicPr>
          <p:cNvPr id="28" name="Picture 27" descr="Person holding fishing rod">
            <a:extLst>
              <a:ext uri="{FF2B5EF4-FFF2-40B4-BE49-F238E27FC236}">
                <a16:creationId xmlns:a16="http://schemas.microsoft.com/office/drawing/2014/main" xmlns="" id="{7C4D98E7-61B1-3133-990B-80A7B24D241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06468" y="3985486"/>
            <a:ext cx="2531065" cy="1684002"/>
          </a:xfrm>
          <a:prstGeom prst="rect">
            <a:avLst/>
          </a:prstGeom>
        </p:spPr>
      </p:pic>
      <p:pic>
        <p:nvPicPr>
          <p:cNvPr id="30" name="Picture 29" descr="Woman participating in video conference">
            <a:extLst>
              <a:ext uri="{FF2B5EF4-FFF2-40B4-BE49-F238E27FC236}">
                <a16:creationId xmlns:a16="http://schemas.microsoft.com/office/drawing/2014/main" xmlns="" id="{A6FE4CD4-B297-4910-7D51-5E80C386256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38593" y="3944162"/>
            <a:ext cx="2531064" cy="1688314"/>
          </a:xfrm>
          <a:prstGeom prst="rect">
            <a:avLst/>
          </a:prstGeom>
        </p:spPr>
      </p:pic>
      <p:sp>
        <p:nvSpPr>
          <p:cNvPr id="31" name="Footer Placeholder 4">
            <a:extLst>
              <a:ext uri="{FF2B5EF4-FFF2-40B4-BE49-F238E27FC236}">
                <a16:creationId xmlns:a16="http://schemas.microsoft.com/office/drawing/2014/main" xmlns="" id="{845BEFB3-FDBC-CBCD-D578-9EBE734D40D7}"/>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7729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Profession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 </a:t>
            </a:r>
            <a:r>
              <a:rPr lang="en-US" sz="2800" dirty="0"/>
              <a:t>profession becomes a full-time occupation.</a:t>
            </a:r>
          </a:p>
          <a:p>
            <a:pPr marL="342900" indent="-342900">
              <a:buFont typeface="Arial" panose="020B0604020202020204" pitchFamily="34" charset="0"/>
              <a:buChar char="•"/>
            </a:pPr>
            <a:r>
              <a:rPr lang="en-US" sz="2800" dirty="0"/>
              <a:t>Competencies are identified for a profession.</a:t>
            </a:r>
          </a:p>
          <a:p>
            <a:pPr marL="342900" indent="-342900">
              <a:buFont typeface="Arial" panose="020B0604020202020204" pitchFamily="34" charset="0"/>
              <a:buChar char="•"/>
            </a:pPr>
            <a:r>
              <a:rPr lang="en-US" sz="2800" dirty="0"/>
              <a:t>Education/training institutions are established.</a:t>
            </a:r>
          </a:p>
          <a:p>
            <a:pPr marL="342900" indent="-342900">
              <a:buFont typeface="Arial" panose="020B0604020202020204" pitchFamily="34" charset="0"/>
              <a:buChar char="•"/>
            </a:pPr>
            <a:r>
              <a:rPr lang="en-US" sz="2800" dirty="0"/>
              <a:t>Local/national associations are established.</a:t>
            </a:r>
          </a:p>
          <a:p>
            <a:pPr marL="342900" indent="-342900">
              <a:buFont typeface="Arial" panose="020B0604020202020204" pitchFamily="34" charset="0"/>
              <a:buChar char="•"/>
            </a:pPr>
            <a:r>
              <a:rPr lang="en-US" sz="2800" dirty="0"/>
              <a:t>State licensing laws/certification regulations are established.</a:t>
            </a:r>
          </a:p>
          <a:p>
            <a:endParaRPr lang="en-US" sz="2800" dirty="0"/>
          </a:p>
          <a:p>
            <a:pPr algn="ctr"/>
            <a:r>
              <a:rPr lang="en-US" sz="3200" b="1" dirty="0">
                <a:solidFill>
                  <a:srgbClr val="23466B"/>
                </a:solidFill>
              </a:rPr>
              <a:t>PREVENTION IS A PROFESSION!</a:t>
            </a:r>
          </a:p>
          <a:p>
            <a:endParaRPr lang="en-US" dirty="0"/>
          </a:p>
        </p:txBody>
      </p:sp>
      <p:sp>
        <p:nvSpPr>
          <p:cNvPr id="4" name="Footer Placeholder 4">
            <a:extLst>
              <a:ext uri="{FF2B5EF4-FFF2-40B4-BE49-F238E27FC236}">
                <a16:creationId xmlns:a16="http://schemas.microsoft.com/office/drawing/2014/main" xmlns="" id="{FC6B88BD-0631-8B4C-3985-76A4CDB80708}"/>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929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as a Regulated Profession</a:t>
            </a:r>
          </a:p>
        </p:txBody>
      </p:sp>
      <p:sp>
        <p:nvSpPr>
          <p:cNvPr id="3" name="Content Placeholder 2"/>
          <p:cNvSpPr>
            <a:spLocks noGrp="1"/>
          </p:cNvSpPr>
          <p:nvPr>
            <p:ph idx="1"/>
          </p:nvPr>
        </p:nvSpPr>
        <p:spPr/>
        <p:txBody>
          <a:bodyPr/>
          <a:lstStyle/>
          <a:p>
            <a:r>
              <a:rPr lang="en-US" dirty="0"/>
              <a:t>There are two basic tenets for regulation:</a:t>
            </a:r>
          </a:p>
          <a:p>
            <a:pPr marL="385763" indent="-385763">
              <a:buFont typeface="+mj-lt"/>
              <a:buAutoNum type="arabicPeriod"/>
            </a:pPr>
            <a:r>
              <a:rPr lang="en-US" dirty="0"/>
              <a:t>There is a level of risk to the public.</a:t>
            </a:r>
          </a:p>
          <a:p>
            <a:pPr marL="385763" indent="-385763">
              <a:buFont typeface="+mj-lt"/>
              <a:buAutoNum type="arabicPeriod"/>
            </a:pPr>
            <a:r>
              <a:rPr lang="en-US" dirty="0"/>
              <a:t>There is a specific body of knowledge which requires </a:t>
            </a:r>
            <a:r>
              <a:rPr lang="en-US" u="sng" dirty="0"/>
              <a:t>competency</a:t>
            </a:r>
            <a:r>
              <a:rPr lang="en-US" dirty="0"/>
              <a:t> by the professional.</a:t>
            </a:r>
          </a:p>
          <a:p>
            <a:endParaRPr lang="en-US" dirty="0"/>
          </a:p>
          <a:p>
            <a:r>
              <a:rPr lang="en-US" dirty="0"/>
              <a:t>Prevention meets both of these identifiers.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5361" y="4009448"/>
            <a:ext cx="3266123" cy="1843779"/>
          </a:xfrm>
          <a:prstGeom prst="rect">
            <a:avLst/>
          </a:prstGeom>
        </p:spPr>
      </p:pic>
      <p:sp>
        <p:nvSpPr>
          <p:cNvPr id="6" name="Footer Placeholder 4">
            <a:extLst>
              <a:ext uri="{FF2B5EF4-FFF2-40B4-BE49-F238E27FC236}">
                <a16:creationId xmlns:a16="http://schemas.microsoft.com/office/drawing/2014/main" xmlns="" id="{8427E96C-A744-EA0E-7F50-8D6E7F8A04DC}"/>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3726362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Competency</a:t>
            </a:r>
          </a:p>
        </p:txBody>
      </p:sp>
      <p:sp>
        <p:nvSpPr>
          <p:cNvPr id="3" name="Content Placeholder 2"/>
          <p:cNvSpPr>
            <a:spLocks noGrp="1"/>
          </p:cNvSpPr>
          <p:nvPr>
            <p:ph idx="1"/>
          </p:nvPr>
        </p:nvSpPr>
        <p:spPr/>
        <p:txBody>
          <a:bodyPr/>
          <a:lstStyle/>
          <a:p>
            <a:pPr algn="ctr"/>
            <a:r>
              <a:rPr lang="en-US" dirty="0"/>
              <a:t>In a profession competency must be measured and monitored – </a:t>
            </a:r>
            <a:r>
              <a:rPr lang="en-US" i="1" dirty="0"/>
              <a:t>we cannot assume that someone is competent.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650" y="2993027"/>
            <a:ext cx="8032024" cy="2834640"/>
          </a:xfrm>
          <a:prstGeom prst="rect">
            <a:avLst/>
          </a:prstGeom>
        </p:spPr>
      </p:pic>
      <p:sp>
        <p:nvSpPr>
          <p:cNvPr id="4" name="Footer Placeholder 4">
            <a:extLst>
              <a:ext uri="{FF2B5EF4-FFF2-40B4-BE49-F238E27FC236}">
                <a16:creationId xmlns:a16="http://schemas.microsoft.com/office/drawing/2014/main" xmlns="" id="{8E50EB43-8674-14C7-16C7-E157285D2C42}"/>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83585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2800" dirty="0"/>
              <a:t>What Is a Prevention Professional?</a:t>
            </a:r>
          </a:p>
        </p:txBody>
      </p:sp>
      <p:pic>
        <p:nvPicPr>
          <p:cNvPr id="3" name="Picture 2" descr="Office meeting">
            <a:extLst>
              <a:ext uri="{FF2B5EF4-FFF2-40B4-BE49-F238E27FC236}">
                <a16:creationId xmlns:a16="http://schemas.microsoft.com/office/drawing/2014/main" xmlns="" id="{E30418E3-ED40-942D-F4D3-46E7D23240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75955" y="3574774"/>
            <a:ext cx="2668673" cy="1779115"/>
          </a:xfrm>
          <a:prstGeom prst="rect">
            <a:avLst/>
          </a:prstGeom>
        </p:spPr>
      </p:pic>
      <p:pic>
        <p:nvPicPr>
          <p:cNvPr id="7" name="Picture 6" descr="People meeting in open plan office">
            <a:extLst>
              <a:ext uri="{FF2B5EF4-FFF2-40B4-BE49-F238E27FC236}">
                <a16:creationId xmlns:a16="http://schemas.microsoft.com/office/drawing/2014/main" xmlns="" id="{59FF7C5F-2481-E66E-3413-2849F8210A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57036" y="0"/>
            <a:ext cx="3400977" cy="2267318"/>
          </a:xfrm>
          <a:prstGeom prst="rect">
            <a:avLst/>
          </a:prstGeom>
        </p:spPr>
      </p:pic>
      <p:pic>
        <p:nvPicPr>
          <p:cNvPr id="18" name="Picture 17" descr="Person teaching in class">
            <a:extLst>
              <a:ext uri="{FF2B5EF4-FFF2-40B4-BE49-F238E27FC236}">
                <a16:creationId xmlns:a16="http://schemas.microsoft.com/office/drawing/2014/main" xmlns="" id="{D516E18C-BB10-8E34-021C-99A4057A043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938" t="449" r="36198" b="-448"/>
          <a:stretch/>
        </p:blipFill>
        <p:spPr>
          <a:xfrm>
            <a:off x="3352158" y="2317614"/>
            <a:ext cx="2320357" cy="2544757"/>
          </a:xfrm>
          <a:prstGeom prst="rect">
            <a:avLst/>
          </a:prstGeom>
          <a:noFill/>
        </p:spPr>
      </p:pic>
      <p:pic>
        <p:nvPicPr>
          <p:cNvPr id="19" name="Picture 18" descr="Person raising fist">
            <a:extLst>
              <a:ext uri="{FF2B5EF4-FFF2-40B4-BE49-F238E27FC236}">
                <a16:creationId xmlns:a16="http://schemas.microsoft.com/office/drawing/2014/main" xmlns="" id="{E924E6E8-8476-8BFA-0473-F3C5EE005CF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6103" r="14531" b="-3"/>
          <a:stretch/>
        </p:blipFill>
        <p:spPr>
          <a:xfrm>
            <a:off x="6201362" y="2306232"/>
            <a:ext cx="2333060" cy="2544757"/>
          </a:xfrm>
          <a:prstGeom prst="rect">
            <a:avLst/>
          </a:prstGeom>
          <a:noFill/>
        </p:spPr>
      </p:pic>
      <p:pic>
        <p:nvPicPr>
          <p:cNvPr id="20" name="Picture 19" descr="Woman in an office">
            <a:extLst>
              <a:ext uri="{FF2B5EF4-FFF2-40B4-BE49-F238E27FC236}">
                <a16:creationId xmlns:a16="http://schemas.microsoft.com/office/drawing/2014/main" xmlns="" id="{F803EC7F-434C-B2C7-6A86-67046797F26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34675" t="-141" r="6214" b="3510"/>
          <a:stretch/>
        </p:blipFill>
        <p:spPr>
          <a:xfrm>
            <a:off x="591663" y="2306232"/>
            <a:ext cx="2325119" cy="2537084"/>
          </a:xfrm>
          <a:prstGeom prst="rect">
            <a:avLst/>
          </a:prstGeom>
          <a:noFill/>
          <a:ln>
            <a:noFill/>
          </a:ln>
        </p:spPr>
      </p:pic>
      <p:sp>
        <p:nvSpPr>
          <p:cNvPr id="21" name="Footer Placeholder 4">
            <a:extLst>
              <a:ext uri="{FF2B5EF4-FFF2-40B4-BE49-F238E27FC236}">
                <a16:creationId xmlns:a16="http://schemas.microsoft.com/office/drawing/2014/main" xmlns="" id="{D788974D-C311-D568-5919-F932AAD47E89}"/>
              </a:ext>
            </a:extLst>
          </p:cNvPr>
          <p:cNvSpPr txBox="1">
            <a:spLocks/>
          </p:cNvSpPr>
          <p:nvPr/>
        </p:nvSpPr>
        <p:spPr>
          <a:xfrm>
            <a:off x="177141" y="6510681"/>
            <a:ext cx="8397898" cy="365125"/>
          </a:xfrm>
          <a:prstGeom prst="rect">
            <a:avLst/>
          </a:prstGeom>
        </p:spPr>
        <p:txBody>
          <a:bodyPr anchor="ctr"/>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kern="1100" spc="100" dirty="0">
                <a:solidFill>
                  <a:schemeClr val="bg1"/>
                </a:solidFill>
                <a:latin typeface="Arial"/>
                <a:cs typeface="Arial"/>
              </a:rPr>
              <a:t>PREVENTION SOLUTIONS</a:t>
            </a:r>
            <a:r>
              <a:rPr lang="en-US" kern="1100" spc="100" baseline="6000" dirty="0">
                <a:solidFill>
                  <a:srgbClr val="F2F2F2"/>
                </a:solidFill>
                <a:latin typeface="Arial"/>
                <a:cs typeface="Arial"/>
              </a:rPr>
              <a:t>@</a:t>
            </a:r>
            <a:r>
              <a:rPr lang="en-US" kern="1100" spc="100" dirty="0">
                <a:solidFill>
                  <a:srgbClr val="F2F2F2"/>
                </a:solidFill>
                <a:latin typeface="Arial"/>
                <a:cs typeface="Arial"/>
              </a:rPr>
              <a:t>EDC </a:t>
            </a:r>
            <a:r>
              <a:rPr lang="en-US" sz="1100" kern="1100" spc="100" dirty="0">
                <a:solidFill>
                  <a:srgbClr val="27628E"/>
                </a:solidFill>
                <a:latin typeface="Arial"/>
                <a:cs typeface="Arial"/>
              </a:rPr>
              <a:t>Professionalism in Prevention</a:t>
            </a:r>
          </a:p>
        </p:txBody>
      </p:sp>
    </p:spTree>
    <p:extLst>
      <p:ext uri="{BB962C8B-B14F-4D97-AF65-F5344CB8AC3E}">
        <p14:creationId xmlns:p14="http://schemas.microsoft.com/office/powerpoint/2010/main" val="2728712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5ow xmlns="db305959-021d-4137-b5e4-b6f2f3f55e19" xsi:nil="true"/>
    <TaxCatchAll xmlns="0bff389c-1179-4ad1-b758-18da92524cb8" xsi:nil="true"/>
    <Notes xmlns="db305959-021d-4137-b5e4-b6f2f3f55e19" xsi:nil="true"/>
    <lcf76f155ced4ddcb4097134ff3c332f xmlns="db305959-021d-4137-b5e4-b6f2f3f55e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C248CD6D2A784180F451DA62DB7739" ma:contentTypeVersion="16" ma:contentTypeDescription="Create a new document." ma:contentTypeScope="" ma:versionID="6cf70111ed6cecb8ee2dad73c30f609e">
  <xsd:schema xmlns:xsd="http://www.w3.org/2001/XMLSchema" xmlns:xs="http://www.w3.org/2001/XMLSchema" xmlns:p="http://schemas.microsoft.com/office/2006/metadata/properties" xmlns:ns2="db305959-021d-4137-b5e4-b6f2f3f55e19" xmlns:ns3="b8f1b9cd-84b4-4df3-bfad-244361c29a8e" xmlns:ns4="0bff389c-1179-4ad1-b758-18da92524cb8" targetNamespace="http://schemas.microsoft.com/office/2006/metadata/properties" ma:root="true" ma:fieldsID="9d9acd69a4f3bc48aa0cce82551136e7" ns2:_="" ns3:_="" ns4:_="">
    <xsd:import namespace="db305959-021d-4137-b5e4-b6f2f3f55e19"/>
    <xsd:import namespace="b8f1b9cd-84b4-4df3-bfad-244361c29a8e"/>
    <xsd:import namespace="0bff389c-1179-4ad1-b758-18da92524c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h5ow" minOccurs="0"/>
                <xsd:element ref="ns2:MediaServiceDateTaken" minOccurs="0"/>
                <xsd:element ref="ns2:MediaServiceGenerationTime" minOccurs="0"/>
                <xsd:element ref="ns2:MediaServiceEventHashCode" minOccurs="0"/>
                <xsd:element ref="ns2:Notes" minOccurs="0"/>
                <xsd:element ref="ns2:MediaServiceOC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05959-021d-4137-b5e4-b6f2f3f55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h5ow" ma:index="14" nillable="true" ma:displayName="Number" ma:internalName="h5ow">
      <xsd:simpleType>
        <xsd:restriction base="dms:Number"/>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s" ma:index="18" nillable="true" ma:displayName="Notes" ma:description="Add in context " ma:format="Dropdown" ma:internalName="Notes">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f1b9cd-84b4-4df3-bfad-244361c29a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f389c-1179-4ad1-b758-18da92524cb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1e1edd-ac5a-4351-b63f-9f4ba77b6001}" ma:internalName="TaxCatchAll" ma:showField="CatchAllData" ma:web="0bff389c-1179-4ad1-b758-18da92524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4DB94-B89E-49C2-8D1C-B9E7376E2849}">
  <ds:schemaRefs>
    <ds:schemaRef ds:uri="http://schemas.microsoft.com/sharepoint/v3/contenttype/forms"/>
  </ds:schemaRefs>
</ds:datastoreItem>
</file>

<file path=customXml/itemProps2.xml><?xml version="1.0" encoding="utf-8"?>
<ds:datastoreItem xmlns:ds="http://schemas.openxmlformats.org/officeDocument/2006/customXml" ds:itemID="{0F8A607C-12D3-4421-A70E-B2047081D5D5}">
  <ds:schemaRefs>
    <ds:schemaRef ds:uri="b8f1b9cd-84b4-4df3-bfad-244361c29a8e"/>
    <ds:schemaRef ds:uri="http://purl.org/dc/dcmitype/"/>
    <ds:schemaRef ds:uri="db305959-021d-4137-b5e4-b6f2f3f55e19"/>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0bff389c-1179-4ad1-b758-18da92524cb8"/>
    <ds:schemaRef ds:uri="http://www.w3.org/XML/1998/namespace"/>
  </ds:schemaRefs>
</ds:datastoreItem>
</file>

<file path=customXml/itemProps3.xml><?xml version="1.0" encoding="utf-8"?>
<ds:datastoreItem xmlns:ds="http://schemas.openxmlformats.org/officeDocument/2006/customXml" ds:itemID="{EB2D53CA-DE5D-4785-B377-387768C841FE}">
  <ds:schemaRefs>
    <ds:schemaRef ds:uri="0bff389c-1179-4ad1-b758-18da92524cb8"/>
    <ds:schemaRef ds:uri="b8f1b9cd-84b4-4df3-bfad-244361c29a8e"/>
    <ds:schemaRef ds:uri="db305959-021d-4137-b5e4-b6f2f3f55e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11171</TotalTime>
  <Words>3240</Words>
  <Application>Microsoft Office PowerPoint</Application>
  <PresentationFormat>On-screen Show (4:3)</PresentationFormat>
  <Paragraphs>311</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InterFace</vt:lpstr>
      <vt:lpstr>Soleil Regular</vt:lpstr>
      <vt:lpstr>Times New Roman</vt:lpstr>
      <vt:lpstr>Wingdings</vt:lpstr>
      <vt:lpstr>Office Theme</vt:lpstr>
      <vt:lpstr>The prevention Professional</vt:lpstr>
      <vt:lpstr>PowerPoint Presentation</vt:lpstr>
      <vt:lpstr>Tell us about you…</vt:lpstr>
      <vt:lpstr>Objectives</vt:lpstr>
      <vt:lpstr>What Is a Profession?</vt:lpstr>
      <vt:lpstr>Characteristics of a Profession</vt:lpstr>
      <vt:lpstr>Prevention as a Regulated Profession</vt:lpstr>
      <vt:lpstr>Professional Competency</vt:lpstr>
      <vt:lpstr>What Is a Prevention Professional?</vt:lpstr>
      <vt:lpstr>In General, Any Professional Is a Person Who…</vt:lpstr>
      <vt:lpstr>How Would You Describe  a Professional?</vt:lpstr>
      <vt:lpstr>Personal Characteristics of a Professional</vt:lpstr>
      <vt:lpstr>Other Essential Characteristics of a Professional</vt:lpstr>
      <vt:lpstr>Of the Characteristics Mentioned…</vt:lpstr>
      <vt:lpstr>The Certified  Prevention Specialist</vt:lpstr>
      <vt:lpstr>Basic Competency Areas of a Prevention Professional: IC&amp;RC</vt:lpstr>
      <vt:lpstr>Prevention Code of Ethics: Six Principles</vt:lpstr>
      <vt:lpstr>Samhsa’s  core competencies</vt:lpstr>
      <vt:lpstr>Prevention core competencies: cross cutting</vt:lpstr>
      <vt:lpstr>Assessment /  capacity</vt:lpstr>
      <vt:lpstr>Planning</vt:lpstr>
      <vt:lpstr>Implementation  /   Evaluation</vt:lpstr>
      <vt:lpstr>How Do we represent Our organizations?</vt:lpstr>
      <vt:lpstr>Professional Organizations</vt:lpstr>
      <vt:lpstr>Representing Your Organization Professionally</vt:lpstr>
      <vt:lpstr>Grow as a Professional</vt:lpstr>
      <vt:lpstr>Action Steps for Growth</vt:lpstr>
      <vt:lpstr>Your Action Plan</vt:lpstr>
      <vt:lpstr>What’s Next for You?</vt:lpstr>
      <vt:lpstr>Two Final Thoughts…</vt:lpstr>
      <vt:lpstr>QUESTIONS </vt:lpstr>
      <vt:lpstr>Resources</vt:lpstr>
      <vt:lpstr>PowerPoint Presentation</vt:lpstr>
      <vt:lpstr>My Contact Information</vt:lpstr>
    </vt:vector>
  </TitlesOfParts>
  <Manager/>
  <Company>2Creative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Michele Anne Shortley</dc:creator>
  <cp:keywords/>
  <dc:description/>
  <cp:lastModifiedBy>Sandra Del Sesto</cp:lastModifiedBy>
  <cp:revision>263</cp:revision>
  <cp:lastPrinted>2023-10-05T14:41:53Z</cp:lastPrinted>
  <dcterms:created xsi:type="dcterms:W3CDTF">2018-07-26T12:26:09Z</dcterms:created>
  <dcterms:modified xsi:type="dcterms:W3CDTF">2023-10-06T15:53:03Z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0x010100E7C248CD6D2A784180F451DA62DB7739</vt:lpwstr>
  </property>
  <property fmtid="{D5CDD505-2E9C-101B-9397-08002B2CF9AE}" pid="3" name="MediaServiceImageTags">
    <vt:lpwstr/>
  </property>
</Properties>
</file>